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256" r:id="rId2"/>
    <p:sldId id="258" r:id="rId3"/>
    <p:sldId id="259" r:id="rId4"/>
    <p:sldId id="260" r:id="rId5"/>
    <p:sldId id="317" r:id="rId6"/>
    <p:sldId id="325" r:id="rId7"/>
    <p:sldId id="316" r:id="rId8"/>
    <p:sldId id="326" r:id="rId9"/>
    <p:sldId id="320" r:id="rId10"/>
    <p:sldId id="321" r:id="rId11"/>
    <p:sldId id="327" r:id="rId12"/>
    <p:sldId id="328" r:id="rId13"/>
    <p:sldId id="329" r:id="rId14"/>
    <p:sldId id="330" r:id="rId15"/>
    <p:sldId id="331" r:id="rId16"/>
    <p:sldId id="318" r:id="rId17"/>
  </p:sldIdLst>
  <p:sldSz cx="9144000" cy="6858000" type="screen4x3"/>
  <p:notesSz cx="6858000" cy="9144000"/>
  <p:defaultTextStyle>
    <a:defPPr>
      <a:defRPr lang="en-US"/>
    </a:defPPr>
    <a:lvl1pPr algn="ctr" rtl="0" fontAlgn="base">
      <a:spcBef>
        <a:spcPct val="0"/>
      </a:spcBef>
      <a:spcAft>
        <a:spcPct val="0"/>
      </a:spcAft>
      <a:defRPr sz="2400" b="1" kern="1200">
        <a:solidFill>
          <a:schemeClr val="tx1"/>
        </a:solidFill>
        <a:latin typeface="Times New Roman" charset="0"/>
        <a:ea typeface="+mn-ea"/>
        <a:cs typeface="+mn-cs"/>
      </a:defRPr>
    </a:lvl1pPr>
    <a:lvl2pPr marL="457200" algn="ctr" rtl="0" fontAlgn="base">
      <a:spcBef>
        <a:spcPct val="0"/>
      </a:spcBef>
      <a:spcAft>
        <a:spcPct val="0"/>
      </a:spcAft>
      <a:defRPr sz="2400" b="1" kern="1200">
        <a:solidFill>
          <a:schemeClr val="tx1"/>
        </a:solidFill>
        <a:latin typeface="Times New Roman" charset="0"/>
        <a:ea typeface="+mn-ea"/>
        <a:cs typeface="+mn-cs"/>
      </a:defRPr>
    </a:lvl2pPr>
    <a:lvl3pPr marL="914400" algn="ctr" rtl="0" fontAlgn="base">
      <a:spcBef>
        <a:spcPct val="0"/>
      </a:spcBef>
      <a:spcAft>
        <a:spcPct val="0"/>
      </a:spcAft>
      <a:defRPr sz="2400" b="1" kern="1200">
        <a:solidFill>
          <a:schemeClr val="tx1"/>
        </a:solidFill>
        <a:latin typeface="Times New Roman" charset="0"/>
        <a:ea typeface="+mn-ea"/>
        <a:cs typeface="+mn-cs"/>
      </a:defRPr>
    </a:lvl3pPr>
    <a:lvl4pPr marL="1371600" algn="ctr" rtl="0" fontAlgn="base">
      <a:spcBef>
        <a:spcPct val="0"/>
      </a:spcBef>
      <a:spcAft>
        <a:spcPct val="0"/>
      </a:spcAft>
      <a:defRPr sz="2400" b="1" kern="1200">
        <a:solidFill>
          <a:schemeClr val="tx1"/>
        </a:solidFill>
        <a:latin typeface="Times New Roman" charset="0"/>
        <a:ea typeface="+mn-ea"/>
        <a:cs typeface="+mn-cs"/>
      </a:defRPr>
    </a:lvl4pPr>
    <a:lvl5pPr marL="1828800" algn="ctr" rtl="0" fontAlgn="base">
      <a:spcBef>
        <a:spcPct val="0"/>
      </a:spcBef>
      <a:spcAft>
        <a:spcPct val="0"/>
      </a:spcAft>
      <a:defRPr sz="2400" b="1" kern="1200">
        <a:solidFill>
          <a:schemeClr val="tx1"/>
        </a:solidFill>
        <a:latin typeface="Times New Roman" charset="0"/>
        <a:ea typeface="+mn-ea"/>
        <a:cs typeface="+mn-cs"/>
      </a:defRPr>
    </a:lvl5pPr>
    <a:lvl6pPr marL="2286000" algn="l" defTabSz="914400" rtl="0" eaLnBrk="1" latinLnBrk="0" hangingPunct="1">
      <a:defRPr sz="2400" b="1" kern="1200">
        <a:solidFill>
          <a:schemeClr val="tx1"/>
        </a:solidFill>
        <a:latin typeface="Times New Roman" charset="0"/>
        <a:ea typeface="+mn-ea"/>
        <a:cs typeface="+mn-cs"/>
      </a:defRPr>
    </a:lvl6pPr>
    <a:lvl7pPr marL="2743200" algn="l" defTabSz="914400" rtl="0" eaLnBrk="1" latinLnBrk="0" hangingPunct="1">
      <a:defRPr sz="2400" b="1" kern="1200">
        <a:solidFill>
          <a:schemeClr val="tx1"/>
        </a:solidFill>
        <a:latin typeface="Times New Roman" charset="0"/>
        <a:ea typeface="+mn-ea"/>
        <a:cs typeface="+mn-cs"/>
      </a:defRPr>
    </a:lvl7pPr>
    <a:lvl8pPr marL="3200400" algn="l" defTabSz="914400" rtl="0" eaLnBrk="1" latinLnBrk="0" hangingPunct="1">
      <a:defRPr sz="2400" b="1" kern="1200">
        <a:solidFill>
          <a:schemeClr val="tx1"/>
        </a:solidFill>
        <a:latin typeface="Times New Roman" charset="0"/>
        <a:ea typeface="+mn-ea"/>
        <a:cs typeface="+mn-cs"/>
      </a:defRPr>
    </a:lvl8pPr>
    <a:lvl9pPr marL="3657600" algn="l" defTabSz="914400" rtl="0" eaLnBrk="1" latinLnBrk="0" hangingPunct="1">
      <a:defRPr sz="2400" b="1"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66FF33"/>
    <a:srgbClr val="FFFF66"/>
    <a:srgbClr val="99CCFF"/>
    <a:srgbClr val="080808"/>
    <a:srgbClr val="FF3300"/>
    <a:srgbClr val="99FF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67" autoAdjust="0"/>
    <p:restoredTop sz="85017" autoAdjust="0"/>
  </p:normalViewPr>
  <p:slideViewPr>
    <p:cSldViewPr>
      <p:cViewPr>
        <p:scale>
          <a:sx n="105" d="100"/>
          <a:sy n="105" d="100"/>
        </p:scale>
        <p:origin x="-1794" y="-7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2304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2304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2304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EDFB79F4-91C4-4AAC-8417-692735DAE2DB}" type="slidenum">
              <a:rPr lang="en-US"/>
              <a:pPr/>
              <a:t>‹#›</a:t>
            </a:fld>
            <a:endParaRPr lang="en-US"/>
          </a:p>
        </p:txBody>
      </p:sp>
    </p:spTree>
    <p:extLst>
      <p:ext uri="{BB962C8B-B14F-4D97-AF65-F5344CB8AC3E}">
        <p14:creationId xmlns:p14="http://schemas.microsoft.com/office/powerpoint/2010/main" val="602465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A471BB82-F8C7-4FBC-A1F5-6B34E361F115}" type="slidenum">
              <a:rPr lang="en-US"/>
              <a:pPr/>
              <a:t>‹#›</a:t>
            </a:fld>
            <a:endParaRPr lang="en-US"/>
          </a:p>
        </p:txBody>
      </p:sp>
    </p:spTree>
    <p:extLst>
      <p:ext uri="{BB962C8B-B14F-4D97-AF65-F5344CB8AC3E}">
        <p14:creationId xmlns:p14="http://schemas.microsoft.com/office/powerpoint/2010/main" val="1562307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Rectangle 1026"/>
          <p:cNvSpPr>
            <a:spLocks noChangeArrowheads="1"/>
          </p:cNvSpPr>
          <p:nvPr/>
        </p:nvSpPr>
        <p:spPr bwMode="ltGray">
          <a:xfrm>
            <a:off x="0" y="0"/>
            <a:ext cx="825500" cy="6858000"/>
          </a:xfrm>
          <a:prstGeom prst="rect">
            <a:avLst/>
          </a:prstGeom>
          <a:solidFill>
            <a:schemeClr val="tx2">
              <a:alpha val="50000"/>
            </a:schemeClr>
          </a:solidFill>
          <a:ln w="9525">
            <a:noFill/>
            <a:miter lim="800000"/>
            <a:headEnd/>
            <a:tailEnd/>
          </a:ln>
        </p:spPr>
        <p:txBody>
          <a:bodyPr wrap="none" anchor="ctr"/>
          <a:lstStyle/>
          <a:p>
            <a:endParaRPr kumimoji="1" lang="en-GB" b="0"/>
          </a:p>
        </p:txBody>
      </p:sp>
      <p:sp>
        <p:nvSpPr>
          <p:cNvPr id="18435" name="Rectangle 1027"/>
          <p:cNvSpPr>
            <a:spLocks noGrp="1" noChangeArrowheads="1"/>
          </p:cNvSpPr>
          <p:nvPr>
            <p:ph type="ctrTitle"/>
          </p:nvPr>
        </p:nvSpPr>
        <p:spPr>
          <a:xfrm>
            <a:off x="990600" y="1171575"/>
            <a:ext cx="7467600" cy="2105025"/>
          </a:xfrm>
        </p:spPr>
        <p:txBody>
          <a:bodyPr>
            <a:spAutoFit/>
          </a:bodyPr>
          <a:lstStyle>
            <a:lvl1pPr>
              <a:defRPr sz="6600">
                <a:solidFill>
                  <a:srgbClr val="CCFFFF"/>
                </a:solidFill>
              </a:defRPr>
            </a:lvl1pPr>
          </a:lstStyle>
          <a:p>
            <a:r>
              <a:rPr lang="en-US"/>
              <a:t>Click to edit Master title style</a:t>
            </a:r>
          </a:p>
        </p:txBody>
      </p:sp>
      <p:sp>
        <p:nvSpPr>
          <p:cNvPr id="18436" name="Rectangle 1028"/>
          <p:cNvSpPr>
            <a:spLocks noGrp="1" noChangeArrowheads="1"/>
          </p:cNvSpPr>
          <p:nvPr>
            <p:ph type="subTitle" idx="1"/>
          </p:nvPr>
        </p:nvSpPr>
        <p:spPr>
          <a:xfrm>
            <a:off x="1447800" y="3886200"/>
            <a:ext cx="6400800" cy="1752600"/>
          </a:xfrm>
        </p:spPr>
        <p:txBody>
          <a:bodyPr/>
          <a:lstStyle>
            <a:lvl1pPr marL="0" indent="0" algn="ctr">
              <a:buFont typeface="Wingdings" pitchFamily="2" charset="2"/>
              <a:buNone/>
              <a:defRPr sz="4000">
                <a:solidFill>
                  <a:srgbClr val="CCECFF"/>
                </a:solidFill>
              </a:defRPr>
            </a:lvl1pPr>
          </a:lstStyle>
          <a:p>
            <a:r>
              <a:rPr lang="en-US"/>
              <a:t>Click to edit Master subtitle style</a:t>
            </a:r>
          </a:p>
        </p:txBody>
      </p:sp>
      <p:sp>
        <p:nvSpPr>
          <p:cNvPr id="18437" name="Rectangle 1029"/>
          <p:cNvSpPr>
            <a:spLocks noGrp="1" noChangeArrowheads="1"/>
          </p:cNvSpPr>
          <p:nvPr>
            <p:ph type="dt" sz="half" idx="2"/>
          </p:nvPr>
        </p:nvSpPr>
        <p:spPr>
          <a:xfrm>
            <a:off x="838200" y="6248400"/>
            <a:ext cx="1752600" cy="457200"/>
          </a:xfrm>
        </p:spPr>
        <p:txBody>
          <a:bodyPr/>
          <a:lstStyle>
            <a:lvl1pPr>
              <a:defRPr>
                <a:solidFill>
                  <a:srgbClr val="CCECFF"/>
                </a:solidFill>
              </a:defRPr>
            </a:lvl1pPr>
          </a:lstStyle>
          <a:p>
            <a:endParaRPr lang="en-US"/>
          </a:p>
        </p:txBody>
      </p:sp>
      <p:sp>
        <p:nvSpPr>
          <p:cNvPr id="18438" name="Rectangle 1030"/>
          <p:cNvSpPr>
            <a:spLocks noGrp="1" noChangeArrowheads="1"/>
          </p:cNvSpPr>
          <p:nvPr>
            <p:ph type="ftr" sz="quarter" idx="3"/>
          </p:nvPr>
        </p:nvSpPr>
        <p:spPr>
          <a:xfrm>
            <a:off x="3276600" y="6248400"/>
            <a:ext cx="2895600" cy="457200"/>
          </a:xfrm>
        </p:spPr>
        <p:txBody>
          <a:bodyPr/>
          <a:lstStyle>
            <a:lvl1pPr>
              <a:defRPr>
                <a:solidFill>
                  <a:srgbClr val="CCECFF"/>
                </a:solidFill>
              </a:defRPr>
            </a:lvl1pPr>
          </a:lstStyle>
          <a:p>
            <a:endParaRPr lang="en-US"/>
          </a:p>
        </p:txBody>
      </p:sp>
      <p:sp>
        <p:nvSpPr>
          <p:cNvPr id="18439" name="Rectangle 1031"/>
          <p:cNvSpPr>
            <a:spLocks noGrp="1" noChangeArrowheads="1"/>
          </p:cNvSpPr>
          <p:nvPr>
            <p:ph type="sldNum" sz="quarter" idx="4"/>
          </p:nvPr>
        </p:nvSpPr>
        <p:spPr>
          <a:xfrm>
            <a:off x="6934200" y="6248400"/>
            <a:ext cx="1905000" cy="457200"/>
          </a:xfrm>
        </p:spPr>
        <p:txBody>
          <a:bodyPr/>
          <a:lstStyle>
            <a:lvl1pPr>
              <a:defRPr>
                <a:solidFill>
                  <a:srgbClr val="CCECFF"/>
                </a:solidFill>
              </a:defRPr>
            </a:lvl1pPr>
          </a:lstStyle>
          <a:p>
            <a:fld id="{D241B39C-CADA-4632-B49C-3DC5717473A8}" type="slidenum">
              <a:rPr lang="en-US"/>
              <a:pPr/>
              <a:t>‹#›</a:t>
            </a:fld>
            <a:endParaRPr lang="en-US"/>
          </a:p>
        </p:txBody>
      </p:sp>
      <p:sp>
        <p:nvSpPr>
          <p:cNvPr id="18440" name="Rectangle 1032"/>
          <p:cNvSpPr>
            <a:spLocks noChangeArrowheads="1"/>
          </p:cNvSpPr>
          <p:nvPr/>
        </p:nvSpPr>
        <p:spPr bwMode="ltGray">
          <a:xfrm>
            <a:off x="0" y="3543300"/>
            <a:ext cx="3343275" cy="122238"/>
          </a:xfrm>
          <a:prstGeom prst="rect">
            <a:avLst/>
          </a:prstGeom>
          <a:solidFill>
            <a:schemeClr val="bg2">
              <a:alpha val="50000"/>
            </a:schemeClr>
          </a:solidFill>
          <a:ln w="9525">
            <a:noFill/>
            <a:miter lim="800000"/>
            <a:headEnd/>
            <a:tailEnd/>
          </a:ln>
        </p:spPr>
        <p:txBody>
          <a:bodyPr wrap="none" anchor="ctr"/>
          <a:lstStyle/>
          <a:p>
            <a:endParaRPr kumimoji="1" lang="en-GB"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E4C96CC-FB6B-4F11-AB1F-7B2078A73CB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457200"/>
            <a:ext cx="20574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457200"/>
            <a:ext cx="60198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116B5E-EEC5-4F6E-9CAA-B8C5DE67FA3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1AB8754-22FC-4C42-84EB-EBD06B15505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940CD79-B4DB-4A42-96AC-667915385DA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B7021D8-07A9-43D9-89DD-E7C9A677A11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CB6EC7A-1F90-403A-900D-CBCE7F05BED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625AAF2-A667-4F18-BA7B-BC55CF8DD67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1DEB8BA-422D-4269-B866-C3425867EFB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DF7B8BB-2036-406F-8110-AF329B19275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D1E45D-03CE-45B7-97D2-9A0E6186A34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bwMode="auto">
          <a:xfrm>
            <a:off x="2286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7411" name="Rectangle 1027"/>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2" name="Rectangle 1028"/>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b="0"/>
            </a:lvl1pPr>
          </a:lstStyle>
          <a:p>
            <a:endParaRPr lang="en-US"/>
          </a:p>
        </p:txBody>
      </p:sp>
      <p:sp>
        <p:nvSpPr>
          <p:cNvPr id="17413"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lvl1pPr>
          </a:lstStyle>
          <a:p>
            <a:endParaRPr lang="en-US"/>
          </a:p>
        </p:txBody>
      </p:sp>
      <p:sp>
        <p:nvSpPr>
          <p:cNvPr id="17414" name="Rectangle 103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lvl1pPr>
          </a:lstStyle>
          <a:p>
            <a:fld id="{F897D28F-DEC9-49C2-92A1-8931EC81C3E1}" type="slidenum">
              <a:rPr lang="en-US"/>
              <a:pPr/>
              <a:t>‹#›</a:t>
            </a:fld>
            <a:endParaRPr lang="en-US"/>
          </a:p>
        </p:txBody>
      </p:sp>
      <p:sp>
        <p:nvSpPr>
          <p:cNvPr id="17415" name="Rectangle 1031"/>
          <p:cNvSpPr>
            <a:spLocks noChangeArrowheads="1"/>
          </p:cNvSpPr>
          <p:nvPr/>
        </p:nvSpPr>
        <p:spPr bwMode="gray">
          <a:xfrm>
            <a:off x="0" y="1638300"/>
            <a:ext cx="3343275" cy="122238"/>
          </a:xfrm>
          <a:prstGeom prst="rect">
            <a:avLst/>
          </a:prstGeom>
          <a:solidFill>
            <a:schemeClr val="bg2">
              <a:alpha val="50000"/>
            </a:schemeClr>
          </a:solidFill>
          <a:ln w="9525">
            <a:noFill/>
            <a:miter lim="800000"/>
            <a:headEnd/>
            <a:tailEnd/>
          </a:ln>
        </p:spPr>
        <p:txBody>
          <a:bodyPr wrap="none" anchor="ctr"/>
          <a:lstStyle/>
          <a:p>
            <a:endParaRPr kumimoji="1" lang="en-GB" b="0"/>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fontAlgn="base">
        <a:spcBef>
          <a:spcPct val="20000"/>
        </a:spcBef>
        <a:spcAft>
          <a:spcPct val="0"/>
        </a:spcAft>
        <a:buClr>
          <a:schemeClr val="accent1"/>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1"/>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31"/>
          <p:cNvSpPr>
            <a:spLocks noGrp="1" noChangeArrowheads="1"/>
          </p:cNvSpPr>
          <p:nvPr>
            <p:ph type="sldNum" sz="quarter" idx="4"/>
          </p:nvPr>
        </p:nvSpPr>
        <p:spPr/>
        <p:txBody>
          <a:bodyPr/>
          <a:lstStyle/>
          <a:p>
            <a:fld id="{D38847AD-2DDE-4046-97A1-A87EFAE65673}" type="slidenum">
              <a:rPr lang="en-US"/>
              <a:pPr/>
              <a:t>1</a:t>
            </a:fld>
            <a:endParaRPr lang="en-US"/>
          </a:p>
        </p:txBody>
      </p:sp>
      <p:sp>
        <p:nvSpPr>
          <p:cNvPr id="5122" name="Rectangle 2"/>
          <p:cNvSpPr>
            <a:spLocks noGrp="1" noChangeArrowheads="1"/>
          </p:cNvSpPr>
          <p:nvPr>
            <p:ph type="ctrTitle"/>
          </p:nvPr>
        </p:nvSpPr>
        <p:spPr>
          <a:xfrm>
            <a:off x="990600" y="2445603"/>
            <a:ext cx="7467600" cy="830997"/>
          </a:xfrm>
        </p:spPr>
        <p:txBody>
          <a:bodyPr/>
          <a:lstStyle/>
          <a:p>
            <a:r>
              <a:rPr lang="en-GB" sz="4800" dirty="0" smtClean="0"/>
              <a:t>Connecting to Databases</a:t>
            </a:r>
            <a:endParaRPr lang="en-IE" sz="4800" dirty="0"/>
          </a:p>
        </p:txBody>
      </p:sp>
      <p:sp>
        <p:nvSpPr>
          <p:cNvPr id="5123" name="Rectangle 3"/>
          <p:cNvSpPr>
            <a:spLocks noGrp="1" noChangeArrowheads="1"/>
          </p:cNvSpPr>
          <p:nvPr>
            <p:ph type="subTitle" idx="1"/>
          </p:nvPr>
        </p:nvSpPr>
        <p:spPr/>
        <p:txBody>
          <a:bodyPr/>
          <a:lstStyle/>
          <a:p>
            <a:r>
              <a:rPr lang="en-IE" dirty="0" smtClean="0"/>
              <a:t>ODBC Primer</a:t>
            </a:r>
            <a:endParaRPr lang="en-IE" dirty="0">
              <a:solidFill>
                <a:srgbClr val="FF3300"/>
              </a:solidFill>
            </a:endParaRPr>
          </a:p>
          <a:p>
            <a:r>
              <a:rPr lang="en-IE" sz="2800" dirty="0" smtClean="0"/>
              <a:t>Limerick </a:t>
            </a:r>
            <a:r>
              <a:rPr lang="en-IE" sz="2800" dirty="0"/>
              <a:t>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231B26A-6C71-4000-9D95-2688147E59F5}" type="slidenum">
              <a:rPr lang="en-US"/>
              <a:pPr/>
              <a:t>10</a:t>
            </a:fld>
            <a:endParaRPr lang="en-US"/>
          </a:p>
        </p:txBody>
      </p:sp>
      <p:sp>
        <p:nvSpPr>
          <p:cNvPr id="729090" name="Rectangle 2"/>
          <p:cNvSpPr>
            <a:spLocks noGrp="1" noChangeArrowheads="1"/>
          </p:cNvSpPr>
          <p:nvPr>
            <p:ph type="title"/>
          </p:nvPr>
        </p:nvSpPr>
        <p:spPr/>
        <p:txBody>
          <a:bodyPr/>
          <a:lstStyle/>
          <a:p>
            <a:r>
              <a:rPr lang="en-GB"/>
              <a:t>Example - Register a DB</a:t>
            </a:r>
          </a:p>
        </p:txBody>
      </p:sp>
      <p:pic>
        <p:nvPicPr>
          <p:cNvPr id="2055" name="Picture 7"/>
          <p:cNvPicPr>
            <a:picLocks noChangeAspect="1" noChangeArrowheads="1"/>
          </p:cNvPicPr>
          <p:nvPr/>
        </p:nvPicPr>
        <p:blipFill>
          <a:blip r:embed="rId2" cstate="print"/>
          <a:srcRect/>
          <a:stretch>
            <a:fillRect/>
          </a:stretch>
        </p:blipFill>
        <p:spPr bwMode="auto">
          <a:xfrm>
            <a:off x="323528" y="1772816"/>
            <a:ext cx="5810250" cy="4495800"/>
          </a:xfrm>
          <a:prstGeom prst="rect">
            <a:avLst/>
          </a:prstGeom>
          <a:noFill/>
          <a:ln w="9525">
            <a:noFill/>
            <a:miter lim="800000"/>
            <a:headEnd/>
            <a:tailEnd/>
          </a:ln>
        </p:spPr>
      </p:pic>
      <p:sp>
        <p:nvSpPr>
          <p:cNvPr id="12" name="TextBox 11"/>
          <p:cNvSpPr txBox="1"/>
          <p:nvPr/>
        </p:nvSpPr>
        <p:spPr>
          <a:xfrm>
            <a:off x="6084168" y="1484784"/>
            <a:ext cx="2834823" cy="1569660"/>
          </a:xfrm>
          <a:prstGeom prst="rect">
            <a:avLst/>
          </a:prstGeom>
          <a:noFill/>
        </p:spPr>
        <p:txBody>
          <a:bodyPr wrap="square" rtlCol="0">
            <a:spAutoFit/>
          </a:bodyPr>
          <a:lstStyle/>
          <a:p>
            <a:r>
              <a:rPr lang="en-IE" dirty="0" smtClean="0"/>
              <a:t>Select the SYSTEM DSN tab</a:t>
            </a:r>
          </a:p>
          <a:p>
            <a:endParaRPr lang="en-IE" dirty="0" smtClean="0"/>
          </a:p>
          <a:p>
            <a:r>
              <a:rPr lang="en-IE" dirty="0" smtClean="0"/>
              <a:t>And ADD</a:t>
            </a:r>
            <a:endParaRPr lang="en-US" dirty="0"/>
          </a:p>
        </p:txBody>
      </p:sp>
      <p:sp>
        <p:nvSpPr>
          <p:cNvPr id="13" name="Rectangle 12"/>
          <p:cNvSpPr/>
          <p:nvPr/>
        </p:nvSpPr>
        <p:spPr bwMode="auto">
          <a:xfrm>
            <a:off x="1043608" y="2132856"/>
            <a:ext cx="1008112" cy="360040"/>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charset="0"/>
            </a:endParaRPr>
          </a:p>
        </p:txBody>
      </p:sp>
      <p:cxnSp>
        <p:nvCxnSpPr>
          <p:cNvPr id="15" name="Straight Arrow Connector 14"/>
          <p:cNvCxnSpPr>
            <a:endCxn id="13" idx="3"/>
          </p:cNvCxnSpPr>
          <p:nvPr/>
        </p:nvCxnSpPr>
        <p:spPr bwMode="auto">
          <a:xfrm rot="10800000" flipV="1">
            <a:off x="2051720" y="1916832"/>
            <a:ext cx="4608512" cy="396044"/>
          </a:xfrm>
          <a:prstGeom prst="straightConnector1">
            <a:avLst/>
          </a:prstGeom>
          <a:noFill/>
          <a:ln w="38100" cap="flat" cmpd="sng" algn="ctr">
            <a:solidFill>
              <a:srgbClr val="FF0000"/>
            </a:solidFill>
            <a:prstDash val="solid"/>
            <a:round/>
            <a:headEnd type="none" w="med" len="med"/>
            <a:tailEnd type="arrow"/>
          </a:ln>
          <a:effectLst/>
        </p:spPr>
      </p:cxnSp>
      <p:sp>
        <p:nvSpPr>
          <p:cNvPr id="17" name="Rectangle 16"/>
          <p:cNvSpPr/>
          <p:nvPr/>
        </p:nvSpPr>
        <p:spPr bwMode="auto">
          <a:xfrm>
            <a:off x="4860032" y="2780928"/>
            <a:ext cx="1008112" cy="360040"/>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charset="0"/>
            </a:endParaRPr>
          </a:p>
        </p:txBody>
      </p:sp>
      <p:cxnSp>
        <p:nvCxnSpPr>
          <p:cNvPr id="19" name="Straight Arrow Connector 18"/>
          <p:cNvCxnSpPr>
            <a:endCxn id="17" idx="3"/>
          </p:cNvCxnSpPr>
          <p:nvPr/>
        </p:nvCxnSpPr>
        <p:spPr bwMode="auto">
          <a:xfrm rot="10800000" flipV="1">
            <a:off x="5868144" y="2924944"/>
            <a:ext cx="936104" cy="36004"/>
          </a:xfrm>
          <a:prstGeom prst="straightConnector1">
            <a:avLst/>
          </a:prstGeom>
          <a:noFill/>
          <a:ln w="38100" cap="flat" cmpd="sng" algn="ctr">
            <a:solidFill>
              <a:srgbClr val="FF0000"/>
            </a:solidFill>
            <a:prstDash val="solid"/>
            <a:round/>
            <a:headEnd type="none" w="med" len="med"/>
            <a:tailEnd type="arrow"/>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231B26A-6C71-4000-9D95-2688147E59F5}" type="slidenum">
              <a:rPr lang="en-US"/>
              <a:pPr/>
              <a:t>11</a:t>
            </a:fld>
            <a:endParaRPr lang="en-US"/>
          </a:p>
        </p:txBody>
      </p:sp>
      <p:sp>
        <p:nvSpPr>
          <p:cNvPr id="729090" name="Rectangle 2"/>
          <p:cNvSpPr>
            <a:spLocks noGrp="1" noChangeArrowheads="1"/>
          </p:cNvSpPr>
          <p:nvPr>
            <p:ph type="title"/>
          </p:nvPr>
        </p:nvSpPr>
        <p:spPr/>
        <p:txBody>
          <a:bodyPr/>
          <a:lstStyle/>
          <a:p>
            <a:r>
              <a:rPr lang="en-GB"/>
              <a:t>Example - Register a DB</a:t>
            </a:r>
          </a:p>
        </p:txBody>
      </p:sp>
      <p:pic>
        <p:nvPicPr>
          <p:cNvPr id="3074" name="Picture 2"/>
          <p:cNvPicPr>
            <a:picLocks noChangeAspect="1" noChangeArrowheads="1"/>
          </p:cNvPicPr>
          <p:nvPr/>
        </p:nvPicPr>
        <p:blipFill>
          <a:blip r:embed="rId2" cstate="print"/>
          <a:srcRect/>
          <a:stretch>
            <a:fillRect/>
          </a:stretch>
        </p:blipFill>
        <p:spPr bwMode="auto">
          <a:xfrm>
            <a:off x="107504" y="1988840"/>
            <a:ext cx="5924550" cy="4162425"/>
          </a:xfrm>
          <a:prstGeom prst="rect">
            <a:avLst/>
          </a:prstGeom>
          <a:noFill/>
          <a:ln w="9525">
            <a:noFill/>
            <a:miter lim="800000"/>
            <a:headEnd/>
            <a:tailEnd/>
          </a:ln>
        </p:spPr>
      </p:pic>
      <p:sp>
        <p:nvSpPr>
          <p:cNvPr id="5" name="TextBox 4"/>
          <p:cNvSpPr txBox="1"/>
          <p:nvPr/>
        </p:nvSpPr>
        <p:spPr>
          <a:xfrm>
            <a:off x="6444207" y="2420888"/>
            <a:ext cx="2194809" cy="830997"/>
          </a:xfrm>
          <a:prstGeom prst="rect">
            <a:avLst/>
          </a:prstGeom>
          <a:noFill/>
        </p:spPr>
        <p:txBody>
          <a:bodyPr wrap="square" rtlCol="0">
            <a:spAutoFit/>
          </a:bodyPr>
          <a:lstStyle/>
          <a:p>
            <a:r>
              <a:rPr lang="en-IE" dirty="0" smtClean="0"/>
              <a:t>Select an MS Access Driver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231B26A-6C71-4000-9D95-2688147E59F5}" type="slidenum">
              <a:rPr lang="en-US"/>
              <a:pPr/>
              <a:t>12</a:t>
            </a:fld>
            <a:endParaRPr lang="en-US"/>
          </a:p>
        </p:txBody>
      </p:sp>
      <p:sp>
        <p:nvSpPr>
          <p:cNvPr id="729090" name="Rectangle 2"/>
          <p:cNvSpPr>
            <a:spLocks noGrp="1" noChangeArrowheads="1"/>
          </p:cNvSpPr>
          <p:nvPr>
            <p:ph type="title"/>
          </p:nvPr>
        </p:nvSpPr>
        <p:spPr/>
        <p:txBody>
          <a:bodyPr/>
          <a:lstStyle/>
          <a:p>
            <a:r>
              <a:rPr lang="en-GB"/>
              <a:t>Example - Register a DB</a:t>
            </a:r>
          </a:p>
        </p:txBody>
      </p:sp>
      <p:pic>
        <p:nvPicPr>
          <p:cNvPr id="4099" name="Picture 3"/>
          <p:cNvPicPr>
            <a:picLocks noChangeAspect="1" noChangeArrowheads="1"/>
          </p:cNvPicPr>
          <p:nvPr/>
        </p:nvPicPr>
        <p:blipFill>
          <a:blip r:embed="rId2" cstate="print"/>
          <a:srcRect/>
          <a:stretch>
            <a:fillRect/>
          </a:stretch>
        </p:blipFill>
        <p:spPr bwMode="auto">
          <a:xfrm>
            <a:off x="395536" y="2276872"/>
            <a:ext cx="5962650" cy="3752850"/>
          </a:xfrm>
          <a:prstGeom prst="rect">
            <a:avLst/>
          </a:prstGeom>
          <a:noFill/>
          <a:ln w="9525">
            <a:noFill/>
            <a:miter lim="800000"/>
            <a:headEnd/>
            <a:tailEnd/>
          </a:ln>
        </p:spPr>
      </p:pic>
      <p:sp>
        <p:nvSpPr>
          <p:cNvPr id="6" name="TextBox 5"/>
          <p:cNvSpPr txBox="1"/>
          <p:nvPr/>
        </p:nvSpPr>
        <p:spPr>
          <a:xfrm>
            <a:off x="6340045" y="2636912"/>
            <a:ext cx="2597186" cy="1569660"/>
          </a:xfrm>
          <a:prstGeom prst="rect">
            <a:avLst/>
          </a:prstGeom>
          <a:noFill/>
        </p:spPr>
        <p:txBody>
          <a:bodyPr wrap="none" rtlCol="0">
            <a:spAutoFit/>
          </a:bodyPr>
          <a:lstStyle/>
          <a:p>
            <a:r>
              <a:rPr lang="en-IE" dirty="0" smtClean="0"/>
              <a:t>Enter your DSN </a:t>
            </a:r>
          </a:p>
          <a:p>
            <a:r>
              <a:rPr lang="en-IE" dirty="0" smtClean="0"/>
              <a:t>And Description</a:t>
            </a:r>
          </a:p>
          <a:p>
            <a:endParaRPr lang="en-IE" dirty="0" smtClean="0"/>
          </a:p>
          <a:p>
            <a:r>
              <a:rPr lang="en-IE" dirty="0" smtClean="0"/>
              <a:t>Then hit SELECT</a:t>
            </a:r>
            <a:endParaRPr lang="en-US" dirty="0"/>
          </a:p>
        </p:txBody>
      </p:sp>
      <p:sp>
        <p:nvSpPr>
          <p:cNvPr id="8" name="Rectangle 7"/>
          <p:cNvSpPr/>
          <p:nvPr/>
        </p:nvSpPr>
        <p:spPr bwMode="auto">
          <a:xfrm>
            <a:off x="467544" y="2708920"/>
            <a:ext cx="4608512" cy="648072"/>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charset="0"/>
            </a:endParaRPr>
          </a:p>
        </p:txBody>
      </p:sp>
      <p:sp>
        <p:nvSpPr>
          <p:cNvPr id="9" name="Rectangle 8"/>
          <p:cNvSpPr/>
          <p:nvPr/>
        </p:nvSpPr>
        <p:spPr bwMode="auto">
          <a:xfrm>
            <a:off x="539552" y="3861048"/>
            <a:ext cx="1008112" cy="360040"/>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231B26A-6C71-4000-9D95-2688147E59F5}" type="slidenum">
              <a:rPr lang="en-US"/>
              <a:pPr/>
              <a:t>13</a:t>
            </a:fld>
            <a:endParaRPr lang="en-US"/>
          </a:p>
        </p:txBody>
      </p:sp>
      <p:sp>
        <p:nvSpPr>
          <p:cNvPr id="729090" name="Rectangle 2"/>
          <p:cNvSpPr>
            <a:spLocks noGrp="1" noChangeArrowheads="1"/>
          </p:cNvSpPr>
          <p:nvPr>
            <p:ph type="title"/>
          </p:nvPr>
        </p:nvSpPr>
        <p:spPr/>
        <p:txBody>
          <a:bodyPr/>
          <a:lstStyle/>
          <a:p>
            <a:r>
              <a:rPr lang="en-GB"/>
              <a:t>Example - Register a DB</a:t>
            </a:r>
          </a:p>
        </p:txBody>
      </p:sp>
      <p:pic>
        <p:nvPicPr>
          <p:cNvPr id="5122" name="Picture 2"/>
          <p:cNvPicPr>
            <a:picLocks noChangeAspect="1" noChangeArrowheads="1"/>
          </p:cNvPicPr>
          <p:nvPr/>
        </p:nvPicPr>
        <p:blipFill>
          <a:blip r:embed="rId2" cstate="print"/>
          <a:srcRect/>
          <a:stretch>
            <a:fillRect/>
          </a:stretch>
        </p:blipFill>
        <p:spPr bwMode="auto">
          <a:xfrm>
            <a:off x="467544" y="2132856"/>
            <a:ext cx="5086350" cy="2962275"/>
          </a:xfrm>
          <a:prstGeom prst="rect">
            <a:avLst/>
          </a:prstGeom>
          <a:noFill/>
          <a:ln w="9525">
            <a:noFill/>
            <a:miter lim="800000"/>
            <a:headEnd/>
            <a:tailEnd/>
          </a:ln>
        </p:spPr>
      </p:pic>
      <p:sp>
        <p:nvSpPr>
          <p:cNvPr id="5" name="TextBox 4"/>
          <p:cNvSpPr txBox="1"/>
          <p:nvPr/>
        </p:nvSpPr>
        <p:spPr>
          <a:xfrm>
            <a:off x="5796136" y="2420888"/>
            <a:ext cx="3177069" cy="1200329"/>
          </a:xfrm>
          <a:prstGeom prst="rect">
            <a:avLst/>
          </a:prstGeom>
          <a:noFill/>
        </p:spPr>
        <p:txBody>
          <a:bodyPr wrap="square" rtlCol="0">
            <a:spAutoFit/>
          </a:bodyPr>
          <a:lstStyle/>
          <a:p>
            <a:r>
              <a:rPr lang="en-IE" dirty="0" smtClean="0"/>
              <a:t>Select the MS Access Database you want to register then click OK</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231B26A-6C71-4000-9D95-2688147E59F5}" type="slidenum">
              <a:rPr lang="en-US"/>
              <a:pPr/>
              <a:t>14</a:t>
            </a:fld>
            <a:endParaRPr lang="en-US"/>
          </a:p>
        </p:txBody>
      </p:sp>
      <p:sp>
        <p:nvSpPr>
          <p:cNvPr id="729090" name="Rectangle 2"/>
          <p:cNvSpPr>
            <a:spLocks noGrp="1" noChangeArrowheads="1"/>
          </p:cNvSpPr>
          <p:nvPr>
            <p:ph type="title"/>
          </p:nvPr>
        </p:nvSpPr>
        <p:spPr/>
        <p:txBody>
          <a:bodyPr/>
          <a:lstStyle/>
          <a:p>
            <a:r>
              <a:rPr lang="en-GB"/>
              <a:t>Example - Register a DB</a:t>
            </a:r>
          </a:p>
        </p:txBody>
      </p:sp>
      <p:pic>
        <p:nvPicPr>
          <p:cNvPr id="6146" name="Picture 2"/>
          <p:cNvPicPr>
            <a:picLocks noChangeAspect="1" noChangeArrowheads="1"/>
          </p:cNvPicPr>
          <p:nvPr/>
        </p:nvPicPr>
        <p:blipFill>
          <a:blip r:embed="rId2" cstate="print"/>
          <a:srcRect/>
          <a:stretch>
            <a:fillRect/>
          </a:stretch>
        </p:blipFill>
        <p:spPr bwMode="auto">
          <a:xfrm>
            <a:off x="395536" y="2132856"/>
            <a:ext cx="5962650" cy="3752850"/>
          </a:xfrm>
          <a:prstGeom prst="rect">
            <a:avLst/>
          </a:prstGeom>
          <a:noFill/>
          <a:ln w="9525">
            <a:noFill/>
            <a:miter lim="800000"/>
            <a:headEnd/>
            <a:tailEnd/>
          </a:ln>
        </p:spPr>
      </p:pic>
      <p:sp>
        <p:nvSpPr>
          <p:cNvPr id="5" name="TextBox 4"/>
          <p:cNvSpPr txBox="1"/>
          <p:nvPr/>
        </p:nvSpPr>
        <p:spPr>
          <a:xfrm>
            <a:off x="6588224" y="2564904"/>
            <a:ext cx="1934838" cy="830997"/>
          </a:xfrm>
          <a:prstGeom prst="rect">
            <a:avLst/>
          </a:prstGeom>
          <a:noFill/>
        </p:spPr>
        <p:txBody>
          <a:bodyPr wrap="square" rtlCol="0">
            <a:spAutoFit/>
          </a:bodyPr>
          <a:lstStyle/>
          <a:p>
            <a:r>
              <a:rPr lang="en-IE" dirty="0" smtClean="0"/>
              <a:t>Review, then hit OK</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231B26A-6C71-4000-9D95-2688147E59F5}" type="slidenum">
              <a:rPr lang="en-US"/>
              <a:pPr/>
              <a:t>15</a:t>
            </a:fld>
            <a:endParaRPr lang="en-US"/>
          </a:p>
        </p:txBody>
      </p:sp>
      <p:sp>
        <p:nvSpPr>
          <p:cNvPr id="729090" name="Rectangle 2"/>
          <p:cNvSpPr>
            <a:spLocks noGrp="1" noChangeArrowheads="1"/>
          </p:cNvSpPr>
          <p:nvPr>
            <p:ph type="title"/>
          </p:nvPr>
        </p:nvSpPr>
        <p:spPr/>
        <p:txBody>
          <a:bodyPr/>
          <a:lstStyle/>
          <a:p>
            <a:r>
              <a:rPr lang="en-GB"/>
              <a:t>Example - Register a DB</a:t>
            </a:r>
          </a:p>
        </p:txBody>
      </p:sp>
      <p:sp>
        <p:nvSpPr>
          <p:cNvPr id="5" name="TextBox 4"/>
          <p:cNvSpPr txBox="1"/>
          <p:nvPr/>
        </p:nvSpPr>
        <p:spPr>
          <a:xfrm>
            <a:off x="6588224" y="2564904"/>
            <a:ext cx="1934838" cy="1569660"/>
          </a:xfrm>
          <a:prstGeom prst="rect">
            <a:avLst/>
          </a:prstGeom>
          <a:noFill/>
        </p:spPr>
        <p:txBody>
          <a:bodyPr wrap="square" rtlCol="0">
            <a:spAutoFit/>
          </a:bodyPr>
          <a:lstStyle/>
          <a:p>
            <a:r>
              <a:rPr lang="en-IE" dirty="0" smtClean="0"/>
              <a:t>Your DB is now registered</a:t>
            </a:r>
          </a:p>
          <a:p>
            <a:r>
              <a:rPr lang="en-IE" dirty="0" smtClean="0"/>
              <a:t>hit OK</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51520" y="1916832"/>
            <a:ext cx="5810250" cy="4495800"/>
          </a:xfrm>
          <a:prstGeom prst="rect">
            <a:avLst/>
          </a:prstGeom>
          <a:noFill/>
          <a:ln w="9525">
            <a:noFill/>
            <a:miter lim="800000"/>
            <a:headEnd/>
            <a:tailEnd/>
          </a:ln>
        </p:spPr>
      </p:pic>
      <p:sp>
        <p:nvSpPr>
          <p:cNvPr id="8" name="Rectangle 7"/>
          <p:cNvSpPr/>
          <p:nvPr/>
        </p:nvSpPr>
        <p:spPr bwMode="auto">
          <a:xfrm>
            <a:off x="395536" y="3284984"/>
            <a:ext cx="4032448" cy="288032"/>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67F1B7-82C1-48A6-A10A-A44CACBFDAA6}" type="slidenum">
              <a:rPr lang="en-US"/>
              <a:pPr/>
              <a:t>16</a:t>
            </a:fld>
            <a:endParaRPr lang="en-US"/>
          </a:p>
        </p:txBody>
      </p:sp>
      <p:sp>
        <p:nvSpPr>
          <p:cNvPr id="726018" name="Rectangle 2"/>
          <p:cNvSpPr>
            <a:spLocks noGrp="1" noChangeArrowheads="1"/>
          </p:cNvSpPr>
          <p:nvPr>
            <p:ph type="title"/>
          </p:nvPr>
        </p:nvSpPr>
        <p:spPr/>
        <p:txBody>
          <a:bodyPr/>
          <a:lstStyle/>
          <a:p>
            <a:r>
              <a:rPr lang="en-GB"/>
              <a:t>ODBC – Industry Support</a:t>
            </a:r>
            <a:endParaRPr lang="en-US"/>
          </a:p>
        </p:txBody>
      </p:sp>
      <p:sp>
        <p:nvSpPr>
          <p:cNvPr id="726019" name="Rectangle 3"/>
          <p:cNvSpPr>
            <a:spLocks noGrp="1" noChangeArrowheads="1"/>
          </p:cNvSpPr>
          <p:nvPr>
            <p:ph type="body" idx="1"/>
          </p:nvPr>
        </p:nvSpPr>
        <p:spPr/>
        <p:txBody>
          <a:bodyPr/>
          <a:lstStyle/>
          <a:p>
            <a:r>
              <a:rPr lang="en-GB"/>
              <a:t>Database servers</a:t>
            </a:r>
          </a:p>
          <a:p>
            <a:pPr lvl="1"/>
            <a:r>
              <a:rPr lang="en-GB"/>
              <a:t>SQL server,oracle, Informix, DB/2, AS/400</a:t>
            </a:r>
          </a:p>
          <a:p>
            <a:r>
              <a:rPr lang="en-GB"/>
              <a:t>Local/file based sources</a:t>
            </a:r>
          </a:p>
          <a:p>
            <a:pPr lvl="1"/>
            <a:r>
              <a:rPr lang="en-GB"/>
              <a:t>MS access, dbase, excel</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DD45AEE-D370-4636-8ED3-58B37A2E5CFE}" type="slidenum">
              <a:rPr lang="en-US"/>
              <a:pPr/>
              <a:t>2</a:t>
            </a:fld>
            <a:endParaRPr lang="en-US"/>
          </a:p>
        </p:txBody>
      </p:sp>
      <p:sp>
        <p:nvSpPr>
          <p:cNvPr id="658434" name="Rectangle 2"/>
          <p:cNvSpPr>
            <a:spLocks noGrp="1" noChangeArrowheads="1"/>
          </p:cNvSpPr>
          <p:nvPr>
            <p:ph type="title"/>
          </p:nvPr>
        </p:nvSpPr>
        <p:spPr/>
        <p:txBody>
          <a:bodyPr/>
          <a:lstStyle/>
          <a:p>
            <a:r>
              <a:rPr lang="en-GB"/>
              <a:t>Learning outcomes</a:t>
            </a:r>
            <a:endParaRPr lang="en-US"/>
          </a:p>
        </p:txBody>
      </p:sp>
      <p:sp>
        <p:nvSpPr>
          <p:cNvPr id="658435" name="Rectangle 3"/>
          <p:cNvSpPr>
            <a:spLocks noGrp="1" noChangeArrowheads="1"/>
          </p:cNvSpPr>
          <p:nvPr>
            <p:ph type="body" idx="1"/>
          </p:nvPr>
        </p:nvSpPr>
        <p:spPr/>
        <p:txBody>
          <a:bodyPr/>
          <a:lstStyle/>
          <a:p>
            <a:r>
              <a:rPr lang="en-GB" dirty="0"/>
              <a:t>Learning outcomes – the student will</a:t>
            </a:r>
          </a:p>
          <a:p>
            <a:pPr lvl="1"/>
            <a:r>
              <a:rPr lang="en-IE" dirty="0"/>
              <a:t>Be able to describe ODBC purpose and architecture</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0DCE07E-5015-485F-9F37-D181FEECB18C}" type="slidenum">
              <a:rPr lang="en-US"/>
              <a:pPr/>
              <a:t>3</a:t>
            </a:fld>
            <a:endParaRPr lang="en-US"/>
          </a:p>
        </p:txBody>
      </p:sp>
      <p:sp>
        <p:nvSpPr>
          <p:cNvPr id="659458" name="Rectangle 2"/>
          <p:cNvSpPr>
            <a:spLocks noGrp="1" noChangeArrowheads="1"/>
          </p:cNvSpPr>
          <p:nvPr>
            <p:ph type="title"/>
          </p:nvPr>
        </p:nvSpPr>
        <p:spPr/>
        <p:txBody>
          <a:bodyPr/>
          <a:lstStyle/>
          <a:p>
            <a:r>
              <a:rPr lang="en-GB"/>
              <a:t>ODBC – What is it?</a:t>
            </a:r>
          </a:p>
        </p:txBody>
      </p:sp>
      <p:sp>
        <p:nvSpPr>
          <p:cNvPr id="659459" name="Rectangle 3"/>
          <p:cNvSpPr>
            <a:spLocks noGrp="1" noChangeArrowheads="1"/>
          </p:cNvSpPr>
          <p:nvPr>
            <p:ph type="body" idx="1"/>
          </p:nvPr>
        </p:nvSpPr>
        <p:spPr/>
        <p:txBody>
          <a:bodyPr/>
          <a:lstStyle/>
          <a:p>
            <a:r>
              <a:rPr lang="en-GB" sz="2800" dirty="0"/>
              <a:t>ODBC = Open Database Connectivity</a:t>
            </a:r>
          </a:p>
          <a:p>
            <a:r>
              <a:rPr lang="en-GB" sz="2800" dirty="0"/>
              <a:t>Microsoft ‘Standard’ for database connectivity</a:t>
            </a:r>
          </a:p>
          <a:p>
            <a:r>
              <a:rPr lang="en-GB" sz="2800" dirty="0" smtClean="0"/>
              <a:t>It is a standard programming interface between applications and Data Sources</a:t>
            </a:r>
          </a:p>
          <a:p>
            <a:r>
              <a:rPr lang="en-GB" sz="2800" dirty="0" smtClean="0"/>
              <a:t>Most </a:t>
            </a:r>
            <a:r>
              <a:rPr lang="en-GB" sz="2800" dirty="0"/>
              <a:t>commercial </a:t>
            </a:r>
            <a:r>
              <a:rPr lang="en-GB" sz="2800" dirty="0" smtClean="0"/>
              <a:t>DBMS </a:t>
            </a:r>
            <a:r>
              <a:rPr lang="en-GB" sz="2800" dirty="0"/>
              <a:t>conform to ODBC and provide drivers for ODBC interoperation</a:t>
            </a:r>
          </a:p>
          <a:p>
            <a:r>
              <a:rPr lang="en-GB" sz="2800" dirty="0"/>
              <a:t>Advantages – Applications can be developed independently of DBMS</a:t>
            </a:r>
          </a:p>
          <a:p>
            <a:r>
              <a:rPr lang="en-GB" sz="2800" dirty="0"/>
              <a:t>Disadvantages – DBMS vendor specific features cannot be accessed via ODBC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7423EDA2-0F67-4B12-9733-2CCC86619D9F}" type="slidenum">
              <a:rPr lang="en-US"/>
              <a:pPr/>
              <a:t>4</a:t>
            </a:fld>
            <a:endParaRPr lang="en-US"/>
          </a:p>
        </p:txBody>
      </p:sp>
      <p:sp>
        <p:nvSpPr>
          <p:cNvPr id="660482" name="Rectangle 2"/>
          <p:cNvSpPr>
            <a:spLocks noGrp="1" noChangeArrowheads="1"/>
          </p:cNvSpPr>
          <p:nvPr>
            <p:ph type="title"/>
          </p:nvPr>
        </p:nvSpPr>
        <p:spPr/>
        <p:txBody>
          <a:bodyPr/>
          <a:lstStyle/>
          <a:p>
            <a:r>
              <a:rPr lang="en-GB"/>
              <a:t>ODBC Architecture</a:t>
            </a:r>
          </a:p>
        </p:txBody>
      </p:sp>
      <p:sp>
        <p:nvSpPr>
          <p:cNvPr id="660483" name="Rectangle 3"/>
          <p:cNvSpPr>
            <a:spLocks noChangeArrowheads="1"/>
          </p:cNvSpPr>
          <p:nvPr/>
        </p:nvSpPr>
        <p:spPr bwMode="auto">
          <a:xfrm>
            <a:off x="457200" y="4800600"/>
            <a:ext cx="3581400" cy="1676400"/>
          </a:xfrm>
          <a:prstGeom prst="rect">
            <a:avLst/>
          </a:prstGeom>
          <a:solidFill>
            <a:srgbClr val="000099"/>
          </a:solidFill>
          <a:ln w="9525">
            <a:solidFill>
              <a:schemeClr val="tx1"/>
            </a:solidFill>
            <a:miter lim="800000"/>
            <a:headEnd/>
            <a:tailEnd/>
          </a:ln>
          <a:effectLst/>
        </p:spPr>
        <p:txBody>
          <a:bodyPr wrap="none" anchor="ctr"/>
          <a:lstStyle/>
          <a:p>
            <a:endParaRPr lang="en-US"/>
          </a:p>
        </p:txBody>
      </p:sp>
      <p:sp>
        <p:nvSpPr>
          <p:cNvPr id="660484" name="Text Box 4"/>
          <p:cNvSpPr txBox="1">
            <a:spLocks noChangeArrowheads="1"/>
          </p:cNvSpPr>
          <p:nvPr/>
        </p:nvSpPr>
        <p:spPr bwMode="auto">
          <a:xfrm>
            <a:off x="1143000" y="3962400"/>
            <a:ext cx="2590800" cy="466725"/>
          </a:xfrm>
          <a:prstGeom prst="rect">
            <a:avLst/>
          </a:prstGeom>
          <a:solidFill>
            <a:srgbClr val="000099"/>
          </a:solidFill>
          <a:ln w="9525">
            <a:solidFill>
              <a:srgbClr val="66FF33"/>
            </a:solidFill>
            <a:miter lim="800000"/>
            <a:headEnd/>
            <a:tailEnd/>
          </a:ln>
          <a:effectLst/>
        </p:spPr>
        <p:txBody>
          <a:bodyPr>
            <a:spAutoFit/>
          </a:bodyPr>
          <a:lstStyle/>
          <a:p>
            <a:r>
              <a:rPr lang="en-GB" b="0"/>
              <a:t>Driver</a:t>
            </a:r>
            <a:endParaRPr lang="en-US" b="0"/>
          </a:p>
        </p:txBody>
      </p:sp>
      <p:cxnSp>
        <p:nvCxnSpPr>
          <p:cNvPr id="660486" name="AutoShape 6"/>
          <p:cNvCxnSpPr>
            <a:cxnSpLocks noChangeShapeType="1"/>
            <a:stCxn id="660483" idx="0"/>
            <a:endCxn id="660484" idx="2"/>
          </p:cNvCxnSpPr>
          <p:nvPr/>
        </p:nvCxnSpPr>
        <p:spPr bwMode="auto">
          <a:xfrm flipV="1">
            <a:off x="2247900" y="4429125"/>
            <a:ext cx="190500" cy="371475"/>
          </a:xfrm>
          <a:prstGeom prst="straightConnector1">
            <a:avLst/>
          </a:prstGeom>
          <a:noFill/>
          <a:ln w="9525">
            <a:solidFill>
              <a:schemeClr val="tx1"/>
            </a:solidFill>
            <a:round/>
            <a:headEnd type="triangle" w="med" len="med"/>
            <a:tailEnd type="triangle" w="med" len="med"/>
          </a:ln>
          <a:effectLst/>
        </p:spPr>
      </p:cxnSp>
      <p:sp>
        <p:nvSpPr>
          <p:cNvPr id="660487" name="AutoShape 7"/>
          <p:cNvSpPr>
            <a:spLocks noChangeArrowheads="1"/>
          </p:cNvSpPr>
          <p:nvPr/>
        </p:nvSpPr>
        <p:spPr bwMode="auto">
          <a:xfrm rot="-5377955">
            <a:off x="1752600" y="5486400"/>
            <a:ext cx="914400" cy="609600"/>
          </a:xfrm>
          <a:prstGeom prst="flowChartMagneticDrum">
            <a:avLst/>
          </a:prstGeom>
          <a:solidFill>
            <a:schemeClr val="tx1"/>
          </a:solidFill>
          <a:ln w="28575">
            <a:solidFill>
              <a:schemeClr val="bg2"/>
            </a:solidFill>
            <a:round/>
            <a:headEnd/>
            <a:tailEnd/>
          </a:ln>
          <a:effectLst/>
        </p:spPr>
        <p:txBody>
          <a:bodyPr wrap="none" anchor="ctr"/>
          <a:lstStyle/>
          <a:p>
            <a:endParaRPr lang="en-US"/>
          </a:p>
        </p:txBody>
      </p:sp>
      <p:sp>
        <p:nvSpPr>
          <p:cNvPr id="660489" name="Text Box 9"/>
          <p:cNvSpPr txBox="1">
            <a:spLocks noChangeArrowheads="1"/>
          </p:cNvSpPr>
          <p:nvPr/>
        </p:nvSpPr>
        <p:spPr bwMode="auto">
          <a:xfrm>
            <a:off x="2590800" y="3124200"/>
            <a:ext cx="2147888" cy="466725"/>
          </a:xfrm>
          <a:prstGeom prst="rect">
            <a:avLst/>
          </a:prstGeom>
          <a:solidFill>
            <a:srgbClr val="000099"/>
          </a:solidFill>
          <a:ln w="9525">
            <a:solidFill>
              <a:schemeClr val="tx1"/>
            </a:solidFill>
            <a:miter lim="800000"/>
            <a:headEnd/>
            <a:tailEnd/>
          </a:ln>
          <a:effectLst/>
        </p:spPr>
        <p:txBody>
          <a:bodyPr wrap="none">
            <a:spAutoFit/>
          </a:bodyPr>
          <a:lstStyle/>
          <a:p>
            <a:pPr algn="l"/>
            <a:r>
              <a:rPr lang="en-GB" b="0"/>
              <a:t>Driver Manager</a:t>
            </a:r>
          </a:p>
        </p:txBody>
      </p:sp>
      <p:cxnSp>
        <p:nvCxnSpPr>
          <p:cNvPr id="660490" name="AutoShape 10"/>
          <p:cNvCxnSpPr>
            <a:cxnSpLocks noChangeShapeType="1"/>
            <a:stCxn id="660489" idx="2"/>
            <a:endCxn id="660484" idx="0"/>
          </p:cNvCxnSpPr>
          <p:nvPr/>
        </p:nvCxnSpPr>
        <p:spPr bwMode="auto">
          <a:xfrm flipH="1">
            <a:off x="2438400" y="3590925"/>
            <a:ext cx="1227138" cy="371475"/>
          </a:xfrm>
          <a:prstGeom prst="straightConnector1">
            <a:avLst/>
          </a:prstGeom>
          <a:noFill/>
          <a:ln w="9525">
            <a:solidFill>
              <a:schemeClr val="tx1"/>
            </a:solidFill>
            <a:round/>
            <a:headEnd type="triangle" w="med" len="med"/>
            <a:tailEnd type="triangle" w="med" len="med"/>
          </a:ln>
          <a:effectLst/>
        </p:spPr>
      </p:cxnSp>
      <p:sp>
        <p:nvSpPr>
          <p:cNvPr id="660491" name="Text Box 11"/>
          <p:cNvSpPr txBox="1">
            <a:spLocks noChangeArrowheads="1"/>
          </p:cNvSpPr>
          <p:nvPr/>
        </p:nvSpPr>
        <p:spPr bwMode="auto">
          <a:xfrm>
            <a:off x="1143000" y="2133600"/>
            <a:ext cx="1782763" cy="466725"/>
          </a:xfrm>
          <a:prstGeom prst="rect">
            <a:avLst/>
          </a:prstGeom>
          <a:solidFill>
            <a:srgbClr val="000099"/>
          </a:solidFill>
          <a:ln w="9525">
            <a:solidFill>
              <a:schemeClr val="tx1"/>
            </a:solidFill>
            <a:miter lim="800000"/>
            <a:headEnd/>
            <a:tailEnd/>
          </a:ln>
          <a:effectLst/>
        </p:spPr>
        <p:txBody>
          <a:bodyPr wrap="none">
            <a:spAutoFit/>
          </a:bodyPr>
          <a:lstStyle/>
          <a:p>
            <a:pPr algn="l"/>
            <a:r>
              <a:rPr lang="en-GB" b="0"/>
              <a:t>Application1</a:t>
            </a:r>
          </a:p>
        </p:txBody>
      </p:sp>
      <p:cxnSp>
        <p:nvCxnSpPr>
          <p:cNvPr id="660492" name="AutoShape 12"/>
          <p:cNvCxnSpPr>
            <a:cxnSpLocks noChangeShapeType="1"/>
            <a:stCxn id="660489" idx="0"/>
            <a:endCxn id="660491" idx="2"/>
          </p:cNvCxnSpPr>
          <p:nvPr/>
        </p:nvCxnSpPr>
        <p:spPr bwMode="auto">
          <a:xfrm flipH="1" flipV="1">
            <a:off x="2035175" y="2600325"/>
            <a:ext cx="1630363" cy="523875"/>
          </a:xfrm>
          <a:prstGeom prst="straightConnector1">
            <a:avLst/>
          </a:prstGeom>
          <a:noFill/>
          <a:ln w="9525">
            <a:solidFill>
              <a:schemeClr val="tx1"/>
            </a:solidFill>
            <a:round/>
            <a:headEnd type="triangle" w="med" len="med"/>
            <a:tailEnd type="triangle" w="med" len="med"/>
          </a:ln>
          <a:effectLst/>
        </p:spPr>
      </p:cxnSp>
      <p:sp>
        <p:nvSpPr>
          <p:cNvPr id="660493" name="Text Box 13"/>
          <p:cNvSpPr txBox="1">
            <a:spLocks noChangeArrowheads="1"/>
          </p:cNvSpPr>
          <p:nvPr/>
        </p:nvSpPr>
        <p:spPr bwMode="auto">
          <a:xfrm>
            <a:off x="4876800" y="3886200"/>
            <a:ext cx="1676400" cy="466725"/>
          </a:xfrm>
          <a:prstGeom prst="rect">
            <a:avLst/>
          </a:prstGeom>
          <a:solidFill>
            <a:srgbClr val="000099"/>
          </a:solidFill>
          <a:ln w="9525">
            <a:solidFill>
              <a:srgbClr val="66FF33"/>
            </a:solidFill>
            <a:miter lim="800000"/>
            <a:headEnd/>
            <a:tailEnd/>
          </a:ln>
          <a:effectLst/>
        </p:spPr>
        <p:txBody>
          <a:bodyPr>
            <a:spAutoFit/>
          </a:bodyPr>
          <a:lstStyle/>
          <a:p>
            <a:r>
              <a:rPr lang="en-GB" b="0"/>
              <a:t>Driver</a:t>
            </a:r>
            <a:endParaRPr lang="en-US" b="0"/>
          </a:p>
        </p:txBody>
      </p:sp>
      <p:sp>
        <p:nvSpPr>
          <p:cNvPr id="660494" name="Rectangle 14"/>
          <p:cNvSpPr>
            <a:spLocks noChangeArrowheads="1"/>
          </p:cNvSpPr>
          <p:nvPr/>
        </p:nvSpPr>
        <p:spPr bwMode="auto">
          <a:xfrm>
            <a:off x="4191000" y="4800600"/>
            <a:ext cx="3048000" cy="1676400"/>
          </a:xfrm>
          <a:prstGeom prst="rect">
            <a:avLst/>
          </a:prstGeom>
          <a:solidFill>
            <a:srgbClr val="000099"/>
          </a:solidFill>
          <a:ln w="9525">
            <a:solidFill>
              <a:schemeClr val="tx1"/>
            </a:solidFill>
            <a:miter lim="800000"/>
            <a:headEnd/>
            <a:tailEnd/>
          </a:ln>
          <a:effectLst/>
        </p:spPr>
        <p:txBody>
          <a:bodyPr wrap="none" anchor="ctr"/>
          <a:lstStyle/>
          <a:p>
            <a:endParaRPr lang="en-US"/>
          </a:p>
        </p:txBody>
      </p:sp>
      <p:sp>
        <p:nvSpPr>
          <p:cNvPr id="660496" name="AutoShape 16"/>
          <p:cNvSpPr>
            <a:spLocks noChangeArrowheads="1"/>
          </p:cNvSpPr>
          <p:nvPr/>
        </p:nvSpPr>
        <p:spPr bwMode="auto">
          <a:xfrm rot="-5377955">
            <a:off x="5562600" y="5410200"/>
            <a:ext cx="914400" cy="609600"/>
          </a:xfrm>
          <a:prstGeom prst="flowChartMagneticDrum">
            <a:avLst/>
          </a:prstGeom>
          <a:solidFill>
            <a:schemeClr val="tx1"/>
          </a:solidFill>
          <a:ln w="28575">
            <a:solidFill>
              <a:schemeClr val="bg2"/>
            </a:solidFill>
            <a:round/>
            <a:headEnd/>
            <a:tailEnd/>
          </a:ln>
          <a:effectLst/>
        </p:spPr>
        <p:txBody>
          <a:bodyPr wrap="none" anchor="ctr"/>
          <a:lstStyle/>
          <a:p>
            <a:endParaRPr lang="en-US"/>
          </a:p>
        </p:txBody>
      </p:sp>
      <p:cxnSp>
        <p:nvCxnSpPr>
          <p:cNvPr id="660498" name="AutoShape 18"/>
          <p:cNvCxnSpPr>
            <a:cxnSpLocks noChangeShapeType="1"/>
            <a:stCxn id="660493" idx="0"/>
            <a:endCxn id="660489" idx="2"/>
          </p:cNvCxnSpPr>
          <p:nvPr/>
        </p:nvCxnSpPr>
        <p:spPr bwMode="auto">
          <a:xfrm flipH="1" flipV="1">
            <a:off x="3665538" y="3590925"/>
            <a:ext cx="2049462" cy="295275"/>
          </a:xfrm>
          <a:prstGeom prst="straightConnector1">
            <a:avLst/>
          </a:prstGeom>
          <a:noFill/>
          <a:ln w="9525">
            <a:solidFill>
              <a:schemeClr val="tx1"/>
            </a:solidFill>
            <a:round/>
            <a:headEnd type="triangle" w="med" len="med"/>
            <a:tailEnd type="triangle" w="med" len="med"/>
          </a:ln>
          <a:effectLst/>
        </p:spPr>
      </p:cxnSp>
      <p:cxnSp>
        <p:nvCxnSpPr>
          <p:cNvPr id="660499" name="AutoShape 19"/>
          <p:cNvCxnSpPr>
            <a:cxnSpLocks noChangeShapeType="1"/>
            <a:stCxn id="660494" idx="0"/>
            <a:endCxn id="660493" idx="2"/>
          </p:cNvCxnSpPr>
          <p:nvPr/>
        </p:nvCxnSpPr>
        <p:spPr bwMode="auto">
          <a:xfrm flipV="1">
            <a:off x="5715000" y="4352925"/>
            <a:ext cx="0" cy="447675"/>
          </a:xfrm>
          <a:prstGeom prst="straightConnector1">
            <a:avLst/>
          </a:prstGeom>
          <a:noFill/>
          <a:ln w="9525">
            <a:solidFill>
              <a:schemeClr val="tx1"/>
            </a:solidFill>
            <a:round/>
            <a:headEnd type="triangle" w="med" len="med"/>
            <a:tailEnd type="triangle" w="med" len="med"/>
          </a:ln>
          <a:effectLst/>
        </p:spPr>
      </p:cxnSp>
      <p:sp>
        <p:nvSpPr>
          <p:cNvPr id="660500" name="Text Box 20"/>
          <p:cNvSpPr txBox="1">
            <a:spLocks noChangeArrowheads="1"/>
          </p:cNvSpPr>
          <p:nvPr/>
        </p:nvSpPr>
        <p:spPr bwMode="auto">
          <a:xfrm>
            <a:off x="3962400" y="2133600"/>
            <a:ext cx="1782763" cy="466725"/>
          </a:xfrm>
          <a:prstGeom prst="rect">
            <a:avLst/>
          </a:prstGeom>
          <a:solidFill>
            <a:srgbClr val="000099"/>
          </a:solidFill>
          <a:ln w="9525">
            <a:solidFill>
              <a:schemeClr val="tx1"/>
            </a:solidFill>
            <a:miter lim="800000"/>
            <a:headEnd/>
            <a:tailEnd/>
          </a:ln>
          <a:effectLst/>
        </p:spPr>
        <p:txBody>
          <a:bodyPr wrap="none">
            <a:spAutoFit/>
          </a:bodyPr>
          <a:lstStyle/>
          <a:p>
            <a:pPr algn="l"/>
            <a:r>
              <a:rPr lang="en-GB" b="0"/>
              <a:t>Application2</a:t>
            </a:r>
          </a:p>
        </p:txBody>
      </p:sp>
      <p:cxnSp>
        <p:nvCxnSpPr>
          <p:cNvPr id="660501" name="AutoShape 21"/>
          <p:cNvCxnSpPr>
            <a:cxnSpLocks noChangeShapeType="1"/>
            <a:stCxn id="660500" idx="2"/>
            <a:endCxn id="660489" idx="0"/>
          </p:cNvCxnSpPr>
          <p:nvPr/>
        </p:nvCxnSpPr>
        <p:spPr bwMode="auto">
          <a:xfrm flipH="1">
            <a:off x="3665538" y="2600325"/>
            <a:ext cx="1189037" cy="523875"/>
          </a:xfrm>
          <a:prstGeom prst="straightConnector1">
            <a:avLst/>
          </a:prstGeom>
          <a:noFill/>
          <a:ln w="9525">
            <a:solidFill>
              <a:schemeClr val="tx1"/>
            </a:solidFill>
            <a:round/>
            <a:headEnd type="triangle" w="med" len="med"/>
            <a:tailEnd type="triangle" w="med" len="med"/>
          </a:ln>
          <a:effectLst/>
        </p:spPr>
      </p:cxnSp>
      <p:sp>
        <p:nvSpPr>
          <p:cNvPr id="660502" name="Text Box 22"/>
          <p:cNvSpPr txBox="1">
            <a:spLocks noChangeArrowheads="1"/>
          </p:cNvSpPr>
          <p:nvPr/>
        </p:nvSpPr>
        <p:spPr bwMode="auto">
          <a:xfrm>
            <a:off x="7543800" y="5105400"/>
            <a:ext cx="1366080" cy="1200329"/>
          </a:xfrm>
          <a:prstGeom prst="rect">
            <a:avLst/>
          </a:prstGeom>
          <a:noFill/>
          <a:ln w="9525">
            <a:noFill/>
            <a:miter lim="800000"/>
            <a:headEnd/>
            <a:tailEnd/>
          </a:ln>
          <a:effectLst/>
        </p:spPr>
        <p:txBody>
          <a:bodyPr wrap="none">
            <a:spAutoFit/>
          </a:bodyPr>
          <a:lstStyle/>
          <a:p>
            <a:pPr algn="l"/>
            <a:r>
              <a:rPr lang="en-GB" b="0" dirty="0" smtClean="0"/>
              <a:t>DBMS – </a:t>
            </a:r>
          </a:p>
          <a:p>
            <a:pPr algn="l"/>
            <a:r>
              <a:rPr lang="en-GB" b="0" dirty="0" smtClean="0"/>
              <a:t>Data</a:t>
            </a:r>
            <a:endParaRPr lang="en-GB" b="0" dirty="0"/>
          </a:p>
          <a:p>
            <a:pPr algn="l"/>
            <a:r>
              <a:rPr lang="en-GB" b="0" dirty="0"/>
              <a:t>Sources</a:t>
            </a:r>
          </a:p>
        </p:txBody>
      </p:sp>
      <p:sp>
        <p:nvSpPr>
          <p:cNvPr id="660503" name="Text Box 23"/>
          <p:cNvSpPr txBox="1">
            <a:spLocks noChangeArrowheads="1"/>
          </p:cNvSpPr>
          <p:nvPr/>
        </p:nvSpPr>
        <p:spPr bwMode="auto">
          <a:xfrm>
            <a:off x="6096000" y="2743200"/>
            <a:ext cx="2665413" cy="457200"/>
          </a:xfrm>
          <a:prstGeom prst="rect">
            <a:avLst/>
          </a:prstGeom>
          <a:noFill/>
          <a:ln w="9525">
            <a:noFill/>
            <a:miter lim="800000"/>
            <a:headEnd/>
            <a:tailEnd/>
          </a:ln>
          <a:effectLst/>
        </p:spPr>
        <p:txBody>
          <a:bodyPr wrap="none" lIns="90000" tIns="46800" rIns="90000" bIns="46800">
            <a:spAutoFit/>
          </a:bodyPr>
          <a:lstStyle/>
          <a:p>
            <a:r>
              <a:rPr lang="en-GB"/>
              <a:t>4 level architecture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053824EE-C84D-4657-9C68-D8D23B8638EE}" type="slidenum">
              <a:rPr lang="en-US"/>
              <a:pPr/>
              <a:t>5</a:t>
            </a:fld>
            <a:endParaRPr lang="en-US"/>
          </a:p>
        </p:txBody>
      </p:sp>
      <p:sp>
        <p:nvSpPr>
          <p:cNvPr id="724994" name="Rectangle 2"/>
          <p:cNvSpPr>
            <a:spLocks noGrp="1" noChangeArrowheads="1"/>
          </p:cNvSpPr>
          <p:nvPr>
            <p:ph type="title"/>
          </p:nvPr>
        </p:nvSpPr>
        <p:spPr/>
        <p:txBody>
          <a:bodyPr/>
          <a:lstStyle/>
          <a:p>
            <a:r>
              <a:rPr lang="en-GB"/>
              <a:t>ODBC Architecture</a:t>
            </a:r>
          </a:p>
        </p:txBody>
      </p:sp>
      <p:sp>
        <p:nvSpPr>
          <p:cNvPr id="724995" name="Rectangle 3"/>
          <p:cNvSpPr>
            <a:spLocks noChangeArrowheads="1"/>
          </p:cNvSpPr>
          <p:nvPr/>
        </p:nvSpPr>
        <p:spPr bwMode="auto">
          <a:xfrm>
            <a:off x="457200" y="5895975"/>
            <a:ext cx="1139825" cy="581025"/>
          </a:xfrm>
          <a:prstGeom prst="rect">
            <a:avLst/>
          </a:prstGeom>
          <a:solidFill>
            <a:srgbClr val="000099"/>
          </a:solidFill>
          <a:ln w="9525">
            <a:solidFill>
              <a:schemeClr val="tx1"/>
            </a:solidFill>
            <a:miter lim="800000"/>
            <a:headEnd/>
            <a:tailEnd/>
          </a:ln>
          <a:effectLst/>
        </p:spPr>
        <p:txBody>
          <a:bodyPr wrap="none" anchor="ctr"/>
          <a:lstStyle/>
          <a:p>
            <a:endParaRPr lang="en-US"/>
          </a:p>
        </p:txBody>
      </p:sp>
      <p:sp>
        <p:nvSpPr>
          <p:cNvPr id="724996" name="Text Box 4"/>
          <p:cNvSpPr txBox="1">
            <a:spLocks noChangeArrowheads="1"/>
          </p:cNvSpPr>
          <p:nvPr/>
        </p:nvSpPr>
        <p:spPr bwMode="auto">
          <a:xfrm>
            <a:off x="457200" y="4343400"/>
            <a:ext cx="823913" cy="346075"/>
          </a:xfrm>
          <a:prstGeom prst="rect">
            <a:avLst/>
          </a:prstGeom>
          <a:solidFill>
            <a:srgbClr val="000099"/>
          </a:solidFill>
          <a:ln w="9525">
            <a:solidFill>
              <a:srgbClr val="66FF33"/>
            </a:solidFill>
            <a:miter lim="800000"/>
            <a:headEnd/>
            <a:tailEnd/>
          </a:ln>
          <a:effectLst/>
        </p:spPr>
        <p:txBody>
          <a:bodyPr>
            <a:spAutoFit/>
          </a:bodyPr>
          <a:lstStyle/>
          <a:p>
            <a:r>
              <a:rPr lang="en-GB" sz="1600" b="0"/>
              <a:t>Driver</a:t>
            </a:r>
            <a:endParaRPr lang="en-US" sz="1600" b="0"/>
          </a:p>
        </p:txBody>
      </p:sp>
      <p:cxnSp>
        <p:nvCxnSpPr>
          <p:cNvPr id="724997" name="AutoShape 5"/>
          <p:cNvCxnSpPr>
            <a:cxnSpLocks noChangeShapeType="1"/>
            <a:stCxn id="724995" idx="0"/>
            <a:endCxn id="724996" idx="2"/>
          </p:cNvCxnSpPr>
          <p:nvPr/>
        </p:nvCxnSpPr>
        <p:spPr bwMode="auto">
          <a:xfrm flipH="1" flipV="1">
            <a:off x="869950" y="4689475"/>
            <a:ext cx="157163" cy="1206500"/>
          </a:xfrm>
          <a:prstGeom prst="straightConnector1">
            <a:avLst/>
          </a:prstGeom>
          <a:noFill/>
          <a:ln w="9525">
            <a:solidFill>
              <a:schemeClr val="tx1"/>
            </a:solidFill>
            <a:round/>
            <a:headEnd type="triangle" w="med" len="med"/>
            <a:tailEnd type="triangle" w="med" len="med"/>
          </a:ln>
          <a:effectLst/>
        </p:spPr>
      </p:cxnSp>
      <p:sp>
        <p:nvSpPr>
          <p:cNvPr id="724998" name="AutoShape 6"/>
          <p:cNvSpPr>
            <a:spLocks noChangeArrowheads="1"/>
          </p:cNvSpPr>
          <p:nvPr/>
        </p:nvSpPr>
        <p:spPr bwMode="auto">
          <a:xfrm rot="-5377955">
            <a:off x="778668" y="6079332"/>
            <a:ext cx="315913" cy="196850"/>
          </a:xfrm>
          <a:prstGeom prst="flowChartMagneticDrum">
            <a:avLst/>
          </a:prstGeom>
          <a:solidFill>
            <a:schemeClr val="tx1"/>
          </a:solidFill>
          <a:ln w="28575">
            <a:solidFill>
              <a:schemeClr val="bg2"/>
            </a:solidFill>
            <a:round/>
            <a:headEnd/>
            <a:tailEnd/>
          </a:ln>
          <a:effectLst/>
        </p:spPr>
        <p:txBody>
          <a:bodyPr wrap="none" anchor="ctr"/>
          <a:lstStyle/>
          <a:p>
            <a:endParaRPr lang="en-US"/>
          </a:p>
        </p:txBody>
      </p:sp>
      <p:sp>
        <p:nvSpPr>
          <p:cNvPr id="724999" name="Text Box 7"/>
          <p:cNvSpPr txBox="1">
            <a:spLocks noChangeArrowheads="1"/>
          </p:cNvSpPr>
          <p:nvPr/>
        </p:nvSpPr>
        <p:spPr bwMode="auto">
          <a:xfrm>
            <a:off x="685800" y="3429000"/>
            <a:ext cx="1500188" cy="346075"/>
          </a:xfrm>
          <a:prstGeom prst="rect">
            <a:avLst/>
          </a:prstGeom>
          <a:solidFill>
            <a:srgbClr val="000099"/>
          </a:solidFill>
          <a:ln w="9525">
            <a:solidFill>
              <a:schemeClr val="tx1"/>
            </a:solidFill>
            <a:miter lim="800000"/>
            <a:headEnd/>
            <a:tailEnd/>
          </a:ln>
          <a:effectLst/>
        </p:spPr>
        <p:txBody>
          <a:bodyPr wrap="none">
            <a:spAutoFit/>
          </a:bodyPr>
          <a:lstStyle/>
          <a:p>
            <a:pPr algn="l"/>
            <a:r>
              <a:rPr lang="en-GB" sz="1600" b="0"/>
              <a:t>Driver Manager</a:t>
            </a:r>
          </a:p>
        </p:txBody>
      </p:sp>
      <p:cxnSp>
        <p:nvCxnSpPr>
          <p:cNvPr id="725000" name="AutoShape 8"/>
          <p:cNvCxnSpPr>
            <a:cxnSpLocks noChangeShapeType="1"/>
            <a:stCxn id="724999" idx="2"/>
            <a:endCxn id="724996" idx="0"/>
          </p:cNvCxnSpPr>
          <p:nvPr/>
        </p:nvCxnSpPr>
        <p:spPr bwMode="auto">
          <a:xfrm flipH="1">
            <a:off x="869950" y="3775075"/>
            <a:ext cx="566738" cy="568325"/>
          </a:xfrm>
          <a:prstGeom prst="straightConnector1">
            <a:avLst/>
          </a:prstGeom>
          <a:noFill/>
          <a:ln w="9525">
            <a:solidFill>
              <a:schemeClr val="tx1"/>
            </a:solidFill>
            <a:round/>
            <a:headEnd type="triangle" w="med" len="med"/>
            <a:tailEnd type="triangle" w="med" len="med"/>
          </a:ln>
          <a:effectLst/>
        </p:spPr>
      </p:cxnSp>
      <p:sp>
        <p:nvSpPr>
          <p:cNvPr id="725001" name="Text Box 9"/>
          <p:cNvSpPr txBox="1">
            <a:spLocks noChangeArrowheads="1"/>
          </p:cNvSpPr>
          <p:nvPr/>
        </p:nvSpPr>
        <p:spPr bwMode="auto">
          <a:xfrm>
            <a:off x="304800" y="2133600"/>
            <a:ext cx="1257300" cy="346075"/>
          </a:xfrm>
          <a:prstGeom prst="rect">
            <a:avLst/>
          </a:prstGeom>
          <a:solidFill>
            <a:srgbClr val="000099"/>
          </a:solidFill>
          <a:ln w="9525">
            <a:solidFill>
              <a:schemeClr val="tx1"/>
            </a:solidFill>
            <a:miter lim="800000"/>
            <a:headEnd/>
            <a:tailEnd/>
          </a:ln>
          <a:effectLst/>
        </p:spPr>
        <p:txBody>
          <a:bodyPr wrap="none">
            <a:spAutoFit/>
          </a:bodyPr>
          <a:lstStyle/>
          <a:p>
            <a:pPr algn="l"/>
            <a:r>
              <a:rPr lang="en-GB" sz="1600" b="0"/>
              <a:t>Application1</a:t>
            </a:r>
          </a:p>
        </p:txBody>
      </p:sp>
      <p:cxnSp>
        <p:nvCxnSpPr>
          <p:cNvPr id="725002" name="AutoShape 10"/>
          <p:cNvCxnSpPr>
            <a:cxnSpLocks noChangeShapeType="1"/>
            <a:stCxn id="724999" idx="0"/>
            <a:endCxn id="725001" idx="2"/>
          </p:cNvCxnSpPr>
          <p:nvPr/>
        </p:nvCxnSpPr>
        <p:spPr bwMode="auto">
          <a:xfrm flipH="1" flipV="1">
            <a:off x="933450" y="2479675"/>
            <a:ext cx="503238" cy="949325"/>
          </a:xfrm>
          <a:prstGeom prst="straightConnector1">
            <a:avLst/>
          </a:prstGeom>
          <a:noFill/>
          <a:ln w="9525">
            <a:solidFill>
              <a:schemeClr val="tx1"/>
            </a:solidFill>
            <a:round/>
            <a:headEnd type="triangle" w="med" len="med"/>
            <a:tailEnd type="triangle" w="med" len="med"/>
          </a:ln>
          <a:effectLst/>
        </p:spPr>
      </p:cxnSp>
      <p:sp>
        <p:nvSpPr>
          <p:cNvPr id="725003" name="Text Box 11"/>
          <p:cNvSpPr txBox="1">
            <a:spLocks noChangeArrowheads="1"/>
          </p:cNvSpPr>
          <p:nvPr/>
        </p:nvSpPr>
        <p:spPr bwMode="auto">
          <a:xfrm>
            <a:off x="1676400" y="4343400"/>
            <a:ext cx="838200" cy="346075"/>
          </a:xfrm>
          <a:prstGeom prst="rect">
            <a:avLst/>
          </a:prstGeom>
          <a:solidFill>
            <a:srgbClr val="000099"/>
          </a:solidFill>
          <a:ln w="9525">
            <a:solidFill>
              <a:srgbClr val="66FF33"/>
            </a:solidFill>
            <a:miter lim="800000"/>
            <a:headEnd/>
            <a:tailEnd/>
          </a:ln>
          <a:effectLst/>
        </p:spPr>
        <p:txBody>
          <a:bodyPr>
            <a:spAutoFit/>
          </a:bodyPr>
          <a:lstStyle/>
          <a:p>
            <a:r>
              <a:rPr lang="en-GB" sz="1600" b="0"/>
              <a:t>Driver</a:t>
            </a:r>
            <a:endParaRPr lang="en-US" sz="1600" b="0"/>
          </a:p>
        </p:txBody>
      </p:sp>
      <p:sp>
        <p:nvSpPr>
          <p:cNvPr id="725004" name="Rectangle 12"/>
          <p:cNvSpPr>
            <a:spLocks noChangeArrowheads="1"/>
          </p:cNvSpPr>
          <p:nvPr/>
        </p:nvSpPr>
        <p:spPr bwMode="auto">
          <a:xfrm>
            <a:off x="2057400" y="5867400"/>
            <a:ext cx="968375" cy="581025"/>
          </a:xfrm>
          <a:prstGeom prst="rect">
            <a:avLst/>
          </a:prstGeom>
          <a:solidFill>
            <a:srgbClr val="000099"/>
          </a:solidFill>
          <a:ln w="9525">
            <a:solidFill>
              <a:schemeClr val="tx1"/>
            </a:solidFill>
            <a:miter lim="800000"/>
            <a:headEnd/>
            <a:tailEnd/>
          </a:ln>
          <a:effectLst/>
        </p:spPr>
        <p:txBody>
          <a:bodyPr wrap="none" anchor="ctr"/>
          <a:lstStyle/>
          <a:p>
            <a:endParaRPr lang="en-US"/>
          </a:p>
        </p:txBody>
      </p:sp>
      <p:sp>
        <p:nvSpPr>
          <p:cNvPr id="725005" name="AutoShape 13"/>
          <p:cNvSpPr>
            <a:spLocks noChangeArrowheads="1"/>
          </p:cNvSpPr>
          <p:nvPr/>
        </p:nvSpPr>
        <p:spPr bwMode="auto">
          <a:xfrm rot="-5377955">
            <a:off x="2302668" y="6079332"/>
            <a:ext cx="315913" cy="196850"/>
          </a:xfrm>
          <a:prstGeom prst="flowChartMagneticDrum">
            <a:avLst/>
          </a:prstGeom>
          <a:solidFill>
            <a:schemeClr val="tx1"/>
          </a:solidFill>
          <a:ln w="28575">
            <a:solidFill>
              <a:schemeClr val="bg2"/>
            </a:solidFill>
            <a:round/>
            <a:headEnd/>
            <a:tailEnd/>
          </a:ln>
          <a:effectLst/>
        </p:spPr>
        <p:txBody>
          <a:bodyPr wrap="none" anchor="ctr"/>
          <a:lstStyle/>
          <a:p>
            <a:endParaRPr lang="en-US"/>
          </a:p>
        </p:txBody>
      </p:sp>
      <p:cxnSp>
        <p:nvCxnSpPr>
          <p:cNvPr id="725006" name="AutoShape 14"/>
          <p:cNvCxnSpPr>
            <a:cxnSpLocks noChangeShapeType="1"/>
            <a:stCxn id="725003" idx="0"/>
            <a:endCxn id="724999" idx="2"/>
          </p:cNvCxnSpPr>
          <p:nvPr/>
        </p:nvCxnSpPr>
        <p:spPr bwMode="auto">
          <a:xfrm flipH="1" flipV="1">
            <a:off x="1436688" y="3775075"/>
            <a:ext cx="658812" cy="568325"/>
          </a:xfrm>
          <a:prstGeom prst="straightConnector1">
            <a:avLst/>
          </a:prstGeom>
          <a:noFill/>
          <a:ln w="9525">
            <a:solidFill>
              <a:schemeClr val="tx1"/>
            </a:solidFill>
            <a:round/>
            <a:headEnd type="triangle" w="med" len="med"/>
            <a:tailEnd type="triangle" w="med" len="med"/>
          </a:ln>
          <a:effectLst/>
        </p:spPr>
      </p:cxnSp>
      <p:cxnSp>
        <p:nvCxnSpPr>
          <p:cNvPr id="725007" name="AutoShape 15"/>
          <p:cNvCxnSpPr>
            <a:cxnSpLocks noChangeShapeType="1"/>
            <a:stCxn id="725004" idx="0"/>
            <a:endCxn id="725003" idx="2"/>
          </p:cNvCxnSpPr>
          <p:nvPr/>
        </p:nvCxnSpPr>
        <p:spPr bwMode="auto">
          <a:xfrm flipH="1" flipV="1">
            <a:off x="2095500" y="4689475"/>
            <a:ext cx="446088" cy="1177925"/>
          </a:xfrm>
          <a:prstGeom prst="straightConnector1">
            <a:avLst/>
          </a:prstGeom>
          <a:noFill/>
          <a:ln w="9525">
            <a:solidFill>
              <a:schemeClr val="tx1"/>
            </a:solidFill>
            <a:round/>
            <a:headEnd type="triangle" w="med" len="med"/>
            <a:tailEnd type="triangle" w="med" len="med"/>
          </a:ln>
          <a:effectLst/>
        </p:spPr>
      </p:cxnSp>
      <p:sp>
        <p:nvSpPr>
          <p:cNvPr id="725008" name="Text Box 16"/>
          <p:cNvSpPr txBox="1">
            <a:spLocks noChangeArrowheads="1"/>
          </p:cNvSpPr>
          <p:nvPr/>
        </p:nvSpPr>
        <p:spPr bwMode="auto">
          <a:xfrm>
            <a:off x="1981200" y="2133600"/>
            <a:ext cx="1257300" cy="346075"/>
          </a:xfrm>
          <a:prstGeom prst="rect">
            <a:avLst/>
          </a:prstGeom>
          <a:solidFill>
            <a:srgbClr val="000099"/>
          </a:solidFill>
          <a:ln w="9525">
            <a:solidFill>
              <a:schemeClr val="tx1"/>
            </a:solidFill>
            <a:miter lim="800000"/>
            <a:headEnd/>
            <a:tailEnd/>
          </a:ln>
          <a:effectLst/>
        </p:spPr>
        <p:txBody>
          <a:bodyPr wrap="none">
            <a:spAutoFit/>
          </a:bodyPr>
          <a:lstStyle/>
          <a:p>
            <a:pPr algn="l"/>
            <a:r>
              <a:rPr lang="en-GB" sz="1600" b="0"/>
              <a:t>Application2</a:t>
            </a:r>
          </a:p>
        </p:txBody>
      </p:sp>
      <p:cxnSp>
        <p:nvCxnSpPr>
          <p:cNvPr id="725009" name="AutoShape 17"/>
          <p:cNvCxnSpPr>
            <a:cxnSpLocks noChangeShapeType="1"/>
            <a:stCxn id="725008" idx="2"/>
            <a:endCxn id="724999" idx="0"/>
          </p:cNvCxnSpPr>
          <p:nvPr/>
        </p:nvCxnSpPr>
        <p:spPr bwMode="auto">
          <a:xfrm flipH="1">
            <a:off x="1436688" y="2479675"/>
            <a:ext cx="1173162" cy="949325"/>
          </a:xfrm>
          <a:prstGeom prst="straightConnector1">
            <a:avLst/>
          </a:prstGeom>
          <a:noFill/>
          <a:ln w="9525">
            <a:solidFill>
              <a:schemeClr val="tx1"/>
            </a:solidFill>
            <a:round/>
            <a:headEnd type="triangle" w="med" len="med"/>
            <a:tailEnd type="triangle" w="med" len="med"/>
          </a:ln>
          <a:effectLst/>
        </p:spPr>
      </p:cxnSp>
      <p:sp>
        <p:nvSpPr>
          <p:cNvPr id="725011" name="Text Box 19"/>
          <p:cNvSpPr txBox="1">
            <a:spLocks noChangeArrowheads="1"/>
          </p:cNvSpPr>
          <p:nvPr/>
        </p:nvSpPr>
        <p:spPr bwMode="auto">
          <a:xfrm>
            <a:off x="3352800" y="1524000"/>
            <a:ext cx="5791200" cy="5310188"/>
          </a:xfrm>
          <a:prstGeom prst="rect">
            <a:avLst/>
          </a:prstGeom>
          <a:noFill/>
          <a:ln w="9525">
            <a:noFill/>
            <a:miter lim="800000"/>
            <a:headEnd/>
            <a:tailEnd/>
          </a:ln>
          <a:effectLst/>
        </p:spPr>
        <p:txBody>
          <a:bodyPr lIns="90000" tIns="46800" rIns="90000" bIns="46800">
            <a:spAutoFit/>
          </a:bodyPr>
          <a:lstStyle/>
          <a:p>
            <a:pPr algn="l"/>
            <a:r>
              <a:rPr lang="en-GB" sz="1800" u="sng"/>
              <a:t>Application:</a:t>
            </a:r>
            <a:r>
              <a:rPr lang="en-GB" sz="1800"/>
              <a:t> A program that processes data. The application makes ODBC function calls to interact with data sources.</a:t>
            </a:r>
          </a:p>
          <a:p>
            <a:pPr algn="l"/>
            <a:endParaRPr lang="en-GB" sz="1800"/>
          </a:p>
          <a:p>
            <a:pPr algn="l"/>
            <a:r>
              <a:rPr lang="en-GB" sz="1800" u="sng"/>
              <a:t>Driver Manager:</a:t>
            </a:r>
            <a:r>
              <a:rPr lang="en-GB" sz="1800"/>
              <a:t> DLL that provides access to individual data source drivers. The driver manager loads the driver DLLs and directs function calls to them. </a:t>
            </a:r>
          </a:p>
          <a:p>
            <a:pPr algn="l"/>
            <a:endParaRPr lang="en-GB" sz="1800"/>
          </a:p>
          <a:p>
            <a:pPr algn="l"/>
            <a:r>
              <a:rPr lang="en-GB" sz="1800" u="sng"/>
              <a:t>Driver:</a:t>
            </a:r>
            <a:r>
              <a:rPr lang="en-GB" sz="1800"/>
              <a:t> Is a DLL which sits between the driver manager and the data source and processes ODBC function calls.  The driver connects to the data source on command from the application.  The driver translates function calls and SQL statements from ODBC standard to data source specific formats. </a:t>
            </a:r>
          </a:p>
          <a:p>
            <a:pPr algn="l"/>
            <a:endParaRPr lang="en-GB" sz="1800"/>
          </a:p>
          <a:p>
            <a:pPr algn="l"/>
            <a:r>
              <a:rPr lang="en-GB" sz="1800" u="sng"/>
              <a:t>Data Source:</a:t>
            </a:r>
            <a:r>
              <a:rPr lang="en-GB" sz="1800"/>
              <a:t> Defined in the system registry – it will contain several parts – the data itself, the DBMS, the platform on which the DBMS is running and possibly the network used to access the platform. </a:t>
            </a: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fld id="{AE7E2CAE-AFF0-45DA-B0DF-A602142496CB}" type="slidenum">
              <a:rPr lang="en-US"/>
              <a:pPr/>
              <a:t>6</a:t>
            </a:fld>
            <a:endParaRPr lang="en-US"/>
          </a:p>
        </p:txBody>
      </p:sp>
      <p:sp>
        <p:nvSpPr>
          <p:cNvPr id="733186" name="Rectangle 2"/>
          <p:cNvSpPr>
            <a:spLocks noGrp="1" noChangeArrowheads="1"/>
          </p:cNvSpPr>
          <p:nvPr>
            <p:ph type="title"/>
          </p:nvPr>
        </p:nvSpPr>
        <p:spPr>
          <a:xfrm>
            <a:off x="228600" y="457200"/>
            <a:ext cx="8229600" cy="1143000"/>
          </a:xfrm>
        </p:spPr>
        <p:txBody>
          <a:bodyPr/>
          <a:lstStyle/>
          <a:p>
            <a:r>
              <a:rPr lang="en-GB"/>
              <a:t>ODBC Architecture - Standards</a:t>
            </a:r>
          </a:p>
        </p:txBody>
      </p:sp>
      <p:sp>
        <p:nvSpPr>
          <p:cNvPr id="733187" name="Rectangle 3"/>
          <p:cNvSpPr>
            <a:spLocks noChangeArrowheads="1"/>
          </p:cNvSpPr>
          <p:nvPr/>
        </p:nvSpPr>
        <p:spPr bwMode="auto">
          <a:xfrm>
            <a:off x="457200" y="5895975"/>
            <a:ext cx="1139825" cy="581025"/>
          </a:xfrm>
          <a:prstGeom prst="rect">
            <a:avLst/>
          </a:prstGeom>
          <a:solidFill>
            <a:srgbClr val="000099"/>
          </a:solidFill>
          <a:ln w="9525">
            <a:solidFill>
              <a:schemeClr val="tx1"/>
            </a:solidFill>
            <a:miter lim="800000"/>
            <a:headEnd/>
            <a:tailEnd/>
          </a:ln>
          <a:effectLst/>
        </p:spPr>
        <p:txBody>
          <a:bodyPr wrap="none" anchor="ctr"/>
          <a:lstStyle/>
          <a:p>
            <a:endParaRPr lang="en-US"/>
          </a:p>
        </p:txBody>
      </p:sp>
      <p:sp>
        <p:nvSpPr>
          <p:cNvPr id="733188" name="Text Box 4"/>
          <p:cNvSpPr txBox="1">
            <a:spLocks noChangeArrowheads="1"/>
          </p:cNvSpPr>
          <p:nvPr/>
        </p:nvSpPr>
        <p:spPr bwMode="auto">
          <a:xfrm>
            <a:off x="457200" y="4343400"/>
            <a:ext cx="823913" cy="346075"/>
          </a:xfrm>
          <a:prstGeom prst="rect">
            <a:avLst/>
          </a:prstGeom>
          <a:solidFill>
            <a:srgbClr val="000099"/>
          </a:solidFill>
          <a:ln w="9525">
            <a:solidFill>
              <a:srgbClr val="66FF33"/>
            </a:solidFill>
            <a:miter lim="800000"/>
            <a:headEnd/>
            <a:tailEnd/>
          </a:ln>
          <a:effectLst/>
        </p:spPr>
        <p:txBody>
          <a:bodyPr>
            <a:spAutoFit/>
          </a:bodyPr>
          <a:lstStyle/>
          <a:p>
            <a:r>
              <a:rPr lang="en-GB" sz="1600" b="0"/>
              <a:t>Driver</a:t>
            </a:r>
            <a:endParaRPr lang="en-US" sz="1600" b="0"/>
          </a:p>
        </p:txBody>
      </p:sp>
      <p:cxnSp>
        <p:nvCxnSpPr>
          <p:cNvPr id="733189" name="AutoShape 5"/>
          <p:cNvCxnSpPr>
            <a:cxnSpLocks noChangeShapeType="1"/>
            <a:stCxn id="733187" idx="0"/>
            <a:endCxn id="733188" idx="2"/>
          </p:cNvCxnSpPr>
          <p:nvPr/>
        </p:nvCxnSpPr>
        <p:spPr bwMode="auto">
          <a:xfrm flipH="1" flipV="1">
            <a:off x="869950" y="4689475"/>
            <a:ext cx="157163" cy="1206500"/>
          </a:xfrm>
          <a:prstGeom prst="straightConnector1">
            <a:avLst/>
          </a:prstGeom>
          <a:noFill/>
          <a:ln w="9525">
            <a:solidFill>
              <a:schemeClr val="tx1"/>
            </a:solidFill>
            <a:round/>
            <a:headEnd type="triangle" w="med" len="med"/>
            <a:tailEnd type="triangle" w="med" len="med"/>
          </a:ln>
          <a:effectLst/>
        </p:spPr>
      </p:cxnSp>
      <p:sp>
        <p:nvSpPr>
          <p:cNvPr id="733190" name="AutoShape 6"/>
          <p:cNvSpPr>
            <a:spLocks noChangeArrowheads="1"/>
          </p:cNvSpPr>
          <p:nvPr/>
        </p:nvSpPr>
        <p:spPr bwMode="auto">
          <a:xfrm rot="-5377955">
            <a:off x="778668" y="6079332"/>
            <a:ext cx="315913" cy="196850"/>
          </a:xfrm>
          <a:prstGeom prst="flowChartMagneticDrum">
            <a:avLst/>
          </a:prstGeom>
          <a:solidFill>
            <a:schemeClr val="tx1"/>
          </a:solidFill>
          <a:ln w="28575">
            <a:solidFill>
              <a:schemeClr val="bg2"/>
            </a:solidFill>
            <a:round/>
            <a:headEnd/>
            <a:tailEnd/>
          </a:ln>
          <a:effectLst/>
        </p:spPr>
        <p:txBody>
          <a:bodyPr wrap="none" anchor="ctr"/>
          <a:lstStyle/>
          <a:p>
            <a:endParaRPr lang="en-US"/>
          </a:p>
        </p:txBody>
      </p:sp>
      <p:sp>
        <p:nvSpPr>
          <p:cNvPr id="733191" name="Text Box 7"/>
          <p:cNvSpPr txBox="1">
            <a:spLocks noChangeArrowheads="1"/>
          </p:cNvSpPr>
          <p:nvPr/>
        </p:nvSpPr>
        <p:spPr bwMode="auto">
          <a:xfrm>
            <a:off x="685800" y="3429000"/>
            <a:ext cx="1500188" cy="346075"/>
          </a:xfrm>
          <a:prstGeom prst="rect">
            <a:avLst/>
          </a:prstGeom>
          <a:solidFill>
            <a:srgbClr val="000099"/>
          </a:solidFill>
          <a:ln w="9525">
            <a:solidFill>
              <a:schemeClr val="tx1"/>
            </a:solidFill>
            <a:miter lim="800000"/>
            <a:headEnd/>
            <a:tailEnd/>
          </a:ln>
          <a:effectLst/>
        </p:spPr>
        <p:txBody>
          <a:bodyPr wrap="none">
            <a:spAutoFit/>
          </a:bodyPr>
          <a:lstStyle/>
          <a:p>
            <a:pPr algn="l"/>
            <a:r>
              <a:rPr lang="en-GB" sz="1600" b="0"/>
              <a:t>Driver Manager</a:t>
            </a:r>
          </a:p>
        </p:txBody>
      </p:sp>
      <p:cxnSp>
        <p:nvCxnSpPr>
          <p:cNvPr id="733192" name="AutoShape 8"/>
          <p:cNvCxnSpPr>
            <a:cxnSpLocks noChangeShapeType="1"/>
            <a:stCxn id="733191" idx="2"/>
            <a:endCxn id="733188" idx="0"/>
          </p:cNvCxnSpPr>
          <p:nvPr/>
        </p:nvCxnSpPr>
        <p:spPr bwMode="auto">
          <a:xfrm flipH="1">
            <a:off x="869950" y="3775075"/>
            <a:ext cx="566738" cy="568325"/>
          </a:xfrm>
          <a:prstGeom prst="straightConnector1">
            <a:avLst/>
          </a:prstGeom>
          <a:noFill/>
          <a:ln w="9525">
            <a:solidFill>
              <a:schemeClr val="tx1"/>
            </a:solidFill>
            <a:round/>
            <a:headEnd type="triangle" w="med" len="med"/>
            <a:tailEnd type="triangle" w="med" len="med"/>
          </a:ln>
          <a:effectLst/>
        </p:spPr>
      </p:cxnSp>
      <p:sp>
        <p:nvSpPr>
          <p:cNvPr id="733193" name="Text Box 9"/>
          <p:cNvSpPr txBox="1">
            <a:spLocks noChangeArrowheads="1"/>
          </p:cNvSpPr>
          <p:nvPr/>
        </p:nvSpPr>
        <p:spPr bwMode="auto">
          <a:xfrm>
            <a:off x="304800" y="2133600"/>
            <a:ext cx="1257300" cy="346075"/>
          </a:xfrm>
          <a:prstGeom prst="rect">
            <a:avLst/>
          </a:prstGeom>
          <a:solidFill>
            <a:srgbClr val="000099"/>
          </a:solidFill>
          <a:ln w="9525">
            <a:solidFill>
              <a:schemeClr val="tx1"/>
            </a:solidFill>
            <a:miter lim="800000"/>
            <a:headEnd/>
            <a:tailEnd/>
          </a:ln>
          <a:effectLst/>
        </p:spPr>
        <p:txBody>
          <a:bodyPr wrap="none">
            <a:spAutoFit/>
          </a:bodyPr>
          <a:lstStyle/>
          <a:p>
            <a:pPr algn="l"/>
            <a:r>
              <a:rPr lang="en-GB" sz="1600" b="0"/>
              <a:t>Application1</a:t>
            </a:r>
          </a:p>
        </p:txBody>
      </p:sp>
      <p:cxnSp>
        <p:nvCxnSpPr>
          <p:cNvPr id="733194" name="AutoShape 10"/>
          <p:cNvCxnSpPr>
            <a:cxnSpLocks noChangeShapeType="1"/>
            <a:stCxn id="733191" idx="0"/>
            <a:endCxn id="733193" idx="2"/>
          </p:cNvCxnSpPr>
          <p:nvPr/>
        </p:nvCxnSpPr>
        <p:spPr bwMode="auto">
          <a:xfrm flipH="1" flipV="1">
            <a:off x="933450" y="2479675"/>
            <a:ext cx="503238" cy="949325"/>
          </a:xfrm>
          <a:prstGeom prst="straightConnector1">
            <a:avLst/>
          </a:prstGeom>
          <a:noFill/>
          <a:ln w="9525">
            <a:solidFill>
              <a:schemeClr val="tx1"/>
            </a:solidFill>
            <a:round/>
            <a:headEnd type="triangle" w="med" len="med"/>
            <a:tailEnd type="triangle" w="med" len="med"/>
          </a:ln>
          <a:effectLst/>
        </p:spPr>
      </p:cxnSp>
      <p:sp>
        <p:nvSpPr>
          <p:cNvPr id="733195" name="Text Box 11"/>
          <p:cNvSpPr txBox="1">
            <a:spLocks noChangeArrowheads="1"/>
          </p:cNvSpPr>
          <p:nvPr/>
        </p:nvSpPr>
        <p:spPr bwMode="auto">
          <a:xfrm>
            <a:off x="1676400" y="4343400"/>
            <a:ext cx="838200" cy="346075"/>
          </a:xfrm>
          <a:prstGeom prst="rect">
            <a:avLst/>
          </a:prstGeom>
          <a:solidFill>
            <a:srgbClr val="000099"/>
          </a:solidFill>
          <a:ln w="9525">
            <a:solidFill>
              <a:srgbClr val="66FF33"/>
            </a:solidFill>
            <a:miter lim="800000"/>
            <a:headEnd/>
            <a:tailEnd/>
          </a:ln>
          <a:effectLst/>
        </p:spPr>
        <p:txBody>
          <a:bodyPr>
            <a:spAutoFit/>
          </a:bodyPr>
          <a:lstStyle/>
          <a:p>
            <a:r>
              <a:rPr lang="en-GB" sz="1600" b="0"/>
              <a:t>Driver</a:t>
            </a:r>
            <a:endParaRPr lang="en-US" sz="1600" b="0"/>
          </a:p>
        </p:txBody>
      </p:sp>
      <p:sp>
        <p:nvSpPr>
          <p:cNvPr id="733196" name="Rectangle 12"/>
          <p:cNvSpPr>
            <a:spLocks noChangeArrowheads="1"/>
          </p:cNvSpPr>
          <p:nvPr/>
        </p:nvSpPr>
        <p:spPr bwMode="auto">
          <a:xfrm>
            <a:off x="2057400" y="5867400"/>
            <a:ext cx="968375" cy="581025"/>
          </a:xfrm>
          <a:prstGeom prst="rect">
            <a:avLst/>
          </a:prstGeom>
          <a:solidFill>
            <a:srgbClr val="000099"/>
          </a:solidFill>
          <a:ln w="9525">
            <a:solidFill>
              <a:schemeClr val="tx1"/>
            </a:solidFill>
            <a:miter lim="800000"/>
            <a:headEnd/>
            <a:tailEnd/>
          </a:ln>
          <a:effectLst/>
        </p:spPr>
        <p:txBody>
          <a:bodyPr wrap="none" anchor="ctr"/>
          <a:lstStyle/>
          <a:p>
            <a:endParaRPr lang="en-US"/>
          </a:p>
        </p:txBody>
      </p:sp>
      <p:sp>
        <p:nvSpPr>
          <p:cNvPr id="733197" name="AutoShape 13"/>
          <p:cNvSpPr>
            <a:spLocks noChangeArrowheads="1"/>
          </p:cNvSpPr>
          <p:nvPr/>
        </p:nvSpPr>
        <p:spPr bwMode="auto">
          <a:xfrm rot="-5377955">
            <a:off x="2302668" y="6079332"/>
            <a:ext cx="315913" cy="196850"/>
          </a:xfrm>
          <a:prstGeom prst="flowChartMagneticDrum">
            <a:avLst/>
          </a:prstGeom>
          <a:solidFill>
            <a:schemeClr val="tx1"/>
          </a:solidFill>
          <a:ln w="28575">
            <a:solidFill>
              <a:schemeClr val="bg2"/>
            </a:solidFill>
            <a:round/>
            <a:headEnd/>
            <a:tailEnd/>
          </a:ln>
          <a:effectLst/>
        </p:spPr>
        <p:txBody>
          <a:bodyPr wrap="none" anchor="ctr"/>
          <a:lstStyle/>
          <a:p>
            <a:endParaRPr lang="en-US"/>
          </a:p>
        </p:txBody>
      </p:sp>
      <p:cxnSp>
        <p:nvCxnSpPr>
          <p:cNvPr id="733198" name="AutoShape 14"/>
          <p:cNvCxnSpPr>
            <a:cxnSpLocks noChangeShapeType="1"/>
            <a:stCxn id="733195" idx="0"/>
            <a:endCxn id="733191" idx="2"/>
          </p:cNvCxnSpPr>
          <p:nvPr/>
        </p:nvCxnSpPr>
        <p:spPr bwMode="auto">
          <a:xfrm flipH="1" flipV="1">
            <a:off x="1436688" y="3775075"/>
            <a:ext cx="658812" cy="568325"/>
          </a:xfrm>
          <a:prstGeom prst="straightConnector1">
            <a:avLst/>
          </a:prstGeom>
          <a:noFill/>
          <a:ln w="9525">
            <a:solidFill>
              <a:schemeClr val="tx1"/>
            </a:solidFill>
            <a:round/>
            <a:headEnd type="triangle" w="med" len="med"/>
            <a:tailEnd type="triangle" w="med" len="med"/>
          </a:ln>
          <a:effectLst/>
        </p:spPr>
      </p:cxnSp>
      <p:cxnSp>
        <p:nvCxnSpPr>
          <p:cNvPr id="733199" name="AutoShape 15"/>
          <p:cNvCxnSpPr>
            <a:cxnSpLocks noChangeShapeType="1"/>
            <a:stCxn id="733196" idx="0"/>
            <a:endCxn id="733195" idx="2"/>
          </p:cNvCxnSpPr>
          <p:nvPr/>
        </p:nvCxnSpPr>
        <p:spPr bwMode="auto">
          <a:xfrm flipH="1" flipV="1">
            <a:off x="2095500" y="4689475"/>
            <a:ext cx="446088" cy="1177925"/>
          </a:xfrm>
          <a:prstGeom prst="straightConnector1">
            <a:avLst/>
          </a:prstGeom>
          <a:noFill/>
          <a:ln w="9525">
            <a:solidFill>
              <a:schemeClr val="tx1"/>
            </a:solidFill>
            <a:round/>
            <a:headEnd type="triangle" w="med" len="med"/>
            <a:tailEnd type="triangle" w="med" len="med"/>
          </a:ln>
          <a:effectLst/>
        </p:spPr>
      </p:cxnSp>
      <p:sp>
        <p:nvSpPr>
          <p:cNvPr id="733200" name="Text Box 16"/>
          <p:cNvSpPr txBox="1">
            <a:spLocks noChangeArrowheads="1"/>
          </p:cNvSpPr>
          <p:nvPr/>
        </p:nvSpPr>
        <p:spPr bwMode="auto">
          <a:xfrm>
            <a:off x="1981200" y="2133600"/>
            <a:ext cx="1257300" cy="346075"/>
          </a:xfrm>
          <a:prstGeom prst="rect">
            <a:avLst/>
          </a:prstGeom>
          <a:solidFill>
            <a:srgbClr val="000099"/>
          </a:solidFill>
          <a:ln w="9525">
            <a:solidFill>
              <a:schemeClr val="tx1"/>
            </a:solidFill>
            <a:miter lim="800000"/>
            <a:headEnd/>
            <a:tailEnd/>
          </a:ln>
          <a:effectLst/>
        </p:spPr>
        <p:txBody>
          <a:bodyPr wrap="none">
            <a:spAutoFit/>
          </a:bodyPr>
          <a:lstStyle/>
          <a:p>
            <a:pPr algn="l"/>
            <a:r>
              <a:rPr lang="en-GB" sz="1600" b="0"/>
              <a:t>Application2</a:t>
            </a:r>
          </a:p>
        </p:txBody>
      </p:sp>
      <p:cxnSp>
        <p:nvCxnSpPr>
          <p:cNvPr id="733201" name="AutoShape 17"/>
          <p:cNvCxnSpPr>
            <a:cxnSpLocks noChangeShapeType="1"/>
            <a:stCxn id="733200" idx="2"/>
            <a:endCxn id="733191" idx="0"/>
          </p:cNvCxnSpPr>
          <p:nvPr/>
        </p:nvCxnSpPr>
        <p:spPr bwMode="auto">
          <a:xfrm flipH="1">
            <a:off x="1436688" y="2479675"/>
            <a:ext cx="1173162" cy="949325"/>
          </a:xfrm>
          <a:prstGeom prst="straightConnector1">
            <a:avLst/>
          </a:prstGeom>
          <a:noFill/>
          <a:ln w="9525">
            <a:solidFill>
              <a:schemeClr val="tx1"/>
            </a:solidFill>
            <a:round/>
            <a:headEnd type="triangle" w="med" len="med"/>
            <a:tailEnd type="triangle" w="med" len="med"/>
          </a:ln>
          <a:effectLst/>
        </p:spPr>
      </p:cxnSp>
      <p:sp>
        <p:nvSpPr>
          <p:cNvPr id="733203" name="Text Box 19"/>
          <p:cNvSpPr txBox="1">
            <a:spLocks noChangeArrowheads="1"/>
          </p:cNvSpPr>
          <p:nvPr/>
        </p:nvSpPr>
        <p:spPr bwMode="auto">
          <a:xfrm>
            <a:off x="3352800" y="2514600"/>
            <a:ext cx="5245100" cy="822325"/>
          </a:xfrm>
          <a:prstGeom prst="rect">
            <a:avLst/>
          </a:prstGeom>
          <a:noFill/>
          <a:ln w="9525">
            <a:noFill/>
            <a:miter lim="800000"/>
            <a:headEnd/>
            <a:tailEnd/>
          </a:ln>
          <a:effectLst/>
        </p:spPr>
        <p:txBody>
          <a:bodyPr wrap="none" lIns="90000" tIns="46800" rIns="90000" bIns="46800">
            <a:spAutoFit/>
          </a:bodyPr>
          <a:lstStyle/>
          <a:p>
            <a:pPr algn="l"/>
            <a:r>
              <a:rPr lang="en-GB"/>
              <a:t>Standardised ODBC function calls</a:t>
            </a:r>
          </a:p>
          <a:p>
            <a:pPr algn="l"/>
            <a:r>
              <a:rPr lang="en-GB"/>
              <a:t>Standardised SQL instructions/queries</a:t>
            </a:r>
          </a:p>
        </p:txBody>
      </p:sp>
      <p:sp>
        <p:nvSpPr>
          <p:cNvPr id="733204" name="Line 20"/>
          <p:cNvSpPr>
            <a:spLocks noChangeShapeType="1"/>
          </p:cNvSpPr>
          <p:nvPr/>
        </p:nvSpPr>
        <p:spPr bwMode="auto">
          <a:xfrm>
            <a:off x="3048000" y="2590800"/>
            <a:ext cx="0" cy="609600"/>
          </a:xfrm>
          <a:prstGeom prst="line">
            <a:avLst/>
          </a:prstGeom>
          <a:noFill/>
          <a:ln w="38100">
            <a:solidFill>
              <a:srgbClr val="FF3300"/>
            </a:solidFill>
            <a:round/>
            <a:headEnd type="triangle" w="med" len="med"/>
            <a:tailEnd type="triangle" w="med" len="med"/>
          </a:ln>
          <a:effectLst/>
        </p:spPr>
        <p:txBody>
          <a:bodyPr lIns="90000" tIns="46800" rIns="90000" bIns="46800">
            <a:spAutoFit/>
          </a:bodyPr>
          <a:lstStyle/>
          <a:p>
            <a:endParaRPr lang="en-US"/>
          </a:p>
        </p:txBody>
      </p:sp>
      <p:sp>
        <p:nvSpPr>
          <p:cNvPr id="733205" name="Text Box 21"/>
          <p:cNvSpPr txBox="1">
            <a:spLocks noChangeArrowheads="1"/>
          </p:cNvSpPr>
          <p:nvPr/>
        </p:nvSpPr>
        <p:spPr bwMode="auto">
          <a:xfrm>
            <a:off x="3276600" y="4876800"/>
            <a:ext cx="5437188" cy="822325"/>
          </a:xfrm>
          <a:prstGeom prst="rect">
            <a:avLst/>
          </a:prstGeom>
          <a:noFill/>
          <a:ln w="9525">
            <a:noFill/>
            <a:miter lim="800000"/>
            <a:headEnd/>
            <a:tailEnd/>
          </a:ln>
          <a:effectLst/>
        </p:spPr>
        <p:txBody>
          <a:bodyPr wrap="none" lIns="90000" tIns="46800" rIns="90000" bIns="46800">
            <a:spAutoFit/>
          </a:bodyPr>
          <a:lstStyle/>
          <a:p>
            <a:pPr algn="l"/>
            <a:r>
              <a:rPr lang="en-GB"/>
              <a:t>DBMS specific function calls</a:t>
            </a:r>
          </a:p>
          <a:p>
            <a:pPr algn="l"/>
            <a:r>
              <a:rPr lang="en-GB"/>
              <a:t>DBMS specific SQL instructions/queries</a:t>
            </a:r>
          </a:p>
        </p:txBody>
      </p:sp>
      <p:sp>
        <p:nvSpPr>
          <p:cNvPr id="733206" name="Line 22"/>
          <p:cNvSpPr>
            <a:spLocks noChangeShapeType="1"/>
          </p:cNvSpPr>
          <p:nvPr/>
        </p:nvSpPr>
        <p:spPr bwMode="auto">
          <a:xfrm>
            <a:off x="3048000" y="4953000"/>
            <a:ext cx="0" cy="609600"/>
          </a:xfrm>
          <a:prstGeom prst="line">
            <a:avLst/>
          </a:prstGeom>
          <a:noFill/>
          <a:ln w="38100">
            <a:solidFill>
              <a:srgbClr val="FF3300"/>
            </a:solidFill>
            <a:round/>
            <a:headEnd type="triangle" w="med" len="med"/>
            <a:tailEnd type="triangle" w="med" len="med"/>
          </a:ln>
          <a:effectLst/>
        </p:spPr>
        <p:txBody>
          <a:bodyPr lIns="90000" tIns="46800" rIns="90000" bIns="46800">
            <a:spAutoFit/>
          </a:bodyPr>
          <a:lstStyle/>
          <a:p>
            <a:endParaRPr lang="en-US"/>
          </a:p>
        </p:txBody>
      </p:sp>
      <p:sp>
        <p:nvSpPr>
          <p:cNvPr id="733207" name="Line 23"/>
          <p:cNvSpPr>
            <a:spLocks noChangeShapeType="1"/>
          </p:cNvSpPr>
          <p:nvPr/>
        </p:nvSpPr>
        <p:spPr bwMode="auto">
          <a:xfrm>
            <a:off x="2667000" y="3352800"/>
            <a:ext cx="6477000" cy="0"/>
          </a:xfrm>
          <a:prstGeom prst="line">
            <a:avLst/>
          </a:prstGeom>
          <a:noFill/>
          <a:ln w="38100">
            <a:solidFill>
              <a:srgbClr val="FF3300"/>
            </a:solidFill>
            <a:prstDash val="sysDot"/>
            <a:round/>
            <a:headEnd/>
            <a:tailEnd/>
          </a:ln>
          <a:effectLst/>
        </p:spPr>
        <p:txBody>
          <a:bodyPr lIns="90000" tIns="46800" rIns="90000" bIns="46800">
            <a:spAutoFit/>
          </a:bodyPr>
          <a:lstStyle/>
          <a:p>
            <a:endParaRPr lang="en-US"/>
          </a:p>
        </p:txBody>
      </p:sp>
      <p:sp>
        <p:nvSpPr>
          <p:cNvPr id="733208" name="Line 24"/>
          <p:cNvSpPr>
            <a:spLocks noChangeShapeType="1"/>
          </p:cNvSpPr>
          <p:nvPr/>
        </p:nvSpPr>
        <p:spPr bwMode="auto">
          <a:xfrm>
            <a:off x="2667000" y="4800600"/>
            <a:ext cx="6477000" cy="0"/>
          </a:xfrm>
          <a:prstGeom prst="line">
            <a:avLst/>
          </a:prstGeom>
          <a:noFill/>
          <a:ln w="38100">
            <a:solidFill>
              <a:srgbClr val="FF3300"/>
            </a:solidFill>
            <a:prstDash val="sysDot"/>
            <a:round/>
            <a:headEnd/>
            <a:tailEnd/>
          </a:ln>
          <a:effectLst/>
        </p:spPr>
        <p:txBody>
          <a:bodyPr lIns="90000" tIns="46800" rIns="90000" bIns="46800">
            <a:spAutoFit/>
          </a:bodyPr>
          <a:lstStyle/>
          <a:p>
            <a:endParaRPr lang="en-US"/>
          </a:p>
        </p:txBody>
      </p:sp>
      <p:sp>
        <p:nvSpPr>
          <p:cNvPr id="733209" name="Text Box 25"/>
          <p:cNvSpPr txBox="1">
            <a:spLocks noChangeArrowheads="1"/>
          </p:cNvSpPr>
          <p:nvPr/>
        </p:nvSpPr>
        <p:spPr bwMode="auto">
          <a:xfrm>
            <a:off x="3352800" y="3733800"/>
            <a:ext cx="4876800" cy="822325"/>
          </a:xfrm>
          <a:prstGeom prst="rect">
            <a:avLst/>
          </a:prstGeom>
          <a:noFill/>
          <a:ln w="9525">
            <a:noFill/>
            <a:miter lim="800000"/>
            <a:headEnd/>
            <a:tailEnd/>
          </a:ln>
          <a:effectLst/>
        </p:spPr>
        <p:txBody>
          <a:bodyPr lIns="90000" tIns="46800" rIns="90000" bIns="46800">
            <a:spAutoFit/>
          </a:bodyPr>
          <a:lstStyle/>
          <a:p>
            <a:pPr algn="l"/>
            <a:r>
              <a:rPr lang="en-GB"/>
              <a:t>ODBC </a:t>
            </a:r>
            <a:r>
              <a:rPr lang="en-GB" u="sng"/>
              <a:t>standard</a:t>
            </a:r>
            <a:r>
              <a:rPr lang="en-GB"/>
              <a:t> to </a:t>
            </a:r>
            <a:r>
              <a:rPr lang="en-GB" u="sng"/>
              <a:t>vendor specific</a:t>
            </a:r>
            <a:r>
              <a:rPr lang="en-GB"/>
              <a:t> translation</a:t>
            </a:r>
          </a:p>
        </p:txBody>
      </p:sp>
      <p:sp>
        <p:nvSpPr>
          <p:cNvPr id="733210" name="Line 26"/>
          <p:cNvSpPr>
            <a:spLocks noChangeShapeType="1"/>
          </p:cNvSpPr>
          <p:nvPr/>
        </p:nvSpPr>
        <p:spPr bwMode="auto">
          <a:xfrm>
            <a:off x="3048000" y="3505200"/>
            <a:ext cx="0" cy="1219200"/>
          </a:xfrm>
          <a:prstGeom prst="line">
            <a:avLst/>
          </a:prstGeom>
          <a:noFill/>
          <a:ln w="38100">
            <a:solidFill>
              <a:srgbClr val="FF3300"/>
            </a:solidFill>
            <a:round/>
            <a:headEnd type="triangle" w="med" len="med"/>
            <a:tailEnd type="triangle" w="med" len="med"/>
          </a:ln>
          <a:effectLst/>
        </p:spPr>
        <p:txBody>
          <a:bodyPr lIns="90000" tIns="46800" rIns="90000" bIns="46800">
            <a:spAutoFit/>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3A94BDFB-68B4-4523-8C7D-AD3D9487E039}" type="slidenum">
              <a:rPr lang="en-US"/>
              <a:pPr/>
              <a:t>7</a:t>
            </a:fld>
            <a:endParaRPr lang="en-US"/>
          </a:p>
        </p:txBody>
      </p:sp>
      <p:sp>
        <p:nvSpPr>
          <p:cNvPr id="723970" name="Rectangle 2"/>
          <p:cNvSpPr>
            <a:spLocks noGrp="1" noChangeArrowheads="1"/>
          </p:cNvSpPr>
          <p:nvPr>
            <p:ph type="title"/>
          </p:nvPr>
        </p:nvSpPr>
        <p:spPr>
          <a:xfrm>
            <a:off x="0" y="228600"/>
            <a:ext cx="7772400" cy="1143000"/>
          </a:xfrm>
        </p:spPr>
        <p:txBody>
          <a:bodyPr/>
          <a:lstStyle/>
          <a:p>
            <a:r>
              <a:rPr lang="en-GB"/>
              <a:t>ODBC Architecture (Windows Example)</a:t>
            </a:r>
          </a:p>
        </p:txBody>
      </p:sp>
      <p:sp>
        <p:nvSpPr>
          <p:cNvPr id="723971" name="Rectangle 3"/>
          <p:cNvSpPr>
            <a:spLocks noChangeArrowheads="1"/>
          </p:cNvSpPr>
          <p:nvPr/>
        </p:nvSpPr>
        <p:spPr bwMode="auto">
          <a:xfrm>
            <a:off x="457200" y="4419600"/>
            <a:ext cx="3581400" cy="2057400"/>
          </a:xfrm>
          <a:prstGeom prst="rect">
            <a:avLst/>
          </a:prstGeom>
          <a:solidFill>
            <a:srgbClr val="000099"/>
          </a:solidFill>
          <a:ln w="9525">
            <a:solidFill>
              <a:schemeClr val="tx1"/>
            </a:solidFill>
            <a:miter lim="800000"/>
            <a:headEnd/>
            <a:tailEnd/>
          </a:ln>
          <a:effectLst/>
        </p:spPr>
        <p:txBody>
          <a:bodyPr wrap="none" anchor="ctr"/>
          <a:lstStyle/>
          <a:p>
            <a:endParaRPr lang="en-US"/>
          </a:p>
        </p:txBody>
      </p:sp>
      <p:sp>
        <p:nvSpPr>
          <p:cNvPr id="723972" name="Text Box 4"/>
          <p:cNvSpPr txBox="1">
            <a:spLocks noChangeArrowheads="1"/>
          </p:cNvSpPr>
          <p:nvPr/>
        </p:nvSpPr>
        <p:spPr bwMode="auto">
          <a:xfrm>
            <a:off x="457200" y="3581400"/>
            <a:ext cx="4038600" cy="466725"/>
          </a:xfrm>
          <a:prstGeom prst="rect">
            <a:avLst/>
          </a:prstGeom>
          <a:solidFill>
            <a:srgbClr val="000099"/>
          </a:solidFill>
          <a:ln w="9525">
            <a:solidFill>
              <a:srgbClr val="66FF33"/>
            </a:solidFill>
            <a:miter lim="800000"/>
            <a:headEnd/>
            <a:tailEnd/>
          </a:ln>
          <a:effectLst/>
        </p:spPr>
        <p:txBody>
          <a:bodyPr>
            <a:spAutoFit/>
          </a:bodyPr>
          <a:lstStyle/>
          <a:p>
            <a:pPr algn="l"/>
            <a:r>
              <a:rPr lang="en-GB" b="0"/>
              <a:t>MS Access ODBC Driver</a:t>
            </a:r>
            <a:endParaRPr lang="en-US" b="0"/>
          </a:p>
        </p:txBody>
      </p:sp>
      <p:sp>
        <p:nvSpPr>
          <p:cNvPr id="723973" name="Text Box 5"/>
          <p:cNvSpPr txBox="1">
            <a:spLocks noChangeArrowheads="1"/>
          </p:cNvSpPr>
          <p:nvPr/>
        </p:nvSpPr>
        <p:spPr bwMode="auto">
          <a:xfrm>
            <a:off x="746125" y="4645025"/>
            <a:ext cx="3082925" cy="376238"/>
          </a:xfrm>
          <a:prstGeom prst="rect">
            <a:avLst/>
          </a:prstGeom>
          <a:noFill/>
          <a:ln w="9525">
            <a:solidFill>
              <a:srgbClr val="66FF33"/>
            </a:solidFill>
            <a:miter lim="800000"/>
            <a:headEnd/>
            <a:tailEnd/>
          </a:ln>
          <a:effectLst/>
        </p:spPr>
        <p:txBody>
          <a:bodyPr wrap="none">
            <a:spAutoFit/>
          </a:bodyPr>
          <a:lstStyle/>
          <a:p>
            <a:pPr algn="l"/>
            <a:r>
              <a:rPr lang="en-GB" sz="1800" b="0"/>
              <a:t>Microsoft DBMS Engine (JET)</a:t>
            </a:r>
            <a:endParaRPr lang="en-US" sz="1800" b="0"/>
          </a:p>
        </p:txBody>
      </p:sp>
      <p:cxnSp>
        <p:nvCxnSpPr>
          <p:cNvPr id="723974" name="AutoShape 6"/>
          <p:cNvCxnSpPr>
            <a:cxnSpLocks noChangeShapeType="1"/>
            <a:stCxn id="723973" idx="0"/>
            <a:endCxn id="723972" idx="2"/>
          </p:cNvCxnSpPr>
          <p:nvPr/>
        </p:nvCxnSpPr>
        <p:spPr bwMode="auto">
          <a:xfrm flipV="1">
            <a:off x="2287588" y="4048125"/>
            <a:ext cx="188912" cy="596900"/>
          </a:xfrm>
          <a:prstGeom prst="straightConnector1">
            <a:avLst/>
          </a:prstGeom>
          <a:noFill/>
          <a:ln w="9525">
            <a:solidFill>
              <a:schemeClr val="tx1"/>
            </a:solidFill>
            <a:round/>
            <a:headEnd type="triangle" w="med" len="med"/>
            <a:tailEnd type="triangle" w="med" len="med"/>
          </a:ln>
          <a:effectLst/>
        </p:spPr>
      </p:cxnSp>
      <p:sp>
        <p:nvSpPr>
          <p:cNvPr id="723975" name="AutoShape 7"/>
          <p:cNvSpPr>
            <a:spLocks noChangeArrowheads="1"/>
          </p:cNvSpPr>
          <p:nvPr/>
        </p:nvSpPr>
        <p:spPr bwMode="auto">
          <a:xfrm rot="-5377955">
            <a:off x="1752600" y="5486400"/>
            <a:ext cx="914400" cy="609600"/>
          </a:xfrm>
          <a:prstGeom prst="flowChartMagneticDrum">
            <a:avLst/>
          </a:prstGeom>
          <a:solidFill>
            <a:schemeClr val="tx1"/>
          </a:solidFill>
          <a:ln w="28575">
            <a:solidFill>
              <a:schemeClr val="bg2"/>
            </a:solidFill>
            <a:round/>
            <a:headEnd/>
            <a:tailEnd/>
          </a:ln>
          <a:effectLst/>
        </p:spPr>
        <p:txBody>
          <a:bodyPr wrap="none" anchor="ctr"/>
          <a:lstStyle/>
          <a:p>
            <a:endParaRPr lang="en-US"/>
          </a:p>
        </p:txBody>
      </p:sp>
      <p:cxnSp>
        <p:nvCxnSpPr>
          <p:cNvPr id="723976" name="AutoShape 8"/>
          <p:cNvCxnSpPr>
            <a:cxnSpLocks noChangeShapeType="1"/>
            <a:stCxn id="723975" idx="4"/>
            <a:endCxn id="723973" idx="2"/>
          </p:cNvCxnSpPr>
          <p:nvPr/>
        </p:nvCxnSpPr>
        <p:spPr bwMode="auto">
          <a:xfrm flipV="1">
            <a:off x="2211388" y="5021263"/>
            <a:ext cx="76200" cy="298450"/>
          </a:xfrm>
          <a:prstGeom prst="straightConnector1">
            <a:avLst/>
          </a:prstGeom>
          <a:noFill/>
          <a:ln w="9525">
            <a:solidFill>
              <a:schemeClr val="tx1"/>
            </a:solidFill>
            <a:round/>
            <a:headEnd type="triangle" w="med" len="med"/>
            <a:tailEnd type="triangle" w="med" len="med"/>
          </a:ln>
          <a:effectLst/>
        </p:spPr>
      </p:cxnSp>
      <p:sp>
        <p:nvSpPr>
          <p:cNvPr id="723977" name="Text Box 9"/>
          <p:cNvSpPr txBox="1">
            <a:spLocks noChangeArrowheads="1"/>
          </p:cNvSpPr>
          <p:nvPr/>
        </p:nvSpPr>
        <p:spPr bwMode="auto">
          <a:xfrm>
            <a:off x="2667000" y="2590800"/>
            <a:ext cx="2825750" cy="466725"/>
          </a:xfrm>
          <a:prstGeom prst="rect">
            <a:avLst/>
          </a:prstGeom>
          <a:solidFill>
            <a:srgbClr val="000099"/>
          </a:solidFill>
          <a:ln w="9525">
            <a:solidFill>
              <a:schemeClr val="tx1"/>
            </a:solidFill>
            <a:miter lim="800000"/>
            <a:headEnd/>
            <a:tailEnd/>
          </a:ln>
          <a:effectLst/>
        </p:spPr>
        <p:txBody>
          <a:bodyPr wrap="none">
            <a:spAutoFit/>
          </a:bodyPr>
          <a:lstStyle/>
          <a:p>
            <a:pPr algn="l"/>
            <a:r>
              <a:rPr lang="en-GB" b="0"/>
              <a:t>ODBC Administrator</a:t>
            </a:r>
          </a:p>
        </p:txBody>
      </p:sp>
      <p:cxnSp>
        <p:nvCxnSpPr>
          <p:cNvPr id="723978" name="AutoShape 10"/>
          <p:cNvCxnSpPr>
            <a:cxnSpLocks noChangeShapeType="1"/>
            <a:stCxn id="723977" idx="2"/>
            <a:endCxn id="723972" idx="0"/>
          </p:cNvCxnSpPr>
          <p:nvPr/>
        </p:nvCxnSpPr>
        <p:spPr bwMode="auto">
          <a:xfrm flipH="1">
            <a:off x="2476500" y="3057525"/>
            <a:ext cx="1603375" cy="523875"/>
          </a:xfrm>
          <a:prstGeom prst="straightConnector1">
            <a:avLst/>
          </a:prstGeom>
          <a:noFill/>
          <a:ln w="9525">
            <a:solidFill>
              <a:schemeClr val="tx1"/>
            </a:solidFill>
            <a:round/>
            <a:headEnd type="triangle" w="med" len="med"/>
            <a:tailEnd type="triangle" w="med" len="med"/>
          </a:ln>
          <a:effectLst/>
        </p:spPr>
      </p:cxnSp>
      <p:sp>
        <p:nvSpPr>
          <p:cNvPr id="723979" name="Text Box 11"/>
          <p:cNvSpPr txBox="1">
            <a:spLocks noChangeArrowheads="1"/>
          </p:cNvSpPr>
          <p:nvPr/>
        </p:nvSpPr>
        <p:spPr bwMode="auto">
          <a:xfrm>
            <a:off x="2133600" y="1676400"/>
            <a:ext cx="1782763" cy="466725"/>
          </a:xfrm>
          <a:prstGeom prst="rect">
            <a:avLst/>
          </a:prstGeom>
          <a:solidFill>
            <a:srgbClr val="000099"/>
          </a:solidFill>
          <a:ln w="9525">
            <a:solidFill>
              <a:schemeClr val="tx1"/>
            </a:solidFill>
            <a:miter lim="800000"/>
            <a:headEnd/>
            <a:tailEnd/>
          </a:ln>
          <a:effectLst/>
        </p:spPr>
        <p:txBody>
          <a:bodyPr wrap="none">
            <a:spAutoFit/>
          </a:bodyPr>
          <a:lstStyle/>
          <a:p>
            <a:pPr algn="l"/>
            <a:r>
              <a:rPr lang="en-GB" b="0"/>
              <a:t>Application1</a:t>
            </a:r>
          </a:p>
        </p:txBody>
      </p:sp>
      <p:cxnSp>
        <p:nvCxnSpPr>
          <p:cNvPr id="723980" name="AutoShape 12"/>
          <p:cNvCxnSpPr>
            <a:cxnSpLocks noChangeShapeType="1"/>
            <a:stCxn id="723977" idx="0"/>
            <a:endCxn id="723979" idx="2"/>
          </p:cNvCxnSpPr>
          <p:nvPr/>
        </p:nvCxnSpPr>
        <p:spPr bwMode="auto">
          <a:xfrm flipH="1" flipV="1">
            <a:off x="3025775" y="2143125"/>
            <a:ext cx="1054100" cy="447675"/>
          </a:xfrm>
          <a:prstGeom prst="straightConnector1">
            <a:avLst/>
          </a:prstGeom>
          <a:noFill/>
          <a:ln w="9525">
            <a:solidFill>
              <a:schemeClr val="tx1"/>
            </a:solidFill>
            <a:round/>
            <a:headEnd type="triangle" w="med" len="med"/>
            <a:tailEnd type="triangle" w="med" len="med"/>
          </a:ln>
          <a:effectLst/>
        </p:spPr>
      </p:cxnSp>
      <p:sp>
        <p:nvSpPr>
          <p:cNvPr id="723981" name="Text Box 13"/>
          <p:cNvSpPr txBox="1">
            <a:spLocks noChangeArrowheads="1"/>
          </p:cNvSpPr>
          <p:nvPr/>
        </p:nvSpPr>
        <p:spPr bwMode="auto">
          <a:xfrm>
            <a:off x="4876800" y="3581400"/>
            <a:ext cx="3048000" cy="466725"/>
          </a:xfrm>
          <a:prstGeom prst="rect">
            <a:avLst/>
          </a:prstGeom>
          <a:solidFill>
            <a:srgbClr val="000099"/>
          </a:solidFill>
          <a:ln w="9525">
            <a:solidFill>
              <a:srgbClr val="66FF33"/>
            </a:solidFill>
            <a:miter lim="800000"/>
            <a:headEnd/>
            <a:tailEnd/>
          </a:ln>
          <a:effectLst/>
        </p:spPr>
        <p:txBody>
          <a:bodyPr>
            <a:spAutoFit/>
          </a:bodyPr>
          <a:lstStyle/>
          <a:p>
            <a:pPr algn="l"/>
            <a:r>
              <a:rPr lang="en-GB" b="0"/>
              <a:t>Oracle ODBC Driver</a:t>
            </a:r>
            <a:endParaRPr lang="en-US" b="0"/>
          </a:p>
        </p:txBody>
      </p:sp>
      <p:sp>
        <p:nvSpPr>
          <p:cNvPr id="723982" name="Rectangle 14"/>
          <p:cNvSpPr>
            <a:spLocks noChangeArrowheads="1"/>
          </p:cNvSpPr>
          <p:nvPr/>
        </p:nvSpPr>
        <p:spPr bwMode="auto">
          <a:xfrm>
            <a:off x="4191000" y="4419600"/>
            <a:ext cx="3048000" cy="2057400"/>
          </a:xfrm>
          <a:prstGeom prst="rect">
            <a:avLst/>
          </a:prstGeom>
          <a:solidFill>
            <a:srgbClr val="000099"/>
          </a:solidFill>
          <a:ln w="9525">
            <a:solidFill>
              <a:schemeClr val="tx1"/>
            </a:solidFill>
            <a:miter lim="800000"/>
            <a:headEnd/>
            <a:tailEnd/>
          </a:ln>
          <a:effectLst/>
        </p:spPr>
        <p:txBody>
          <a:bodyPr wrap="none" anchor="ctr"/>
          <a:lstStyle/>
          <a:p>
            <a:endParaRPr lang="en-US"/>
          </a:p>
        </p:txBody>
      </p:sp>
      <p:sp>
        <p:nvSpPr>
          <p:cNvPr id="723983" name="Text Box 15"/>
          <p:cNvSpPr txBox="1">
            <a:spLocks noChangeArrowheads="1"/>
          </p:cNvSpPr>
          <p:nvPr/>
        </p:nvSpPr>
        <p:spPr bwMode="auto">
          <a:xfrm>
            <a:off x="4953000" y="4648200"/>
            <a:ext cx="1812925" cy="376238"/>
          </a:xfrm>
          <a:prstGeom prst="rect">
            <a:avLst/>
          </a:prstGeom>
          <a:noFill/>
          <a:ln w="9525">
            <a:solidFill>
              <a:srgbClr val="66FF33"/>
            </a:solidFill>
            <a:miter lim="800000"/>
            <a:headEnd/>
            <a:tailEnd/>
          </a:ln>
          <a:effectLst/>
        </p:spPr>
        <p:txBody>
          <a:bodyPr wrap="none">
            <a:spAutoFit/>
          </a:bodyPr>
          <a:lstStyle/>
          <a:p>
            <a:pPr algn="l"/>
            <a:r>
              <a:rPr lang="en-GB" sz="1800" b="0"/>
              <a:t>ORACLE DBMS</a:t>
            </a:r>
            <a:endParaRPr lang="en-US" sz="1800" b="0"/>
          </a:p>
        </p:txBody>
      </p:sp>
      <p:sp>
        <p:nvSpPr>
          <p:cNvPr id="723984" name="AutoShape 16"/>
          <p:cNvSpPr>
            <a:spLocks noChangeArrowheads="1"/>
          </p:cNvSpPr>
          <p:nvPr/>
        </p:nvSpPr>
        <p:spPr bwMode="auto">
          <a:xfrm rot="-5377955">
            <a:off x="5562600" y="5410200"/>
            <a:ext cx="914400" cy="609600"/>
          </a:xfrm>
          <a:prstGeom prst="flowChartMagneticDrum">
            <a:avLst/>
          </a:prstGeom>
          <a:solidFill>
            <a:schemeClr val="tx1"/>
          </a:solidFill>
          <a:ln w="28575">
            <a:solidFill>
              <a:schemeClr val="bg2"/>
            </a:solidFill>
            <a:round/>
            <a:headEnd/>
            <a:tailEnd/>
          </a:ln>
          <a:effectLst/>
        </p:spPr>
        <p:txBody>
          <a:bodyPr wrap="none" anchor="ctr"/>
          <a:lstStyle/>
          <a:p>
            <a:endParaRPr lang="en-US"/>
          </a:p>
        </p:txBody>
      </p:sp>
      <p:cxnSp>
        <p:nvCxnSpPr>
          <p:cNvPr id="723985" name="AutoShape 17"/>
          <p:cNvCxnSpPr>
            <a:cxnSpLocks noChangeShapeType="1"/>
            <a:stCxn id="723984" idx="4"/>
            <a:endCxn id="723983" idx="2"/>
          </p:cNvCxnSpPr>
          <p:nvPr/>
        </p:nvCxnSpPr>
        <p:spPr bwMode="auto">
          <a:xfrm flipH="1" flipV="1">
            <a:off x="5859463" y="5024438"/>
            <a:ext cx="161925" cy="219075"/>
          </a:xfrm>
          <a:prstGeom prst="straightConnector1">
            <a:avLst/>
          </a:prstGeom>
          <a:noFill/>
          <a:ln w="9525">
            <a:solidFill>
              <a:schemeClr val="tx1"/>
            </a:solidFill>
            <a:round/>
            <a:headEnd type="triangle" w="med" len="med"/>
            <a:tailEnd type="triangle" w="med" len="med"/>
          </a:ln>
          <a:effectLst/>
        </p:spPr>
      </p:cxnSp>
      <p:cxnSp>
        <p:nvCxnSpPr>
          <p:cNvPr id="723986" name="AutoShape 18"/>
          <p:cNvCxnSpPr>
            <a:cxnSpLocks noChangeShapeType="1"/>
            <a:stCxn id="723981" idx="0"/>
            <a:endCxn id="723977" idx="2"/>
          </p:cNvCxnSpPr>
          <p:nvPr/>
        </p:nvCxnSpPr>
        <p:spPr bwMode="auto">
          <a:xfrm flipH="1" flipV="1">
            <a:off x="4079875" y="3057525"/>
            <a:ext cx="2320925" cy="523875"/>
          </a:xfrm>
          <a:prstGeom prst="straightConnector1">
            <a:avLst/>
          </a:prstGeom>
          <a:noFill/>
          <a:ln w="9525">
            <a:solidFill>
              <a:schemeClr val="tx1"/>
            </a:solidFill>
            <a:round/>
            <a:headEnd type="triangle" w="med" len="med"/>
            <a:tailEnd type="triangle" w="med" len="med"/>
          </a:ln>
          <a:effectLst/>
        </p:spPr>
      </p:cxnSp>
      <p:cxnSp>
        <p:nvCxnSpPr>
          <p:cNvPr id="723987" name="AutoShape 19"/>
          <p:cNvCxnSpPr>
            <a:cxnSpLocks noChangeShapeType="1"/>
            <a:stCxn id="723983" idx="0"/>
            <a:endCxn id="723981" idx="2"/>
          </p:cNvCxnSpPr>
          <p:nvPr/>
        </p:nvCxnSpPr>
        <p:spPr bwMode="auto">
          <a:xfrm flipV="1">
            <a:off x="5859463" y="4048125"/>
            <a:ext cx="541337" cy="600075"/>
          </a:xfrm>
          <a:prstGeom prst="straightConnector1">
            <a:avLst/>
          </a:prstGeom>
          <a:noFill/>
          <a:ln w="9525">
            <a:solidFill>
              <a:schemeClr val="tx1"/>
            </a:solidFill>
            <a:round/>
            <a:headEnd type="triangle" w="med" len="med"/>
            <a:tailEnd type="triangle" w="med" len="med"/>
          </a:ln>
          <a:effectLst/>
        </p:spPr>
      </p:cxnSp>
      <p:sp>
        <p:nvSpPr>
          <p:cNvPr id="723988" name="Text Box 20"/>
          <p:cNvSpPr txBox="1">
            <a:spLocks noChangeArrowheads="1"/>
          </p:cNvSpPr>
          <p:nvPr/>
        </p:nvSpPr>
        <p:spPr bwMode="auto">
          <a:xfrm>
            <a:off x="3962400" y="1676400"/>
            <a:ext cx="1782763" cy="466725"/>
          </a:xfrm>
          <a:prstGeom prst="rect">
            <a:avLst/>
          </a:prstGeom>
          <a:solidFill>
            <a:srgbClr val="000099"/>
          </a:solidFill>
          <a:ln w="9525">
            <a:solidFill>
              <a:schemeClr val="tx1"/>
            </a:solidFill>
            <a:miter lim="800000"/>
            <a:headEnd/>
            <a:tailEnd/>
          </a:ln>
          <a:effectLst/>
        </p:spPr>
        <p:txBody>
          <a:bodyPr wrap="none">
            <a:spAutoFit/>
          </a:bodyPr>
          <a:lstStyle/>
          <a:p>
            <a:pPr algn="l"/>
            <a:r>
              <a:rPr lang="en-GB" b="0"/>
              <a:t>Application2</a:t>
            </a:r>
          </a:p>
        </p:txBody>
      </p:sp>
      <p:cxnSp>
        <p:nvCxnSpPr>
          <p:cNvPr id="723989" name="AutoShape 21"/>
          <p:cNvCxnSpPr>
            <a:cxnSpLocks noChangeShapeType="1"/>
            <a:stCxn id="723988" idx="2"/>
            <a:endCxn id="723977" idx="0"/>
          </p:cNvCxnSpPr>
          <p:nvPr/>
        </p:nvCxnSpPr>
        <p:spPr bwMode="auto">
          <a:xfrm flipH="1">
            <a:off x="4079875" y="2143125"/>
            <a:ext cx="774700" cy="447675"/>
          </a:xfrm>
          <a:prstGeom prst="straightConnector1">
            <a:avLst/>
          </a:prstGeom>
          <a:noFill/>
          <a:ln w="9525">
            <a:solidFill>
              <a:schemeClr val="tx1"/>
            </a:solidFill>
            <a:round/>
            <a:headEnd type="triangle" w="med" len="med"/>
            <a:tailEnd type="triangle" w="med" len="med"/>
          </a:ln>
          <a:effectLst/>
        </p:spPr>
      </p:cxnSp>
      <p:sp>
        <p:nvSpPr>
          <p:cNvPr id="723990" name="Text Box 22"/>
          <p:cNvSpPr txBox="1">
            <a:spLocks noChangeArrowheads="1"/>
          </p:cNvSpPr>
          <p:nvPr/>
        </p:nvSpPr>
        <p:spPr bwMode="auto">
          <a:xfrm>
            <a:off x="7604125" y="4689475"/>
            <a:ext cx="1149350" cy="822325"/>
          </a:xfrm>
          <a:prstGeom prst="rect">
            <a:avLst/>
          </a:prstGeom>
          <a:noFill/>
          <a:ln w="9525">
            <a:noFill/>
            <a:miter lim="800000"/>
            <a:headEnd/>
            <a:tailEnd/>
          </a:ln>
          <a:effectLst/>
        </p:spPr>
        <p:txBody>
          <a:bodyPr wrap="none">
            <a:spAutoFit/>
          </a:bodyPr>
          <a:lstStyle/>
          <a:p>
            <a:pPr algn="l"/>
            <a:r>
              <a:rPr lang="en-GB" b="0"/>
              <a:t>Data</a:t>
            </a:r>
          </a:p>
          <a:p>
            <a:pPr algn="l"/>
            <a:r>
              <a:rPr lang="en-GB" b="0"/>
              <a:t>Sources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 ODBC setup and programming process</a:t>
            </a:r>
            <a:endParaRPr lang="en-US" dirty="0"/>
          </a:p>
        </p:txBody>
      </p:sp>
      <p:sp>
        <p:nvSpPr>
          <p:cNvPr id="3" name="Content Placeholder 2"/>
          <p:cNvSpPr>
            <a:spLocks noGrp="1"/>
          </p:cNvSpPr>
          <p:nvPr>
            <p:ph idx="1"/>
          </p:nvPr>
        </p:nvSpPr>
        <p:spPr/>
        <p:txBody>
          <a:bodyPr/>
          <a:lstStyle/>
          <a:p>
            <a:r>
              <a:rPr lang="en-IE" dirty="0" smtClean="0"/>
              <a:t>Create an MS Access database (or download an example from </a:t>
            </a:r>
            <a:r>
              <a:rPr lang="en-IE" dirty="0" err="1" smtClean="0"/>
              <a:t>moodle</a:t>
            </a:r>
            <a:r>
              <a:rPr lang="en-IE" dirty="0" smtClean="0"/>
              <a:t>)</a:t>
            </a:r>
          </a:p>
          <a:p>
            <a:r>
              <a:rPr lang="en-IE" dirty="0" smtClean="0"/>
              <a:t>Register the MS Access DB with ODBC</a:t>
            </a:r>
          </a:p>
          <a:p>
            <a:r>
              <a:rPr lang="en-IE" dirty="0" smtClean="0"/>
              <a:t>Write your application program (PHP,C# etc)</a:t>
            </a:r>
          </a:p>
          <a:p>
            <a:r>
              <a:rPr lang="en-IE" dirty="0" smtClean="0"/>
              <a:t>Code your application to connect to the </a:t>
            </a:r>
            <a:r>
              <a:rPr lang="en-IE" dirty="0" err="1" smtClean="0"/>
              <a:t>DataSource</a:t>
            </a:r>
            <a:r>
              <a:rPr lang="en-IE" dirty="0" smtClean="0"/>
              <a:t> registered in ODBC </a:t>
            </a:r>
          </a:p>
          <a:p>
            <a:endParaRPr lang="en-US" dirty="0"/>
          </a:p>
        </p:txBody>
      </p:sp>
      <p:sp>
        <p:nvSpPr>
          <p:cNvPr id="4" name="Slide Number Placeholder 3"/>
          <p:cNvSpPr>
            <a:spLocks noGrp="1"/>
          </p:cNvSpPr>
          <p:nvPr>
            <p:ph type="sldNum" sz="quarter" idx="12"/>
          </p:nvPr>
        </p:nvSpPr>
        <p:spPr/>
        <p:txBody>
          <a:bodyPr/>
          <a:lstStyle/>
          <a:p>
            <a:fld id="{91AB8754-22FC-4C42-84EB-EBD06B15505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2D3E38-1769-4867-BCC8-BF3E8452ED52}" type="slidenum">
              <a:rPr lang="en-US"/>
              <a:pPr/>
              <a:t>9</a:t>
            </a:fld>
            <a:endParaRPr lang="en-US"/>
          </a:p>
        </p:txBody>
      </p:sp>
      <p:sp>
        <p:nvSpPr>
          <p:cNvPr id="728066" name="Rectangle 2"/>
          <p:cNvSpPr>
            <a:spLocks noGrp="1" noChangeArrowheads="1"/>
          </p:cNvSpPr>
          <p:nvPr>
            <p:ph type="title"/>
          </p:nvPr>
        </p:nvSpPr>
        <p:spPr/>
        <p:txBody>
          <a:bodyPr/>
          <a:lstStyle/>
          <a:p>
            <a:r>
              <a:rPr lang="en-GB"/>
              <a:t>Windows ODBC Data Administrator</a:t>
            </a:r>
          </a:p>
        </p:txBody>
      </p:sp>
      <p:sp>
        <p:nvSpPr>
          <p:cNvPr id="7" name="TextBox 6"/>
          <p:cNvSpPr txBox="1"/>
          <p:nvPr/>
        </p:nvSpPr>
        <p:spPr>
          <a:xfrm>
            <a:off x="4499992" y="836712"/>
            <a:ext cx="4320480" cy="923330"/>
          </a:xfrm>
          <a:prstGeom prst="rect">
            <a:avLst/>
          </a:prstGeom>
          <a:noFill/>
        </p:spPr>
        <p:txBody>
          <a:bodyPr wrap="square" rtlCol="0">
            <a:spAutoFit/>
          </a:bodyPr>
          <a:lstStyle/>
          <a:p>
            <a:r>
              <a:rPr lang="en-IE" sz="1800" dirty="0" smtClean="0"/>
              <a:t>The ODBC administrator can normally be found in the Control Panel under Administrative Functions</a:t>
            </a:r>
            <a:endParaRPr lang="en-US" sz="1800" dirty="0"/>
          </a:p>
        </p:txBody>
      </p:sp>
      <p:pic>
        <p:nvPicPr>
          <p:cNvPr id="1026" name="Picture 2"/>
          <p:cNvPicPr>
            <a:picLocks noChangeAspect="1" noChangeArrowheads="1"/>
          </p:cNvPicPr>
          <p:nvPr/>
        </p:nvPicPr>
        <p:blipFill>
          <a:blip r:embed="rId2" cstate="print"/>
          <a:srcRect/>
          <a:stretch>
            <a:fillRect/>
          </a:stretch>
        </p:blipFill>
        <p:spPr bwMode="auto">
          <a:xfrm>
            <a:off x="323528" y="1916832"/>
            <a:ext cx="5810250" cy="4495800"/>
          </a:xfrm>
          <a:prstGeom prst="rect">
            <a:avLst/>
          </a:prstGeom>
          <a:noFill/>
          <a:ln w="9525">
            <a:noFill/>
            <a:miter lim="800000"/>
            <a:headEnd/>
            <a:tailEnd/>
          </a:ln>
        </p:spPr>
      </p:pic>
      <p:sp>
        <p:nvSpPr>
          <p:cNvPr id="2" name="TextBox 1"/>
          <p:cNvSpPr txBox="1"/>
          <p:nvPr/>
        </p:nvSpPr>
        <p:spPr>
          <a:xfrm>
            <a:off x="6108626" y="2324779"/>
            <a:ext cx="2711846" cy="1938992"/>
          </a:xfrm>
          <a:prstGeom prst="rect">
            <a:avLst/>
          </a:prstGeom>
          <a:noFill/>
        </p:spPr>
        <p:txBody>
          <a:bodyPr wrap="square" rtlCol="0">
            <a:spAutoFit/>
          </a:bodyPr>
          <a:lstStyle/>
          <a:p>
            <a:r>
              <a:rPr lang="en-IE" sz="2000" dirty="0" smtClean="0"/>
              <a:t>In 1A14 lab – the ODBC administrator can be found as follows:</a:t>
            </a:r>
          </a:p>
          <a:p>
            <a:r>
              <a:rPr lang="en-IE" sz="2000" dirty="0"/>
              <a:t>C:\</a:t>
            </a:r>
            <a:r>
              <a:rPr lang="en-IE" sz="2000" dirty="0" smtClean="0"/>
              <a:t>Windows\SysWOW64\odbcad32.exe</a:t>
            </a:r>
            <a:endParaRPr lang="en-IE" sz="2000" dirty="0"/>
          </a:p>
        </p:txBody>
      </p:sp>
    </p:spTree>
  </p:cSld>
  <p:clrMapOvr>
    <a:masterClrMapping/>
  </p:clrMapOvr>
</p:sld>
</file>

<file path=ppt/theme/theme1.xml><?xml version="1.0" encoding="utf-8"?>
<a:theme xmlns:a="http://schemas.openxmlformats.org/drawingml/2006/main" name="Whirlpool">
  <a:themeElements>
    <a:clrScheme name="Whirlpool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fontScheme name="Whirlpoo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charset="0"/>
          </a:defRPr>
        </a:defPPr>
      </a:lstStyle>
    </a:lnDef>
  </a:objectDefaults>
  <a:extraClrSchemeLst>
    <a:extraClrScheme>
      <a:clrScheme name="Whirlpool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2">
        <a:dk1>
          <a:srgbClr val="000066"/>
        </a:dk1>
        <a:lt1>
          <a:srgbClr val="FFFFFF"/>
        </a:lt1>
        <a:dk2>
          <a:srgbClr val="6699FF"/>
        </a:dk2>
        <a:lt2>
          <a:srgbClr val="CCFFFF"/>
        </a:lt2>
        <a:accent1>
          <a:srgbClr val="CC99FF"/>
        </a:accent1>
        <a:accent2>
          <a:srgbClr val="9999FF"/>
        </a:accent2>
        <a:accent3>
          <a:srgbClr val="B8CAFF"/>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3">
        <a:dk1>
          <a:srgbClr val="393939"/>
        </a:dk1>
        <a:lt1>
          <a:srgbClr val="FFFFFF"/>
        </a:lt1>
        <a:dk2>
          <a:srgbClr val="000000"/>
        </a:dk2>
        <a:lt2>
          <a:srgbClr val="FFFFFF"/>
        </a:lt2>
        <a:accent1>
          <a:srgbClr val="CBCBCB"/>
        </a:accent1>
        <a:accent2>
          <a:srgbClr val="868686"/>
        </a:accent2>
        <a:accent3>
          <a:srgbClr val="AAAAAA"/>
        </a:accent3>
        <a:accent4>
          <a:srgbClr val="DADADA"/>
        </a:accent4>
        <a:accent5>
          <a:srgbClr val="E2E2E2"/>
        </a:accent5>
        <a:accent6>
          <a:srgbClr val="797979"/>
        </a:accent6>
        <a:hlink>
          <a:srgbClr val="4D4D4D"/>
        </a:hlink>
        <a:folHlink>
          <a:srgbClr val="EAEAEA"/>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Designs\Whirlpool.pot</Template>
  <TotalTime>4566</TotalTime>
  <Words>499</Words>
  <Application>Microsoft Office PowerPoint</Application>
  <PresentationFormat>On-screen Show (4:3)</PresentationFormat>
  <Paragraphs>105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Whirlpool</vt:lpstr>
      <vt:lpstr>Connecting to Databases</vt:lpstr>
      <vt:lpstr>Learning outcomes</vt:lpstr>
      <vt:lpstr>ODBC – What is it?</vt:lpstr>
      <vt:lpstr>ODBC Architecture</vt:lpstr>
      <vt:lpstr>ODBC Architecture</vt:lpstr>
      <vt:lpstr>ODBC Architecture - Standards</vt:lpstr>
      <vt:lpstr>ODBC Architecture (Windows Example)</vt:lpstr>
      <vt:lpstr>Example – ODBC setup and programming process</vt:lpstr>
      <vt:lpstr>Windows ODBC Data Administrator</vt:lpstr>
      <vt:lpstr>Example - Register a DB</vt:lpstr>
      <vt:lpstr>Example - Register a DB</vt:lpstr>
      <vt:lpstr>Example - Register a DB</vt:lpstr>
      <vt:lpstr>Example - Register a DB</vt:lpstr>
      <vt:lpstr>Example - Register a DB</vt:lpstr>
      <vt:lpstr>Example - Register a DB</vt:lpstr>
      <vt:lpstr>ODBC – Industry Support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Gerry.Guinane</dc:creator>
  <cp:lastModifiedBy>pdonohue</cp:lastModifiedBy>
  <cp:revision>270</cp:revision>
  <dcterms:created xsi:type="dcterms:W3CDTF">1601-01-01T00:00:00Z</dcterms:created>
  <dcterms:modified xsi:type="dcterms:W3CDTF">2012-11-13T13:37:39Z</dcterms:modified>
</cp:coreProperties>
</file>