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sldIdLst>
    <p:sldId id="281" r:id="rId2"/>
    <p:sldId id="285" r:id="rId3"/>
    <p:sldId id="348" r:id="rId4"/>
    <p:sldId id="351" r:id="rId5"/>
    <p:sldId id="354" r:id="rId6"/>
    <p:sldId id="339" r:id="rId7"/>
    <p:sldId id="349" r:id="rId8"/>
    <p:sldId id="355" r:id="rId9"/>
    <p:sldId id="350" r:id="rId10"/>
    <p:sldId id="352" r:id="rId11"/>
    <p:sldId id="353" r:id="rId12"/>
    <p:sldId id="359" r:id="rId13"/>
    <p:sldId id="356" r:id="rId14"/>
    <p:sldId id="362" r:id="rId15"/>
    <p:sldId id="357" r:id="rId16"/>
    <p:sldId id="358" r:id="rId17"/>
    <p:sldId id="360" r:id="rId18"/>
    <p:sldId id="363" r:id="rId19"/>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80808"/>
    <a:srgbClr val="FF3300"/>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6" autoAdjust="0"/>
    <p:restoredTop sz="88558" autoAdjust="0"/>
  </p:normalViewPr>
  <p:slideViewPr>
    <p:cSldViewPr>
      <p:cViewPr>
        <p:scale>
          <a:sx n="84" d="100"/>
          <a:sy n="84" d="100"/>
        </p:scale>
        <p:origin x="-124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97FCE05E-9645-4672-AD97-0FE0EDC3FCF0}" type="slidenum">
              <a:rPr lang="en-US"/>
              <a:pPr/>
              <a:t>‹#›</a:t>
            </a:fld>
            <a:endParaRPr lang="en-US"/>
          </a:p>
        </p:txBody>
      </p:sp>
    </p:spTree>
    <p:extLst>
      <p:ext uri="{BB962C8B-B14F-4D97-AF65-F5344CB8AC3E}">
        <p14:creationId xmlns:p14="http://schemas.microsoft.com/office/powerpoint/2010/main" val="32880367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04104-BFED-4019-A0FE-EF06A7ED4754}" type="slidenum">
              <a:rPr lang="en-US"/>
              <a:pPr/>
              <a:t>3</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t>The last pair (</a:t>
            </a:r>
            <a:r>
              <a:rPr lang="en-US" b="1"/>
              <a:t>&lt;? </a:t>
            </a:r>
            <a:r>
              <a:rPr lang="en-US"/>
              <a:t>and</a:t>
            </a:r>
            <a:r>
              <a:rPr lang="en-US" b="1"/>
              <a:t> ?&gt;</a:t>
            </a:r>
            <a:r>
              <a:rPr lang="en-US"/>
              <a:t>) is called short tags. You should avoid using short tags in your application especially if it's meant to be distributed on other servers. This is because short tags are not always supported . Short tags are only available only explicitly enabled setting the short_open_tag value to On in the PHP configuration file php.ini.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B2F49-2EC6-41A0-9CA2-F133245369AC}" type="slidenum">
              <a:rPr lang="en-US"/>
              <a:pPr/>
              <a:t>8</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8A6D7-A819-432C-B9BA-BF9865B43088}" type="slidenum">
              <a:rPr lang="en-US"/>
              <a:pPr/>
              <a:t>10</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t>&lt;?php</a:t>
            </a:r>
            <a:br>
              <a:rPr lang="en-US"/>
            </a:br>
            <a:r>
              <a:rPr lang="en-US"/>
              <a:t>$myvar          = "Hello";     // valid</a:t>
            </a:r>
            <a:br>
              <a:rPr lang="en-US"/>
            </a:br>
            <a:r>
              <a:rPr lang="en-US"/>
              <a:t>$yourVar_is-123 = "World";     // valid</a:t>
            </a:r>
            <a:br>
              <a:rPr lang="en-US"/>
            </a:br>
            <a:r>
              <a:rPr lang="en-US"/>
              <a:t>$123ImHere      = "Something"; // invalid, starts with number</a:t>
            </a:r>
            <a:br>
              <a:rPr lang="en-US"/>
            </a:br>
            <a:r>
              <a:rPr lang="en-US"/>
              <a:t>?&gt;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A3D31-4A91-4EFF-9A01-933210C52397}" type="slidenum">
              <a:rPr lang="en-US"/>
              <a:pPr/>
              <a:t>11</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5351E-BC13-48AF-AF16-B910023DAC4A}" type="slidenum">
              <a:rPr lang="en-US"/>
              <a:pPr/>
              <a:t>14</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dirty="0" smtClean="0"/>
              <a:t>&lt;html&gt;&lt;head&gt;</a:t>
            </a:r>
          </a:p>
          <a:p>
            <a:r>
              <a:rPr lang="en-US" dirty="0" smtClean="0"/>
              <a:t>&lt;title&gt;SD2 DBS - Web Programming&lt;/title&gt;</a:t>
            </a:r>
          </a:p>
          <a:p>
            <a:r>
              <a:rPr lang="en-US" dirty="0" smtClean="0"/>
              <a:t>&lt;/head&gt;</a:t>
            </a:r>
          </a:p>
          <a:p>
            <a:r>
              <a:rPr lang="en-US" dirty="0" smtClean="0"/>
              <a:t>&lt;body&gt;</a:t>
            </a:r>
          </a:p>
          <a:p>
            <a:r>
              <a:rPr lang="en-US" dirty="0" smtClean="0"/>
              <a:t>&lt;h1&gt;Get the $_SERVER['REMOTE_ADDR']&lt;/h1&gt;</a:t>
            </a:r>
          </a:p>
          <a:p>
            <a:endParaRPr lang="en-US" dirty="0" smtClean="0"/>
          </a:p>
          <a:p>
            <a:r>
              <a:rPr lang="en-US" dirty="0" smtClean="0"/>
              <a:t>&lt;p&gt;</a:t>
            </a:r>
          </a:p>
          <a:p>
            <a:r>
              <a:rPr lang="en-US" dirty="0" smtClean="0"/>
              <a:t>This code will display the IP address of the requesting BROWSER</a:t>
            </a:r>
          </a:p>
          <a:p>
            <a:endParaRPr lang="en-US" dirty="0" smtClean="0"/>
          </a:p>
          <a:p>
            <a:r>
              <a:rPr lang="en-US" dirty="0" smtClean="0"/>
              <a:t>&lt;p&gt;</a:t>
            </a:r>
          </a:p>
          <a:p>
            <a:r>
              <a:rPr lang="en-US" dirty="0" smtClean="0"/>
              <a:t>This can be a useful diagnostic tool.</a:t>
            </a:r>
          </a:p>
          <a:p>
            <a:r>
              <a:rPr lang="en-US" dirty="0" smtClean="0"/>
              <a:t>&lt;hr&gt;</a:t>
            </a:r>
          </a:p>
          <a:p>
            <a:r>
              <a:rPr lang="en-US" dirty="0" smtClean="0"/>
              <a:t>&lt;h1&gt;Output NOT Formatted&lt;/h1&gt;</a:t>
            </a:r>
          </a:p>
          <a:p>
            <a:r>
              <a:rPr lang="en-US" dirty="0" smtClean="0"/>
              <a:t>&lt;p&gt;</a:t>
            </a:r>
          </a:p>
          <a:p>
            <a:r>
              <a:rPr lang="en-US" dirty="0" smtClean="0"/>
              <a:t>Your computer IP is :</a:t>
            </a:r>
          </a:p>
          <a:p>
            <a:endParaRPr lang="en-US" dirty="0" smtClean="0"/>
          </a:p>
          <a:p>
            <a:r>
              <a:rPr lang="en-US" dirty="0" smtClean="0"/>
              <a:t>&lt;?</a:t>
            </a:r>
            <a:r>
              <a:rPr lang="en-US" dirty="0" err="1" smtClean="0"/>
              <a:t>php</a:t>
            </a:r>
            <a:r>
              <a:rPr lang="en-US" dirty="0" smtClean="0"/>
              <a:t> echo $_SERVER['REMOTE_ADDR'];?&gt;</a:t>
            </a:r>
          </a:p>
          <a:p>
            <a:r>
              <a:rPr lang="en-US" dirty="0" smtClean="0"/>
              <a:t>&lt;hr&gt;</a:t>
            </a:r>
          </a:p>
          <a:p>
            <a:r>
              <a:rPr lang="en-US" dirty="0" smtClean="0"/>
              <a:t>&lt;h1&gt;OUTPUT Formatted&lt;/h1&gt;</a:t>
            </a:r>
          </a:p>
          <a:p>
            <a:r>
              <a:rPr lang="en-US" dirty="0" smtClean="0"/>
              <a:t>&lt;p&gt;</a:t>
            </a:r>
          </a:p>
          <a:p>
            <a:r>
              <a:rPr lang="en-US" dirty="0" smtClean="0"/>
              <a:t>This is an example of how PHP can be combined with HTML code to achieve a formatted output.</a:t>
            </a:r>
          </a:p>
          <a:p>
            <a:endParaRPr lang="en-US" dirty="0" smtClean="0"/>
          </a:p>
          <a:p>
            <a:r>
              <a:rPr lang="en-US" dirty="0" smtClean="0"/>
              <a:t>&lt;p style="font-size:30px"&gt;</a:t>
            </a:r>
          </a:p>
          <a:p>
            <a:r>
              <a:rPr lang="en-US" dirty="0" smtClean="0"/>
              <a:t>Your computer IP is :</a:t>
            </a:r>
          </a:p>
          <a:p>
            <a:endParaRPr lang="en-US" dirty="0" smtClean="0"/>
          </a:p>
          <a:p>
            <a:r>
              <a:rPr lang="en-US" dirty="0" smtClean="0"/>
              <a:t>&lt;?</a:t>
            </a:r>
            <a:r>
              <a:rPr lang="en-US" dirty="0" err="1" smtClean="0"/>
              <a:t>php</a:t>
            </a:r>
            <a:r>
              <a:rPr lang="en-US" dirty="0" smtClean="0"/>
              <a:t> echo '&lt;font size="5" face="Times" color="red"&gt;'.$_SERVER['REMOTE_ADDR']."&lt;/font";?&gt;</a:t>
            </a:r>
          </a:p>
          <a:p>
            <a:r>
              <a:rPr lang="en-US" dirty="0" smtClean="0"/>
              <a:t>&lt;hr&gt;</a:t>
            </a:r>
          </a:p>
          <a:p>
            <a:r>
              <a:rPr lang="en-US" dirty="0" smtClean="0"/>
              <a:t>&lt;/body&gt;</a:t>
            </a:r>
          </a:p>
          <a:p>
            <a:r>
              <a:rPr lang="en-US" dirty="0" smtClean="0"/>
              <a:t>&lt;/html&gt; </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5351E-BC13-48AF-AF16-B910023DAC4A}" type="slidenum">
              <a:rPr lang="en-US"/>
              <a:pPr/>
              <a:t>15</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dirty="0" smtClean="0"/>
              <a:t>&lt;html&gt;</a:t>
            </a:r>
          </a:p>
          <a:p>
            <a:r>
              <a:rPr lang="en-US" dirty="0" smtClean="0"/>
              <a:t>&lt;head&gt;</a:t>
            </a:r>
          </a:p>
          <a:p>
            <a:r>
              <a:rPr lang="en-US" dirty="0" smtClean="0"/>
              <a:t>&lt;title&gt;SD2 DBS - Web Programming&lt;/title&gt;</a:t>
            </a:r>
          </a:p>
          <a:p>
            <a:r>
              <a:rPr lang="en-US" dirty="0" smtClean="0"/>
              <a:t>&lt;style type="text/</a:t>
            </a:r>
            <a:r>
              <a:rPr lang="en-US" dirty="0" err="1" smtClean="0"/>
              <a:t>css</a:t>
            </a:r>
            <a:r>
              <a:rPr lang="en-US" dirty="0" smtClean="0"/>
              <a:t>"&gt;</a:t>
            </a:r>
          </a:p>
          <a:p>
            <a:r>
              <a:rPr lang="en-US" dirty="0" smtClean="0"/>
              <a:t>&lt;!--</a:t>
            </a:r>
          </a:p>
          <a:p>
            <a:r>
              <a:rPr lang="en-US" dirty="0" smtClean="0"/>
              <a:t>body, table { font:12px </a:t>
            </a:r>
            <a:r>
              <a:rPr lang="en-US" dirty="0" err="1" smtClean="0"/>
              <a:t>Verdana,Arial,Helvetica,sans</a:t>
            </a:r>
            <a:r>
              <a:rPr lang="en-US" dirty="0" smtClean="0"/>
              <a:t>-serif}</a:t>
            </a:r>
          </a:p>
          <a:p>
            <a:r>
              <a:rPr lang="en-US" dirty="0" err="1" smtClean="0"/>
              <a:t>tr.Light</a:t>
            </a:r>
            <a:r>
              <a:rPr lang="en-US" dirty="0" smtClean="0"/>
              <a:t> { background-color:#F9F9F9 }</a:t>
            </a:r>
          </a:p>
          <a:p>
            <a:r>
              <a:rPr lang="en-US" dirty="0" err="1" smtClean="0"/>
              <a:t>tr.Dark</a:t>
            </a:r>
            <a:r>
              <a:rPr lang="en-US" dirty="0" smtClean="0"/>
              <a:t> { background-color:#C0C0A0 }</a:t>
            </a:r>
          </a:p>
          <a:p>
            <a:r>
              <a:rPr lang="en-US" dirty="0" err="1" smtClean="0"/>
              <a:t>tr.Gazooo</a:t>
            </a:r>
            <a:r>
              <a:rPr lang="en-US" dirty="0" smtClean="0"/>
              <a:t> { background-color:#EEEEEE; border: solid 1px}</a:t>
            </a:r>
          </a:p>
          <a:p>
            <a:r>
              <a:rPr lang="en-US" dirty="0" smtClean="0"/>
              <a:t>--&gt;</a:t>
            </a:r>
          </a:p>
          <a:p>
            <a:r>
              <a:rPr lang="en-US" dirty="0" smtClean="0"/>
              <a:t>&lt;/style&gt;</a:t>
            </a:r>
          </a:p>
          <a:p>
            <a:endParaRPr lang="en-US" dirty="0" smtClean="0"/>
          </a:p>
          <a:p>
            <a:r>
              <a:rPr lang="en-US" dirty="0" smtClean="0"/>
              <a:t>&lt;/head&gt;</a:t>
            </a:r>
          </a:p>
          <a:p>
            <a:endParaRPr lang="en-US" dirty="0" smtClean="0"/>
          </a:p>
          <a:p>
            <a:r>
              <a:rPr lang="en-US" dirty="0" smtClean="0"/>
              <a:t>&lt;body&gt;</a:t>
            </a:r>
          </a:p>
          <a:p>
            <a:endParaRPr lang="en-US" dirty="0" smtClean="0"/>
          </a:p>
          <a:p>
            <a:r>
              <a:rPr lang="en-US" dirty="0" smtClean="0"/>
              <a:t>&lt;h2&gt;PHP SERVER SUPER GLOBAL - Full list of values&lt;/h2&gt;</a:t>
            </a:r>
          </a:p>
          <a:p>
            <a:endParaRPr lang="en-US" dirty="0" smtClean="0"/>
          </a:p>
          <a:p>
            <a:r>
              <a:rPr lang="en-US" dirty="0" smtClean="0"/>
              <a:t>&lt;p&gt;The following table shows a full list of the values held in the $_SERVER[] array. </a:t>
            </a:r>
          </a:p>
          <a:p>
            <a:r>
              <a:rPr lang="en-US" dirty="0" smtClean="0"/>
              <a:t>&lt;p&gt;The PHP $_SERVER SUPER_GLOBAL array contains holds a lot of information regarding the server and the REQEST_URI.</a:t>
            </a:r>
          </a:p>
          <a:p>
            <a:r>
              <a:rPr lang="en-US" dirty="0" smtClean="0"/>
              <a:t>&lt;p&gt;This </a:t>
            </a:r>
            <a:r>
              <a:rPr lang="en-US" dirty="0" err="1" smtClean="0"/>
              <a:t>php</a:t>
            </a:r>
            <a:r>
              <a:rPr lang="en-US" dirty="0" smtClean="0"/>
              <a:t> file can be used as a diagnostic tool</a:t>
            </a:r>
          </a:p>
          <a:p>
            <a:endParaRPr lang="en-US" dirty="0" smtClean="0"/>
          </a:p>
          <a:p>
            <a:r>
              <a:rPr lang="en-US" dirty="0" smtClean="0"/>
              <a:t>&lt;hr&gt;</a:t>
            </a:r>
          </a:p>
          <a:p>
            <a:endParaRPr lang="en-US" dirty="0" smtClean="0"/>
          </a:p>
          <a:p>
            <a:r>
              <a:rPr lang="en-US" dirty="0" smtClean="0"/>
              <a:t>&lt;table border="1" </a:t>
            </a:r>
            <a:r>
              <a:rPr lang="en-US" dirty="0" err="1" smtClean="0"/>
              <a:t>cellspacing</a:t>
            </a:r>
            <a:r>
              <a:rPr lang="en-US" dirty="0" smtClean="0"/>
              <a:t>="2"&gt;</a:t>
            </a:r>
          </a:p>
          <a:p>
            <a:r>
              <a:rPr lang="en-US" dirty="0" smtClean="0"/>
              <a:t>&lt;</a:t>
            </a:r>
            <a:r>
              <a:rPr lang="en-US" dirty="0" err="1" smtClean="0"/>
              <a:t>tbody</a:t>
            </a:r>
            <a:r>
              <a:rPr lang="en-US" dirty="0" smtClean="0"/>
              <a:t>&gt;</a:t>
            </a:r>
          </a:p>
          <a:p>
            <a:r>
              <a:rPr lang="en-US" dirty="0" smtClean="0"/>
              <a:t>&lt;</a:t>
            </a:r>
            <a:r>
              <a:rPr lang="en-US" dirty="0" err="1" smtClean="0"/>
              <a:t>tr</a:t>
            </a:r>
            <a:r>
              <a:rPr lang="en-US" dirty="0" smtClean="0"/>
              <a:t> class="</a:t>
            </a:r>
            <a:r>
              <a:rPr lang="en-US" dirty="0" err="1" smtClean="0"/>
              <a:t>Gazooo</a:t>
            </a:r>
            <a:r>
              <a:rPr lang="en-US" dirty="0" smtClean="0"/>
              <a:t>"&gt;</a:t>
            </a:r>
          </a:p>
          <a:p>
            <a:r>
              <a:rPr lang="en-US" dirty="0" smtClean="0"/>
              <a:t>&lt;</a:t>
            </a:r>
            <a:r>
              <a:rPr lang="en-US" dirty="0" err="1" smtClean="0"/>
              <a:t>th</a:t>
            </a:r>
            <a:r>
              <a:rPr lang="en-US" dirty="0" smtClean="0"/>
              <a:t>&gt;&lt;h2&gt;Server variable&lt;/h2&gt;&lt;/</a:t>
            </a:r>
            <a:r>
              <a:rPr lang="en-US" dirty="0" err="1" smtClean="0"/>
              <a:t>th</a:t>
            </a:r>
            <a:r>
              <a:rPr lang="en-US" dirty="0" smtClean="0"/>
              <a:t>&gt;&lt;</a:t>
            </a:r>
            <a:r>
              <a:rPr lang="en-US" dirty="0" err="1" smtClean="0"/>
              <a:t>th</a:t>
            </a:r>
            <a:r>
              <a:rPr lang="en-US" dirty="0" smtClean="0"/>
              <a:t>&gt;&lt;h2&gt;Value&lt;/h2&gt;&lt;/</a:t>
            </a:r>
            <a:r>
              <a:rPr lang="en-US" dirty="0" err="1" smtClean="0"/>
              <a:t>th</a:t>
            </a:r>
            <a:r>
              <a:rPr lang="en-US" dirty="0" smtClean="0"/>
              <a:t>&gt;&lt;/</a:t>
            </a:r>
            <a:r>
              <a:rPr lang="en-US" dirty="0" err="1" smtClean="0"/>
              <a:t>tr</a:t>
            </a:r>
            <a:r>
              <a:rPr lang="en-US" dirty="0" smtClean="0"/>
              <a:t>&gt;</a:t>
            </a:r>
          </a:p>
          <a:p>
            <a:r>
              <a:rPr lang="en-US" dirty="0" smtClean="0"/>
              <a:t>&lt;?</a:t>
            </a:r>
            <a:r>
              <a:rPr lang="en-US" dirty="0" err="1" smtClean="0"/>
              <a:t>php</a:t>
            </a:r>
            <a:endParaRPr lang="en-US" dirty="0" smtClean="0"/>
          </a:p>
          <a:p>
            <a:r>
              <a:rPr lang="en-US" dirty="0" smtClean="0"/>
              <a:t>$colors = array('Dark', 'Light');</a:t>
            </a:r>
          </a:p>
          <a:p>
            <a:r>
              <a:rPr lang="en-US" dirty="0" smtClean="0"/>
              <a:t>$</a:t>
            </a:r>
            <a:r>
              <a:rPr lang="en-US" dirty="0" err="1" smtClean="0"/>
              <a:t>i</a:t>
            </a:r>
            <a:r>
              <a:rPr lang="en-US" dirty="0" smtClean="0"/>
              <a:t>=0;</a:t>
            </a:r>
          </a:p>
          <a:p>
            <a:r>
              <a:rPr lang="en-US" dirty="0" err="1" smtClean="0"/>
              <a:t>foreach</a:t>
            </a:r>
            <a:r>
              <a:rPr lang="en-US" dirty="0" smtClean="0"/>
              <a:t>($_SERVER as $key=&gt;$value) //see PHP manual: http://ie.php.net/manual/en/control-structures.foreach.php</a:t>
            </a:r>
          </a:p>
          <a:p>
            <a:r>
              <a:rPr lang="en-US" dirty="0" smtClean="0"/>
              <a:t>    {</a:t>
            </a:r>
          </a:p>
          <a:p>
            <a:r>
              <a:rPr lang="en-US" dirty="0" smtClean="0"/>
              <a:t>   echo '&lt;</a:t>
            </a:r>
            <a:r>
              <a:rPr lang="en-US" dirty="0" err="1" smtClean="0"/>
              <a:t>tr</a:t>
            </a:r>
            <a:r>
              <a:rPr lang="en-US" dirty="0" smtClean="0"/>
              <a:t> class="'.$colors[$</a:t>
            </a:r>
            <a:r>
              <a:rPr lang="en-US" dirty="0" err="1" smtClean="0"/>
              <a:t>i</a:t>
            </a:r>
            <a:r>
              <a:rPr lang="en-US" dirty="0" smtClean="0"/>
              <a:t>++ % 2].'"&gt;'; //see PHP manual: http://ie.php.net/manual/en/language.operators.arithmetic.php</a:t>
            </a:r>
          </a:p>
          <a:p>
            <a:r>
              <a:rPr lang="en-US" dirty="0" smtClean="0"/>
              <a:t>   echo '&lt;td&gt;&lt;b&gt;$_SERVER[\''.$key.'\']&lt;/b&gt;&lt;/td&gt;';</a:t>
            </a:r>
          </a:p>
          <a:p>
            <a:r>
              <a:rPr lang="en-US" dirty="0" smtClean="0"/>
              <a:t>   echo '&lt;td&gt;'.$value.'&lt;/td&gt;&lt;/</a:t>
            </a:r>
            <a:r>
              <a:rPr lang="en-US" dirty="0" err="1" smtClean="0"/>
              <a:t>tr</a:t>
            </a:r>
            <a:r>
              <a:rPr lang="en-US" dirty="0" smtClean="0"/>
              <a:t>&gt;';</a:t>
            </a:r>
          </a:p>
          <a:p>
            <a:r>
              <a:rPr lang="en-US" dirty="0" smtClean="0"/>
              <a:t>    }</a:t>
            </a:r>
          </a:p>
          <a:p>
            <a:r>
              <a:rPr lang="en-US" dirty="0" smtClean="0"/>
              <a:t>?&gt;</a:t>
            </a:r>
          </a:p>
          <a:p>
            <a:r>
              <a:rPr lang="en-US" dirty="0" smtClean="0"/>
              <a:t>&lt;/</a:t>
            </a:r>
            <a:r>
              <a:rPr lang="en-US" dirty="0" err="1" smtClean="0"/>
              <a:t>tbody</a:t>
            </a:r>
            <a:r>
              <a:rPr lang="en-US" dirty="0" smtClean="0"/>
              <a:t>&gt;</a:t>
            </a:r>
          </a:p>
          <a:p>
            <a:r>
              <a:rPr lang="en-US" dirty="0" smtClean="0"/>
              <a:t>&lt;/table&gt;</a:t>
            </a:r>
          </a:p>
          <a:p>
            <a:endParaRPr lang="en-US" dirty="0" smtClean="0"/>
          </a:p>
          <a:p>
            <a:endParaRPr lang="en-US" dirty="0" smtClean="0"/>
          </a:p>
          <a:p>
            <a:r>
              <a:rPr lang="en-US" dirty="0" smtClean="0"/>
              <a:t>&lt;/body&gt;&lt;/html&gt;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84CD6-BBEE-4A01-AB0D-17A012430DEE}" type="slidenum">
              <a:rPr lang="en-US"/>
              <a:pPr/>
              <a:t>16</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dirty="0" smtClean="0"/>
              <a:t>&lt;html&gt;</a:t>
            </a:r>
          </a:p>
          <a:p>
            <a:r>
              <a:rPr lang="en-US" dirty="0" smtClean="0"/>
              <a:t>&lt;head&gt;</a:t>
            </a:r>
          </a:p>
          <a:p>
            <a:r>
              <a:rPr lang="en-US" dirty="0" smtClean="0"/>
              <a:t>&lt;title&gt;SD2 DBS - Web Programming&lt;/title&gt;</a:t>
            </a:r>
          </a:p>
          <a:p>
            <a:r>
              <a:rPr lang="en-US" dirty="0" smtClean="0"/>
              <a:t>&lt;/head&gt;</a:t>
            </a:r>
          </a:p>
          <a:p>
            <a:r>
              <a:rPr lang="en-US" dirty="0" smtClean="0"/>
              <a:t>&lt;body&gt;</a:t>
            </a:r>
          </a:p>
          <a:p>
            <a:r>
              <a:rPr lang="en-US" dirty="0" smtClean="0"/>
              <a:t>&lt;h1&gt;This is an example of the $_GET </a:t>
            </a:r>
            <a:r>
              <a:rPr lang="en-US" dirty="0" err="1" smtClean="0"/>
              <a:t>superglobal</a:t>
            </a:r>
            <a:r>
              <a:rPr lang="en-US" dirty="0" smtClean="0"/>
              <a:t>&lt;/h1&gt;</a:t>
            </a:r>
          </a:p>
          <a:p>
            <a:endParaRPr lang="en-US" dirty="0" smtClean="0"/>
          </a:p>
          <a:p>
            <a:endParaRPr lang="en-US" dirty="0" smtClean="0"/>
          </a:p>
          <a:p>
            <a:r>
              <a:rPr lang="en-US" dirty="0" smtClean="0"/>
              <a:t>&lt;?</a:t>
            </a:r>
            <a:r>
              <a:rPr lang="en-US" dirty="0" err="1" smtClean="0"/>
              <a:t>php</a:t>
            </a:r>
            <a:endParaRPr lang="en-US" dirty="0" smtClean="0"/>
          </a:p>
          <a:p>
            <a:r>
              <a:rPr lang="en-US" dirty="0" smtClean="0"/>
              <a:t>echo "The course title is {$_GET['course']} &lt;</a:t>
            </a:r>
            <a:r>
              <a:rPr lang="en-US" dirty="0" err="1" smtClean="0"/>
              <a:t>br</a:t>
            </a:r>
            <a:r>
              <a:rPr lang="en-US" dirty="0" smtClean="0"/>
              <a:t>&gt;";</a:t>
            </a:r>
          </a:p>
          <a:p>
            <a:r>
              <a:rPr lang="en-US" dirty="0" smtClean="0"/>
              <a:t>echo "The module name is {$_GET['module']}";</a:t>
            </a:r>
          </a:p>
          <a:p>
            <a:r>
              <a:rPr lang="en-US" dirty="0" smtClean="0"/>
              <a:t>?&gt;</a:t>
            </a:r>
          </a:p>
          <a:p>
            <a:endParaRPr lang="en-US" dirty="0" smtClean="0"/>
          </a:p>
          <a:p>
            <a:endParaRPr lang="en-US" dirty="0" smtClean="0"/>
          </a:p>
          <a:p>
            <a:r>
              <a:rPr lang="en-US" dirty="0" smtClean="0"/>
              <a:t>&lt;h3&gt;Instructions to use&lt;/h3&gt;</a:t>
            </a:r>
          </a:p>
          <a:p>
            <a:r>
              <a:rPr lang="en-US" dirty="0" smtClean="0"/>
              <a:t>&lt;p&gt;The $_GET is a way of passing user input data to the web server and PHP processor through the URL.</a:t>
            </a:r>
          </a:p>
          <a:p>
            <a:r>
              <a:rPr lang="en-US" dirty="0" smtClean="0"/>
              <a:t>&lt;p&gt; The data is passed as part of the URL as shown in the following example:</a:t>
            </a:r>
          </a:p>
          <a:p>
            <a:endParaRPr lang="en-US" dirty="0" smtClean="0"/>
          </a:p>
          <a:p>
            <a:r>
              <a:rPr lang="en-US" dirty="0" smtClean="0"/>
              <a:t>&lt;p&gt;</a:t>
            </a:r>
          </a:p>
          <a:p>
            <a:r>
              <a:rPr lang="en-US" dirty="0" smtClean="0"/>
              <a:t>URL = http://localhost:port/path/superget.php?course=SD2&amp;module=Database%20Systems</a:t>
            </a:r>
          </a:p>
          <a:p>
            <a:endParaRPr lang="en-US" dirty="0" smtClean="0"/>
          </a:p>
          <a:p>
            <a:r>
              <a:rPr lang="en-US" dirty="0" smtClean="0"/>
              <a:t>&lt;p&gt;</a:t>
            </a:r>
          </a:p>
          <a:p>
            <a:r>
              <a:rPr lang="en-US" dirty="0" smtClean="0"/>
              <a:t>Where 'port' and 'path' are the ones used by your web server.</a:t>
            </a:r>
          </a:p>
          <a:p>
            <a:r>
              <a:rPr lang="en-US" dirty="0" smtClean="0"/>
              <a:t>&lt;p&gt;</a:t>
            </a:r>
          </a:p>
          <a:p>
            <a:r>
              <a:rPr lang="en-US" dirty="0" smtClean="0"/>
              <a:t>After the question mark (?) - 'course' and 'module' are the variable names used to identify the $_GET array elements. </a:t>
            </a:r>
          </a:p>
          <a:p>
            <a:r>
              <a:rPr lang="en-US" dirty="0" smtClean="0"/>
              <a:t>&lt;p&gt;</a:t>
            </a:r>
          </a:p>
          <a:p>
            <a:r>
              <a:rPr lang="en-US" dirty="0" smtClean="0"/>
              <a:t>After the equals sign (=) is the actual data you are passing through the URL. The symbol '&amp;' separates the variables and the character string '%20' is used whenever a space is required.</a:t>
            </a:r>
          </a:p>
          <a:p>
            <a:endParaRPr lang="en-US" dirty="0" smtClean="0"/>
          </a:p>
          <a:p>
            <a:r>
              <a:rPr lang="en-US" dirty="0" smtClean="0"/>
              <a:t>&lt;p&gt;</a:t>
            </a:r>
          </a:p>
          <a:p>
            <a:r>
              <a:rPr lang="en-US" dirty="0" smtClean="0"/>
              <a:t>Enter the above URL and pass values to it after the  '=' sign. </a:t>
            </a:r>
          </a:p>
          <a:p>
            <a:r>
              <a:rPr lang="en-US" dirty="0" smtClean="0"/>
              <a:t>&lt;/body&gt;</a:t>
            </a:r>
          </a:p>
          <a:p>
            <a:r>
              <a:rPr lang="en-US" dirty="0" smtClean="0"/>
              <a:t>&lt;/html&gt;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02D8B-E9F9-4A14-97F0-A3B4245F95A3}" type="slidenum">
              <a:rPr lang="en-US"/>
              <a:pPr/>
              <a:t>17</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0" y="0"/>
            <a:ext cx="825500" cy="6858000"/>
          </a:xfrm>
          <a:prstGeom prst="rect">
            <a:avLst/>
          </a:prstGeom>
          <a:solidFill>
            <a:schemeClr val="tx2">
              <a:alpha val="50000"/>
            </a:schemeClr>
          </a:solidFill>
          <a:ln w="9525">
            <a:noFill/>
            <a:miter lim="800000"/>
            <a:headEnd/>
            <a:tailEnd/>
          </a:ln>
        </p:spPr>
        <p:txBody>
          <a:bodyPr wrap="none" anchor="ctr"/>
          <a:lstStyle/>
          <a:p>
            <a:pPr algn="ctr"/>
            <a:endParaRPr kumimoji="1" lang="en-GB" b="0"/>
          </a:p>
        </p:txBody>
      </p:sp>
      <p:sp>
        <p:nvSpPr>
          <p:cNvPr id="18435" name="Rectangle 3"/>
          <p:cNvSpPr>
            <a:spLocks noGrp="1" noChangeArrowheads="1"/>
          </p:cNvSpPr>
          <p:nvPr>
            <p:ph type="ctrTitle"/>
          </p:nvPr>
        </p:nvSpPr>
        <p:spPr>
          <a:xfrm>
            <a:off x="990600" y="1171575"/>
            <a:ext cx="7467600" cy="2105025"/>
          </a:xfrm>
        </p:spPr>
        <p:txBody>
          <a:bodyPr>
            <a:spAutoFit/>
          </a:bodyPr>
          <a:lstStyle>
            <a:lvl1pPr>
              <a:defRPr sz="6600">
                <a:solidFill>
                  <a:srgbClr val="CCFFFF"/>
                </a:solidFill>
              </a:defRPr>
            </a:lvl1pPr>
          </a:lstStyle>
          <a:p>
            <a:r>
              <a:rPr lang="en-US"/>
              <a:t>Click to edit Master title style</a:t>
            </a:r>
          </a:p>
        </p:txBody>
      </p:sp>
      <p:sp>
        <p:nvSpPr>
          <p:cNvPr id="18436" name="Rectangle 4"/>
          <p:cNvSpPr>
            <a:spLocks noGrp="1" noChangeArrowheads="1"/>
          </p:cNvSpPr>
          <p:nvPr>
            <p:ph type="subTitle" idx="1"/>
          </p:nvPr>
        </p:nvSpPr>
        <p:spPr>
          <a:xfrm>
            <a:off x="1447800" y="3886200"/>
            <a:ext cx="6400800" cy="1752600"/>
          </a:xfrm>
        </p:spPr>
        <p:txBody>
          <a:bodyPr/>
          <a:lstStyle>
            <a:lvl1pPr marL="0" indent="0" algn="ctr">
              <a:buFont typeface="Wingdings" pitchFamily="2" charset="2"/>
              <a:buNone/>
              <a:defRPr sz="4000">
                <a:solidFill>
                  <a:srgbClr val="CCECFF"/>
                </a:solidFill>
              </a:defRPr>
            </a:lvl1pPr>
          </a:lstStyle>
          <a:p>
            <a:r>
              <a:rPr lang="en-US"/>
              <a:t>Click to edit Master subtitle style</a:t>
            </a:r>
          </a:p>
        </p:txBody>
      </p:sp>
      <p:sp>
        <p:nvSpPr>
          <p:cNvPr id="18437" name="Rectangle 5"/>
          <p:cNvSpPr>
            <a:spLocks noGrp="1" noChangeArrowheads="1"/>
          </p:cNvSpPr>
          <p:nvPr>
            <p:ph type="dt" sz="half" idx="2"/>
          </p:nvPr>
        </p:nvSpPr>
        <p:spPr>
          <a:xfrm>
            <a:off x="838200" y="6248400"/>
            <a:ext cx="1752600" cy="457200"/>
          </a:xfrm>
        </p:spPr>
        <p:txBody>
          <a:bodyPr/>
          <a:lstStyle>
            <a:lvl1pPr>
              <a:defRPr>
                <a:solidFill>
                  <a:srgbClr val="CCECFF"/>
                </a:solidFill>
              </a:defRPr>
            </a:lvl1pPr>
          </a:lstStyle>
          <a:p>
            <a:endParaRPr lang="en-US"/>
          </a:p>
        </p:txBody>
      </p:sp>
      <p:sp>
        <p:nvSpPr>
          <p:cNvPr id="18438" name="Rectangle 6"/>
          <p:cNvSpPr>
            <a:spLocks noGrp="1" noChangeArrowheads="1"/>
          </p:cNvSpPr>
          <p:nvPr>
            <p:ph type="ftr" sz="quarter" idx="3"/>
          </p:nvPr>
        </p:nvSpPr>
        <p:spPr>
          <a:xfrm>
            <a:off x="3276600" y="6248400"/>
            <a:ext cx="2895600" cy="457200"/>
          </a:xfrm>
        </p:spPr>
        <p:txBody>
          <a:bodyPr/>
          <a:lstStyle>
            <a:lvl1pPr>
              <a:defRPr>
                <a:solidFill>
                  <a:srgbClr val="CCECFF"/>
                </a:solidFill>
              </a:defRPr>
            </a:lvl1pPr>
          </a:lstStyle>
          <a:p>
            <a:endParaRPr lang="en-US"/>
          </a:p>
        </p:txBody>
      </p:sp>
      <p:sp>
        <p:nvSpPr>
          <p:cNvPr id="18439" name="Rectangle 7"/>
          <p:cNvSpPr>
            <a:spLocks noGrp="1" noChangeArrowheads="1"/>
          </p:cNvSpPr>
          <p:nvPr>
            <p:ph type="sldNum" sz="quarter" idx="4"/>
          </p:nvPr>
        </p:nvSpPr>
        <p:spPr>
          <a:xfrm>
            <a:off x="6934200" y="6248400"/>
            <a:ext cx="1905000" cy="457200"/>
          </a:xfrm>
        </p:spPr>
        <p:txBody>
          <a:bodyPr/>
          <a:lstStyle>
            <a:lvl1pPr>
              <a:defRPr>
                <a:solidFill>
                  <a:srgbClr val="CCECFF"/>
                </a:solidFill>
              </a:defRPr>
            </a:lvl1pPr>
          </a:lstStyle>
          <a:p>
            <a:fld id="{ADDE9417-535D-4AF2-9ABA-DFA25992BABB}" type="slidenum">
              <a:rPr lang="en-US"/>
              <a:pPr/>
              <a:t>‹#›</a:t>
            </a:fld>
            <a:endParaRPr lang="en-US"/>
          </a:p>
        </p:txBody>
      </p:sp>
      <p:sp>
        <p:nvSpPr>
          <p:cNvPr id="18440" name="Rectangle 8"/>
          <p:cNvSpPr>
            <a:spLocks noChangeArrowheads="1"/>
          </p:cNvSpPr>
          <p:nvPr/>
        </p:nvSpPr>
        <p:spPr bwMode="ltGray">
          <a:xfrm>
            <a:off x="0" y="3543300"/>
            <a:ext cx="3343275" cy="122238"/>
          </a:xfrm>
          <a:prstGeom prst="rect">
            <a:avLst/>
          </a:prstGeom>
          <a:solidFill>
            <a:schemeClr val="bg2">
              <a:alpha val="50000"/>
            </a:schemeClr>
          </a:solidFill>
          <a:ln w="9525">
            <a:noFill/>
            <a:miter lim="800000"/>
            <a:headEnd/>
            <a:tailEnd/>
          </a:ln>
        </p:spPr>
        <p:txBody>
          <a:bodyPr wrap="none" anchor="ctr"/>
          <a:lstStyle/>
          <a:p>
            <a:pPr algn="ctr"/>
            <a:endParaRPr kumimoji="1" lang="en-GB" b="0"/>
          </a:p>
        </p:txBody>
      </p:sp>
      <p:sp>
        <p:nvSpPr>
          <p:cNvPr id="18441"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r>
              <a:rPr lang="en-US" sz="800" b="0">
                <a:solidFill>
                  <a:srgbClr val="FF3300"/>
                </a:solidFill>
                <a:cs typeface="Times New Roman" pitchFamily="18" charset="0"/>
              </a:rPr>
              <a:t>© </a:t>
            </a:r>
            <a:r>
              <a:rPr lang="en-IE" sz="800" b="0">
                <a:solidFill>
                  <a:srgbClr val="FF3300"/>
                </a:solidFill>
              </a:rPr>
              <a:t>Gerry Guinane</a:t>
            </a:r>
            <a:endParaRPr lang="en-US" sz="800" b="0">
              <a:solidFill>
                <a:srgbClr val="FF33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50626E-561C-46B0-9B87-DAC9278949C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AA3CA-184F-4ED3-83FE-86CC522C983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48A56E-7EC0-4C81-B398-B1D81AA0F6B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DEC988-F9BB-42C2-971B-D1088D06BCA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86005A-1420-4D86-93FD-020CEE8005F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D9A695A-B122-4F08-ABE5-123DB2361D2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2E04D57-D0BC-4DF2-9E82-FE6594239B0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FB3143C-F291-444B-ABEC-5B88B81FD3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7C835D-472E-40D2-9D0F-56D02236117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A18AA3-9F18-4B70-B20C-F6498DD47DC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lvl1pPr>
          </a:lstStyle>
          <a:p>
            <a:endParaRPr lang="en-US"/>
          </a:p>
        </p:txBody>
      </p:sp>
      <p:sp>
        <p:nvSpPr>
          <p:cNvPr id="174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b="0"/>
            </a:lvl1pPr>
          </a:lstStyle>
          <a:p>
            <a:endParaRPr lang="en-US"/>
          </a:p>
        </p:txBody>
      </p:sp>
      <p:sp>
        <p:nvSpPr>
          <p:cNvPr id="1741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lvl1pPr>
          </a:lstStyle>
          <a:p>
            <a:fld id="{97853E51-AEBF-4AD7-82A7-22E35D7D0FCC}" type="slidenum">
              <a:rPr lang="en-US"/>
              <a:pPr/>
              <a:t>‹#›</a:t>
            </a:fld>
            <a:endParaRPr lang="en-US"/>
          </a:p>
        </p:txBody>
      </p:sp>
      <p:sp>
        <p:nvSpPr>
          <p:cNvPr id="17415" name="Rectangle 7"/>
          <p:cNvSpPr>
            <a:spLocks noChangeArrowheads="1"/>
          </p:cNvSpPr>
          <p:nvPr/>
        </p:nvSpPr>
        <p:spPr bwMode="gray">
          <a:xfrm>
            <a:off x="0" y="1638300"/>
            <a:ext cx="3343275" cy="122238"/>
          </a:xfrm>
          <a:prstGeom prst="rect">
            <a:avLst/>
          </a:prstGeom>
          <a:solidFill>
            <a:schemeClr val="bg2">
              <a:alpha val="50000"/>
            </a:schemeClr>
          </a:solidFill>
          <a:ln w="9525">
            <a:noFill/>
            <a:miter lim="800000"/>
            <a:headEnd/>
            <a:tailEnd/>
          </a:ln>
        </p:spPr>
        <p:txBody>
          <a:bodyPr wrap="none" anchor="ctr"/>
          <a:lstStyle/>
          <a:p>
            <a:pPr algn="ctr"/>
            <a:endParaRPr kumimoji="1" lang="en-GB" b="0"/>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accent1"/>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1"/>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e.php.net/manual/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990600" y="2452688"/>
            <a:ext cx="7467600" cy="823912"/>
          </a:xfrm>
        </p:spPr>
        <p:txBody>
          <a:bodyPr/>
          <a:lstStyle/>
          <a:p>
            <a:pPr algn="ctr"/>
            <a:r>
              <a:rPr lang="en-GB" sz="4800" dirty="0" smtClean="0"/>
              <a:t>Scripting</a:t>
            </a:r>
            <a:endParaRPr lang="en-US" sz="4800" dirty="0"/>
          </a:p>
        </p:txBody>
      </p:sp>
      <p:sp>
        <p:nvSpPr>
          <p:cNvPr id="36867" name="Rectangle 3"/>
          <p:cNvSpPr>
            <a:spLocks noGrp="1" noChangeArrowheads="1"/>
          </p:cNvSpPr>
          <p:nvPr>
            <p:ph type="subTitle" idx="1"/>
          </p:nvPr>
        </p:nvSpPr>
        <p:spPr>
          <a:xfrm>
            <a:off x="1258888" y="3429000"/>
            <a:ext cx="6400800" cy="1752600"/>
          </a:xfrm>
        </p:spPr>
        <p:txBody>
          <a:bodyPr/>
          <a:lstStyle/>
          <a:p>
            <a:r>
              <a:rPr lang="en-GB" dirty="0"/>
              <a:t>Web </a:t>
            </a:r>
            <a:r>
              <a:rPr lang="en-GB" dirty="0" smtClean="0"/>
              <a:t>Applications</a:t>
            </a:r>
            <a:endParaRPr lang="en-GB" dirty="0"/>
          </a:p>
          <a:p>
            <a:r>
              <a:rPr lang="en-GB" dirty="0"/>
              <a:t>Introduction to </a:t>
            </a:r>
            <a:r>
              <a:rPr lang="en-GB" dirty="0" smtClean="0"/>
              <a:t>PHP</a:t>
            </a:r>
            <a:endParaRPr lang="en-GB" dirty="0"/>
          </a:p>
          <a:p>
            <a:r>
              <a:rPr lang="en-GB" sz="2800" dirty="0"/>
              <a:t>Limerick Institute of Technology</a:t>
            </a:r>
            <a:endParaRPr lang="en-US" sz="2800" dirty="0"/>
          </a:p>
        </p:txBody>
      </p:sp>
      <p:sp>
        <p:nvSpPr>
          <p:cNvPr id="36869" name="Text Box 5"/>
          <p:cNvSpPr txBox="1">
            <a:spLocks noChangeArrowheads="1"/>
          </p:cNvSpPr>
          <p:nvPr/>
        </p:nvSpPr>
        <p:spPr bwMode="auto">
          <a:xfrm>
            <a:off x="517525" y="6137275"/>
            <a:ext cx="1495730" cy="461665"/>
          </a:xfrm>
          <a:prstGeom prst="rect">
            <a:avLst/>
          </a:prstGeom>
          <a:noFill/>
          <a:ln w="9525">
            <a:noFill/>
            <a:miter lim="800000"/>
            <a:headEnd/>
            <a:tailEnd/>
          </a:ln>
          <a:effectLst/>
        </p:spPr>
        <p:txBody>
          <a:bodyPr wrap="none">
            <a:spAutoFit/>
          </a:bodyPr>
          <a:lstStyle/>
          <a:p>
            <a:r>
              <a:rPr lang="en-IE" b="0"/>
              <a:t>Lecture </a:t>
            </a:r>
            <a:r>
              <a:rPr lang="en-IE" b="0" smtClean="0"/>
              <a:t>11</a:t>
            </a:r>
            <a:endParaRPr lang="en-US" b="0" dirty="0"/>
          </a:p>
        </p:txBody>
      </p:sp>
      <p:pic>
        <p:nvPicPr>
          <p:cNvPr id="36870"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IE" sz="4000"/>
              <a:t>PHP Variables</a:t>
            </a:r>
          </a:p>
        </p:txBody>
      </p:sp>
      <p:sp>
        <p:nvSpPr>
          <p:cNvPr id="132099" name="Rectangle 3"/>
          <p:cNvSpPr>
            <a:spLocks noGrp="1" noChangeArrowheads="1"/>
          </p:cNvSpPr>
          <p:nvPr>
            <p:ph type="body" idx="1"/>
          </p:nvPr>
        </p:nvSpPr>
        <p:spPr/>
        <p:txBody>
          <a:bodyPr/>
          <a:lstStyle/>
          <a:p>
            <a:r>
              <a:rPr lang="en-US" sz="1800" dirty="0"/>
              <a:t>Variables in PHP are represented by a dollar sign followed by the name of the variable. The variable name is </a:t>
            </a:r>
            <a:r>
              <a:rPr lang="en-US" sz="1800" b="1" dirty="0"/>
              <a:t>case-sensitive</a:t>
            </a:r>
            <a:r>
              <a:rPr lang="en-US" sz="1800" dirty="0"/>
              <a:t>, so $</a:t>
            </a:r>
            <a:r>
              <a:rPr lang="en-US" sz="1800" dirty="0" err="1"/>
              <a:t>myvar</a:t>
            </a:r>
            <a:r>
              <a:rPr lang="en-US" sz="1800" dirty="0"/>
              <a:t> is different from $</a:t>
            </a:r>
            <a:r>
              <a:rPr lang="en-US" sz="1800" dirty="0" err="1"/>
              <a:t>myVar</a:t>
            </a:r>
            <a:r>
              <a:rPr lang="en-US" sz="1800" dirty="0"/>
              <a:t>.</a:t>
            </a:r>
          </a:p>
          <a:p>
            <a:r>
              <a:rPr lang="en-US" sz="1800" dirty="0"/>
              <a:t>A valid variable name starts with a letter or underscore, followed by any number of letters, numbers, or underscores.</a:t>
            </a:r>
          </a:p>
          <a:p>
            <a:r>
              <a:rPr lang="en-US" sz="1800" dirty="0"/>
              <a:t>Example :</a:t>
            </a:r>
          </a:p>
          <a:p>
            <a:endParaRPr lang="en-US" sz="1800" dirty="0"/>
          </a:p>
        </p:txBody>
      </p:sp>
      <p:sp>
        <p:nvSpPr>
          <p:cNvPr id="132100" name="Text Box 4"/>
          <p:cNvSpPr txBox="1">
            <a:spLocks noChangeArrowheads="1"/>
          </p:cNvSpPr>
          <p:nvPr/>
        </p:nvSpPr>
        <p:spPr bwMode="auto">
          <a:xfrm>
            <a:off x="179388" y="3927475"/>
            <a:ext cx="8512175" cy="2097088"/>
          </a:xfrm>
          <a:prstGeom prst="rect">
            <a:avLst/>
          </a:prstGeom>
          <a:solidFill>
            <a:srgbClr val="080808"/>
          </a:solidFill>
          <a:ln w="9525">
            <a:noFill/>
            <a:miter lim="800000"/>
            <a:headEnd/>
            <a:tailEnd/>
          </a:ln>
          <a:effectLst/>
        </p:spPr>
        <p:txBody>
          <a:bodyPr wrap="none">
            <a:spAutoFit/>
          </a:bodyPr>
          <a:lstStyle/>
          <a:p>
            <a:pPr eaLnBrk="0" hangingPunct="0">
              <a:spcBef>
                <a:spcPct val="30000"/>
              </a:spcBef>
            </a:pPr>
            <a:endParaRPr lang="en-US" sz="1800" dirty="0">
              <a:latin typeface="Courier New" pitchFamily="49" charset="0"/>
            </a:endParaRPr>
          </a:p>
          <a:p>
            <a:pPr eaLnBrk="0" hangingPunct="0">
              <a:spcBef>
                <a:spcPct val="30000"/>
              </a:spcBef>
            </a:pPr>
            <a:r>
              <a:rPr lang="en-US" sz="1800" dirty="0">
                <a:latin typeface="Courier New" pitchFamily="49" charset="0"/>
              </a:rPr>
              <a:t>&lt;?</a:t>
            </a:r>
            <a:r>
              <a:rPr lang="en-US" sz="1800" dirty="0" err="1">
                <a:latin typeface="Courier New" pitchFamily="49" charset="0"/>
              </a:rPr>
              <a:t>php</a:t>
            </a:r>
            <a:r>
              <a:rPr lang="en-US" sz="1800" dirty="0">
                <a:latin typeface="Courier New" pitchFamily="49" charset="0"/>
              </a:rPr>
              <a:t/>
            </a:r>
            <a:br>
              <a:rPr lang="en-US" sz="1800" dirty="0">
                <a:latin typeface="Courier New" pitchFamily="49" charset="0"/>
              </a:rPr>
            </a:br>
            <a:r>
              <a:rPr lang="en-US" sz="1800" dirty="0">
                <a:latin typeface="Courier New" pitchFamily="49" charset="0"/>
              </a:rPr>
              <a:t>$</a:t>
            </a:r>
            <a:r>
              <a:rPr lang="en-US" sz="1800" dirty="0" err="1">
                <a:latin typeface="Courier New" pitchFamily="49" charset="0"/>
              </a:rPr>
              <a:t>myvar</a:t>
            </a:r>
            <a:r>
              <a:rPr lang="en-US" sz="1800" dirty="0">
                <a:latin typeface="Courier New" pitchFamily="49" charset="0"/>
              </a:rPr>
              <a:t>          = "Hello";     // valid</a:t>
            </a:r>
            <a:br>
              <a:rPr lang="en-US" sz="1800" dirty="0">
                <a:latin typeface="Courier New" pitchFamily="49" charset="0"/>
              </a:rPr>
            </a:br>
            <a:r>
              <a:rPr lang="en-US" sz="1800" dirty="0">
                <a:latin typeface="Courier New" pitchFamily="49" charset="0"/>
              </a:rPr>
              <a:t>$yourVar_is-123 = "World";     // valid</a:t>
            </a:r>
            <a:br>
              <a:rPr lang="en-US" sz="1800" dirty="0">
                <a:latin typeface="Courier New" pitchFamily="49" charset="0"/>
              </a:rPr>
            </a:br>
            <a:r>
              <a:rPr lang="en-US" sz="1800" dirty="0">
                <a:latin typeface="Courier New" pitchFamily="49" charset="0"/>
              </a:rPr>
              <a:t>$123ImHere      = "Something"; // invalid, starts with number</a:t>
            </a:r>
            <a:br>
              <a:rPr lang="en-US" sz="1800" dirty="0">
                <a:latin typeface="Courier New" pitchFamily="49" charset="0"/>
              </a:rPr>
            </a:br>
            <a:r>
              <a:rPr lang="en-US" sz="1800" dirty="0">
                <a:latin typeface="Courier New" pitchFamily="49" charset="0"/>
              </a:rPr>
              <a:t>?&gt; </a:t>
            </a:r>
          </a:p>
          <a:p>
            <a:endParaRPr lang="en-US" sz="18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099">
                                            <p:txEl>
                                              <p:pRg st="1" end="1"/>
                                            </p:txEl>
                                          </p:spTgt>
                                        </p:tgtEl>
                                        <p:attrNameLst>
                                          <p:attrName>style.visibility</p:attrName>
                                        </p:attrNameLst>
                                      </p:cBhvr>
                                      <p:to>
                                        <p:strVal val="visible"/>
                                      </p:to>
                                    </p:set>
                                    <p:anim calcmode="lin" valueType="num">
                                      <p:cBhvr additive="base">
                                        <p:cTn id="13" dur="500" fill="hold"/>
                                        <p:tgtEl>
                                          <p:spTgt spid="132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2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099">
                                            <p:txEl>
                                              <p:pRg st="2" end="2"/>
                                            </p:txEl>
                                          </p:spTgt>
                                        </p:tgtEl>
                                        <p:attrNameLst>
                                          <p:attrName>style.visibility</p:attrName>
                                        </p:attrNameLst>
                                      </p:cBhvr>
                                      <p:to>
                                        <p:strVal val="visible"/>
                                      </p:to>
                                    </p:set>
                                    <p:anim calcmode="lin" valueType="num">
                                      <p:cBhvr additive="base">
                                        <p:cTn id="19" dur="500" fill="hold"/>
                                        <p:tgtEl>
                                          <p:spTgt spid="132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2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32100"/>
                                        </p:tgtEl>
                                        <p:attrNameLst>
                                          <p:attrName>style.visibility</p:attrName>
                                        </p:attrNameLst>
                                      </p:cBhvr>
                                      <p:to>
                                        <p:strVal val="visible"/>
                                      </p:to>
                                    </p:set>
                                    <p:anim calcmode="lin" valueType="num">
                                      <p:cBhvr>
                                        <p:cTn id="25" dur="500" fill="hold"/>
                                        <p:tgtEl>
                                          <p:spTgt spid="132100"/>
                                        </p:tgtEl>
                                        <p:attrNameLst>
                                          <p:attrName>ppt_w</p:attrName>
                                        </p:attrNameLst>
                                      </p:cBhvr>
                                      <p:tavLst>
                                        <p:tav tm="0">
                                          <p:val>
                                            <p:fltVal val="0"/>
                                          </p:val>
                                        </p:tav>
                                        <p:tav tm="100000">
                                          <p:val>
                                            <p:strVal val="#ppt_w"/>
                                          </p:val>
                                        </p:tav>
                                      </p:tavLst>
                                    </p:anim>
                                    <p:anim calcmode="lin" valueType="num">
                                      <p:cBhvr>
                                        <p:cTn id="26" dur="500" fill="hold"/>
                                        <p:tgtEl>
                                          <p:spTgt spid="132100"/>
                                        </p:tgtEl>
                                        <p:attrNameLst>
                                          <p:attrName>ppt_h</p:attrName>
                                        </p:attrNameLst>
                                      </p:cBhvr>
                                      <p:tavLst>
                                        <p:tav tm="0">
                                          <p:val>
                                            <p:fltVal val="0"/>
                                          </p:val>
                                        </p:tav>
                                        <p:tav tm="100000">
                                          <p:val>
                                            <p:strVal val="#ppt_h"/>
                                          </p:val>
                                        </p:tav>
                                      </p:tavLst>
                                    </p:anim>
                                    <p:animEffect transition="in" filter="fade">
                                      <p:cBhvr>
                                        <p:cTn id="27" dur="5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07950" y="0"/>
            <a:ext cx="7772400" cy="1143000"/>
          </a:xfrm>
        </p:spPr>
        <p:txBody>
          <a:bodyPr/>
          <a:lstStyle/>
          <a:p>
            <a:r>
              <a:rPr lang="en-IE" sz="4000"/>
              <a:t>Variables scope</a:t>
            </a:r>
            <a:endParaRPr lang="en-US" sz="4000"/>
          </a:p>
        </p:txBody>
      </p:sp>
      <p:sp>
        <p:nvSpPr>
          <p:cNvPr id="133123" name="Rectangle 3"/>
          <p:cNvSpPr>
            <a:spLocks noGrp="1" noChangeArrowheads="1"/>
          </p:cNvSpPr>
          <p:nvPr>
            <p:ph type="body" idx="1"/>
          </p:nvPr>
        </p:nvSpPr>
        <p:spPr>
          <a:xfrm>
            <a:off x="539750" y="1700213"/>
            <a:ext cx="7772400" cy="4114800"/>
          </a:xfrm>
        </p:spPr>
        <p:txBody>
          <a:bodyPr/>
          <a:lstStyle/>
          <a:p>
            <a:r>
              <a:rPr lang="en-US" sz="2000" dirty="0"/>
              <a:t>The scope of a variable is the context within which it is defined. </a:t>
            </a:r>
          </a:p>
          <a:p>
            <a:r>
              <a:rPr lang="en-US" sz="2000" dirty="0"/>
              <a:t>Basically you can not access a variable which is defined in different scope.</a:t>
            </a:r>
          </a:p>
          <a:p>
            <a:r>
              <a:rPr lang="en-US" sz="2000" dirty="0"/>
              <a:t>The script below will not produce any output because the function Test() declares no $a variable. </a:t>
            </a:r>
          </a:p>
          <a:p>
            <a:r>
              <a:rPr lang="en-US" sz="2000" dirty="0"/>
              <a:t>The echo statement looks for a local version of the $a variable, and it has not been assigned a value within this scope. </a:t>
            </a:r>
          </a:p>
          <a:p>
            <a:r>
              <a:rPr lang="en-US" sz="2000" dirty="0"/>
              <a:t>Depending on </a:t>
            </a:r>
            <a:r>
              <a:rPr lang="en-US" sz="2000" dirty="0" err="1"/>
              <a:t>error_reporting</a:t>
            </a:r>
            <a:r>
              <a:rPr lang="en-US" sz="2000" dirty="0"/>
              <a:t> value in php.ini the script below will print nothing or issue an error message. </a:t>
            </a:r>
          </a:p>
        </p:txBody>
      </p:sp>
      <p:sp>
        <p:nvSpPr>
          <p:cNvPr id="133124" name="Text Box 4"/>
          <p:cNvSpPr txBox="1">
            <a:spLocks noChangeArrowheads="1"/>
          </p:cNvSpPr>
          <p:nvPr/>
        </p:nvSpPr>
        <p:spPr bwMode="auto">
          <a:xfrm>
            <a:off x="900113" y="4125913"/>
            <a:ext cx="7056437" cy="2530475"/>
          </a:xfrm>
          <a:prstGeom prst="rect">
            <a:avLst/>
          </a:prstGeom>
          <a:solidFill>
            <a:srgbClr val="080808"/>
          </a:solidFill>
          <a:ln w="9525">
            <a:noFill/>
            <a:miter lim="800000"/>
            <a:headEnd/>
            <a:tailEnd/>
          </a:ln>
          <a:effectLst/>
        </p:spPr>
        <p:txBody>
          <a:bodyPr>
            <a:spAutoFit/>
          </a:bodyPr>
          <a:lstStyle/>
          <a:p>
            <a:r>
              <a:rPr lang="en-US" sz="2000" dirty="0"/>
              <a:t>&lt;?</a:t>
            </a:r>
            <a:r>
              <a:rPr lang="en-US" sz="2000" dirty="0" err="1"/>
              <a:t>php</a:t>
            </a:r>
            <a:r>
              <a:rPr lang="en-US" sz="2000" dirty="0"/>
              <a:t/>
            </a:r>
            <a:br>
              <a:rPr lang="en-US" sz="2000" dirty="0"/>
            </a:br>
            <a:r>
              <a:rPr lang="en-US" sz="2000" dirty="0"/>
              <a:t>$a = 1; 		// $a is a global variable function </a:t>
            </a:r>
          </a:p>
          <a:p>
            <a:r>
              <a:rPr lang="en-US" sz="2000" dirty="0"/>
              <a:t>f</a:t>
            </a:r>
            <a:r>
              <a:rPr lang="en-US" sz="2000" dirty="0" smtClean="0"/>
              <a:t>unction Test</a:t>
            </a:r>
            <a:r>
              <a:rPr lang="en-US" sz="2000" dirty="0"/>
              <a:t>() </a:t>
            </a:r>
            <a:br>
              <a:rPr lang="en-US" sz="2000" dirty="0"/>
            </a:br>
            <a:r>
              <a:rPr lang="en-US" sz="2000" dirty="0"/>
              <a:t>{ </a:t>
            </a:r>
            <a:br>
              <a:rPr lang="en-US" sz="2000" dirty="0"/>
            </a:br>
            <a:r>
              <a:rPr lang="en-US" sz="2000" dirty="0"/>
              <a:t>   echo $a; 	// try to print $a, but $a is not defined here</a:t>
            </a:r>
            <a:br>
              <a:rPr lang="en-US" sz="2000" dirty="0"/>
            </a:br>
            <a:r>
              <a:rPr lang="en-US" sz="2000" dirty="0"/>
              <a:t>} </a:t>
            </a:r>
          </a:p>
          <a:p>
            <a:r>
              <a:rPr lang="en-US" sz="2000" dirty="0"/>
              <a:t>Test(); </a:t>
            </a:r>
            <a:br>
              <a:rPr lang="en-US" sz="2000" dirty="0"/>
            </a:br>
            <a:r>
              <a:rPr lang="en-US" sz="2000" dirty="0"/>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 calcmode="lin" valueType="num">
                                      <p:cBhvr additive="base">
                                        <p:cTn id="31"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33124"/>
                                        </p:tgtEl>
                                        <p:attrNameLst>
                                          <p:attrName>style.visibility</p:attrName>
                                        </p:attrNameLst>
                                      </p:cBhvr>
                                      <p:to>
                                        <p:strVal val="visible"/>
                                      </p:to>
                                    </p:set>
                                    <p:anim calcmode="lin" valueType="num">
                                      <p:cBhvr>
                                        <p:cTn id="37" dur="500" fill="hold"/>
                                        <p:tgtEl>
                                          <p:spTgt spid="133124"/>
                                        </p:tgtEl>
                                        <p:attrNameLst>
                                          <p:attrName>ppt_w</p:attrName>
                                        </p:attrNameLst>
                                      </p:cBhvr>
                                      <p:tavLst>
                                        <p:tav tm="0">
                                          <p:val>
                                            <p:fltVal val="0"/>
                                          </p:val>
                                        </p:tav>
                                        <p:tav tm="100000">
                                          <p:val>
                                            <p:strVal val="#ppt_w"/>
                                          </p:val>
                                        </p:tav>
                                      </p:tavLst>
                                    </p:anim>
                                    <p:anim calcmode="lin" valueType="num">
                                      <p:cBhvr>
                                        <p:cTn id="38" dur="500" fill="hold"/>
                                        <p:tgtEl>
                                          <p:spTgt spid="133124"/>
                                        </p:tgtEl>
                                        <p:attrNameLst>
                                          <p:attrName>ppt_h</p:attrName>
                                        </p:attrNameLst>
                                      </p:cBhvr>
                                      <p:tavLst>
                                        <p:tav tm="0">
                                          <p:val>
                                            <p:fltVal val="0"/>
                                          </p:val>
                                        </p:tav>
                                        <p:tav tm="100000">
                                          <p:val>
                                            <p:strVal val="#ppt_h"/>
                                          </p:val>
                                        </p:tav>
                                      </p:tavLst>
                                    </p:anim>
                                    <p:animEffect transition="in" filter="fade">
                                      <p:cBhvr>
                                        <p:cTn id="39"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P spid="133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50825" y="0"/>
            <a:ext cx="7772400" cy="1143000"/>
          </a:xfrm>
        </p:spPr>
        <p:txBody>
          <a:bodyPr/>
          <a:lstStyle/>
          <a:p>
            <a:r>
              <a:rPr lang="en-IE" sz="3600"/>
              <a:t>Global Scope for variables</a:t>
            </a:r>
            <a:endParaRPr lang="en-US" sz="3600"/>
          </a:p>
        </p:txBody>
      </p:sp>
      <p:sp>
        <p:nvSpPr>
          <p:cNvPr id="143363" name="Rectangle 3"/>
          <p:cNvSpPr>
            <a:spLocks noGrp="1" noChangeArrowheads="1"/>
          </p:cNvSpPr>
          <p:nvPr>
            <p:ph type="body" idx="1"/>
          </p:nvPr>
        </p:nvSpPr>
        <p:spPr>
          <a:xfrm>
            <a:off x="539750" y="1628775"/>
            <a:ext cx="7772400" cy="4114800"/>
          </a:xfrm>
        </p:spPr>
        <p:txBody>
          <a:bodyPr/>
          <a:lstStyle/>
          <a:p>
            <a:r>
              <a:rPr lang="en-US" sz="2400" dirty="0"/>
              <a:t>If you want your global variable (variable defined outside functions) to be available in function scope you need to use the global keyword. </a:t>
            </a:r>
          </a:p>
          <a:p>
            <a:r>
              <a:rPr lang="en-US" sz="2400" dirty="0"/>
              <a:t>The code example below shows how to use the $global keyword. </a:t>
            </a:r>
          </a:p>
        </p:txBody>
      </p:sp>
      <p:sp>
        <p:nvSpPr>
          <p:cNvPr id="143364" name="Text Box 4"/>
          <p:cNvSpPr txBox="1">
            <a:spLocks noChangeArrowheads="1"/>
          </p:cNvSpPr>
          <p:nvPr/>
        </p:nvSpPr>
        <p:spPr bwMode="auto">
          <a:xfrm>
            <a:off x="684213" y="3716338"/>
            <a:ext cx="7151687" cy="2781300"/>
          </a:xfrm>
          <a:prstGeom prst="rect">
            <a:avLst/>
          </a:prstGeom>
          <a:solidFill>
            <a:srgbClr val="080808"/>
          </a:solidFill>
          <a:ln w="9525">
            <a:noFill/>
            <a:miter lim="800000"/>
            <a:headEnd/>
            <a:tailEnd/>
          </a:ln>
          <a:effectLst/>
        </p:spPr>
        <p:txBody>
          <a:bodyPr wrap="none">
            <a:spAutoFit/>
          </a:bodyPr>
          <a:lstStyle/>
          <a:p>
            <a:r>
              <a:rPr lang="en-US" sz="1600" dirty="0">
                <a:latin typeface="Courier New" pitchFamily="49" charset="0"/>
              </a:rPr>
              <a:t>&lt;?</a:t>
            </a:r>
            <a:r>
              <a:rPr lang="en-US" sz="1600" dirty="0" err="1">
                <a:latin typeface="Courier New" pitchFamily="49" charset="0"/>
              </a:rPr>
              <a:t>php</a:t>
            </a:r>
            <a:r>
              <a:rPr lang="en-US" sz="1600" dirty="0">
                <a:latin typeface="Courier New" pitchFamily="49" charset="0"/>
              </a:rPr>
              <a:t/>
            </a:r>
            <a:br>
              <a:rPr lang="en-US" sz="1600" dirty="0">
                <a:latin typeface="Courier New" pitchFamily="49" charset="0"/>
              </a:rPr>
            </a:br>
            <a:r>
              <a:rPr lang="en-US" sz="1600" dirty="0">
                <a:latin typeface="Courier New" pitchFamily="49" charset="0"/>
              </a:rPr>
              <a:t>$a = 1; // $a is defined in global scope ...</a:t>
            </a:r>
            <a:br>
              <a:rPr lang="en-US" sz="1600" dirty="0">
                <a:latin typeface="Courier New" pitchFamily="49" charset="0"/>
              </a:rPr>
            </a:br>
            <a:r>
              <a:rPr lang="en-US" sz="1600" dirty="0">
                <a:latin typeface="Courier New" pitchFamily="49" charset="0"/>
              </a:rPr>
              <a:t>$b = 2; // $b too </a:t>
            </a:r>
          </a:p>
          <a:p>
            <a:r>
              <a:rPr lang="en-US" sz="1600" dirty="0">
                <a:latin typeface="Courier New" pitchFamily="49" charset="0"/>
              </a:rPr>
              <a:t>function Sum() </a:t>
            </a:r>
            <a:br>
              <a:rPr lang="en-US" sz="1600" dirty="0">
                <a:latin typeface="Courier New" pitchFamily="49" charset="0"/>
              </a:rPr>
            </a:br>
            <a:r>
              <a:rPr lang="en-US" sz="1600" dirty="0">
                <a:latin typeface="Courier New" pitchFamily="49" charset="0"/>
              </a:rPr>
              <a:t>{ </a:t>
            </a:r>
            <a:br>
              <a:rPr lang="en-US" sz="1600" dirty="0">
                <a:latin typeface="Courier New" pitchFamily="49" charset="0"/>
              </a:rPr>
            </a:br>
            <a:r>
              <a:rPr lang="en-US" sz="1600" dirty="0">
                <a:latin typeface="Courier New" pitchFamily="49" charset="0"/>
              </a:rPr>
              <a:t>  </a:t>
            </a:r>
            <a:r>
              <a:rPr lang="en-US" sz="1600" dirty="0">
                <a:solidFill>
                  <a:srgbClr val="FF3300"/>
                </a:solidFill>
                <a:latin typeface="Courier New" pitchFamily="49" charset="0"/>
              </a:rPr>
              <a:t> </a:t>
            </a:r>
            <a:r>
              <a:rPr lang="en-US" sz="1600" dirty="0">
                <a:latin typeface="Courier New" pitchFamily="49" charset="0"/>
              </a:rPr>
              <a:t>global $a, $b; // now $a and $b are available in Sum()</a:t>
            </a:r>
            <a:br>
              <a:rPr lang="en-US" sz="1600" dirty="0">
                <a:latin typeface="Courier New" pitchFamily="49" charset="0"/>
              </a:rPr>
            </a:br>
            <a:r>
              <a:rPr lang="en-US" sz="1600" dirty="0">
                <a:latin typeface="Courier New" pitchFamily="49" charset="0"/>
              </a:rPr>
              <a:t>   $b = $a + $b; </a:t>
            </a:r>
            <a:br>
              <a:rPr lang="en-US" sz="1600" dirty="0">
                <a:latin typeface="Courier New" pitchFamily="49" charset="0"/>
              </a:rPr>
            </a:br>
            <a:r>
              <a:rPr lang="en-US" sz="1600" dirty="0">
                <a:latin typeface="Courier New" pitchFamily="49" charset="0"/>
              </a:rPr>
              <a:t>} </a:t>
            </a:r>
          </a:p>
          <a:p>
            <a:r>
              <a:rPr lang="en-US" sz="1600" dirty="0">
                <a:latin typeface="Courier New" pitchFamily="49" charset="0"/>
              </a:rPr>
              <a:t>Sum(); </a:t>
            </a:r>
            <a:br>
              <a:rPr lang="en-US" sz="1600" dirty="0">
                <a:latin typeface="Courier New" pitchFamily="49" charset="0"/>
              </a:rPr>
            </a:br>
            <a:r>
              <a:rPr lang="en-US" sz="1600" dirty="0">
                <a:latin typeface="Courier New" pitchFamily="49" charset="0"/>
              </a:rPr>
              <a:t>echo $b; </a:t>
            </a:r>
            <a:br>
              <a:rPr lang="en-US" sz="1600" dirty="0">
                <a:latin typeface="Courier New" pitchFamily="49" charset="0"/>
              </a:rPr>
            </a:br>
            <a:r>
              <a:rPr lang="en-US" sz="1600" dirty="0">
                <a:latin typeface="Courier New"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3364"/>
                                        </p:tgtEl>
                                        <p:attrNameLst>
                                          <p:attrName>style.visibility</p:attrName>
                                        </p:attrNameLst>
                                      </p:cBhvr>
                                      <p:to>
                                        <p:strVal val="visible"/>
                                      </p:to>
                                    </p:set>
                                    <p:anim calcmode="lin" valueType="num">
                                      <p:cBhvr>
                                        <p:cTn id="19" dur="500" fill="hold"/>
                                        <p:tgtEl>
                                          <p:spTgt spid="143364"/>
                                        </p:tgtEl>
                                        <p:attrNameLst>
                                          <p:attrName>ppt_w</p:attrName>
                                        </p:attrNameLst>
                                      </p:cBhvr>
                                      <p:tavLst>
                                        <p:tav tm="0">
                                          <p:val>
                                            <p:fltVal val="0"/>
                                          </p:val>
                                        </p:tav>
                                        <p:tav tm="100000">
                                          <p:val>
                                            <p:strVal val="#ppt_w"/>
                                          </p:val>
                                        </p:tav>
                                      </p:tavLst>
                                    </p:anim>
                                    <p:anim calcmode="lin" valueType="num">
                                      <p:cBhvr>
                                        <p:cTn id="20" dur="500" fill="hold"/>
                                        <p:tgtEl>
                                          <p:spTgt spid="143364"/>
                                        </p:tgtEl>
                                        <p:attrNameLst>
                                          <p:attrName>ppt_h</p:attrName>
                                        </p:attrNameLst>
                                      </p:cBhvr>
                                      <p:tavLst>
                                        <p:tav tm="0">
                                          <p:val>
                                            <p:fltVal val="0"/>
                                          </p:val>
                                        </p:tav>
                                        <p:tav tm="100000">
                                          <p:val>
                                            <p:strVal val="#ppt_h"/>
                                          </p:val>
                                        </p:tav>
                                      </p:tavLst>
                                    </p:anim>
                                    <p:animEffect transition="in" filter="fade">
                                      <p:cBhvr>
                                        <p:cTn id="21"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IE" sz="3600"/>
              <a:t>PHP Superglobals</a:t>
            </a:r>
          </a:p>
        </p:txBody>
      </p:sp>
      <p:sp>
        <p:nvSpPr>
          <p:cNvPr id="140291" name="Rectangle 3"/>
          <p:cNvSpPr>
            <a:spLocks noGrp="1" noChangeArrowheads="1"/>
          </p:cNvSpPr>
          <p:nvPr>
            <p:ph type="body" idx="1"/>
          </p:nvPr>
        </p:nvSpPr>
        <p:spPr/>
        <p:txBody>
          <a:bodyPr/>
          <a:lstStyle/>
          <a:p>
            <a:r>
              <a:rPr lang="en-US" dirty="0" err="1"/>
              <a:t>Superglobals</a:t>
            </a:r>
            <a:r>
              <a:rPr lang="en-US" dirty="0"/>
              <a:t> are variables that are available anywhere in the program code.</a:t>
            </a:r>
          </a:p>
          <a:p>
            <a:r>
              <a:rPr lang="en-IE" dirty="0"/>
              <a:t>They provide a ‘bridge’ between the PHP code and the system/user input</a:t>
            </a:r>
          </a:p>
          <a:p>
            <a:r>
              <a:rPr lang="en-IE" dirty="0"/>
              <a:t>For example they can be used to pass variables from user entry to the script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291">
                                            <p:txEl>
                                              <p:pRg st="2" end="2"/>
                                            </p:txEl>
                                          </p:spTgt>
                                        </p:tgtEl>
                                        <p:attrNameLst>
                                          <p:attrName>style.visibility</p:attrName>
                                        </p:attrNameLst>
                                      </p:cBhvr>
                                      <p:to>
                                        <p:strVal val="visible"/>
                                      </p:to>
                                    </p:set>
                                    <p:anim calcmode="lin" valueType="num">
                                      <p:cBhvr additive="base">
                                        <p:cTn id="19" dur="500" fill="hold"/>
                                        <p:tgtEl>
                                          <p:spTgt spid="140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0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IE" sz="3200"/>
              <a:t>PHP superglobals – example $_SERVER</a:t>
            </a:r>
          </a:p>
        </p:txBody>
      </p:sp>
      <p:sp>
        <p:nvSpPr>
          <p:cNvPr id="141315" name="Rectangle 3"/>
          <p:cNvSpPr>
            <a:spLocks noGrp="1" noChangeArrowheads="1"/>
          </p:cNvSpPr>
          <p:nvPr>
            <p:ph type="body" idx="1"/>
          </p:nvPr>
        </p:nvSpPr>
        <p:spPr>
          <a:xfrm>
            <a:off x="685800" y="2000240"/>
            <a:ext cx="6243654" cy="4095760"/>
          </a:xfrm>
        </p:spPr>
        <p:txBody>
          <a:bodyPr/>
          <a:lstStyle/>
          <a:p>
            <a:r>
              <a:rPr lang="en-US" sz="1600" b="1" dirty="0"/>
              <a:t>$_SERVER</a:t>
            </a:r>
            <a:r>
              <a:rPr lang="en-US" sz="1600" dirty="0"/>
              <a:t/>
            </a:r>
            <a:br>
              <a:rPr lang="en-US" sz="1600" dirty="0"/>
            </a:br>
            <a:r>
              <a:rPr lang="en-US" sz="1600" dirty="0"/>
              <a:t>Variables set by the web server or otherwise directly related to the execution environment of the current script. </a:t>
            </a:r>
          </a:p>
          <a:p>
            <a:r>
              <a:rPr lang="en-US" sz="1600" dirty="0"/>
              <a:t>One useful variable is $_SERVER['REMOTE_ADDR'] which you can use to know </a:t>
            </a:r>
            <a:r>
              <a:rPr lang="en-US" sz="1600" dirty="0" smtClean="0"/>
              <a:t>your </a:t>
            </a:r>
            <a:r>
              <a:rPr lang="en-US" sz="1600" dirty="0"/>
              <a:t>website visitor's IP </a:t>
            </a:r>
            <a:r>
              <a:rPr lang="en-US" sz="1600" dirty="0" smtClean="0"/>
              <a:t>address</a:t>
            </a:r>
          </a:p>
          <a:p>
            <a:r>
              <a:rPr lang="en-US" sz="1600" dirty="0" smtClean="0"/>
              <a:t>The example below also shows how PHP and HTML can work together to format the output from an echo statement</a:t>
            </a:r>
            <a:r>
              <a:rPr lang="en-US" sz="1600" dirty="0"/>
              <a:t/>
            </a:r>
            <a:br>
              <a:rPr lang="en-US" sz="1600" dirty="0"/>
            </a:br>
            <a:endParaRPr lang="en-US" sz="1600" dirty="0"/>
          </a:p>
        </p:txBody>
      </p:sp>
      <p:sp>
        <p:nvSpPr>
          <p:cNvPr id="141316" name="Text Box 4"/>
          <p:cNvSpPr txBox="1">
            <a:spLocks noChangeArrowheads="1"/>
          </p:cNvSpPr>
          <p:nvPr/>
        </p:nvSpPr>
        <p:spPr bwMode="auto">
          <a:xfrm>
            <a:off x="2928926" y="4000504"/>
            <a:ext cx="5478463" cy="2647950"/>
          </a:xfrm>
          <a:prstGeom prst="rect">
            <a:avLst/>
          </a:prstGeom>
          <a:solidFill>
            <a:srgbClr val="080808"/>
          </a:solidFill>
          <a:ln w="9525">
            <a:noFill/>
            <a:miter lim="800000"/>
            <a:headEnd/>
            <a:tailEnd/>
          </a:ln>
          <a:effectLst/>
        </p:spPr>
        <p:txBody>
          <a:bodyPr wrap="none">
            <a:spAutoFit/>
          </a:bodyPr>
          <a:lstStyle/>
          <a:p>
            <a:pPr>
              <a:lnSpc>
                <a:spcPct val="80000"/>
              </a:lnSpc>
              <a:spcBef>
                <a:spcPct val="20000"/>
              </a:spcBef>
              <a:buClr>
                <a:schemeClr val="accent1"/>
              </a:buClr>
              <a:buSzPct val="80000"/>
              <a:buFont typeface="Wingdings" pitchFamily="2" charset="2"/>
              <a:buNone/>
            </a:pPr>
            <a:r>
              <a:rPr lang="en-IE" b="0" dirty="0">
                <a:effectLst>
                  <a:outerShdw blurRad="38100" dist="38100" dir="2700000" algn="tl">
                    <a:srgbClr val="000066"/>
                  </a:outerShdw>
                </a:effectLst>
                <a:latin typeface="Courier New" pitchFamily="49" charset="0"/>
              </a:rPr>
              <a:t>:</a:t>
            </a:r>
            <a:endParaRPr lang="en-US" b="0" dirty="0">
              <a:effectLst>
                <a:outerShdw blurRad="38100" dist="38100" dir="2700000" algn="tl">
                  <a:srgbClr val="000066"/>
                </a:outerShdw>
              </a:effectLst>
              <a:latin typeface="Courier New" pitchFamily="49" charset="0"/>
            </a:endParaRPr>
          </a:p>
          <a:p>
            <a:pPr>
              <a:lnSpc>
                <a:spcPct val="80000"/>
              </a:lnSpc>
              <a:spcBef>
                <a:spcPct val="20000"/>
              </a:spcBef>
              <a:buClr>
                <a:schemeClr val="accent1"/>
              </a:buClr>
              <a:buSzPct val="80000"/>
              <a:buFont typeface="Wingdings" pitchFamily="2" charset="2"/>
              <a:buNone/>
            </a:pPr>
            <a:r>
              <a:rPr lang="en-US" b="0" dirty="0">
                <a:effectLst>
                  <a:outerShdw blurRad="38100" dist="38100" dir="2700000" algn="tl">
                    <a:srgbClr val="000066"/>
                  </a:outerShdw>
                </a:effectLst>
                <a:latin typeface="Courier New" pitchFamily="49" charset="0"/>
              </a:rPr>
              <a:t>&lt;p&gt;Your computer IP is </a:t>
            </a:r>
            <a:br>
              <a:rPr lang="en-US" b="0" dirty="0">
                <a:effectLst>
                  <a:outerShdw blurRad="38100" dist="38100" dir="2700000" algn="tl">
                    <a:srgbClr val="000066"/>
                  </a:outerShdw>
                </a:effectLst>
                <a:latin typeface="Courier New" pitchFamily="49" charset="0"/>
              </a:rPr>
            </a:br>
            <a:endParaRPr lang="en-US" b="0" dirty="0">
              <a:effectLst>
                <a:outerShdw blurRad="38100" dist="38100" dir="2700000" algn="tl">
                  <a:srgbClr val="000066"/>
                </a:outerShdw>
              </a:effectLst>
              <a:latin typeface="Courier New" pitchFamily="49" charset="0"/>
            </a:endParaRPr>
          </a:p>
          <a:p>
            <a:pPr>
              <a:lnSpc>
                <a:spcPct val="80000"/>
              </a:lnSpc>
              <a:spcBef>
                <a:spcPct val="20000"/>
              </a:spcBef>
              <a:buClr>
                <a:schemeClr val="accent1"/>
              </a:buClr>
              <a:buSzPct val="80000"/>
              <a:buFont typeface="Wingdings" pitchFamily="2" charset="2"/>
              <a:buNone/>
            </a:pPr>
            <a:r>
              <a:rPr lang="en-US" b="0" dirty="0">
                <a:effectLst>
                  <a:outerShdw blurRad="38100" dist="38100" dir="2700000" algn="tl">
                    <a:srgbClr val="000066"/>
                  </a:outerShdw>
                </a:effectLst>
                <a:latin typeface="Courier New" pitchFamily="49" charset="0"/>
              </a:rPr>
              <a:t>&lt;?</a:t>
            </a:r>
            <a:r>
              <a:rPr lang="en-US" b="0" dirty="0" err="1">
                <a:effectLst>
                  <a:outerShdw blurRad="38100" dist="38100" dir="2700000" algn="tl">
                    <a:srgbClr val="000066"/>
                  </a:outerShdw>
                </a:effectLst>
                <a:latin typeface="Courier New" pitchFamily="49" charset="0"/>
              </a:rPr>
              <a:t>php</a:t>
            </a:r>
            <a:r>
              <a:rPr lang="en-US" b="0" dirty="0">
                <a:effectLst>
                  <a:outerShdw blurRad="38100" dist="38100" dir="2700000" algn="tl">
                    <a:srgbClr val="000066"/>
                  </a:outerShdw>
                </a:effectLst>
                <a:latin typeface="Courier New" pitchFamily="49" charset="0"/>
              </a:rPr>
              <a:t/>
            </a:r>
            <a:br>
              <a:rPr lang="en-US" b="0" dirty="0">
                <a:effectLst>
                  <a:outerShdw blurRad="38100" dist="38100" dir="2700000" algn="tl">
                    <a:srgbClr val="000066"/>
                  </a:outerShdw>
                </a:effectLst>
                <a:latin typeface="Courier New" pitchFamily="49" charset="0"/>
              </a:rPr>
            </a:br>
            <a:r>
              <a:rPr lang="en-US" b="0" dirty="0">
                <a:effectLst>
                  <a:outerShdw blurRad="38100" dist="38100" dir="2700000" algn="tl">
                    <a:srgbClr val="000066"/>
                  </a:outerShdw>
                </a:effectLst>
                <a:latin typeface="Courier New" pitchFamily="49" charset="0"/>
              </a:rPr>
              <a:t>echo $_SERVER['REMOTE_ADDR'];</a:t>
            </a:r>
            <a:br>
              <a:rPr lang="en-US" b="0" dirty="0">
                <a:effectLst>
                  <a:outerShdw blurRad="38100" dist="38100" dir="2700000" algn="tl">
                    <a:srgbClr val="000066"/>
                  </a:outerShdw>
                </a:effectLst>
                <a:latin typeface="Courier New" pitchFamily="49" charset="0"/>
              </a:rPr>
            </a:br>
            <a:r>
              <a:rPr lang="en-US" b="0" dirty="0">
                <a:effectLst>
                  <a:outerShdw blurRad="38100" dist="38100" dir="2700000" algn="tl">
                    <a:srgbClr val="000066"/>
                  </a:outerShdw>
                </a:effectLst>
                <a:latin typeface="Courier New" pitchFamily="49" charset="0"/>
              </a:rPr>
              <a:t>?&gt;</a:t>
            </a:r>
            <a:br>
              <a:rPr lang="en-US" b="0" dirty="0">
                <a:effectLst>
                  <a:outerShdw blurRad="38100" dist="38100" dir="2700000" algn="tl">
                    <a:srgbClr val="000066"/>
                  </a:outerShdw>
                </a:effectLst>
                <a:latin typeface="Courier New" pitchFamily="49" charset="0"/>
              </a:rPr>
            </a:br>
            <a:r>
              <a:rPr lang="en-US" b="0" dirty="0">
                <a:effectLst>
                  <a:outerShdw blurRad="38100" dist="38100" dir="2700000" algn="tl">
                    <a:srgbClr val="000066"/>
                  </a:outerShdw>
                </a:effectLst>
                <a:latin typeface="Courier New" pitchFamily="49" charset="0"/>
              </a:rPr>
              <a:t>:</a:t>
            </a:r>
          </a:p>
          <a:p>
            <a:endParaRPr lang="en-US" b="0" dirty="0">
              <a:latin typeface="Courier New" pitchFamily="49" charset="0"/>
            </a:endParaRPr>
          </a:p>
        </p:txBody>
      </p:sp>
      <p:sp>
        <p:nvSpPr>
          <p:cNvPr id="7" name="TextBox 6"/>
          <p:cNvSpPr txBox="1"/>
          <p:nvPr/>
        </p:nvSpPr>
        <p:spPr>
          <a:xfrm rot="21399909">
            <a:off x="317810" y="4557738"/>
            <a:ext cx="2013693" cy="1169551"/>
          </a:xfrm>
          <a:prstGeom prst="rect">
            <a:avLst/>
          </a:prstGeom>
          <a:solidFill>
            <a:schemeClr val="bg1">
              <a:lumMod val="20000"/>
              <a:lumOff val="80000"/>
            </a:schemeClr>
          </a:solidFill>
        </p:spPr>
        <p:txBody>
          <a:bodyPr wrap="none" rtlCol="0">
            <a:spAutoFit/>
          </a:bodyPr>
          <a:lstStyle/>
          <a:p>
            <a:r>
              <a:rPr lang="en-IE" sz="1400" dirty="0" err="1" smtClean="0">
                <a:solidFill>
                  <a:srgbClr val="FF0000"/>
                </a:solidFill>
              </a:rPr>
              <a:t>Tryit</a:t>
            </a:r>
            <a:r>
              <a:rPr lang="en-IE" sz="1400" dirty="0" smtClean="0">
                <a:solidFill>
                  <a:srgbClr val="FF0000"/>
                </a:solidFill>
              </a:rPr>
              <a:t>! - 1</a:t>
            </a:r>
          </a:p>
          <a:p>
            <a:r>
              <a:rPr lang="en-IE" sz="1400" dirty="0" smtClean="0">
                <a:solidFill>
                  <a:srgbClr val="FF0000"/>
                </a:solidFill>
              </a:rPr>
              <a:t>Create a file called </a:t>
            </a:r>
          </a:p>
          <a:p>
            <a:r>
              <a:rPr lang="en-IE" sz="1400" dirty="0" smtClean="0">
                <a:solidFill>
                  <a:srgbClr val="FF0000"/>
                </a:solidFill>
              </a:rPr>
              <a:t>superglobal1.php</a:t>
            </a:r>
          </a:p>
          <a:p>
            <a:r>
              <a:rPr lang="en-IE" sz="1400" dirty="0" smtClean="0">
                <a:solidFill>
                  <a:srgbClr val="FF0000"/>
                </a:solidFill>
              </a:rPr>
              <a:t>Cut and paste this code </a:t>
            </a:r>
          </a:p>
          <a:p>
            <a:r>
              <a:rPr lang="en-IE" sz="1400" dirty="0" smtClean="0">
                <a:solidFill>
                  <a:srgbClr val="FF0000"/>
                </a:solidFill>
              </a:rPr>
              <a:t>+ the usual html</a:t>
            </a:r>
            <a:endParaRPr lang="en-US" sz="1400" dirty="0">
              <a:solidFill>
                <a:srgbClr val="FF0000"/>
              </a:solidFill>
            </a:endParaRPr>
          </a:p>
        </p:txBody>
      </p:sp>
      <p:sp>
        <p:nvSpPr>
          <p:cNvPr id="18" name="Down Arrow 17"/>
          <p:cNvSpPr/>
          <p:nvPr/>
        </p:nvSpPr>
        <p:spPr bwMode="auto">
          <a:xfrm>
            <a:off x="642910" y="6000768"/>
            <a:ext cx="500066"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5">
                                            <p:txEl>
                                              <p:pRg st="1" end="1"/>
                                            </p:txEl>
                                          </p:spTgt>
                                        </p:tgtEl>
                                        <p:attrNameLst>
                                          <p:attrName>style.visibility</p:attrName>
                                        </p:attrNameLst>
                                      </p:cBhvr>
                                      <p:to>
                                        <p:strVal val="visible"/>
                                      </p:to>
                                    </p:set>
                                    <p:anim calcmode="lin" valueType="num">
                                      <p:cBhvr additive="base">
                                        <p:cTn id="13" dur="500" fill="hold"/>
                                        <p:tgtEl>
                                          <p:spTgt spid="141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1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5">
                                            <p:txEl>
                                              <p:pRg st="2" end="2"/>
                                            </p:txEl>
                                          </p:spTgt>
                                        </p:tgtEl>
                                        <p:attrNameLst>
                                          <p:attrName>style.visibility</p:attrName>
                                        </p:attrNameLst>
                                      </p:cBhvr>
                                      <p:to>
                                        <p:strVal val="visible"/>
                                      </p:to>
                                    </p:set>
                                    <p:anim calcmode="lin" valueType="num">
                                      <p:cBhvr additive="base">
                                        <p:cTn id="19" dur="500" fill="hold"/>
                                        <p:tgtEl>
                                          <p:spTgt spid="141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1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1316"/>
                                        </p:tgtEl>
                                        <p:attrNameLst>
                                          <p:attrName>style.visibility</p:attrName>
                                        </p:attrNameLst>
                                      </p:cBhvr>
                                      <p:to>
                                        <p:strVal val="visible"/>
                                      </p:to>
                                    </p:set>
                                    <p:anim calcmode="lin" valueType="num">
                                      <p:cBhvr>
                                        <p:cTn id="25" dur="500" fill="hold"/>
                                        <p:tgtEl>
                                          <p:spTgt spid="141316"/>
                                        </p:tgtEl>
                                        <p:attrNameLst>
                                          <p:attrName>ppt_w</p:attrName>
                                        </p:attrNameLst>
                                      </p:cBhvr>
                                      <p:tavLst>
                                        <p:tav tm="0">
                                          <p:val>
                                            <p:fltVal val="0"/>
                                          </p:val>
                                        </p:tav>
                                        <p:tav tm="100000">
                                          <p:val>
                                            <p:strVal val="#ppt_w"/>
                                          </p:val>
                                        </p:tav>
                                      </p:tavLst>
                                    </p:anim>
                                    <p:anim calcmode="lin" valueType="num">
                                      <p:cBhvr>
                                        <p:cTn id="26" dur="500" fill="hold"/>
                                        <p:tgtEl>
                                          <p:spTgt spid="141316"/>
                                        </p:tgtEl>
                                        <p:attrNameLst>
                                          <p:attrName>ppt_h</p:attrName>
                                        </p:attrNameLst>
                                      </p:cBhvr>
                                      <p:tavLst>
                                        <p:tav tm="0">
                                          <p:val>
                                            <p:fltVal val="0"/>
                                          </p:val>
                                        </p:tav>
                                        <p:tav tm="100000">
                                          <p:val>
                                            <p:strVal val="#ppt_h"/>
                                          </p:val>
                                        </p:tav>
                                      </p:tavLst>
                                    </p:anim>
                                    <p:animEffect transition="in" filter="fade">
                                      <p:cBhvr>
                                        <p:cTn id="27" dur="500"/>
                                        <p:tgtEl>
                                          <p:spTgt spid="14131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141316" grpId="0" animBg="1"/>
      <p:bldP spid="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IE" sz="3200"/>
              <a:t>PHP superglobals – example $_SERVER</a:t>
            </a:r>
          </a:p>
        </p:txBody>
      </p:sp>
      <p:sp>
        <p:nvSpPr>
          <p:cNvPr id="141315" name="Rectangle 3"/>
          <p:cNvSpPr>
            <a:spLocks noGrp="1" noChangeArrowheads="1"/>
          </p:cNvSpPr>
          <p:nvPr>
            <p:ph type="body" idx="1"/>
          </p:nvPr>
        </p:nvSpPr>
        <p:spPr>
          <a:xfrm>
            <a:off x="685800" y="2000240"/>
            <a:ext cx="6243654" cy="4095760"/>
          </a:xfrm>
        </p:spPr>
        <p:txBody>
          <a:bodyPr/>
          <a:lstStyle/>
          <a:p>
            <a:r>
              <a:rPr lang="en-US" sz="1600" b="1" dirty="0"/>
              <a:t>$_SERVER</a:t>
            </a:r>
            <a:r>
              <a:rPr lang="en-US" sz="1600" dirty="0"/>
              <a:t/>
            </a:r>
            <a:br>
              <a:rPr lang="en-US" sz="1600" dirty="0"/>
            </a:br>
            <a:r>
              <a:rPr lang="en-US" sz="1600" dirty="0"/>
              <a:t>Variables set by the web server or otherwise directly related to the execution environment of the current script. </a:t>
            </a:r>
          </a:p>
          <a:p>
            <a:r>
              <a:rPr lang="en-US" sz="1600" dirty="0" smtClean="0"/>
              <a:t>This example shows the full extent of the $_SERVER array.</a:t>
            </a:r>
          </a:p>
          <a:p>
            <a:r>
              <a:rPr lang="en-US" sz="1600" dirty="0" smtClean="0"/>
              <a:t>It also shows how a HTML </a:t>
            </a:r>
            <a:r>
              <a:rPr lang="en-US" sz="1600" dirty="0" err="1" smtClean="0"/>
              <a:t>stylesheet</a:t>
            </a:r>
            <a:r>
              <a:rPr lang="en-US" sz="1600" dirty="0" smtClean="0"/>
              <a:t> can be used to format the output in conjunction with PHP</a:t>
            </a:r>
            <a:r>
              <a:rPr lang="en-US" sz="1600" dirty="0"/>
              <a:t/>
            </a:r>
            <a:br>
              <a:rPr lang="en-US" sz="1600" dirty="0"/>
            </a:br>
            <a:endParaRPr lang="en-US" sz="1600" dirty="0"/>
          </a:p>
        </p:txBody>
      </p:sp>
      <p:sp>
        <p:nvSpPr>
          <p:cNvPr id="8" name="TextBox 7"/>
          <p:cNvSpPr txBox="1"/>
          <p:nvPr/>
        </p:nvSpPr>
        <p:spPr>
          <a:xfrm>
            <a:off x="214282" y="5072074"/>
            <a:ext cx="2410083" cy="830997"/>
          </a:xfrm>
          <a:prstGeom prst="rect">
            <a:avLst/>
          </a:prstGeom>
          <a:solidFill>
            <a:schemeClr val="bg1">
              <a:lumMod val="20000"/>
              <a:lumOff val="80000"/>
            </a:schemeClr>
          </a:solidFill>
        </p:spPr>
        <p:txBody>
          <a:bodyPr wrap="none" rtlCol="0">
            <a:spAutoFit/>
          </a:bodyPr>
          <a:lstStyle/>
          <a:p>
            <a:r>
              <a:rPr lang="en-IE" sz="1200" dirty="0" err="1" smtClean="0">
                <a:solidFill>
                  <a:srgbClr val="FF0000"/>
                </a:solidFill>
              </a:rPr>
              <a:t>Tryit</a:t>
            </a:r>
            <a:r>
              <a:rPr lang="en-IE" sz="1200" dirty="0" smtClean="0">
                <a:solidFill>
                  <a:srgbClr val="FF0000"/>
                </a:solidFill>
              </a:rPr>
              <a:t>! 2</a:t>
            </a:r>
          </a:p>
          <a:p>
            <a:r>
              <a:rPr lang="en-IE" sz="1200" dirty="0" smtClean="0">
                <a:solidFill>
                  <a:srgbClr val="FF0000"/>
                </a:solidFill>
              </a:rPr>
              <a:t>Create a file called </a:t>
            </a:r>
          </a:p>
          <a:p>
            <a:r>
              <a:rPr lang="en-IE" sz="1200" dirty="0" smtClean="0">
                <a:solidFill>
                  <a:srgbClr val="FF0000"/>
                </a:solidFill>
              </a:rPr>
              <a:t>superglobalserver.php</a:t>
            </a:r>
          </a:p>
          <a:p>
            <a:r>
              <a:rPr lang="en-IE" sz="1200" dirty="0" smtClean="0">
                <a:solidFill>
                  <a:srgbClr val="FF0000"/>
                </a:solidFill>
              </a:rPr>
              <a:t>See notes page for additional code</a:t>
            </a:r>
            <a:endParaRPr lang="en-US" sz="1200" dirty="0">
              <a:solidFill>
                <a:srgbClr val="FF0000"/>
              </a:solidFill>
            </a:endParaRPr>
          </a:p>
        </p:txBody>
      </p:sp>
      <p:sp>
        <p:nvSpPr>
          <p:cNvPr id="18" name="Down Arrow 17"/>
          <p:cNvSpPr/>
          <p:nvPr/>
        </p:nvSpPr>
        <p:spPr bwMode="auto">
          <a:xfrm>
            <a:off x="642910" y="6000768"/>
            <a:ext cx="500066"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5">
                                            <p:txEl>
                                              <p:pRg st="1" end="1"/>
                                            </p:txEl>
                                          </p:spTgt>
                                        </p:tgtEl>
                                        <p:attrNameLst>
                                          <p:attrName>style.visibility</p:attrName>
                                        </p:attrNameLst>
                                      </p:cBhvr>
                                      <p:to>
                                        <p:strVal val="visible"/>
                                      </p:to>
                                    </p:set>
                                    <p:anim calcmode="lin" valueType="num">
                                      <p:cBhvr additive="base">
                                        <p:cTn id="13" dur="500" fill="hold"/>
                                        <p:tgtEl>
                                          <p:spTgt spid="141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1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5">
                                            <p:txEl>
                                              <p:pRg st="2" end="2"/>
                                            </p:txEl>
                                          </p:spTgt>
                                        </p:tgtEl>
                                        <p:attrNameLst>
                                          <p:attrName>style.visibility</p:attrName>
                                        </p:attrNameLst>
                                      </p:cBhvr>
                                      <p:to>
                                        <p:strVal val="visible"/>
                                      </p:to>
                                    </p:set>
                                    <p:anim calcmode="lin" valueType="num">
                                      <p:cBhvr additive="base">
                                        <p:cTn id="19" dur="500" fill="hold"/>
                                        <p:tgtEl>
                                          <p:spTgt spid="141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1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8"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IE" sz="3600"/>
              <a:t>PHP superglobals – example $_GET</a:t>
            </a:r>
          </a:p>
        </p:txBody>
      </p:sp>
      <p:sp>
        <p:nvSpPr>
          <p:cNvPr id="142339" name="Rectangle 3"/>
          <p:cNvSpPr>
            <a:spLocks noGrp="1" noChangeArrowheads="1"/>
          </p:cNvSpPr>
          <p:nvPr>
            <p:ph type="body" idx="1"/>
          </p:nvPr>
        </p:nvSpPr>
        <p:spPr>
          <a:xfrm>
            <a:off x="0" y="1628775"/>
            <a:ext cx="3454400" cy="4114800"/>
          </a:xfrm>
        </p:spPr>
        <p:txBody>
          <a:bodyPr/>
          <a:lstStyle/>
          <a:p>
            <a:r>
              <a:rPr lang="en-US" sz="2000" dirty="0"/>
              <a:t>Variables provided to the script via HTTP GET. </a:t>
            </a:r>
          </a:p>
          <a:p>
            <a:r>
              <a:rPr lang="en-US" sz="2000" dirty="0"/>
              <a:t>You can supply GET variables into a PHP script by appending the script's URL like this : </a:t>
            </a:r>
          </a:p>
        </p:txBody>
      </p:sp>
      <p:sp>
        <p:nvSpPr>
          <p:cNvPr id="142340" name="Text Box 4"/>
          <p:cNvSpPr txBox="1">
            <a:spLocks noChangeArrowheads="1"/>
          </p:cNvSpPr>
          <p:nvPr/>
        </p:nvSpPr>
        <p:spPr bwMode="auto">
          <a:xfrm>
            <a:off x="3786182" y="1714488"/>
            <a:ext cx="4972050" cy="2830513"/>
          </a:xfrm>
          <a:prstGeom prst="rect">
            <a:avLst/>
          </a:prstGeom>
          <a:solidFill>
            <a:srgbClr val="080808"/>
          </a:solidFill>
          <a:ln w="9525">
            <a:noFill/>
            <a:miter lim="800000"/>
            <a:headEnd/>
            <a:tailEnd/>
          </a:ln>
          <a:effectLst/>
        </p:spPr>
        <p:txBody>
          <a:bodyPr wrap="none">
            <a:spAutoFit/>
          </a:bodyPr>
          <a:lstStyle/>
          <a:p>
            <a:r>
              <a:rPr lang="en-GB" sz="1200" b="0" dirty="0">
                <a:latin typeface="Courier New" pitchFamily="49" charset="0"/>
              </a:rPr>
              <a:t>&lt;html&gt;</a:t>
            </a:r>
          </a:p>
          <a:p>
            <a:r>
              <a:rPr lang="en-GB" sz="1200" b="0" dirty="0">
                <a:latin typeface="Courier New" pitchFamily="49" charset="0"/>
              </a:rPr>
              <a:t>&lt;head&gt;</a:t>
            </a:r>
          </a:p>
          <a:p>
            <a:r>
              <a:rPr lang="en-GB" sz="1200" b="0" dirty="0">
                <a:latin typeface="Courier New" pitchFamily="49" charset="0"/>
              </a:rPr>
              <a:t>&lt;title&gt;SD2 DBS - Web Programming&lt;/title&gt;</a:t>
            </a:r>
          </a:p>
          <a:p>
            <a:r>
              <a:rPr lang="en-GB" sz="1200" b="0" dirty="0">
                <a:latin typeface="Courier New" pitchFamily="49" charset="0"/>
              </a:rPr>
              <a:t>&lt;/head&gt;</a:t>
            </a:r>
          </a:p>
          <a:p>
            <a:r>
              <a:rPr lang="en-GB" sz="1200" b="0" dirty="0">
                <a:latin typeface="Courier New" pitchFamily="49" charset="0"/>
              </a:rPr>
              <a:t>&lt;body&gt;</a:t>
            </a:r>
          </a:p>
          <a:p>
            <a:r>
              <a:rPr lang="en-GB" sz="1200" b="0" dirty="0">
                <a:latin typeface="Courier New" pitchFamily="49" charset="0"/>
              </a:rPr>
              <a:t>&lt;h1&gt;This is an example of the $_GET </a:t>
            </a:r>
            <a:r>
              <a:rPr lang="en-GB" sz="1200" b="0" dirty="0" err="1">
                <a:latin typeface="Courier New" pitchFamily="49" charset="0"/>
              </a:rPr>
              <a:t>superglobal</a:t>
            </a:r>
            <a:r>
              <a:rPr lang="en-GB" sz="1200" b="0" dirty="0">
                <a:latin typeface="Courier New" pitchFamily="49" charset="0"/>
              </a:rPr>
              <a:t>&lt;/h1&gt;</a:t>
            </a:r>
          </a:p>
          <a:p>
            <a:endParaRPr lang="en-GB" sz="1200" b="0" dirty="0">
              <a:latin typeface="Courier New" pitchFamily="49" charset="0"/>
            </a:endParaRPr>
          </a:p>
          <a:p>
            <a:endParaRPr lang="en-GB" sz="1200" b="0" dirty="0">
              <a:latin typeface="Courier New" pitchFamily="49" charset="0"/>
            </a:endParaRPr>
          </a:p>
          <a:p>
            <a:r>
              <a:rPr lang="en-GB" sz="1200" b="0" dirty="0">
                <a:latin typeface="Courier New" pitchFamily="49" charset="0"/>
              </a:rPr>
              <a:t>&lt;?</a:t>
            </a:r>
            <a:r>
              <a:rPr lang="en-GB" sz="1200" b="0" dirty="0" err="1">
                <a:latin typeface="Courier New" pitchFamily="49" charset="0"/>
              </a:rPr>
              <a:t>php</a:t>
            </a:r>
            <a:endParaRPr lang="en-GB" sz="1200" b="0" dirty="0">
              <a:latin typeface="Courier New" pitchFamily="49" charset="0"/>
            </a:endParaRPr>
          </a:p>
          <a:p>
            <a:r>
              <a:rPr lang="en-GB" sz="1200" b="0" dirty="0">
                <a:latin typeface="Courier New" pitchFamily="49" charset="0"/>
              </a:rPr>
              <a:t>echo "The course title is {$_GET['course']} &lt;</a:t>
            </a:r>
            <a:r>
              <a:rPr lang="en-GB" sz="1200" b="0" dirty="0" err="1">
                <a:latin typeface="Courier New" pitchFamily="49" charset="0"/>
              </a:rPr>
              <a:t>br</a:t>
            </a:r>
            <a:r>
              <a:rPr lang="en-GB" sz="1200" b="0" dirty="0">
                <a:latin typeface="Courier New" pitchFamily="49" charset="0"/>
              </a:rPr>
              <a:t>&gt;";</a:t>
            </a:r>
          </a:p>
          <a:p>
            <a:r>
              <a:rPr lang="en-GB" sz="1200" b="0" dirty="0">
                <a:latin typeface="Courier New" pitchFamily="49" charset="0"/>
              </a:rPr>
              <a:t>echo "The module name is {$_GET['module']}";</a:t>
            </a:r>
          </a:p>
          <a:p>
            <a:r>
              <a:rPr lang="en-GB" sz="1200" b="0" dirty="0">
                <a:latin typeface="Courier New" pitchFamily="49" charset="0"/>
              </a:rPr>
              <a:t>?&gt;</a:t>
            </a:r>
          </a:p>
          <a:p>
            <a:endParaRPr lang="en-GB" sz="1200" b="0" dirty="0">
              <a:latin typeface="Courier New" pitchFamily="49" charset="0"/>
            </a:endParaRPr>
          </a:p>
          <a:p>
            <a:r>
              <a:rPr lang="en-GB" sz="1200" b="0" dirty="0">
                <a:latin typeface="Courier New" pitchFamily="49" charset="0"/>
              </a:rPr>
              <a:t>&lt;/body&gt;</a:t>
            </a:r>
          </a:p>
          <a:p>
            <a:r>
              <a:rPr lang="en-GB" sz="1200" b="0" dirty="0">
                <a:latin typeface="Courier New" pitchFamily="49" charset="0"/>
              </a:rPr>
              <a:t>&lt;/html&gt; </a:t>
            </a:r>
            <a:endParaRPr lang="en-US" sz="1200" b="0" dirty="0">
              <a:latin typeface="Courier New" pitchFamily="49" charset="0"/>
            </a:endParaRPr>
          </a:p>
        </p:txBody>
      </p:sp>
      <p:sp>
        <p:nvSpPr>
          <p:cNvPr id="142341" name="Text Box 5"/>
          <p:cNvSpPr txBox="1">
            <a:spLocks noChangeArrowheads="1"/>
          </p:cNvSpPr>
          <p:nvPr/>
        </p:nvSpPr>
        <p:spPr bwMode="auto">
          <a:xfrm>
            <a:off x="428596" y="4643446"/>
            <a:ext cx="7835991" cy="646331"/>
          </a:xfrm>
          <a:prstGeom prst="rect">
            <a:avLst/>
          </a:prstGeom>
          <a:solidFill>
            <a:srgbClr val="080808"/>
          </a:solidFill>
          <a:ln w="9525">
            <a:noFill/>
            <a:miter lim="800000"/>
            <a:headEnd/>
            <a:tailEnd/>
          </a:ln>
          <a:effectLst/>
        </p:spPr>
        <p:txBody>
          <a:bodyPr wrap="none">
            <a:spAutoFit/>
          </a:bodyPr>
          <a:lstStyle/>
          <a:p>
            <a:pPr lvl="1">
              <a:lnSpc>
                <a:spcPct val="80000"/>
              </a:lnSpc>
              <a:spcBef>
                <a:spcPct val="20000"/>
              </a:spcBef>
              <a:buClr>
                <a:schemeClr val="tx2"/>
              </a:buClr>
              <a:buSzPct val="70000"/>
              <a:buFont typeface="Wingdings" pitchFamily="2" charset="2"/>
              <a:buNone/>
            </a:pPr>
            <a:endParaRPr lang="en-US" sz="2000" b="0" dirty="0">
              <a:effectLst>
                <a:outerShdw blurRad="38100" dist="38100" dir="2700000" algn="tl">
                  <a:srgbClr val="000066"/>
                </a:outerShdw>
              </a:effectLst>
            </a:endParaRPr>
          </a:p>
          <a:p>
            <a:pPr lvl="1">
              <a:lnSpc>
                <a:spcPct val="80000"/>
              </a:lnSpc>
              <a:spcBef>
                <a:spcPct val="20000"/>
              </a:spcBef>
              <a:buClr>
                <a:schemeClr val="tx2"/>
              </a:buClr>
              <a:buSzPct val="70000"/>
              <a:buFont typeface="Wingdings" pitchFamily="2" charset="2"/>
              <a:buNone/>
            </a:pPr>
            <a:r>
              <a:rPr lang="en-US" sz="2000" b="0" dirty="0" smtClean="0">
                <a:effectLst>
                  <a:outerShdw blurRad="38100" dist="38100" dir="2700000" algn="tl">
                    <a:srgbClr val="000066"/>
                  </a:outerShdw>
                </a:effectLst>
              </a:rPr>
              <a:t>http://localhost:8080/L24/superget.php?course=SD2&amp;module=DBSI</a:t>
            </a:r>
            <a:r>
              <a:rPr lang="en-IE" sz="2000" b="0" dirty="0" smtClean="0"/>
              <a:t>  </a:t>
            </a:r>
            <a:endParaRPr lang="en-US" sz="2000" b="0" dirty="0"/>
          </a:p>
        </p:txBody>
      </p:sp>
      <p:sp>
        <p:nvSpPr>
          <p:cNvPr id="8" name="TextBox 7"/>
          <p:cNvSpPr txBox="1"/>
          <p:nvPr/>
        </p:nvSpPr>
        <p:spPr>
          <a:xfrm>
            <a:off x="378830" y="5766122"/>
            <a:ext cx="2078454" cy="923330"/>
          </a:xfrm>
          <a:prstGeom prst="rect">
            <a:avLst/>
          </a:prstGeom>
          <a:solidFill>
            <a:schemeClr val="bg1">
              <a:lumMod val="20000"/>
              <a:lumOff val="80000"/>
            </a:schemeClr>
          </a:solidFill>
        </p:spPr>
        <p:txBody>
          <a:bodyPr wrap="none" rtlCol="0">
            <a:spAutoFit/>
          </a:bodyPr>
          <a:lstStyle/>
          <a:p>
            <a:r>
              <a:rPr lang="en-IE" sz="1800" dirty="0" err="1" smtClean="0">
                <a:solidFill>
                  <a:srgbClr val="FF0000"/>
                </a:solidFill>
              </a:rPr>
              <a:t>Tryit</a:t>
            </a:r>
            <a:r>
              <a:rPr lang="en-IE" sz="1800" dirty="0" smtClean="0">
                <a:solidFill>
                  <a:srgbClr val="FF0000"/>
                </a:solidFill>
              </a:rPr>
              <a:t>!</a:t>
            </a:r>
          </a:p>
          <a:p>
            <a:r>
              <a:rPr lang="en-IE" sz="1800" dirty="0" smtClean="0">
                <a:solidFill>
                  <a:srgbClr val="FF0000"/>
                </a:solidFill>
              </a:rPr>
              <a:t>Create a file called </a:t>
            </a:r>
          </a:p>
          <a:p>
            <a:r>
              <a:rPr lang="en-IE" sz="1800" dirty="0" smtClean="0">
                <a:solidFill>
                  <a:srgbClr val="FF0000"/>
                </a:solidFill>
              </a:rPr>
              <a:t>superget.php</a:t>
            </a:r>
            <a:endParaRPr lang="en-US" sz="1800" dirty="0">
              <a:solidFill>
                <a:srgbClr val="FF0000"/>
              </a:solidFill>
            </a:endParaRPr>
          </a:p>
        </p:txBody>
      </p:sp>
      <p:cxnSp>
        <p:nvCxnSpPr>
          <p:cNvPr id="10" name="Straight Arrow Connector 9"/>
          <p:cNvCxnSpPr/>
          <p:nvPr/>
        </p:nvCxnSpPr>
        <p:spPr bwMode="auto">
          <a:xfrm rot="16200000" flipH="1">
            <a:off x="1428728" y="3929066"/>
            <a:ext cx="1000132" cy="428628"/>
          </a:xfrm>
          <a:prstGeom prst="straightConnector1">
            <a:avLst/>
          </a:prstGeom>
          <a:solidFill>
            <a:schemeClr val="accent1"/>
          </a:solidFill>
          <a:ln w="41275" cap="flat" cmpd="sng" algn="ctr">
            <a:solidFill>
              <a:schemeClr val="tx1"/>
            </a:solidFill>
            <a:prstDash val="solid"/>
            <a:round/>
            <a:headEnd type="none" w="med" len="med"/>
            <a:tailEnd type="arrow"/>
          </a:ln>
          <a:effectLst/>
        </p:spPr>
      </p:cxnSp>
      <p:sp>
        <p:nvSpPr>
          <p:cNvPr id="11" name="Bent Arrow 10"/>
          <p:cNvSpPr/>
          <p:nvPr/>
        </p:nvSpPr>
        <p:spPr bwMode="auto">
          <a:xfrm rot="5400000">
            <a:off x="2321703" y="5965049"/>
            <a:ext cx="785818" cy="571504"/>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2341"/>
                                        </p:tgtEl>
                                        <p:attrNameLst>
                                          <p:attrName>style.visibility</p:attrName>
                                        </p:attrNameLst>
                                      </p:cBhvr>
                                      <p:to>
                                        <p:strVal val="visible"/>
                                      </p:to>
                                    </p:set>
                                    <p:anim calcmode="lin" valueType="num">
                                      <p:cBhvr>
                                        <p:cTn id="24" dur="500" fill="hold"/>
                                        <p:tgtEl>
                                          <p:spTgt spid="142341"/>
                                        </p:tgtEl>
                                        <p:attrNameLst>
                                          <p:attrName>ppt_w</p:attrName>
                                        </p:attrNameLst>
                                      </p:cBhvr>
                                      <p:tavLst>
                                        <p:tav tm="0">
                                          <p:val>
                                            <p:fltVal val="0"/>
                                          </p:val>
                                        </p:tav>
                                        <p:tav tm="100000">
                                          <p:val>
                                            <p:strVal val="#ppt_w"/>
                                          </p:val>
                                        </p:tav>
                                      </p:tavLst>
                                    </p:anim>
                                    <p:anim calcmode="lin" valueType="num">
                                      <p:cBhvr>
                                        <p:cTn id="25" dur="500" fill="hold"/>
                                        <p:tgtEl>
                                          <p:spTgt spid="142341"/>
                                        </p:tgtEl>
                                        <p:attrNameLst>
                                          <p:attrName>ppt_h</p:attrName>
                                        </p:attrNameLst>
                                      </p:cBhvr>
                                      <p:tavLst>
                                        <p:tav tm="0">
                                          <p:val>
                                            <p:fltVal val="0"/>
                                          </p:val>
                                        </p:tav>
                                        <p:tav tm="100000">
                                          <p:val>
                                            <p:strVal val="#ppt_h"/>
                                          </p:val>
                                        </p:tav>
                                      </p:tavLst>
                                    </p:anim>
                                    <p:animEffect transition="in" filter="fade">
                                      <p:cBhvr>
                                        <p:cTn id="26" dur="500"/>
                                        <p:tgtEl>
                                          <p:spTgt spid="14234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42340"/>
                                        </p:tgtEl>
                                        <p:attrNameLst>
                                          <p:attrName>style.visibility</p:attrName>
                                        </p:attrNameLst>
                                      </p:cBhvr>
                                      <p:to>
                                        <p:strVal val="visible"/>
                                      </p:to>
                                    </p:set>
                                    <p:anim calcmode="lin" valueType="num">
                                      <p:cBhvr>
                                        <p:cTn id="31" dur="500" fill="hold"/>
                                        <p:tgtEl>
                                          <p:spTgt spid="142340"/>
                                        </p:tgtEl>
                                        <p:attrNameLst>
                                          <p:attrName>ppt_w</p:attrName>
                                        </p:attrNameLst>
                                      </p:cBhvr>
                                      <p:tavLst>
                                        <p:tav tm="0">
                                          <p:val>
                                            <p:fltVal val="0"/>
                                          </p:val>
                                        </p:tav>
                                        <p:tav tm="100000">
                                          <p:val>
                                            <p:strVal val="#ppt_w"/>
                                          </p:val>
                                        </p:tav>
                                      </p:tavLst>
                                    </p:anim>
                                    <p:anim calcmode="lin" valueType="num">
                                      <p:cBhvr>
                                        <p:cTn id="32" dur="500" fill="hold"/>
                                        <p:tgtEl>
                                          <p:spTgt spid="142340"/>
                                        </p:tgtEl>
                                        <p:attrNameLst>
                                          <p:attrName>ppt_h</p:attrName>
                                        </p:attrNameLst>
                                      </p:cBhvr>
                                      <p:tavLst>
                                        <p:tav tm="0">
                                          <p:val>
                                            <p:fltVal val="0"/>
                                          </p:val>
                                        </p:tav>
                                        <p:tav tm="100000">
                                          <p:val>
                                            <p:strVal val="#ppt_h"/>
                                          </p:val>
                                        </p:tav>
                                      </p:tavLst>
                                    </p:anim>
                                    <p:animEffect transition="in" filter="fade">
                                      <p:cBhvr>
                                        <p:cTn id="33" dur="500"/>
                                        <p:tgtEl>
                                          <p:spTgt spid="14234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P spid="142341" grpId="0" animBg="1"/>
      <p:bldP spid="8"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IE" sz="3600" dirty="0" smtClean="0"/>
              <a:t>Other </a:t>
            </a:r>
            <a:r>
              <a:rPr lang="en-IE" sz="3600" dirty="0" err="1" smtClean="0"/>
              <a:t>Superglobals</a:t>
            </a:r>
            <a:r>
              <a:rPr lang="en-IE" sz="3600" dirty="0" smtClean="0"/>
              <a:t> </a:t>
            </a:r>
            <a:r>
              <a:rPr lang="en-IE" sz="3600" dirty="0"/>
              <a:t>reference</a:t>
            </a:r>
          </a:p>
        </p:txBody>
      </p:sp>
      <p:sp>
        <p:nvSpPr>
          <p:cNvPr id="146435" name="Rectangle 3"/>
          <p:cNvSpPr>
            <a:spLocks noGrp="1" noChangeArrowheads="1"/>
          </p:cNvSpPr>
          <p:nvPr>
            <p:ph type="body" idx="1"/>
          </p:nvPr>
        </p:nvSpPr>
        <p:spPr>
          <a:xfrm>
            <a:off x="250825" y="1773238"/>
            <a:ext cx="7772400" cy="4114800"/>
          </a:xfrm>
        </p:spPr>
        <p:txBody>
          <a:bodyPr/>
          <a:lstStyle/>
          <a:p>
            <a:pPr>
              <a:lnSpc>
                <a:spcPct val="80000"/>
              </a:lnSpc>
            </a:pPr>
            <a:r>
              <a:rPr lang="en-GB" sz="1600" dirty="0"/>
              <a:t>$_POST</a:t>
            </a:r>
            <a:br>
              <a:rPr lang="en-GB" sz="1600" dirty="0"/>
            </a:br>
            <a:r>
              <a:rPr lang="en-GB" sz="1600" dirty="0"/>
              <a:t>Variables provided to the script via HTTP POST. These </a:t>
            </a:r>
            <a:r>
              <a:rPr lang="en-GB" sz="1600" dirty="0" smtClean="0"/>
              <a:t>come </a:t>
            </a:r>
            <a:r>
              <a:rPr lang="en-GB" sz="1600" dirty="0"/>
              <a:t>from a form which set method="post"</a:t>
            </a:r>
            <a:br>
              <a:rPr lang="en-GB" sz="1600" dirty="0"/>
            </a:br>
            <a:endParaRPr lang="en-GB" sz="1600" dirty="0"/>
          </a:p>
          <a:p>
            <a:pPr>
              <a:lnSpc>
                <a:spcPct val="80000"/>
              </a:lnSpc>
            </a:pPr>
            <a:r>
              <a:rPr lang="en-GB" sz="1600" dirty="0"/>
              <a:t>$_COOKIE</a:t>
            </a:r>
            <a:br>
              <a:rPr lang="en-GB" sz="1600" dirty="0"/>
            </a:br>
            <a:r>
              <a:rPr lang="en-GB" sz="1600" dirty="0"/>
              <a:t>Variables provided to the script via HTTP cookies.</a:t>
            </a:r>
            <a:br>
              <a:rPr lang="en-GB" sz="1600" dirty="0"/>
            </a:br>
            <a:endParaRPr lang="en-GB" sz="1600" dirty="0"/>
          </a:p>
          <a:p>
            <a:pPr>
              <a:lnSpc>
                <a:spcPct val="80000"/>
              </a:lnSpc>
            </a:pPr>
            <a:r>
              <a:rPr lang="en-GB" sz="1600" dirty="0"/>
              <a:t>$_FILES</a:t>
            </a:r>
            <a:br>
              <a:rPr lang="en-GB" sz="1600" dirty="0"/>
            </a:br>
            <a:r>
              <a:rPr lang="en-GB" sz="1600" dirty="0"/>
              <a:t>Variables provided to the script via HTTP post file uploads. </a:t>
            </a:r>
          </a:p>
          <a:p>
            <a:pPr>
              <a:lnSpc>
                <a:spcPct val="80000"/>
              </a:lnSpc>
              <a:buFont typeface="Wingdings" pitchFamily="2" charset="2"/>
              <a:buNone/>
            </a:pPr>
            <a:endParaRPr lang="en-GB" sz="1600" dirty="0"/>
          </a:p>
          <a:p>
            <a:pPr>
              <a:lnSpc>
                <a:spcPct val="80000"/>
              </a:lnSpc>
            </a:pPr>
            <a:r>
              <a:rPr lang="en-GB" sz="1600" dirty="0"/>
              <a:t>$_ENV</a:t>
            </a:r>
            <a:br>
              <a:rPr lang="en-GB" sz="1600" dirty="0"/>
            </a:br>
            <a:r>
              <a:rPr lang="en-GB" sz="1600" dirty="0"/>
              <a:t>Variables provided to the script via the environment. </a:t>
            </a:r>
            <a:br>
              <a:rPr lang="en-GB" sz="1600" dirty="0"/>
            </a:br>
            <a:endParaRPr lang="en-GB" sz="1600" dirty="0"/>
          </a:p>
          <a:p>
            <a:pPr>
              <a:lnSpc>
                <a:spcPct val="80000"/>
              </a:lnSpc>
            </a:pPr>
            <a:r>
              <a:rPr lang="en-GB" sz="1600" dirty="0"/>
              <a:t>$_REQUEST</a:t>
            </a:r>
            <a:br>
              <a:rPr lang="en-GB" sz="1600" dirty="0"/>
            </a:br>
            <a:r>
              <a:rPr lang="en-GB" sz="1600" dirty="0"/>
              <a:t>Variables provided to the script via the GET, POST, and COOKIE input mechanisms, and which therefore cannot be trusted. </a:t>
            </a:r>
          </a:p>
          <a:p>
            <a:pPr lvl="1">
              <a:lnSpc>
                <a:spcPct val="80000"/>
              </a:lnSpc>
            </a:pPr>
            <a:r>
              <a:rPr lang="en-GB" sz="1200" dirty="0"/>
              <a:t>It's better to use the appropriate $_POST or $_GET from your script instead of using $_REQUEST so you will always know that a variable comes from POST or GET.</a:t>
            </a:r>
            <a:br>
              <a:rPr lang="en-GB" sz="1200" dirty="0"/>
            </a:br>
            <a:endParaRPr lang="en-GB" sz="1200" dirty="0"/>
          </a:p>
          <a:p>
            <a:pPr>
              <a:lnSpc>
                <a:spcPct val="80000"/>
              </a:lnSpc>
            </a:pPr>
            <a:r>
              <a:rPr lang="en-GB" sz="1600" dirty="0"/>
              <a:t>$GLOBALS</a:t>
            </a:r>
            <a:br>
              <a:rPr lang="en-GB" sz="1600" dirty="0"/>
            </a:br>
            <a:r>
              <a:rPr lang="en-GB" sz="1600" dirty="0"/>
              <a:t>Contains a reference to every variable which is currently available within the global scope of the script. </a:t>
            </a:r>
          </a:p>
          <a:p>
            <a:pPr>
              <a:lnSpc>
                <a:spcPct val="80000"/>
              </a:lnSpc>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5">
                                            <p:txEl>
                                              <p:pRg st="1" end="1"/>
                                            </p:txEl>
                                          </p:spTgt>
                                        </p:tgtEl>
                                        <p:attrNameLst>
                                          <p:attrName>style.visibility</p:attrName>
                                        </p:attrNameLst>
                                      </p:cBhvr>
                                      <p:to>
                                        <p:strVal val="visible"/>
                                      </p:to>
                                    </p:set>
                                    <p:anim calcmode="lin" valueType="num">
                                      <p:cBhvr additive="base">
                                        <p:cTn id="13" dur="500" fill="hold"/>
                                        <p:tgtEl>
                                          <p:spTgt spid="146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5">
                                            <p:txEl>
                                              <p:pRg st="2" end="2"/>
                                            </p:txEl>
                                          </p:spTgt>
                                        </p:tgtEl>
                                        <p:attrNameLst>
                                          <p:attrName>style.visibility</p:attrName>
                                        </p:attrNameLst>
                                      </p:cBhvr>
                                      <p:to>
                                        <p:strVal val="visible"/>
                                      </p:to>
                                    </p:set>
                                    <p:anim calcmode="lin" valueType="num">
                                      <p:cBhvr additive="base">
                                        <p:cTn id="19"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435">
                                            <p:txEl>
                                              <p:pRg st="4" end="4"/>
                                            </p:txEl>
                                          </p:spTgt>
                                        </p:tgtEl>
                                        <p:attrNameLst>
                                          <p:attrName>style.visibility</p:attrName>
                                        </p:attrNameLst>
                                      </p:cBhvr>
                                      <p:to>
                                        <p:strVal val="visible"/>
                                      </p:to>
                                    </p:set>
                                    <p:anim calcmode="lin" valueType="num">
                                      <p:cBhvr additive="base">
                                        <p:cTn id="25"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6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6435">
                                            <p:txEl>
                                              <p:pRg st="5" end="5"/>
                                            </p:txEl>
                                          </p:spTgt>
                                        </p:tgtEl>
                                        <p:attrNameLst>
                                          <p:attrName>style.visibility</p:attrName>
                                        </p:attrNameLst>
                                      </p:cBhvr>
                                      <p:to>
                                        <p:strVal val="visible"/>
                                      </p:to>
                                    </p:set>
                                    <p:anim calcmode="lin" valueType="num">
                                      <p:cBhvr additive="base">
                                        <p:cTn id="31" dur="500" fill="hold"/>
                                        <p:tgtEl>
                                          <p:spTgt spid="14643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643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6435">
                                            <p:txEl>
                                              <p:pRg st="6" end="6"/>
                                            </p:txEl>
                                          </p:spTgt>
                                        </p:tgtEl>
                                        <p:attrNameLst>
                                          <p:attrName>style.visibility</p:attrName>
                                        </p:attrNameLst>
                                      </p:cBhvr>
                                      <p:to>
                                        <p:strVal val="visible"/>
                                      </p:to>
                                    </p:set>
                                    <p:anim calcmode="lin" valueType="num">
                                      <p:cBhvr additive="base">
                                        <p:cTn id="35" dur="500" fill="hold"/>
                                        <p:tgtEl>
                                          <p:spTgt spid="14643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64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46435">
                                            <p:txEl>
                                              <p:pRg st="7" end="7"/>
                                            </p:txEl>
                                          </p:spTgt>
                                        </p:tgtEl>
                                        <p:attrNameLst>
                                          <p:attrName>style.visibility</p:attrName>
                                        </p:attrNameLst>
                                      </p:cBhvr>
                                      <p:to>
                                        <p:strVal val="visible"/>
                                      </p:to>
                                    </p:set>
                                    <p:anim calcmode="lin" valueType="num">
                                      <p:cBhvr additive="base">
                                        <p:cTn id="41" dur="500" fill="hold"/>
                                        <p:tgtEl>
                                          <p:spTgt spid="146435">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64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References</a:t>
            </a:r>
            <a:endParaRPr lang="en-US" dirty="0"/>
          </a:p>
        </p:txBody>
      </p:sp>
      <p:sp>
        <p:nvSpPr>
          <p:cNvPr id="3" name="Content Placeholder 2"/>
          <p:cNvSpPr>
            <a:spLocks noGrp="1"/>
          </p:cNvSpPr>
          <p:nvPr>
            <p:ph idx="1"/>
          </p:nvPr>
        </p:nvSpPr>
        <p:spPr/>
        <p:txBody>
          <a:bodyPr/>
          <a:lstStyle/>
          <a:p>
            <a:r>
              <a:rPr lang="en-IE" dirty="0" smtClean="0"/>
              <a:t>PHP Manual: </a:t>
            </a:r>
            <a:r>
              <a:rPr lang="en-IE" dirty="0" smtClean="0">
                <a:hlinkClick r:id="rId2"/>
              </a:rPr>
              <a:t>http://ie.php.net/manual/en/</a:t>
            </a:r>
            <a:endParaRPr lang="en-IE"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IE"/>
              <a:t>Learning Outcomes</a:t>
            </a:r>
            <a:endParaRPr lang="en-US"/>
          </a:p>
        </p:txBody>
      </p:sp>
      <p:sp>
        <p:nvSpPr>
          <p:cNvPr id="59395" name="Rectangle 3"/>
          <p:cNvSpPr>
            <a:spLocks noGrp="1" noChangeArrowheads="1"/>
          </p:cNvSpPr>
          <p:nvPr>
            <p:ph type="body" idx="1"/>
          </p:nvPr>
        </p:nvSpPr>
        <p:spPr/>
        <p:txBody>
          <a:bodyPr/>
          <a:lstStyle/>
          <a:p>
            <a:r>
              <a:rPr lang="en-IE" dirty="0"/>
              <a:t>You will be able</a:t>
            </a:r>
          </a:p>
          <a:p>
            <a:pPr lvl="1"/>
            <a:r>
              <a:rPr lang="en-IE" dirty="0"/>
              <a:t>Author a simple server side script using PHP</a:t>
            </a:r>
          </a:p>
          <a:p>
            <a:pPr lvl="1"/>
            <a:r>
              <a:rPr lang="en-IE" dirty="0"/>
              <a:t>Review the main features of the PHP </a:t>
            </a:r>
            <a:r>
              <a:rPr lang="en-IE" dirty="0" smtClean="0"/>
              <a:t>language</a:t>
            </a:r>
          </a:p>
          <a:p>
            <a:pPr lvl="1"/>
            <a:r>
              <a:rPr lang="en-IE" dirty="0" smtClean="0"/>
              <a:t>All examples will be followed in class </a:t>
            </a:r>
            <a:endParaRPr lang="en-IE" dirty="0"/>
          </a:p>
          <a:p>
            <a:pPr lvl="1">
              <a:buFont typeface="Wingdings" pitchFamily="2"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IE" sz="4000"/>
              <a:t>PHP – Opening and closing tags</a:t>
            </a:r>
          </a:p>
        </p:txBody>
      </p:sp>
      <p:sp>
        <p:nvSpPr>
          <p:cNvPr id="128003" name="Rectangle 3"/>
          <p:cNvSpPr>
            <a:spLocks noGrp="1" noChangeArrowheads="1"/>
          </p:cNvSpPr>
          <p:nvPr>
            <p:ph type="body" idx="1"/>
          </p:nvPr>
        </p:nvSpPr>
        <p:spPr>
          <a:xfrm>
            <a:off x="539750" y="1628775"/>
            <a:ext cx="7772400" cy="4114800"/>
          </a:xfrm>
        </p:spPr>
        <p:txBody>
          <a:bodyPr/>
          <a:lstStyle/>
          <a:p>
            <a:r>
              <a:rPr lang="en-IE" sz="2800" dirty="0"/>
              <a:t>Any  one of the following four pairs of opening and closing tags </a:t>
            </a:r>
            <a:r>
              <a:rPr lang="en-IE" sz="2800" i="1" dirty="0"/>
              <a:t>may</a:t>
            </a:r>
            <a:r>
              <a:rPr lang="en-IE" sz="2800" dirty="0"/>
              <a:t> be used to embed PHP in HTML</a:t>
            </a:r>
          </a:p>
          <a:p>
            <a:r>
              <a:rPr lang="en-IE" sz="2800" dirty="0"/>
              <a:t>As a general rule – use only the first two pairs as the second two (short tags) are not supported on all servers</a:t>
            </a:r>
            <a:endParaRPr lang="en-US" sz="2800" dirty="0"/>
          </a:p>
        </p:txBody>
      </p:sp>
      <p:sp>
        <p:nvSpPr>
          <p:cNvPr id="128004" name="Text Box 4"/>
          <p:cNvSpPr txBox="1">
            <a:spLocks noChangeArrowheads="1"/>
          </p:cNvSpPr>
          <p:nvPr/>
        </p:nvSpPr>
        <p:spPr bwMode="auto">
          <a:xfrm>
            <a:off x="582465" y="4444160"/>
            <a:ext cx="8305479" cy="2308324"/>
          </a:xfrm>
          <a:prstGeom prst="rect">
            <a:avLst/>
          </a:prstGeom>
          <a:solidFill>
            <a:srgbClr val="000099"/>
          </a:solidFill>
          <a:ln w="9525">
            <a:noFill/>
            <a:miter lim="800000"/>
            <a:headEnd/>
            <a:tailEnd/>
          </a:ln>
          <a:effectLst/>
        </p:spPr>
        <p:txBody>
          <a:bodyPr wrap="none">
            <a:spAutoFit/>
          </a:bodyPr>
          <a:lstStyle/>
          <a:p>
            <a:r>
              <a:rPr lang="en-US" dirty="0"/>
              <a:t>Opening Tag					Closing Tag</a:t>
            </a:r>
          </a:p>
          <a:p>
            <a:endParaRPr lang="en-US" dirty="0"/>
          </a:p>
          <a:p>
            <a:r>
              <a:rPr lang="en-US" dirty="0">
                <a:latin typeface="Courier New" pitchFamily="49" charset="0"/>
              </a:rPr>
              <a:t>&lt;?</a:t>
            </a:r>
            <a:r>
              <a:rPr lang="en-US" dirty="0" err="1">
                <a:latin typeface="Courier New" pitchFamily="49" charset="0"/>
              </a:rPr>
              <a:t>php</a:t>
            </a:r>
            <a:r>
              <a:rPr lang="en-US" dirty="0">
                <a:latin typeface="Courier New" pitchFamily="49" charset="0"/>
              </a:rPr>
              <a:t>	</a:t>
            </a:r>
            <a:r>
              <a:rPr lang="en-US" dirty="0">
                <a:solidFill>
                  <a:srgbClr val="FF0000"/>
                </a:solidFill>
                <a:latin typeface="Courier New" pitchFamily="49" charset="0"/>
              </a:rPr>
              <a:t>					</a:t>
            </a:r>
            <a:r>
              <a:rPr lang="en-US" dirty="0" smtClean="0">
                <a:latin typeface="Courier New" pitchFamily="49" charset="0"/>
              </a:rPr>
              <a:t>?&gt; (preferred)</a:t>
            </a:r>
            <a:endParaRPr lang="en-US" dirty="0">
              <a:latin typeface="Courier New" pitchFamily="49" charset="0"/>
            </a:endParaRPr>
          </a:p>
          <a:p>
            <a:r>
              <a:rPr lang="en-US" dirty="0">
                <a:latin typeface="Courier New" pitchFamily="49" charset="0"/>
              </a:rPr>
              <a:t>&lt;script language="</a:t>
            </a:r>
            <a:r>
              <a:rPr lang="en-US" dirty="0" err="1">
                <a:latin typeface="Courier New" pitchFamily="49" charset="0"/>
              </a:rPr>
              <a:t>php</a:t>
            </a:r>
            <a:r>
              <a:rPr lang="en-US" dirty="0">
                <a:latin typeface="Courier New" pitchFamily="49" charset="0"/>
              </a:rPr>
              <a:t>"&gt;		&lt;/script&gt;</a:t>
            </a:r>
          </a:p>
          <a:p>
            <a:r>
              <a:rPr lang="en-US" dirty="0">
                <a:latin typeface="Courier New" pitchFamily="49" charset="0"/>
              </a:rPr>
              <a:t>&lt;%						%&gt;</a:t>
            </a:r>
          </a:p>
          <a:p>
            <a:r>
              <a:rPr lang="en-US" dirty="0">
                <a:latin typeface="Courier New" pitchFamily="49" charset="0"/>
              </a:rPr>
              <a:t>&lt;?						?&gt;</a:t>
            </a:r>
          </a:p>
        </p:txBody>
      </p:sp>
      <p:sp>
        <p:nvSpPr>
          <p:cNvPr id="128006" name="Text Box 6"/>
          <p:cNvSpPr txBox="1">
            <a:spLocks noChangeArrowheads="1"/>
          </p:cNvSpPr>
          <p:nvPr/>
        </p:nvSpPr>
        <p:spPr bwMode="auto">
          <a:xfrm>
            <a:off x="87313" y="6329363"/>
            <a:ext cx="441325" cy="457200"/>
          </a:xfrm>
          <a:prstGeom prst="rect">
            <a:avLst/>
          </a:prstGeom>
          <a:noFill/>
          <a:ln w="9525">
            <a:noFill/>
            <a:miter lim="800000"/>
            <a:headEnd/>
            <a:tailEnd/>
          </a:ln>
          <a:effectLst/>
        </p:spPr>
        <p:txBody>
          <a:bodyPr wrap="none">
            <a:spAutoFit/>
          </a:bodyPr>
          <a:lstStyle/>
          <a:p>
            <a:r>
              <a:rPr lang="en-US" b="0">
                <a:sym typeface="Wingdings"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 calcmode="lin" valueType="num">
                                      <p:cBhvr additive="base">
                                        <p:cTn id="13"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8004"/>
                                        </p:tgtEl>
                                        <p:attrNameLst>
                                          <p:attrName>style.visibility</p:attrName>
                                        </p:attrNameLst>
                                      </p:cBhvr>
                                      <p:to>
                                        <p:strVal val="visible"/>
                                      </p:to>
                                    </p:set>
                                    <p:anim calcmode="lin" valueType="num">
                                      <p:cBhvr>
                                        <p:cTn id="19" dur="500" fill="hold"/>
                                        <p:tgtEl>
                                          <p:spTgt spid="128004"/>
                                        </p:tgtEl>
                                        <p:attrNameLst>
                                          <p:attrName>ppt_w</p:attrName>
                                        </p:attrNameLst>
                                      </p:cBhvr>
                                      <p:tavLst>
                                        <p:tav tm="0">
                                          <p:val>
                                            <p:fltVal val="0"/>
                                          </p:val>
                                        </p:tav>
                                        <p:tav tm="100000">
                                          <p:val>
                                            <p:strVal val="#ppt_w"/>
                                          </p:val>
                                        </p:tav>
                                      </p:tavLst>
                                    </p:anim>
                                    <p:anim calcmode="lin" valueType="num">
                                      <p:cBhvr>
                                        <p:cTn id="20" dur="500" fill="hold"/>
                                        <p:tgtEl>
                                          <p:spTgt spid="128004"/>
                                        </p:tgtEl>
                                        <p:attrNameLst>
                                          <p:attrName>ppt_h</p:attrName>
                                        </p:attrNameLst>
                                      </p:cBhvr>
                                      <p:tavLst>
                                        <p:tav tm="0">
                                          <p:val>
                                            <p:fltVal val="0"/>
                                          </p:val>
                                        </p:tav>
                                        <p:tav tm="100000">
                                          <p:val>
                                            <p:strVal val="#ppt_h"/>
                                          </p:val>
                                        </p:tav>
                                      </p:tavLst>
                                    </p:anim>
                                    <p:animEffect transition="in" filter="fade">
                                      <p:cBhvr>
                                        <p:cTn id="21"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1280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IE" sz="4000"/>
              <a:t>PHP Comments</a:t>
            </a:r>
          </a:p>
        </p:txBody>
      </p:sp>
      <p:sp>
        <p:nvSpPr>
          <p:cNvPr id="131075" name="Rectangle 3"/>
          <p:cNvSpPr>
            <a:spLocks noGrp="1" noChangeArrowheads="1"/>
          </p:cNvSpPr>
          <p:nvPr>
            <p:ph type="body" idx="1"/>
          </p:nvPr>
        </p:nvSpPr>
        <p:spPr/>
        <p:txBody>
          <a:bodyPr/>
          <a:lstStyle/>
          <a:p>
            <a:r>
              <a:rPr lang="en-GB" dirty="0"/>
              <a:t>PHP support three kinds of comment tags :</a:t>
            </a:r>
          </a:p>
          <a:p>
            <a:pPr>
              <a:buFont typeface="Wingdings" pitchFamily="2" charset="2"/>
              <a:buNone/>
            </a:pPr>
            <a:r>
              <a:rPr lang="en-GB" dirty="0"/>
              <a:t>//      This is a one line comment</a:t>
            </a:r>
          </a:p>
          <a:p>
            <a:pPr>
              <a:buFont typeface="Wingdings" pitchFamily="2" charset="2"/>
              <a:buNone/>
            </a:pPr>
            <a:r>
              <a:rPr lang="en-GB" dirty="0"/>
              <a:t>#      This is a Unix shell-style comment. It's also a one line comment</a:t>
            </a:r>
          </a:p>
          <a:p>
            <a:pPr>
              <a:buFont typeface="Wingdings" pitchFamily="2" charset="2"/>
              <a:buNone/>
            </a:pPr>
            <a:r>
              <a:rPr lang="en-GB" dirty="0"/>
              <a:t>/* ..... */      Use this multi line comment if you need to.</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IE"/>
              <a:t>PHP - Comments</a:t>
            </a:r>
            <a:endParaRPr lang="en-US"/>
          </a:p>
        </p:txBody>
      </p:sp>
      <p:sp>
        <p:nvSpPr>
          <p:cNvPr id="134147" name="Rectangle 3"/>
          <p:cNvSpPr>
            <a:spLocks noGrp="1" noChangeArrowheads="1"/>
          </p:cNvSpPr>
          <p:nvPr>
            <p:ph type="body" idx="1"/>
          </p:nvPr>
        </p:nvSpPr>
        <p:spPr/>
        <p:txBody>
          <a:bodyPr/>
          <a:lstStyle/>
          <a:p>
            <a:r>
              <a:rPr lang="en-IE" dirty="0"/>
              <a:t>Use inside the PHP block</a:t>
            </a:r>
            <a:endParaRPr lang="en-US" dirty="0"/>
          </a:p>
        </p:txBody>
      </p:sp>
      <p:sp>
        <p:nvSpPr>
          <p:cNvPr id="134148" name="Text Box 4"/>
          <p:cNvSpPr txBox="1">
            <a:spLocks noChangeArrowheads="1"/>
          </p:cNvSpPr>
          <p:nvPr/>
        </p:nvSpPr>
        <p:spPr bwMode="auto">
          <a:xfrm>
            <a:off x="395288" y="3429000"/>
            <a:ext cx="8399462" cy="1187450"/>
          </a:xfrm>
          <a:prstGeom prst="rect">
            <a:avLst/>
          </a:prstGeom>
          <a:solidFill>
            <a:srgbClr val="000099"/>
          </a:solidFill>
          <a:ln w="9525">
            <a:noFill/>
            <a:miter lim="800000"/>
            <a:headEnd/>
            <a:tailEnd/>
          </a:ln>
          <a:effectLst/>
        </p:spPr>
        <p:txBody>
          <a:bodyPr wrap="none">
            <a:spAutoFit/>
          </a:bodyPr>
          <a:lstStyle/>
          <a:p>
            <a:r>
              <a:rPr lang="en-IE" dirty="0">
                <a:latin typeface="Courier New" pitchFamily="49" charset="0"/>
              </a:rPr>
              <a:t>&lt;?</a:t>
            </a:r>
            <a:endParaRPr lang="en-US" dirty="0">
              <a:latin typeface="Courier New" pitchFamily="49" charset="0"/>
            </a:endParaRPr>
          </a:p>
          <a:p>
            <a:r>
              <a:rPr lang="en-US" dirty="0">
                <a:latin typeface="Courier New" pitchFamily="49" charset="0"/>
              </a:rPr>
              <a:t>//This is a PHP comment</a:t>
            </a:r>
          </a:p>
          <a:p>
            <a:r>
              <a:rPr lang="en-IE" dirty="0">
                <a:latin typeface="Courier New" pitchFamily="49" charset="0"/>
              </a:rPr>
              <a:t>?&gt;                                           </a:t>
            </a:r>
            <a:endParaRPr lang="en-US" b="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34148"/>
                                        </p:tgtEl>
                                        <p:attrNameLst>
                                          <p:attrName>style.visibility</p:attrName>
                                        </p:attrNameLst>
                                      </p:cBhvr>
                                      <p:to>
                                        <p:strVal val="visible"/>
                                      </p:to>
                                    </p:set>
                                    <p:anim calcmode="lin" valueType="num">
                                      <p:cBhvr>
                                        <p:cTn id="13" dur="500" fill="hold"/>
                                        <p:tgtEl>
                                          <p:spTgt spid="134148"/>
                                        </p:tgtEl>
                                        <p:attrNameLst>
                                          <p:attrName>ppt_w</p:attrName>
                                        </p:attrNameLst>
                                      </p:cBhvr>
                                      <p:tavLst>
                                        <p:tav tm="0">
                                          <p:val>
                                            <p:fltVal val="0"/>
                                          </p:val>
                                        </p:tav>
                                        <p:tav tm="100000">
                                          <p:val>
                                            <p:strVal val="#ppt_w"/>
                                          </p:val>
                                        </p:tav>
                                      </p:tavLst>
                                    </p:anim>
                                    <p:anim calcmode="lin" valueType="num">
                                      <p:cBhvr>
                                        <p:cTn id="14" dur="500" fill="hold"/>
                                        <p:tgtEl>
                                          <p:spTgt spid="134148"/>
                                        </p:tgtEl>
                                        <p:attrNameLst>
                                          <p:attrName>ppt_h</p:attrName>
                                        </p:attrNameLst>
                                      </p:cBhvr>
                                      <p:tavLst>
                                        <p:tav tm="0">
                                          <p:val>
                                            <p:fltVal val="0"/>
                                          </p:val>
                                        </p:tav>
                                        <p:tav tm="100000">
                                          <p:val>
                                            <p:strVal val="#ppt_h"/>
                                          </p:val>
                                        </p:tav>
                                      </p:tavLst>
                                    </p:anim>
                                    <p:animEffect transition="in" filter="fade">
                                      <p:cBhvr>
                                        <p:cTn id="15"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IE"/>
              <a:t>Comments</a:t>
            </a:r>
            <a:endParaRPr lang="en-US"/>
          </a:p>
        </p:txBody>
      </p:sp>
      <p:sp>
        <p:nvSpPr>
          <p:cNvPr id="118788" name="Text Box 4"/>
          <p:cNvSpPr txBox="1">
            <a:spLocks noChangeArrowheads="1"/>
          </p:cNvSpPr>
          <p:nvPr/>
        </p:nvSpPr>
        <p:spPr bwMode="auto">
          <a:xfrm>
            <a:off x="179388" y="1931988"/>
            <a:ext cx="8640762" cy="4737100"/>
          </a:xfrm>
          <a:prstGeom prst="rect">
            <a:avLst/>
          </a:prstGeom>
          <a:solidFill>
            <a:srgbClr val="080808"/>
          </a:solidFill>
          <a:ln w="9525">
            <a:noFill/>
            <a:miter lim="800000"/>
            <a:headEnd/>
            <a:tailEnd/>
          </a:ln>
          <a:effectLst/>
        </p:spPr>
        <p:txBody>
          <a:bodyPr>
            <a:spAutoFit/>
          </a:bodyPr>
          <a:lstStyle/>
          <a:p>
            <a:r>
              <a:rPr lang="en-US" sz="1600" dirty="0">
                <a:latin typeface="Courier New" pitchFamily="49" charset="0"/>
              </a:rPr>
              <a:t>&lt;html&gt;</a:t>
            </a:r>
          </a:p>
          <a:p>
            <a:r>
              <a:rPr lang="en-US" sz="1600" dirty="0">
                <a:latin typeface="Courier New" pitchFamily="49" charset="0"/>
              </a:rPr>
              <a:t>&lt;head&gt;</a:t>
            </a:r>
          </a:p>
          <a:p>
            <a:r>
              <a:rPr lang="en-US" sz="1600" dirty="0">
                <a:latin typeface="Courier New" pitchFamily="49" charset="0"/>
              </a:rPr>
              <a:t>&lt;title&gt;SD2 DBS - Web Programming&lt;/title&gt;</a:t>
            </a:r>
          </a:p>
          <a:p>
            <a:r>
              <a:rPr lang="en-US" sz="1600" dirty="0">
                <a:latin typeface="Courier New" pitchFamily="49" charset="0"/>
              </a:rPr>
              <a:t>&lt;/head&gt;</a:t>
            </a:r>
          </a:p>
          <a:p>
            <a:r>
              <a:rPr lang="en-US" sz="1600" dirty="0">
                <a:latin typeface="Courier New" pitchFamily="49" charset="0"/>
              </a:rPr>
              <a:t>&lt;body&gt;</a:t>
            </a:r>
          </a:p>
          <a:p>
            <a:endParaRPr lang="en-US" sz="1600" dirty="0">
              <a:latin typeface="Courier New" pitchFamily="49" charset="0"/>
            </a:endParaRPr>
          </a:p>
          <a:p>
            <a:r>
              <a:rPr lang="en-US" sz="1600" dirty="0">
                <a:latin typeface="Courier New" pitchFamily="49" charset="0"/>
              </a:rPr>
              <a:t>&lt;?</a:t>
            </a:r>
            <a:r>
              <a:rPr lang="en-US" sz="1600" dirty="0" err="1">
                <a:latin typeface="Courier New" pitchFamily="49" charset="0"/>
              </a:rPr>
              <a:t>php</a:t>
            </a:r>
            <a:endParaRPr lang="en-US" sz="1600" dirty="0">
              <a:latin typeface="Courier New" pitchFamily="49" charset="0"/>
            </a:endParaRPr>
          </a:p>
          <a:p>
            <a:r>
              <a:rPr lang="en-US" sz="1600" dirty="0">
                <a:latin typeface="Courier New" pitchFamily="49" charset="0"/>
              </a:rPr>
              <a:t>//This is a PHP comment</a:t>
            </a:r>
          </a:p>
          <a:p>
            <a:r>
              <a:rPr lang="en-US" sz="1600" dirty="0">
                <a:latin typeface="Courier New" pitchFamily="49" charset="0"/>
              </a:rPr>
              <a:t>echo  "&lt;p&gt;Welcome to SD2-DBS Web Programming";</a:t>
            </a:r>
          </a:p>
          <a:p>
            <a:r>
              <a:rPr lang="en-US" sz="1600" dirty="0">
                <a:latin typeface="Courier New" pitchFamily="49" charset="0"/>
              </a:rPr>
              <a:t>echo  "&lt;p&gt;";</a:t>
            </a:r>
          </a:p>
          <a:p>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=1;</a:t>
            </a:r>
          </a:p>
          <a:p>
            <a:r>
              <a:rPr lang="en-US" sz="1600" dirty="0">
                <a:latin typeface="Courier New" pitchFamily="49" charset="0"/>
              </a:rPr>
              <a:t>while($</a:t>
            </a:r>
            <a:r>
              <a:rPr lang="en-US" sz="1600" dirty="0" err="1">
                <a:latin typeface="Courier New" pitchFamily="49" charset="0"/>
              </a:rPr>
              <a:t>i</a:t>
            </a:r>
            <a:r>
              <a:rPr lang="en-US" sz="1600" dirty="0">
                <a:latin typeface="Courier New" pitchFamily="49" charset="0"/>
              </a:rPr>
              <a:t>&lt;=5)   //This is a PHP while loop</a:t>
            </a:r>
          </a:p>
          <a:p>
            <a:r>
              <a:rPr lang="en-US" sz="1600" dirty="0">
                <a:latin typeface="Courier New" pitchFamily="49" charset="0"/>
              </a:rPr>
              <a:t>  {</a:t>
            </a:r>
          </a:p>
          <a:p>
            <a:r>
              <a:rPr lang="en-US" sz="1600" dirty="0">
                <a:latin typeface="Courier New" pitchFamily="49" charset="0"/>
              </a:rPr>
              <a:t>  echo "The value of the loop variable (</a:t>
            </a:r>
            <a:r>
              <a:rPr lang="en-US" sz="1600" dirty="0" err="1">
                <a:latin typeface="Courier New" pitchFamily="49" charset="0"/>
              </a:rPr>
              <a:t>i</a:t>
            </a:r>
            <a:r>
              <a:rPr lang="en-US" sz="1600" dirty="0">
                <a:latin typeface="Courier New" pitchFamily="49" charset="0"/>
              </a:rPr>
              <a:t>) is = " . $</a:t>
            </a:r>
            <a:r>
              <a:rPr lang="en-US" sz="1600" dirty="0" err="1">
                <a:latin typeface="Courier New" pitchFamily="49" charset="0"/>
              </a:rPr>
              <a:t>i</a:t>
            </a:r>
            <a:r>
              <a:rPr lang="en-US" sz="1600" dirty="0">
                <a:latin typeface="Courier New" pitchFamily="49" charset="0"/>
              </a:rPr>
              <a:t> . "&lt;</a:t>
            </a:r>
            <a:r>
              <a:rPr lang="en-US" sz="1600" dirty="0" err="1">
                <a:latin typeface="Courier New" pitchFamily="49" charset="0"/>
              </a:rPr>
              <a:t>br</a:t>
            </a:r>
            <a:r>
              <a:rPr lang="en-US" sz="1600" dirty="0">
                <a:latin typeface="Courier New" pitchFamily="49" charset="0"/>
              </a:rPr>
              <a:t> /&gt;";</a:t>
            </a:r>
          </a:p>
          <a:p>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p>
          <a:p>
            <a:r>
              <a:rPr lang="en-US" sz="1600" dirty="0">
                <a:latin typeface="Courier New" pitchFamily="49" charset="0"/>
              </a:rPr>
              <a:t>?&gt;</a:t>
            </a:r>
          </a:p>
          <a:p>
            <a:r>
              <a:rPr lang="en-US" sz="1600" dirty="0">
                <a:latin typeface="Courier New" pitchFamily="49" charset="0"/>
              </a:rPr>
              <a:t>&lt;/body&gt;</a:t>
            </a:r>
          </a:p>
          <a:p>
            <a:r>
              <a:rPr lang="en-US" sz="1600" dirty="0">
                <a:latin typeface="Courier New" pitchFamily="49" charset="0"/>
              </a:rPr>
              <a:t>&lt;/html&gt;</a:t>
            </a:r>
            <a:r>
              <a:rPr lang="en-US" sz="1600" dirty="0">
                <a:solidFill>
                  <a:srgbClr val="FF3300"/>
                </a:solidFill>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788">
                                            <p:txEl>
                                              <p:pRg st="0" end="0"/>
                                            </p:txEl>
                                          </p:spTgt>
                                        </p:tgtEl>
                                        <p:attrNameLst>
                                          <p:attrName>style.visibility</p:attrName>
                                        </p:attrNameLst>
                                      </p:cBhvr>
                                      <p:to>
                                        <p:strVal val="visible"/>
                                      </p:to>
                                    </p:set>
                                    <p:anim calcmode="lin" valueType="num">
                                      <p:cBhvr additive="base">
                                        <p:cTn id="7" dur="500" fill="hold"/>
                                        <p:tgtEl>
                                          <p:spTgt spid="1187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8788">
                                            <p:txEl>
                                              <p:pRg st="1" end="1"/>
                                            </p:txEl>
                                          </p:spTgt>
                                        </p:tgtEl>
                                        <p:attrNameLst>
                                          <p:attrName>style.visibility</p:attrName>
                                        </p:attrNameLst>
                                      </p:cBhvr>
                                      <p:to>
                                        <p:strVal val="visible"/>
                                      </p:to>
                                    </p:set>
                                    <p:anim calcmode="lin" valueType="num">
                                      <p:cBhvr additive="base">
                                        <p:cTn id="13" dur="500" fill="hold"/>
                                        <p:tgtEl>
                                          <p:spTgt spid="11878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8788">
                                            <p:txEl>
                                              <p:pRg st="2" end="2"/>
                                            </p:txEl>
                                          </p:spTgt>
                                        </p:tgtEl>
                                        <p:attrNameLst>
                                          <p:attrName>style.visibility</p:attrName>
                                        </p:attrNameLst>
                                      </p:cBhvr>
                                      <p:to>
                                        <p:strVal val="visible"/>
                                      </p:to>
                                    </p:set>
                                    <p:anim calcmode="lin" valueType="num">
                                      <p:cBhvr additive="base">
                                        <p:cTn id="19" dur="500" fill="hold"/>
                                        <p:tgtEl>
                                          <p:spTgt spid="11878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7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8788">
                                            <p:txEl>
                                              <p:pRg st="3" end="3"/>
                                            </p:txEl>
                                          </p:spTgt>
                                        </p:tgtEl>
                                        <p:attrNameLst>
                                          <p:attrName>style.visibility</p:attrName>
                                        </p:attrNameLst>
                                      </p:cBhvr>
                                      <p:to>
                                        <p:strVal val="visible"/>
                                      </p:to>
                                    </p:set>
                                    <p:anim calcmode="lin" valueType="num">
                                      <p:cBhvr additive="base">
                                        <p:cTn id="25" dur="500" fill="hold"/>
                                        <p:tgtEl>
                                          <p:spTgt spid="11878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7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8788">
                                            <p:txEl>
                                              <p:pRg st="4" end="4"/>
                                            </p:txEl>
                                          </p:spTgt>
                                        </p:tgtEl>
                                        <p:attrNameLst>
                                          <p:attrName>style.visibility</p:attrName>
                                        </p:attrNameLst>
                                      </p:cBhvr>
                                      <p:to>
                                        <p:strVal val="visible"/>
                                      </p:to>
                                    </p:set>
                                    <p:anim calcmode="lin" valueType="num">
                                      <p:cBhvr additive="base">
                                        <p:cTn id="31" dur="500" fill="hold"/>
                                        <p:tgtEl>
                                          <p:spTgt spid="11878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87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8788">
                                            <p:txEl>
                                              <p:pRg st="6" end="6"/>
                                            </p:txEl>
                                          </p:spTgt>
                                        </p:tgtEl>
                                        <p:attrNameLst>
                                          <p:attrName>style.visibility</p:attrName>
                                        </p:attrNameLst>
                                      </p:cBhvr>
                                      <p:to>
                                        <p:strVal val="visible"/>
                                      </p:to>
                                    </p:set>
                                    <p:anim calcmode="lin" valueType="num">
                                      <p:cBhvr additive="base">
                                        <p:cTn id="37" dur="500" fill="hold"/>
                                        <p:tgtEl>
                                          <p:spTgt spid="11878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878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8788">
                                            <p:txEl>
                                              <p:pRg st="7" end="7"/>
                                            </p:txEl>
                                          </p:spTgt>
                                        </p:tgtEl>
                                        <p:attrNameLst>
                                          <p:attrName>style.visibility</p:attrName>
                                        </p:attrNameLst>
                                      </p:cBhvr>
                                      <p:to>
                                        <p:strVal val="visible"/>
                                      </p:to>
                                    </p:set>
                                    <p:anim calcmode="lin" valueType="num">
                                      <p:cBhvr additive="base">
                                        <p:cTn id="43" dur="500" fill="hold"/>
                                        <p:tgtEl>
                                          <p:spTgt spid="118788">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878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8788">
                                            <p:txEl>
                                              <p:pRg st="8" end="8"/>
                                            </p:txEl>
                                          </p:spTgt>
                                        </p:tgtEl>
                                        <p:attrNameLst>
                                          <p:attrName>style.visibility</p:attrName>
                                        </p:attrNameLst>
                                      </p:cBhvr>
                                      <p:to>
                                        <p:strVal val="visible"/>
                                      </p:to>
                                    </p:set>
                                    <p:anim calcmode="lin" valueType="num">
                                      <p:cBhvr additive="base">
                                        <p:cTn id="49" dur="500" fill="hold"/>
                                        <p:tgtEl>
                                          <p:spTgt spid="118788">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878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8788">
                                            <p:txEl>
                                              <p:pRg st="9" end="9"/>
                                            </p:txEl>
                                          </p:spTgt>
                                        </p:tgtEl>
                                        <p:attrNameLst>
                                          <p:attrName>style.visibility</p:attrName>
                                        </p:attrNameLst>
                                      </p:cBhvr>
                                      <p:to>
                                        <p:strVal val="visible"/>
                                      </p:to>
                                    </p:set>
                                    <p:anim calcmode="lin" valueType="num">
                                      <p:cBhvr additive="base">
                                        <p:cTn id="55" dur="500" fill="hold"/>
                                        <p:tgtEl>
                                          <p:spTgt spid="118788">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878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18788">
                                            <p:txEl>
                                              <p:pRg st="10" end="10"/>
                                            </p:txEl>
                                          </p:spTgt>
                                        </p:tgtEl>
                                        <p:attrNameLst>
                                          <p:attrName>style.visibility</p:attrName>
                                        </p:attrNameLst>
                                      </p:cBhvr>
                                      <p:to>
                                        <p:strVal val="visible"/>
                                      </p:to>
                                    </p:set>
                                    <p:anim calcmode="lin" valueType="num">
                                      <p:cBhvr additive="base">
                                        <p:cTn id="61" dur="500" fill="hold"/>
                                        <p:tgtEl>
                                          <p:spTgt spid="118788">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1878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18788">
                                            <p:txEl>
                                              <p:pRg st="11" end="11"/>
                                            </p:txEl>
                                          </p:spTgt>
                                        </p:tgtEl>
                                        <p:attrNameLst>
                                          <p:attrName>style.visibility</p:attrName>
                                        </p:attrNameLst>
                                      </p:cBhvr>
                                      <p:to>
                                        <p:strVal val="visible"/>
                                      </p:to>
                                    </p:set>
                                    <p:anim calcmode="lin" valueType="num">
                                      <p:cBhvr additive="base">
                                        <p:cTn id="67" dur="500" fill="hold"/>
                                        <p:tgtEl>
                                          <p:spTgt spid="118788">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878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18788">
                                            <p:txEl>
                                              <p:pRg st="12" end="12"/>
                                            </p:txEl>
                                          </p:spTgt>
                                        </p:tgtEl>
                                        <p:attrNameLst>
                                          <p:attrName>style.visibility</p:attrName>
                                        </p:attrNameLst>
                                      </p:cBhvr>
                                      <p:to>
                                        <p:strVal val="visible"/>
                                      </p:to>
                                    </p:set>
                                    <p:anim calcmode="lin" valueType="num">
                                      <p:cBhvr additive="base">
                                        <p:cTn id="73" dur="500" fill="hold"/>
                                        <p:tgtEl>
                                          <p:spTgt spid="118788">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878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18788">
                                            <p:txEl>
                                              <p:pRg st="13" end="13"/>
                                            </p:txEl>
                                          </p:spTgt>
                                        </p:tgtEl>
                                        <p:attrNameLst>
                                          <p:attrName>style.visibility</p:attrName>
                                        </p:attrNameLst>
                                      </p:cBhvr>
                                      <p:to>
                                        <p:strVal val="visible"/>
                                      </p:to>
                                    </p:set>
                                    <p:anim calcmode="lin" valueType="num">
                                      <p:cBhvr additive="base">
                                        <p:cTn id="79" dur="500" fill="hold"/>
                                        <p:tgtEl>
                                          <p:spTgt spid="118788">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18788">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18788">
                                            <p:txEl>
                                              <p:pRg st="14" end="14"/>
                                            </p:txEl>
                                          </p:spTgt>
                                        </p:tgtEl>
                                        <p:attrNameLst>
                                          <p:attrName>style.visibility</p:attrName>
                                        </p:attrNameLst>
                                      </p:cBhvr>
                                      <p:to>
                                        <p:strVal val="visible"/>
                                      </p:to>
                                    </p:set>
                                    <p:anim calcmode="lin" valueType="num">
                                      <p:cBhvr additive="base">
                                        <p:cTn id="85" dur="500" fill="hold"/>
                                        <p:tgtEl>
                                          <p:spTgt spid="118788">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18788">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18788">
                                            <p:txEl>
                                              <p:pRg st="15" end="15"/>
                                            </p:txEl>
                                          </p:spTgt>
                                        </p:tgtEl>
                                        <p:attrNameLst>
                                          <p:attrName>style.visibility</p:attrName>
                                        </p:attrNameLst>
                                      </p:cBhvr>
                                      <p:to>
                                        <p:strVal val="visible"/>
                                      </p:to>
                                    </p:set>
                                    <p:anim calcmode="lin" valueType="num">
                                      <p:cBhvr additive="base">
                                        <p:cTn id="91" dur="500" fill="hold"/>
                                        <p:tgtEl>
                                          <p:spTgt spid="118788">
                                            <p:txEl>
                                              <p:pRg st="15" end="1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18788">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18788">
                                            <p:txEl>
                                              <p:pRg st="16" end="16"/>
                                            </p:txEl>
                                          </p:spTgt>
                                        </p:tgtEl>
                                        <p:attrNameLst>
                                          <p:attrName>style.visibility</p:attrName>
                                        </p:attrNameLst>
                                      </p:cBhvr>
                                      <p:to>
                                        <p:strVal val="visible"/>
                                      </p:to>
                                    </p:set>
                                    <p:anim calcmode="lin" valueType="num">
                                      <p:cBhvr additive="base">
                                        <p:cTn id="97" dur="500" fill="hold"/>
                                        <p:tgtEl>
                                          <p:spTgt spid="118788">
                                            <p:txEl>
                                              <p:pRg st="16" end="16"/>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18788">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18788">
                                            <p:txEl>
                                              <p:pRg st="17" end="17"/>
                                            </p:txEl>
                                          </p:spTgt>
                                        </p:tgtEl>
                                        <p:attrNameLst>
                                          <p:attrName>style.visibility</p:attrName>
                                        </p:attrNameLst>
                                      </p:cBhvr>
                                      <p:to>
                                        <p:strVal val="visible"/>
                                      </p:to>
                                    </p:set>
                                    <p:anim calcmode="lin" valueType="num">
                                      <p:cBhvr additive="base">
                                        <p:cTn id="103" dur="500" fill="hold"/>
                                        <p:tgtEl>
                                          <p:spTgt spid="118788">
                                            <p:txEl>
                                              <p:pRg st="17" end="1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118788">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118788">
                                            <p:txEl>
                                              <p:pRg st="18" end="18"/>
                                            </p:txEl>
                                          </p:spTgt>
                                        </p:tgtEl>
                                        <p:attrNameLst>
                                          <p:attrName>style.visibility</p:attrName>
                                        </p:attrNameLst>
                                      </p:cBhvr>
                                      <p:to>
                                        <p:strVal val="visible"/>
                                      </p:to>
                                    </p:set>
                                    <p:anim calcmode="lin" valueType="num">
                                      <p:cBhvr additive="base">
                                        <p:cTn id="109" dur="500" fill="hold"/>
                                        <p:tgtEl>
                                          <p:spTgt spid="118788">
                                            <p:txEl>
                                              <p:pRg st="18" end="18"/>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118788">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IE" sz="3600"/>
              <a:t>There may be multiple PHP blocks in the .php file </a:t>
            </a:r>
          </a:p>
        </p:txBody>
      </p:sp>
      <p:sp>
        <p:nvSpPr>
          <p:cNvPr id="129027" name="Rectangle 3"/>
          <p:cNvSpPr>
            <a:spLocks noGrp="1" noChangeArrowheads="1"/>
          </p:cNvSpPr>
          <p:nvPr>
            <p:ph type="body" idx="1"/>
          </p:nvPr>
        </p:nvSpPr>
        <p:spPr/>
        <p:txBody>
          <a:bodyPr/>
          <a:lstStyle/>
          <a:p>
            <a:r>
              <a:rPr lang="en-IE" dirty="0"/>
              <a:t>PHP code can appear anywhere in the HTML code – so long as its between PHP start and finish tags</a:t>
            </a:r>
          </a:p>
          <a:p>
            <a:r>
              <a:rPr lang="en-IE" dirty="0"/>
              <a:t>PHP code can appear several times in the HTML code – (multiple blocks)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0" y="0"/>
            <a:ext cx="7772400" cy="692150"/>
          </a:xfrm>
        </p:spPr>
        <p:txBody>
          <a:bodyPr/>
          <a:lstStyle/>
          <a:p>
            <a:r>
              <a:rPr lang="en-IE" sz="4000" dirty="0"/>
              <a:t>Multiple PHP Blocks Example :</a:t>
            </a:r>
            <a:endParaRPr lang="en-US" sz="4000" dirty="0"/>
          </a:p>
        </p:txBody>
      </p:sp>
      <p:sp>
        <p:nvSpPr>
          <p:cNvPr id="135171" name="Text Box 3"/>
          <p:cNvSpPr txBox="1">
            <a:spLocks noChangeArrowheads="1"/>
          </p:cNvSpPr>
          <p:nvPr/>
        </p:nvSpPr>
        <p:spPr bwMode="auto">
          <a:xfrm>
            <a:off x="0" y="654050"/>
            <a:ext cx="8640763" cy="6203950"/>
          </a:xfrm>
          <a:prstGeom prst="rect">
            <a:avLst/>
          </a:prstGeom>
          <a:solidFill>
            <a:srgbClr val="080808"/>
          </a:solidFill>
          <a:ln w="9525">
            <a:noFill/>
            <a:miter lim="800000"/>
            <a:headEnd/>
            <a:tailEnd/>
          </a:ln>
          <a:effectLst/>
        </p:spPr>
        <p:txBody>
          <a:bodyPr>
            <a:spAutoFit/>
          </a:bodyPr>
          <a:lstStyle/>
          <a:p>
            <a:r>
              <a:rPr lang="en-US" sz="1600" dirty="0">
                <a:latin typeface="Courier New" pitchFamily="49" charset="0"/>
              </a:rPr>
              <a:t>&lt;html&gt;&lt;head&gt;</a:t>
            </a:r>
          </a:p>
          <a:p>
            <a:r>
              <a:rPr lang="en-US" sz="1600" dirty="0">
                <a:latin typeface="Courier New" pitchFamily="49" charset="0"/>
              </a:rPr>
              <a:t>&lt;title&gt;SD2 DBS - Web Programming&lt;/title&gt;</a:t>
            </a:r>
          </a:p>
          <a:p>
            <a:r>
              <a:rPr lang="en-US" sz="1600" dirty="0">
                <a:latin typeface="Courier New" pitchFamily="49" charset="0"/>
              </a:rPr>
              <a:t>&lt;/head&gt;</a:t>
            </a:r>
          </a:p>
          <a:p>
            <a:r>
              <a:rPr lang="en-US" sz="1600" dirty="0">
                <a:latin typeface="Courier New" pitchFamily="49" charset="0"/>
              </a:rPr>
              <a:t>&lt;body&gt;</a:t>
            </a:r>
          </a:p>
          <a:p>
            <a:r>
              <a:rPr lang="en-IE" sz="1600" dirty="0">
                <a:latin typeface="Courier New" pitchFamily="49" charset="0"/>
              </a:rPr>
              <a:t>&lt;h1&gt;This is the first PHP block&lt;/h1&gt;</a:t>
            </a:r>
            <a:endParaRPr lang="en-US" sz="1600" dirty="0">
              <a:latin typeface="Courier New" pitchFamily="49" charset="0"/>
            </a:endParaRPr>
          </a:p>
          <a:p>
            <a:endParaRPr lang="en-US" sz="1600" dirty="0">
              <a:latin typeface="Courier New" pitchFamily="49" charset="0"/>
            </a:endParaRPr>
          </a:p>
          <a:p>
            <a:r>
              <a:rPr lang="en-US" sz="1600" dirty="0">
                <a:latin typeface="Courier New" pitchFamily="49" charset="0"/>
              </a:rPr>
              <a:t>&lt;?</a:t>
            </a:r>
            <a:r>
              <a:rPr lang="en-US" sz="1600" dirty="0" err="1">
                <a:latin typeface="Courier New" pitchFamily="49" charset="0"/>
              </a:rPr>
              <a:t>php</a:t>
            </a:r>
            <a:endParaRPr lang="en-US" sz="1600" dirty="0">
              <a:latin typeface="Courier New" pitchFamily="49" charset="0"/>
            </a:endParaRPr>
          </a:p>
          <a:p>
            <a:r>
              <a:rPr lang="en-US" sz="1600" dirty="0">
                <a:latin typeface="Courier New" pitchFamily="49" charset="0"/>
              </a:rPr>
              <a:t>//This is a PHP comment</a:t>
            </a:r>
          </a:p>
          <a:p>
            <a:r>
              <a:rPr lang="en-US" sz="1600" dirty="0">
                <a:latin typeface="Courier New" pitchFamily="49" charset="0"/>
              </a:rPr>
              <a:t>echo  "&lt;p&gt;Welcome to SD2-DBS Web Programming";</a:t>
            </a:r>
          </a:p>
          <a:p>
            <a:r>
              <a:rPr lang="en-US" sz="1600" dirty="0">
                <a:latin typeface="Courier New" pitchFamily="49" charset="0"/>
              </a:rPr>
              <a:t>echo  "&lt;p&gt;";</a:t>
            </a:r>
          </a:p>
          <a:p>
            <a:r>
              <a:rPr lang="en-IE" sz="1600" dirty="0">
                <a:latin typeface="Courier New" pitchFamily="49" charset="0"/>
              </a:rPr>
              <a:t>?&gt;</a:t>
            </a:r>
          </a:p>
          <a:p>
            <a:endParaRPr lang="en-IE" sz="1600" dirty="0">
              <a:latin typeface="Courier New" pitchFamily="49" charset="0"/>
            </a:endParaRPr>
          </a:p>
          <a:p>
            <a:r>
              <a:rPr lang="en-IE" sz="1600" dirty="0">
                <a:latin typeface="Courier New" pitchFamily="49" charset="0"/>
              </a:rPr>
              <a:t>&lt;h1&gt;This is the second PHP block&lt;/h1&gt;</a:t>
            </a:r>
          </a:p>
          <a:p>
            <a:endParaRPr lang="en-US" sz="1600" dirty="0">
              <a:latin typeface="Courier New" pitchFamily="49" charset="0"/>
            </a:endParaRPr>
          </a:p>
          <a:p>
            <a:r>
              <a:rPr lang="en-IE" sz="1600" dirty="0">
                <a:latin typeface="Courier New" pitchFamily="49" charset="0"/>
              </a:rPr>
              <a:t>&lt;script language="</a:t>
            </a:r>
            <a:r>
              <a:rPr lang="en-IE" sz="1600" dirty="0" err="1">
                <a:latin typeface="Courier New" pitchFamily="49" charset="0"/>
              </a:rPr>
              <a:t>php</a:t>
            </a:r>
            <a:r>
              <a:rPr lang="en-IE" sz="1600" dirty="0">
                <a:latin typeface="Courier New" pitchFamily="49" charset="0"/>
              </a:rPr>
              <a:t>"&gt;		</a:t>
            </a:r>
          </a:p>
          <a:p>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=1;</a:t>
            </a:r>
          </a:p>
          <a:p>
            <a:r>
              <a:rPr lang="en-US" sz="1600" dirty="0">
                <a:latin typeface="Courier New" pitchFamily="49" charset="0"/>
              </a:rPr>
              <a:t>while($</a:t>
            </a:r>
            <a:r>
              <a:rPr lang="en-US" sz="1600" dirty="0" err="1">
                <a:latin typeface="Courier New" pitchFamily="49" charset="0"/>
              </a:rPr>
              <a:t>i</a:t>
            </a:r>
            <a:r>
              <a:rPr lang="en-US" sz="1600" dirty="0">
                <a:latin typeface="Courier New" pitchFamily="49" charset="0"/>
              </a:rPr>
              <a:t>&lt;=5)   #This is a </a:t>
            </a:r>
            <a:r>
              <a:rPr lang="en-US" sz="1600" dirty="0" err="1">
                <a:latin typeface="Courier New" pitchFamily="49" charset="0"/>
              </a:rPr>
              <a:t>unix</a:t>
            </a:r>
            <a:r>
              <a:rPr lang="en-US" sz="1600" dirty="0">
                <a:latin typeface="Courier New" pitchFamily="49" charset="0"/>
              </a:rPr>
              <a:t> style comment</a:t>
            </a:r>
          </a:p>
          <a:p>
            <a:r>
              <a:rPr lang="en-US" sz="1600" dirty="0">
                <a:latin typeface="Courier New" pitchFamily="49" charset="0"/>
              </a:rPr>
              <a:t>  {</a:t>
            </a:r>
          </a:p>
          <a:p>
            <a:r>
              <a:rPr lang="en-US" sz="1600" dirty="0">
                <a:latin typeface="Courier New" pitchFamily="49" charset="0"/>
              </a:rPr>
              <a:t>  echo "The value of the loop variable (</a:t>
            </a:r>
            <a:r>
              <a:rPr lang="en-US" sz="1600" dirty="0" err="1">
                <a:latin typeface="Courier New" pitchFamily="49" charset="0"/>
              </a:rPr>
              <a:t>i</a:t>
            </a:r>
            <a:r>
              <a:rPr lang="en-US" sz="1600" dirty="0">
                <a:latin typeface="Courier New" pitchFamily="49" charset="0"/>
              </a:rPr>
              <a:t>) is = " . $</a:t>
            </a:r>
            <a:r>
              <a:rPr lang="en-US" sz="1600" dirty="0" err="1">
                <a:latin typeface="Courier New" pitchFamily="49" charset="0"/>
              </a:rPr>
              <a:t>i</a:t>
            </a:r>
            <a:r>
              <a:rPr lang="en-US" sz="1600" dirty="0">
                <a:latin typeface="Courier New" pitchFamily="49" charset="0"/>
              </a:rPr>
              <a:t> . "&lt;</a:t>
            </a:r>
            <a:r>
              <a:rPr lang="en-US" sz="1600" dirty="0" err="1">
                <a:latin typeface="Courier New" pitchFamily="49" charset="0"/>
              </a:rPr>
              <a:t>br</a:t>
            </a:r>
            <a:r>
              <a:rPr lang="en-US" sz="1600" dirty="0">
                <a:latin typeface="Courier New" pitchFamily="49" charset="0"/>
              </a:rPr>
              <a:t> /&gt;";</a:t>
            </a:r>
          </a:p>
          <a:p>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  </a:t>
            </a:r>
          </a:p>
          <a:p>
            <a:r>
              <a:rPr lang="en-IE" sz="1600" dirty="0">
                <a:latin typeface="Courier New" pitchFamily="49" charset="0"/>
              </a:rPr>
              <a:t>&lt;/script&gt;</a:t>
            </a:r>
          </a:p>
          <a:p>
            <a:endParaRPr lang="en-IE" sz="1600" dirty="0">
              <a:latin typeface="Courier New" pitchFamily="49" charset="0"/>
            </a:endParaRPr>
          </a:p>
          <a:p>
            <a:r>
              <a:rPr lang="en-US" sz="1600" dirty="0">
                <a:latin typeface="Courier New" pitchFamily="49" charset="0"/>
              </a:rPr>
              <a:t>&lt;/body&gt;</a:t>
            </a:r>
          </a:p>
          <a:p>
            <a:r>
              <a:rPr lang="en-US" sz="1600" dirty="0">
                <a:latin typeface="Courier New" pitchFamily="49" charset="0"/>
              </a:rPr>
              <a:t>&lt;/html&gt; </a:t>
            </a:r>
          </a:p>
        </p:txBody>
      </p:sp>
      <p:sp>
        <p:nvSpPr>
          <p:cNvPr id="135172" name="AutoShape 4"/>
          <p:cNvSpPr>
            <a:spLocks/>
          </p:cNvSpPr>
          <p:nvPr/>
        </p:nvSpPr>
        <p:spPr bwMode="auto">
          <a:xfrm>
            <a:off x="8027988" y="2205038"/>
            <a:ext cx="360362" cy="1152525"/>
          </a:xfrm>
          <a:prstGeom prst="rightBrace">
            <a:avLst>
              <a:gd name="adj1" fmla="val 26652"/>
              <a:gd name="adj2" fmla="val 50000"/>
            </a:avLst>
          </a:prstGeom>
          <a:noFill/>
          <a:ln w="9525">
            <a:solidFill>
              <a:schemeClr val="tx1"/>
            </a:solidFill>
            <a:round/>
            <a:headEnd/>
            <a:tailEnd/>
          </a:ln>
          <a:effectLst/>
        </p:spPr>
        <p:txBody>
          <a:bodyPr wrap="none" anchor="ctr"/>
          <a:lstStyle/>
          <a:p>
            <a:endParaRPr lang="en-US"/>
          </a:p>
        </p:txBody>
      </p:sp>
      <p:sp>
        <p:nvSpPr>
          <p:cNvPr id="135173" name="AutoShape 5"/>
          <p:cNvSpPr>
            <a:spLocks/>
          </p:cNvSpPr>
          <p:nvPr/>
        </p:nvSpPr>
        <p:spPr bwMode="auto">
          <a:xfrm>
            <a:off x="8101013" y="4076700"/>
            <a:ext cx="360362" cy="2016125"/>
          </a:xfrm>
          <a:prstGeom prst="rightBrace">
            <a:avLst>
              <a:gd name="adj1" fmla="val 46623"/>
              <a:gd name="adj2" fmla="val 50000"/>
            </a:avLst>
          </a:prstGeom>
          <a:noFill/>
          <a:ln w="9525">
            <a:solidFill>
              <a:schemeClr val="tx1"/>
            </a:solidFill>
            <a:round/>
            <a:headEnd/>
            <a:tailEnd/>
          </a:ln>
          <a:effectLst/>
        </p:spPr>
        <p:txBody>
          <a:bodyPr wrap="none" anchor="ctr"/>
          <a:lstStyle/>
          <a:p>
            <a:endParaRPr lang="en-US"/>
          </a:p>
        </p:txBody>
      </p:sp>
      <p:sp>
        <p:nvSpPr>
          <p:cNvPr id="135174" name="AutoShape 6"/>
          <p:cNvSpPr>
            <a:spLocks/>
          </p:cNvSpPr>
          <p:nvPr/>
        </p:nvSpPr>
        <p:spPr bwMode="auto">
          <a:xfrm>
            <a:off x="5292725" y="765175"/>
            <a:ext cx="360363" cy="1295400"/>
          </a:xfrm>
          <a:prstGeom prst="rightBrace">
            <a:avLst>
              <a:gd name="adj1" fmla="val 29956"/>
              <a:gd name="adj2" fmla="val 50000"/>
            </a:avLst>
          </a:prstGeom>
          <a:noFill/>
          <a:ln w="9525">
            <a:solidFill>
              <a:schemeClr val="tx1"/>
            </a:solidFill>
            <a:round/>
            <a:headEnd/>
            <a:tailEnd/>
          </a:ln>
          <a:effectLst/>
        </p:spPr>
        <p:txBody>
          <a:bodyPr wrap="none" anchor="ctr"/>
          <a:lstStyle/>
          <a:p>
            <a:endParaRPr lang="en-US"/>
          </a:p>
        </p:txBody>
      </p:sp>
      <p:sp>
        <p:nvSpPr>
          <p:cNvPr id="135175" name="AutoShape 7"/>
          <p:cNvSpPr>
            <a:spLocks/>
          </p:cNvSpPr>
          <p:nvPr/>
        </p:nvSpPr>
        <p:spPr bwMode="auto">
          <a:xfrm>
            <a:off x="5292725" y="3500438"/>
            <a:ext cx="431800" cy="576262"/>
          </a:xfrm>
          <a:prstGeom prst="rightBrace">
            <a:avLst>
              <a:gd name="adj1" fmla="val 11121"/>
              <a:gd name="adj2" fmla="val 50000"/>
            </a:avLst>
          </a:prstGeom>
          <a:noFill/>
          <a:ln w="9525">
            <a:solidFill>
              <a:schemeClr val="tx1"/>
            </a:solidFill>
            <a:round/>
            <a:headEnd/>
            <a:tailEnd/>
          </a:ln>
          <a:effectLst/>
        </p:spPr>
        <p:txBody>
          <a:bodyPr wrap="none" anchor="ctr"/>
          <a:lstStyle/>
          <a:p>
            <a:endParaRPr lang="en-US"/>
          </a:p>
        </p:txBody>
      </p:sp>
      <p:sp>
        <p:nvSpPr>
          <p:cNvPr id="135176" name="Text Box 8"/>
          <p:cNvSpPr txBox="1">
            <a:spLocks noChangeArrowheads="1"/>
          </p:cNvSpPr>
          <p:nvPr/>
        </p:nvSpPr>
        <p:spPr bwMode="auto">
          <a:xfrm>
            <a:off x="5775325" y="1144588"/>
            <a:ext cx="1047750" cy="457200"/>
          </a:xfrm>
          <a:prstGeom prst="rect">
            <a:avLst/>
          </a:prstGeom>
          <a:noFill/>
          <a:ln w="9525">
            <a:noFill/>
            <a:miter lim="800000"/>
            <a:headEnd/>
            <a:tailEnd/>
          </a:ln>
          <a:effectLst/>
        </p:spPr>
        <p:txBody>
          <a:bodyPr wrap="none">
            <a:spAutoFit/>
          </a:bodyPr>
          <a:lstStyle/>
          <a:p>
            <a:r>
              <a:rPr lang="en-IE" b="0" dirty="0"/>
              <a:t>HTML</a:t>
            </a:r>
            <a:endParaRPr lang="en-US" b="0" dirty="0"/>
          </a:p>
        </p:txBody>
      </p:sp>
      <p:sp>
        <p:nvSpPr>
          <p:cNvPr id="135177" name="Text Box 9"/>
          <p:cNvSpPr txBox="1">
            <a:spLocks noChangeArrowheads="1"/>
          </p:cNvSpPr>
          <p:nvPr/>
        </p:nvSpPr>
        <p:spPr bwMode="auto">
          <a:xfrm>
            <a:off x="5795963" y="3573463"/>
            <a:ext cx="1047750" cy="457200"/>
          </a:xfrm>
          <a:prstGeom prst="rect">
            <a:avLst/>
          </a:prstGeom>
          <a:noFill/>
          <a:ln w="9525">
            <a:noFill/>
            <a:miter lim="800000"/>
            <a:headEnd/>
            <a:tailEnd/>
          </a:ln>
          <a:effectLst/>
        </p:spPr>
        <p:txBody>
          <a:bodyPr wrap="none">
            <a:spAutoFit/>
          </a:bodyPr>
          <a:lstStyle/>
          <a:p>
            <a:r>
              <a:rPr lang="en-IE" b="0"/>
              <a:t>HTML</a:t>
            </a:r>
            <a:endParaRPr lang="en-US" b="0"/>
          </a:p>
        </p:txBody>
      </p:sp>
      <p:sp>
        <p:nvSpPr>
          <p:cNvPr id="135178" name="Text Box 10"/>
          <p:cNvSpPr txBox="1">
            <a:spLocks noChangeArrowheads="1"/>
          </p:cNvSpPr>
          <p:nvPr/>
        </p:nvSpPr>
        <p:spPr bwMode="auto">
          <a:xfrm>
            <a:off x="7308850" y="2565400"/>
            <a:ext cx="744538" cy="457200"/>
          </a:xfrm>
          <a:prstGeom prst="rect">
            <a:avLst/>
          </a:prstGeom>
          <a:noFill/>
          <a:ln w="9525">
            <a:noFill/>
            <a:miter lim="800000"/>
            <a:headEnd/>
            <a:tailEnd/>
          </a:ln>
          <a:effectLst/>
        </p:spPr>
        <p:txBody>
          <a:bodyPr wrap="none">
            <a:spAutoFit/>
          </a:bodyPr>
          <a:lstStyle/>
          <a:p>
            <a:r>
              <a:rPr lang="en-IE" b="0" dirty="0"/>
              <a:t>PHP</a:t>
            </a:r>
            <a:endParaRPr lang="en-US" b="0" dirty="0"/>
          </a:p>
        </p:txBody>
      </p:sp>
      <p:sp>
        <p:nvSpPr>
          <p:cNvPr id="135179" name="Text Box 11"/>
          <p:cNvSpPr txBox="1">
            <a:spLocks noChangeArrowheads="1"/>
          </p:cNvSpPr>
          <p:nvPr/>
        </p:nvSpPr>
        <p:spPr bwMode="auto">
          <a:xfrm>
            <a:off x="7380288" y="4365625"/>
            <a:ext cx="744537" cy="457200"/>
          </a:xfrm>
          <a:prstGeom prst="rect">
            <a:avLst/>
          </a:prstGeom>
          <a:noFill/>
          <a:ln w="9525">
            <a:noFill/>
            <a:miter lim="800000"/>
            <a:headEnd/>
            <a:tailEnd/>
          </a:ln>
          <a:effectLst/>
        </p:spPr>
        <p:txBody>
          <a:bodyPr wrap="none">
            <a:spAutoFit/>
          </a:bodyPr>
          <a:lstStyle/>
          <a:p>
            <a:r>
              <a:rPr lang="en-IE" b="0" dirty="0"/>
              <a:t>PHP</a:t>
            </a:r>
            <a:endParaRPr lang="en-US" b="0" dirty="0"/>
          </a:p>
        </p:txBody>
      </p:sp>
      <p:sp>
        <p:nvSpPr>
          <p:cNvPr id="135180" name="AutoShape 12"/>
          <p:cNvSpPr>
            <a:spLocks/>
          </p:cNvSpPr>
          <p:nvPr/>
        </p:nvSpPr>
        <p:spPr bwMode="auto">
          <a:xfrm>
            <a:off x="5508625" y="6281738"/>
            <a:ext cx="431800" cy="576262"/>
          </a:xfrm>
          <a:prstGeom prst="rightBrace">
            <a:avLst>
              <a:gd name="adj1" fmla="val 11121"/>
              <a:gd name="adj2" fmla="val 50000"/>
            </a:avLst>
          </a:prstGeom>
          <a:noFill/>
          <a:ln w="9525">
            <a:solidFill>
              <a:schemeClr val="tx1"/>
            </a:solidFill>
            <a:round/>
            <a:headEnd/>
            <a:tailEnd/>
          </a:ln>
          <a:effectLst/>
        </p:spPr>
        <p:txBody>
          <a:bodyPr wrap="none" anchor="ctr"/>
          <a:lstStyle/>
          <a:p>
            <a:endParaRPr lang="en-US"/>
          </a:p>
        </p:txBody>
      </p:sp>
      <p:sp>
        <p:nvSpPr>
          <p:cNvPr id="135181" name="Text Box 13"/>
          <p:cNvSpPr txBox="1">
            <a:spLocks noChangeArrowheads="1"/>
          </p:cNvSpPr>
          <p:nvPr/>
        </p:nvSpPr>
        <p:spPr bwMode="auto">
          <a:xfrm>
            <a:off x="6011863" y="6354763"/>
            <a:ext cx="1047750" cy="457200"/>
          </a:xfrm>
          <a:prstGeom prst="rect">
            <a:avLst/>
          </a:prstGeom>
          <a:noFill/>
          <a:ln w="9525">
            <a:noFill/>
            <a:miter lim="800000"/>
            <a:headEnd/>
            <a:tailEnd/>
          </a:ln>
          <a:effectLst/>
        </p:spPr>
        <p:txBody>
          <a:bodyPr wrap="none">
            <a:spAutoFit/>
          </a:bodyPr>
          <a:lstStyle/>
          <a:p>
            <a:r>
              <a:rPr lang="en-IE" b="0" dirty="0"/>
              <a:t>HTML</a:t>
            </a:r>
            <a:endParaRPr lang="en-US" b="0" dirty="0"/>
          </a:p>
        </p:txBody>
      </p:sp>
      <p:sp>
        <p:nvSpPr>
          <p:cNvPr id="16" name="TextBox 15"/>
          <p:cNvSpPr txBox="1"/>
          <p:nvPr/>
        </p:nvSpPr>
        <p:spPr>
          <a:xfrm rot="828549">
            <a:off x="6929454" y="357166"/>
            <a:ext cx="2078454" cy="923330"/>
          </a:xfrm>
          <a:prstGeom prst="rect">
            <a:avLst/>
          </a:prstGeom>
          <a:solidFill>
            <a:schemeClr val="bg1">
              <a:lumMod val="20000"/>
              <a:lumOff val="80000"/>
            </a:schemeClr>
          </a:solidFill>
        </p:spPr>
        <p:txBody>
          <a:bodyPr wrap="none" rtlCol="0">
            <a:spAutoFit/>
          </a:bodyPr>
          <a:lstStyle/>
          <a:p>
            <a:r>
              <a:rPr lang="en-IE" sz="1800" dirty="0" err="1" smtClean="0">
                <a:solidFill>
                  <a:srgbClr val="FF0000"/>
                </a:solidFill>
              </a:rPr>
              <a:t>Tryit</a:t>
            </a:r>
            <a:r>
              <a:rPr lang="en-IE" sz="1800" dirty="0" smtClean="0">
                <a:solidFill>
                  <a:srgbClr val="FF0000"/>
                </a:solidFill>
              </a:rPr>
              <a:t>!</a:t>
            </a:r>
          </a:p>
          <a:p>
            <a:r>
              <a:rPr lang="en-IE" sz="1800" dirty="0" smtClean="0">
                <a:solidFill>
                  <a:srgbClr val="FF0000"/>
                </a:solidFill>
              </a:rPr>
              <a:t>Create a file called </a:t>
            </a:r>
          </a:p>
          <a:p>
            <a:r>
              <a:rPr lang="en-IE" sz="1800" dirty="0">
                <a:solidFill>
                  <a:srgbClr val="FF0000"/>
                </a:solidFill>
              </a:rPr>
              <a:t>m</a:t>
            </a:r>
            <a:r>
              <a:rPr lang="en-IE" sz="1800" dirty="0" smtClean="0">
                <a:solidFill>
                  <a:srgbClr val="FF0000"/>
                </a:solidFill>
              </a:rPr>
              <a:t>ultipleblocks.php</a:t>
            </a:r>
            <a:endParaRPr 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p:cTn id="7" dur="500" fill="hold"/>
                                        <p:tgtEl>
                                          <p:spTgt spid="1351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51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517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 calcmode="lin" valueType="num">
                                      <p:cBhvr>
                                        <p:cTn id="12" dur="500" fill="hold"/>
                                        <p:tgtEl>
                                          <p:spTgt spid="13517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3517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3517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 calcmode="lin" valueType="num">
                                      <p:cBhvr>
                                        <p:cTn id="17" dur="500" fill="hold"/>
                                        <p:tgtEl>
                                          <p:spTgt spid="13517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3517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35171">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 calcmode="lin" valueType="num">
                                      <p:cBhvr>
                                        <p:cTn id="22" dur="500" fill="hold"/>
                                        <p:tgtEl>
                                          <p:spTgt spid="13517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3517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35171">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35171">
                                            <p:txEl>
                                              <p:pRg st="4" end="4"/>
                                            </p:txEl>
                                          </p:spTgt>
                                        </p:tgtEl>
                                        <p:attrNameLst>
                                          <p:attrName>style.visibility</p:attrName>
                                        </p:attrNameLst>
                                      </p:cBhvr>
                                      <p:to>
                                        <p:strVal val="visible"/>
                                      </p:to>
                                    </p:set>
                                    <p:anim calcmode="lin" valueType="num">
                                      <p:cBhvr>
                                        <p:cTn id="27" dur="500" fill="hold"/>
                                        <p:tgtEl>
                                          <p:spTgt spid="13517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3517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35171">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5174"/>
                                        </p:tgtEl>
                                        <p:attrNameLst>
                                          <p:attrName>style.visibility</p:attrName>
                                        </p:attrNameLst>
                                      </p:cBhvr>
                                      <p:to>
                                        <p:strVal val="visible"/>
                                      </p:to>
                                    </p:set>
                                    <p:anim calcmode="lin" valueType="num">
                                      <p:cBhvr>
                                        <p:cTn id="32" dur="500" fill="hold"/>
                                        <p:tgtEl>
                                          <p:spTgt spid="135174"/>
                                        </p:tgtEl>
                                        <p:attrNameLst>
                                          <p:attrName>ppt_w</p:attrName>
                                        </p:attrNameLst>
                                      </p:cBhvr>
                                      <p:tavLst>
                                        <p:tav tm="0">
                                          <p:val>
                                            <p:fltVal val="0"/>
                                          </p:val>
                                        </p:tav>
                                        <p:tav tm="100000">
                                          <p:val>
                                            <p:strVal val="#ppt_w"/>
                                          </p:val>
                                        </p:tav>
                                      </p:tavLst>
                                    </p:anim>
                                    <p:anim calcmode="lin" valueType="num">
                                      <p:cBhvr>
                                        <p:cTn id="33" dur="500" fill="hold"/>
                                        <p:tgtEl>
                                          <p:spTgt spid="135174"/>
                                        </p:tgtEl>
                                        <p:attrNameLst>
                                          <p:attrName>ppt_h</p:attrName>
                                        </p:attrNameLst>
                                      </p:cBhvr>
                                      <p:tavLst>
                                        <p:tav tm="0">
                                          <p:val>
                                            <p:fltVal val="0"/>
                                          </p:val>
                                        </p:tav>
                                        <p:tav tm="100000">
                                          <p:val>
                                            <p:strVal val="#ppt_h"/>
                                          </p:val>
                                        </p:tav>
                                      </p:tavLst>
                                    </p:anim>
                                    <p:animEffect transition="in" filter="fade">
                                      <p:cBhvr>
                                        <p:cTn id="34" dur="500"/>
                                        <p:tgtEl>
                                          <p:spTgt spid="13517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5176"/>
                                        </p:tgtEl>
                                        <p:attrNameLst>
                                          <p:attrName>style.visibility</p:attrName>
                                        </p:attrNameLst>
                                      </p:cBhvr>
                                      <p:to>
                                        <p:strVal val="visible"/>
                                      </p:to>
                                    </p:set>
                                    <p:anim calcmode="lin" valueType="num">
                                      <p:cBhvr>
                                        <p:cTn id="37" dur="500" fill="hold"/>
                                        <p:tgtEl>
                                          <p:spTgt spid="135176"/>
                                        </p:tgtEl>
                                        <p:attrNameLst>
                                          <p:attrName>ppt_w</p:attrName>
                                        </p:attrNameLst>
                                      </p:cBhvr>
                                      <p:tavLst>
                                        <p:tav tm="0">
                                          <p:val>
                                            <p:fltVal val="0"/>
                                          </p:val>
                                        </p:tav>
                                        <p:tav tm="100000">
                                          <p:val>
                                            <p:strVal val="#ppt_w"/>
                                          </p:val>
                                        </p:tav>
                                      </p:tavLst>
                                    </p:anim>
                                    <p:anim calcmode="lin" valueType="num">
                                      <p:cBhvr>
                                        <p:cTn id="38" dur="500" fill="hold"/>
                                        <p:tgtEl>
                                          <p:spTgt spid="135176"/>
                                        </p:tgtEl>
                                        <p:attrNameLst>
                                          <p:attrName>ppt_h</p:attrName>
                                        </p:attrNameLst>
                                      </p:cBhvr>
                                      <p:tavLst>
                                        <p:tav tm="0">
                                          <p:val>
                                            <p:fltVal val="0"/>
                                          </p:val>
                                        </p:tav>
                                        <p:tav tm="100000">
                                          <p:val>
                                            <p:strVal val="#ppt_h"/>
                                          </p:val>
                                        </p:tav>
                                      </p:tavLst>
                                    </p:anim>
                                    <p:animEffect transition="in" filter="fade">
                                      <p:cBhvr>
                                        <p:cTn id="39" dur="500"/>
                                        <p:tgtEl>
                                          <p:spTgt spid="13517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35171">
                                            <p:txEl>
                                              <p:pRg st="23" end="23"/>
                                            </p:txEl>
                                          </p:spTgt>
                                        </p:tgtEl>
                                        <p:attrNameLst>
                                          <p:attrName>style.visibility</p:attrName>
                                        </p:attrNameLst>
                                      </p:cBhvr>
                                      <p:to>
                                        <p:strVal val="visible"/>
                                      </p:to>
                                    </p:set>
                                    <p:anim calcmode="lin" valueType="num">
                                      <p:cBhvr>
                                        <p:cTn id="44" dur="500" fill="hold"/>
                                        <p:tgtEl>
                                          <p:spTgt spid="135171">
                                            <p:txEl>
                                              <p:pRg st="23" end="23"/>
                                            </p:txEl>
                                          </p:spTgt>
                                        </p:tgtEl>
                                        <p:attrNameLst>
                                          <p:attrName>ppt_w</p:attrName>
                                        </p:attrNameLst>
                                      </p:cBhvr>
                                      <p:tavLst>
                                        <p:tav tm="0">
                                          <p:val>
                                            <p:fltVal val="0"/>
                                          </p:val>
                                        </p:tav>
                                        <p:tav tm="100000">
                                          <p:val>
                                            <p:strVal val="#ppt_w"/>
                                          </p:val>
                                        </p:tav>
                                      </p:tavLst>
                                    </p:anim>
                                    <p:anim calcmode="lin" valueType="num">
                                      <p:cBhvr>
                                        <p:cTn id="45" dur="500" fill="hold"/>
                                        <p:tgtEl>
                                          <p:spTgt spid="135171">
                                            <p:txEl>
                                              <p:pRg st="23" end="23"/>
                                            </p:txEl>
                                          </p:spTgt>
                                        </p:tgtEl>
                                        <p:attrNameLst>
                                          <p:attrName>ppt_h</p:attrName>
                                        </p:attrNameLst>
                                      </p:cBhvr>
                                      <p:tavLst>
                                        <p:tav tm="0">
                                          <p:val>
                                            <p:fltVal val="0"/>
                                          </p:val>
                                        </p:tav>
                                        <p:tav tm="100000">
                                          <p:val>
                                            <p:strVal val="#ppt_h"/>
                                          </p:val>
                                        </p:tav>
                                      </p:tavLst>
                                    </p:anim>
                                    <p:animEffect transition="in" filter="fade">
                                      <p:cBhvr>
                                        <p:cTn id="46" dur="500"/>
                                        <p:tgtEl>
                                          <p:spTgt spid="135171">
                                            <p:txEl>
                                              <p:pRg st="23" end="23"/>
                                            </p:txEl>
                                          </p:spTgt>
                                        </p:tgtEl>
                                      </p:cBhvr>
                                    </p:animEffect>
                                  </p:childTnLst>
                                </p:cTn>
                              </p:par>
                              <p:par>
                                <p:cTn id="47" presetID="53" presetClass="entr" presetSubtype="16" fill="hold" nodeType="withEffect">
                                  <p:stCondLst>
                                    <p:cond delay="0"/>
                                  </p:stCondLst>
                                  <p:childTnLst>
                                    <p:set>
                                      <p:cBhvr>
                                        <p:cTn id="48" dur="1" fill="hold">
                                          <p:stCondLst>
                                            <p:cond delay="0"/>
                                          </p:stCondLst>
                                        </p:cTn>
                                        <p:tgtEl>
                                          <p:spTgt spid="135171">
                                            <p:txEl>
                                              <p:pRg st="24" end="24"/>
                                            </p:txEl>
                                          </p:spTgt>
                                        </p:tgtEl>
                                        <p:attrNameLst>
                                          <p:attrName>style.visibility</p:attrName>
                                        </p:attrNameLst>
                                      </p:cBhvr>
                                      <p:to>
                                        <p:strVal val="visible"/>
                                      </p:to>
                                    </p:set>
                                    <p:anim calcmode="lin" valueType="num">
                                      <p:cBhvr>
                                        <p:cTn id="49" dur="500" fill="hold"/>
                                        <p:tgtEl>
                                          <p:spTgt spid="135171">
                                            <p:txEl>
                                              <p:pRg st="24" end="24"/>
                                            </p:txEl>
                                          </p:spTgt>
                                        </p:tgtEl>
                                        <p:attrNameLst>
                                          <p:attrName>ppt_w</p:attrName>
                                        </p:attrNameLst>
                                      </p:cBhvr>
                                      <p:tavLst>
                                        <p:tav tm="0">
                                          <p:val>
                                            <p:fltVal val="0"/>
                                          </p:val>
                                        </p:tav>
                                        <p:tav tm="100000">
                                          <p:val>
                                            <p:strVal val="#ppt_w"/>
                                          </p:val>
                                        </p:tav>
                                      </p:tavLst>
                                    </p:anim>
                                    <p:anim calcmode="lin" valueType="num">
                                      <p:cBhvr>
                                        <p:cTn id="50" dur="500" fill="hold"/>
                                        <p:tgtEl>
                                          <p:spTgt spid="135171">
                                            <p:txEl>
                                              <p:pRg st="24" end="24"/>
                                            </p:txEl>
                                          </p:spTgt>
                                        </p:tgtEl>
                                        <p:attrNameLst>
                                          <p:attrName>ppt_h</p:attrName>
                                        </p:attrNameLst>
                                      </p:cBhvr>
                                      <p:tavLst>
                                        <p:tav tm="0">
                                          <p:val>
                                            <p:fltVal val="0"/>
                                          </p:val>
                                        </p:tav>
                                        <p:tav tm="100000">
                                          <p:val>
                                            <p:strVal val="#ppt_h"/>
                                          </p:val>
                                        </p:tav>
                                      </p:tavLst>
                                    </p:anim>
                                    <p:animEffect transition="in" filter="fade">
                                      <p:cBhvr>
                                        <p:cTn id="51" dur="500"/>
                                        <p:tgtEl>
                                          <p:spTgt spid="135171">
                                            <p:txEl>
                                              <p:pRg st="24" end="24"/>
                                            </p:tx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35180"/>
                                        </p:tgtEl>
                                        <p:attrNameLst>
                                          <p:attrName>style.visibility</p:attrName>
                                        </p:attrNameLst>
                                      </p:cBhvr>
                                      <p:to>
                                        <p:strVal val="visible"/>
                                      </p:to>
                                    </p:set>
                                    <p:anim calcmode="lin" valueType="num">
                                      <p:cBhvr>
                                        <p:cTn id="54" dur="500" fill="hold"/>
                                        <p:tgtEl>
                                          <p:spTgt spid="135180"/>
                                        </p:tgtEl>
                                        <p:attrNameLst>
                                          <p:attrName>ppt_w</p:attrName>
                                        </p:attrNameLst>
                                      </p:cBhvr>
                                      <p:tavLst>
                                        <p:tav tm="0">
                                          <p:val>
                                            <p:fltVal val="0"/>
                                          </p:val>
                                        </p:tav>
                                        <p:tav tm="100000">
                                          <p:val>
                                            <p:strVal val="#ppt_w"/>
                                          </p:val>
                                        </p:tav>
                                      </p:tavLst>
                                    </p:anim>
                                    <p:anim calcmode="lin" valueType="num">
                                      <p:cBhvr>
                                        <p:cTn id="55" dur="500" fill="hold"/>
                                        <p:tgtEl>
                                          <p:spTgt spid="135180"/>
                                        </p:tgtEl>
                                        <p:attrNameLst>
                                          <p:attrName>ppt_h</p:attrName>
                                        </p:attrNameLst>
                                      </p:cBhvr>
                                      <p:tavLst>
                                        <p:tav tm="0">
                                          <p:val>
                                            <p:fltVal val="0"/>
                                          </p:val>
                                        </p:tav>
                                        <p:tav tm="100000">
                                          <p:val>
                                            <p:strVal val="#ppt_h"/>
                                          </p:val>
                                        </p:tav>
                                      </p:tavLst>
                                    </p:anim>
                                    <p:animEffect transition="in" filter="fade">
                                      <p:cBhvr>
                                        <p:cTn id="56" dur="500"/>
                                        <p:tgtEl>
                                          <p:spTgt spid="13518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35181"/>
                                        </p:tgtEl>
                                        <p:attrNameLst>
                                          <p:attrName>style.visibility</p:attrName>
                                        </p:attrNameLst>
                                      </p:cBhvr>
                                      <p:to>
                                        <p:strVal val="visible"/>
                                      </p:to>
                                    </p:set>
                                    <p:anim calcmode="lin" valueType="num">
                                      <p:cBhvr>
                                        <p:cTn id="59" dur="500" fill="hold"/>
                                        <p:tgtEl>
                                          <p:spTgt spid="135181"/>
                                        </p:tgtEl>
                                        <p:attrNameLst>
                                          <p:attrName>ppt_w</p:attrName>
                                        </p:attrNameLst>
                                      </p:cBhvr>
                                      <p:tavLst>
                                        <p:tav tm="0">
                                          <p:val>
                                            <p:fltVal val="0"/>
                                          </p:val>
                                        </p:tav>
                                        <p:tav tm="100000">
                                          <p:val>
                                            <p:strVal val="#ppt_w"/>
                                          </p:val>
                                        </p:tav>
                                      </p:tavLst>
                                    </p:anim>
                                    <p:anim calcmode="lin" valueType="num">
                                      <p:cBhvr>
                                        <p:cTn id="60" dur="500" fill="hold"/>
                                        <p:tgtEl>
                                          <p:spTgt spid="135181"/>
                                        </p:tgtEl>
                                        <p:attrNameLst>
                                          <p:attrName>ppt_h</p:attrName>
                                        </p:attrNameLst>
                                      </p:cBhvr>
                                      <p:tavLst>
                                        <p:tav tm="0">
                                          <p:val>
                                            <p:fltVal val="0"/>
                                          </p:val>
                                        </p:tav>
                                        <p:tav tm="100000">
                                          <p:val>
                                            <p:strVal val="#ppt_h"/>
                                          </p:val>
                                        </p:tav>
                                      </p:tavLst>
                                    </p:anim>
                                    <p:animEffect transition="in" filter="fade">
                                      <p:cBhvr>
                                        <p:cTn id="61" dur="500"/>
                                        <p:tgtEl>
                                          <p:spTgt spid="135181"/>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35171">
                                            <p:txEl>
                                              <p:pRg st="6" end="6"/>
                                            </p:txEl>
                                          </p:spTgt>
                                        </p:tgtEl>
                                        <p:attrNameLst>
                                          <p:attrName>style.visibility</p:attrName>
                                        </p:attrNameLst>
                                      </p:cBhvr>
                                      <p:to>
                                        <p:strVal val="visible"/>
                                      </p:to>
                                    </p:set>
                                    <p:anim calcmode="lin" valueType="num">
                                      <p:cBhvr>
                                        <p:cTn id="66" dur="500" fill="hold"/>
                                        <p:tgtEl>
                                          <p:spTgt spid="135171">
                                            <p:txEl>
                                              <p:pRg st="6" end="6"/>
                                            </p:txEl>
                                          </p:spTgt>
                                        </p:tgtEl>
                                        <p:attrNameLst>
                                          <p:attrName>ppt_w</p:attrName>
                                        </p:attrNameLst>
                                      </p:cBhvr>
                                      <p:tavLst>
                                        <p:tav tm="0">
                                          <p:val>
                                            <p:fltVal val="0"/>
                                          </p:val>
                                        </p:tav>
                                        <p:tav tm="100000">
                                          <p:val>
                                            <p:strVal val="#ppt_w"/>
                                          </p:val>
                                        </p:tav>
                                      </p:tavLst>
                                    </p:anim>
                                    <p:anim calcmode="lin" valueType="num">
                                      <p:cBhvr>
                                        <p:cTn id="67" dur="500" fill="hold"/>
                                        <p:tgtEl>
                                          <p:spTgt spid="135171">
                                            <p:txEl>
                                              <p:pRg st="6" end="6"/>
                                            </p:txEl>
                                          </p:spTgt>
                                        </p:tgtEl>
                                        <p:attrNameLst>
                                          <p:attrName>ppt_h</p:attrName>
                                        </p:attrNameLst>
                                      </p:cBhvr>
                                      <p:tavLst>
                                        <p:tav tm="0">
                                          <p:val>
                                            <p:fltVal val="0"/>
                                          </p:val>
                                        </p:tav>
                                        <p:tav tm="100000">
                                          <p:val>
                                            <p:strVal val="#ppt_h"/>
                                          </p:val>
                                        </p:tav>
                                      </p:tavLst>
                                    </p:anim>
                                    <p:animEffect transition="in" filter="fade">
                                      <p:cBhvr>
                                        <p:cTn id="68" dur="500"/>
                                        <p:tgtEl>
                                          <p:spTgt spid="135171">
                                            <p:txEl>
                                              <p:pRg st="6" end="6"/>
                                            </p:txEl>
                                          </p:spTgt>
                                        </p:tgtEl>
                                      </p:cBhvr>
                                    </p:animEffect>
                                  </p:childTnLst>
                                </p:cTn>
                              </p:par>
                              <p:par>
                                <p:cTn id="69" presetID="53" presetClass="entr" presetSubtype="16" fill="hold" nodeType="withEffect">
                                  <p:stCondLst>
                                    <p:cond delay="0"/>
                                  </p:stCondLst>
                                  <p:childTnLst>
                                    <p:set>
                                      <p:cBhvr>
                                        <p:cTn id="70" dur="1" fill="hold">
                                          <p:stCondLst>
                                            <p:cond delay="0"/>
                                          </p:stCondLst>
                                        </p:cTn>
                                        <p:tgtEl>
                                          <p:spTgt spid="135171">
                                            <p:txEl>
                                              <p:pRg st="7" end="7"/>
                                            </p:txEl>
                                          </p:spTgt>
                                        </p:tgtEl>
                                        <p:attrNameLst>
                                          <p:attrName>style.visibility</p:attrName>
                                        </p:attrNameLst>
                                      </p:cBhvr>
                                      <p:to>
                                        <p:strVal val="visible"/>
                                      </p:to>
                                    </p:set>
                                    <p:anim calcmode="lin" valueType="num">
                                      <p:cBhvr>
                                        <p:cTn id="71" dur="500" fill="hold"/>
                                        <p:tgtEl>
                                          <p:spTgt spid="135171">
                                            <p:txEl>
                                              <p:pRg st="7" end="7"/>
                                            </p:txEl>
                                          </p:spTgt>
                                        </p:tgtEl>
                                        <p:attrNameLst>
                                          <p:attrName>ppt_w</p:attrName>
                                        </p:attrNameLst>
                                      </p:cBhvr>
                                      <p:tavLst>
                                        <p:tav tm="0">
                                          <p:val>
                                            <p:fltVal val="0"/>
                                          </p:val>
                                        </p:tav>
                                        <p:tav tm="100000">
                                          <p:val>
                                            <p:strVal val="#ppt_w"/>
                                          </p:val>
                                        </p:tav>
                                      </p:tavLst>
                                    </p:anim>
                                    <p:anim calcmode="lin" valueType="num">
                                      <p:cBhvr>
                                        <p:cTn id="72" dur="500" fill="hold"/>
                                        <p:tgtEl>
                                          <p:spTgt spid="135171">
                                            <p:txEl>
                                              <p:pRg st="7" end="7"/>
                                            </p:txEl>
                                          </p:spTgt>
                                        </p:tgtEl>
                                        <p:attrNameLst>
                                          <p:attrName>ppt_h</p:attrName>
                                        </p:attrNameLst>
                                      </p:cBhvr>
                                      <p:tavLst>
                                        <p:tav tm="0">
                                          <p:val>
                                            <p:fltVal val="0"/>
                                          </p:val>
                                        </p:tav>
                                        <p:tav tm="100000">
                                          <p:val>
                                            <p:strVal val="#ppt_h"/>
                                          </p:val>
                                        </p:tav>
                                      </p:tavLst>
                                    </p:anim>
                                    <p:animEffect transition="in" filter="fade">
                                      <p:cBhvr>
                                        <p:cTn id="73" dur="500"/>
                                        <p:tgtEl>
                                          <p:spTgt spid="135171">
                                            <p:txEl>
                                              <p:pRg st="7" end="7"/>
                                            </p:txEl>
                                          </p:spTgt>
                                        </p:tgtEl>
                                      </p:cBhvr>
                                    </p:animEffect>
                                  </p:childTnLst>
                                </p:cTn>
                              </p:par>
                              <p:par>
                                <p:cTn id="74" presetID="53" presetClass="entr" presetSubtype="16" fill="hold" nodeType="withEffect">
                                  <p:stCondLst>
                                    <p:cond delay="0"/>
                                  </p:stCondLst>
                                  <p:childTnLst>
                                    <p:set>
                                      <p:cBhvr>
                                        <p:cTn id="75" dur="1" fill="hold">
                                          <p:stCondLst>
                                            <p:cond delay="0"/>
                                          </p:stCondLst>
                                        </p:cTn>
                                        <p:tgtEl>
                                          <p:spTgt spid="135171">
                                            <p:txEl>
                                              <p:pRg st="8" end="8"/>
                                            </p:txEl>
                                          </p:spTgt>
                                        </p:tgtEl>
                                        <p:attrNameLst>
                                          <p:attrName>style.visibility</p:attrName>
                                        </p:attrNameLst>
                                      </p:cBhvr>
                                      <p:to>
                                        <p:strVal val="visible"/>
                                      </p:to>
                                    </p:set>
                                    <p:anim calcmode="lin" valueType="num">
                                      <p:cBhvr>
                                        <p:cTn id="76" dur="500" fill="hold"/>
                                        <p:tgtEl>
                                          <p:spTgt spid="135171">
                                            <p:txEl>
                                              <p:pRg st="8" end="8"/>
                                            </p:txEl>
                                          </p:spTgt>
                                        </p:tgtEl>
                                        <p:attrNameLst>
                                          <p:attrName>ppt_w</p:attrName>
                                        </p:attrNameLst>
                                      </p:cBhvr>
                                      <p:tavLst>
                                        <p:tav tm="0">
                                          <p:val>
                                            <p:fltVal val="0"/>
                                          </p:val>
                                        </p:tav>
                                        <p:tav tm="100000">
                                          <p:val>
                                            <p:strVal val="#ppt_w"/>
                                          </p:val>
                                        </p:tav>
                                      </p:tavLst>
                                    </p:anim>
                                    <p:anim calcmode="lin" valueType="num">
                                      <p:cBhvr>
                                        <p:cTn id="77" dur="500" fill="hold"/>
                                        <p:tgtEl>
                                          <p:spTgt spid="135171">
                                            <p:txEl>
                                              <p:pRg st="8" end="8"/>
                                            </p:txEl>
                                          </p:spTgt>
                                        </p:tgtEl>
                                        <p:attrNameLst>
                                          <p:attrName>ppt_h</p:attrName>
                                        </p:attrNameLst>
                                      </p:cBhvr>
                                      <p:tavLst>
                                        <p:tav tm="0">
                                          <p:val>
                                            <p:fltVal val="0"/>
                                          </p:val>
                                        </p:tav>
                                        <p:tav tm="100000">
                                          <p:val>
                                            <p:strVal val="#ppt_h"/>
                                          </p:val>
                                        </p:tav>
                                      </p:tavLst>
                                    </p:anim>
                                    <p:animEffect transition="in" filter="fade">
                                      <p:cBhvr>
                                        <p:cTn id="78" dur="500"/>
                                        <p:tgtEl>
                                          <p:spTgt spid="135171">
                                            <p:txEl>
                                              <p:pRg st="8" end="8"/>
                                            </p:txEl>
                                          </p:spTgt>
                                        </p:tgtEl>
                                      </p:cBhvr>
                                    </p:animEffect>
                                  </p:childTnLst>
                                </p:cTn>
                              </p:par>
                              <p:par>
                                <p:cTn id="79" presetID="53" presetClass="entr" presetSubtype="16" fill="hold" nodeType="withEffect">
                                  <p:stCondLst>
                                    <p:cond delay="0"/>
                                  </p:stCondLst>
                                  <p:childTnLst>
                                    <p:set>
                                      <p:cBhvr>
                                        <p:cTn id="80" dur="1" fill="hold">
                                          <p:stCondLst>
                                            <p:cond delay="0"/>
                                          </p:stCondLst>
                                        </p:cTn>
                                        <p:tgtEl>
                                          <p:spTgt spid="135171">
                                            <p:txEl>
                                              <p:pRg st="9" end="9"/>
                                            </p:txEl>
                                          </p:spTgt>
                                        </p:tgtEl>
                                        <p:attrNameLst>
                                          <p:attrName>style.visibility</p:attrName>
                                        </p:attrNameLst>
                                      </p:cBhvr>
                                      <p:to>
                                        <p:strVal val="visible"/>
                                      </p:to>
                                    </p:set>
                                    <p:anim calcmode="lin" valueType="num">
                                      <p:cBhvr>
                                        <p:cTn id="81" dur="500" fill="hold"/>
                                        <p:tgtEl>
                                          <p:spTgt spid="135171">
                                            <p:txEl>
                                              <p:pRg st="9" end="9"/>
                                            </p:txEl>
                                          </p:spTgt>
                                        </p:tgtEl>
                                        <p:attrNameLst>
                                          <p:attrName>ppt_w</p:attrName>
                                        </p:attrNameLst>
                                      </p:cBhvr>
                                      <p:tavLst>
                                        <p:tav tm="0">
                                          <p:val>
                                            <p:fltVal val="0"/>
                                          </p:val>
                                        </p:tav>
                                        <p:tav tm="100000">
                                          <p:val>
                                            <p:strVal val="#ppt_w"/>
                                          </p:val>
                                        </p:tav>
                                      </p:tavLst>
                                    </p:anim>
                                    <p:anim calcmode="lin" valueType="num">
                                      <p:cBhvr>
                                        <p:cTn id="82" dur="500" fill="hold"/>
                                        <p:tgtEl>
                                          <p:spTgt spid="135171">
                                            <p:txEl>
                                              <p:pRg st="9" end="9"/>
                                            </p:txEl>
                                          </p:spTgt>
                                        </p:tgtEl>
                                        <p:attrNameLst>
                                          <p:attrName>ppt_h</p:attrName>
                                        </p:attrNameLst>
                                      </p:cBhvr>
                                      <p:tavLst>
                                        <p:tav tm="0">
                                          <p:val>
                                            <p:fltVal val="0"/>
                                          </p:val>
                                        </p:tav>
                                        <p:tav tm="100000">
                                          <p:val>
                                            <p:strVal val="#ppt_h"/>
                                          </p:val>
                                        </p:tav>
                                      </p:tavLst>
                                    </p:anim>
                                    <p:animEffect transition="in" filter="fade">
                                      <p:cBhvr>
                                        <p:cTn id="83" dur="500"/>
                                        <p:tgtEl>
                                          <p:spTgt spid="135171">
                                            <p:txEl>
                                              <p:pRg st="9" end="9"/>
                                            </p:txEl>
                                          </p:spTgt>
                                        </p:tgtEl>
                                      </p:cBhvr>
                                    </p:animEffect>
                                  </p:childTnLst>
                                </p:cTn>
                              </p:par>
                              <p:par>
                                <p:cTn id="84" presetID="53" presetClass="entr" presetSubtype="16" fill="hold" nodeType="withEffect">
                                  <p:stCondLst>
                                    <p:cond delay="0"/>
                                  </p:stCondLst>
                                  <p:childTnLst>
                                    <p:set>
                                      <p:cBhvr>
                                        <p:cTn id="85" dur="1" fill="hold">
                                          <p:stCondLst>
                                            <p:cond delay="0"/>
                                          </p:stCondLst>
                                        </p:cTn>
                                        <p:tgtEl>
                                          <p:spTgt spid="135171">
                                            <p:txEl>
                                              <p:pRg st="10" end="10"/>
                                            </p:txEl>
                                          </p:spTgt>
                                        </p:tgtEl>
                                        <p:attrNameLst>
                                          <p:attrName>style.visibility</p:attrName>
                                        </p:attrNameLst>
                                      </p:cBhvr>
                                      <p:to>
                                        <p:strVal val="visible"/>
                                      </p:to>
                                    </p:set>
                                    <p:anim calcmode="lin" valueType="num">
                                      <p:cBhvr>
                                        <p:cTn id="86" dur="500" fill="hold"/>
                                        <p:tgtEl>
                                          <p:spTgt spid="135171">
                                            <p:txEl>
                                              <p:pRg st="10" end="10"/>
                                            </p:txEl>
                                          </p:spTgt>
                                        </p:tgtEl>
                                        <p:attrNameLst>
                                          <p:attrName>ppt_w</p:attrName>
                                        </p:attrNameLst>
                                      </p:cBhvr>
                                      <p:tavLst>
                                        <p:tav tm="0">
                                          <p:val>
                                            <p:fltVal val="0"/>
                                          </p:val>
                                        </p:tav>
                                        <p:tav tm="100000">
                                          <p:val>
                                            <p:strVal val="#ppt_w"/>
                                          </p:val>
                                        </p:tav>
                                      </p:tavLst>
                                    </p:anim>
                                    <p:anim calcmode="lin" valueType="num">
                                      <p:cBhvr>
                                        <p:cTn id="87" dur="500" fill="hold"/>
                                        <p:tgtEl>
                                          <p:spTgt spid="135171">
                                            <p:txEl>
                                              <p:pRg st="10" end="10"/>
                                            </p:txEl>
                                          </p:spTgt>
                                        </p:tgtEl>
                                        <p:attrNameLst>
                                          <p:attrName>ppt_h</p:attrName>
                                        </p:attrNameLst>
                                      </p:cBhvr>
                                      <p:tavLst>
                                        <p:tav tm="0">
                                          <p:val>
                                            <p:fltVal val="0"/>
                                          </p:val>
                                        </p:tav>
                                        <p:tav tm="100000">
                                          <p:val>
                                            <p:strVal val="#ppt_h"/>
                                          </p:val>
                                        </p:tav>
                                      </p:tavLst>
                                    </p:anim>
                                    <p:animEffect transition="in" filter="fade">
                                      <p:cBhvr>
                                        <p:cTn id="88" dur="500"/>
                                        <p:tgtEl>
                                          <p:spTgt spid="135171">
                                            <p:txEl>
                                              <p:pRg st="10" end="10"/>
                                            </p:txEl>
                                          </p:spTgt>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35178"/>
                                        </p:tgtEl>
                                        <p:attrNameLst>
                                          <p:attrName>style.visibility</p:attrName>
                                        </p:attrNameLst>
                                      </p:cBhvr>
                                      <p:to>
                                        <p:strVal val="visible"/>
                                      </p:to>
                                    </p:set>
                                    <p:anim calcmode="lin" valueType="num">
                                      <p:cBhvr>
                                        <p:cTn id="91" dur="500" fill="hold"/>
                                        <p:tgtEl>
                                          <p:spTgt spid="135178"/>
                                        </p:tgtEl>
                                        <p:attrNameLst>
                                          <p:attrName>ppt_w</p:attrName>
                                        </p:attrNameLst>
                                      </p:cBhvr>
                                      <p:tavLst>
                                        <p:tav tm="0">
                                          <p:val>
                                            <p:fltVal val="0"/>
                                          </p:val>
                                        </p:tav>
                                        <p:tav tm="100000">
                                          <p:val>
                                            <p:strVal val="#ppt_w"/>
                                          </p:val>
                                        </p:tav>
                                      </p:tavLst>
                                    </p:anim>
                                    <p:anim calcmode="lin" valueType="num">
                                      <p:cBhvr>
                                        <p:cTn id="92" dur="500" fill="hold"/>
                                        <p:tgtEl>
                                          <p:spTgt spid="135178"/>
                                        </p:tgtEl>
                                        <p:attrNameLst>
                                          <p:attrName>ppt_h</p:attrName>
                                        </p:attrNameLst>
                                      </p:cBhvr>
                                      <p:tavLst>
                                        <p:tav tm="0">
                                          <p:val>
                                            <p:fltVal val="0"/>
                                          </p:val>
                                        </p:tav>
                                        <p:tav tm="100000">
                                          <p:val>
                                            <p:strVal val="#ppt_h"/>
                                          </p:val>
                                        </p:tav>
                                      </p:tavLst>
                                    </p:anim>
                                    <p:animEffect transition="in" filter="fade">
                                      <p:cBhvr>
                                        <p:cTn id="93" dur="500"/>
                                        <p:tgtEl>
                                          <p:spTgt spid="135178"/>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135172"/>
                                        </p:tgtEl>
                                        <p:attrNameLst>
                                          <p:attrName>style.visibility</p:attrName>
                                        </p:attrNameLst>
                                      </p:cBhvr>
                                      <p:to>
                                        <p:strVal val="visible"/>
                                      </p:to>
                                    </p:set>
                                    <p:anim calcmode="lin" valueType="num">
                                      <p:cBhvr>
                                        <p:cTn id="96" dur="500" fill="hold"/>
                                        <p:tgtEl>
                                          <p:spTgt spid="135172"/>
                                        </p:tgtEl>
                                        <p:attrNameLst>
                                          <p:attrName>ppt_w</p:attrName>
                                        </p:attrNameLst>
                                      </p:cBhvr>
                                      <p:tavLst>
                                        <p:tav tm="0">
                                          <p:val>
                                            <p:fltVal val="0"/>
                                          </p:val>
                                        </p:tav>
                                        <p:tav tm="100000">
                                          <p:val>
                                            <p:strVal val="#ppt_w"/>
                                          </p:val>
                                        </p:tav>
                                      </p:tavLst>
                                    </p:anim>
                                    <p:anim calcmode="lin" valueType="num">
                                      <p:cBhvr>
                                        <p:cTn id="97" dur="500" fill="hold"/>
                                        <p:tgtEl>
                                          <p:spTgt spid="135172"/>
                                        </p:tgtEl>
                                        <p:attrNameLst>
                                          <p:attrName>ppt_h</p:attrName>
                                        </p:attrNameLst>
                                      </p:cBhvr>
                                      <p:tavLst>
                                        <p:tav tm="0">
                                          <p:val>
                                            <p:fltVal val="0"/>
                                          </p:val>
                                        </p:tav>
                                        <p:tav tm="100000">
                                          <p:val>
                                            <p:strVal val="#ppt_h"/>
                                          </p:val>
                                        </p:tav>
                                      </p:tavLst>
                                    </p:anim>
                                    <p:animEffect transition="in" filter="fade">
                                      <p:cBhvr>
                                        <p:cTn id="98" dur="500"/>
                                        <p:tgtEl>
                                          <p:spTgt spid="135172"/>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135171">
                                            <p:txEl>
                                              <p:pRg st="12" end="12"/>
                                            </p:txEl>
                                          </p:spTgt>
                                        </p:tgtEl>
                                        <p:attrNameLst>
                                          <p:attrName>style.visibility</p:attrName>
                                        </p:attrNameLst>
                                      </p:cBhvr>
                                      <p:to>
                                        <p:strVal val="visible"/>
                                      </p:to>
                                    </p:set>
                                    <p:anim calcmode="lin" valueType="num">
                                      <p:cBhvr>
                                        <p:cTn id="103" dur="500" fill="hold"/>
                                        <p:tgtEl>
                                          <p:spTgt spid="135171">
                                            <p:txEl>
                                              <p:pRg st="12" end="12"/>
                                            </p:txEl>
                                          </p:spTgt>
                                        </p:tgtEl>
                                        <p:attrNameLst>
                                          <p:attrName>ppt_w</p:attrName>
                                        </p:attrNameLst>
                                      </p:cBhvr>
                                      <p:tavLst>
                                        <p:tav tm="0">
                                          <p:val>
                                            <p:fltVal val="0"/>
                                          </p:val>
                                        </p:tav>
                                        <p:tav tm="100000">
                                          <p:val>
                                            <p:strVal val="#ppt_w"/>
                                          </p:val>
                                        </p:tav>
                                      </p:tavLst>
                                    </p:anim>
                                    <p:anim calcmode="lin" valueType="num">
                                      <p:cBhvr>
                                        <p:cTn id="104" dur="500" fill="hold"/>
                                        <p:tgtEl>
                                          <p:spTgt spid="135171">
                                            <p:txEl>
                                              <p:pRg st="12" end="12"/>
                                            </p:txEl>
                                          </p:spTgt>
                                        </p:tgtEl>
                                        <p:attrNameLst>
                                          <p:attrName>ppt_h</p:attrName>
                                        </p:attrNameLst>
                                      </p:cBhvr>
                                      <p:tavLst>
                                        <p:tav tm="0">
                                          <p:val>
                                            <p:fltVal val="0"/>
                                          </p:val>
                                        </p:tav>
                                        <p:tav tm="100000">
                                          <p:val>
                                            <p:strVal val="#ppt_h"/>
                                          </p:val>
                                        </p:tav>
                                      </p:tavLst>
                                    </p:anim>
                                    <p:animEffect transition="in" filter="fade">
                                      <p:cBhvr>
                                        <p:cTn id="105" dur="500"/>
                                        <p:tgtEl>
                                          <p:spTgt spid="135171">
                                            <p:txEl>
                                              <p:pRg st="12" end="12"/>
                                            </p:txEl>
                                          </p:spTgt>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35175"/>
                                        </p:tgtEl>
                                        <p:attrNameLst>
                                          <p:attrName>style.visibility</p:attrName>
                                        </p:attrNameLst>
                                      </p:cBhvr>
                                      <p:to>
                                        <p:strVal val="visible"/>
                                      </p:to>
                                    </p:set>
                                    <p:anim calcmode="lin" valueType="num">
                                      <p:cBhvr>
                                        <p:cTn id="108" dur="500" fill="hold"/>
                                        <p:tgtEl>
                                          <p:spTgt spid="135175"/>
                                        </p:tgtEl>
                                        <p:attrNameLst>
                                          <p:attrName>ppt_w</p:attrName>
                                        </p:attrNameLst>
                                      </p:cBhvr>
                                      <p:tavLst>
                                        <p:tav tm="0">
                                          <p:val>
                                            <p:fltVal val="0"/>
                                          </p:val>
                                        </p:tav>
                                        <p:tav tm="100000">
                                          <p:val>
                                            <p:strVal val="#ppt_w"/>
                                          </p:val>
                                        </p:tav>
                                      </p:tavLst>
                                    </p:anim>
                                    <p:anim calcmode="lin" valueType="num">
                                      <p:cBhvr>
                                        <p:cTn id="109" dur="500" fill="hold"/>
                                        <p:tgtEl>
                                          <p:spTgt spid="135175"/>
                                        </p:tgtEl>
                                        <p:attrNameLst>
                                          <p:attrName>ppt_h</p:attrName>
                                        </p:attrNameLst>
                                      </p:cBhvr>
                                      <p:tavLst>
                                        <p:tav tm="0">
                                          <p:val>
                                            <p:fltVal val="0"/>
                                          </p:val>
                                        </p:tav>
                                        <p:tav tm="100000">
                                          <p:val>
                                            <p:strVal val="#ppt_h"/>
                                          </p:val>
                                        </p:tav>
                                      </p:tavLst>
                                    </p:anim>
                                    <p:animEffect transition="in" filter="fade">
                                      <p:cBhvr>
                                        <p:cTn id="110" dur="500"/>
                                        <p:tgtEl>
                                          <p:spTgt spid="135175"/>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135177"/>
                                        </p:tgtEl>
                                        <p:attrNameLst>
                                          <p:attrName>style.visibility</p:attrName>
                                        </p:attrNameLst>
                                      </p:cBhvr>
                                      <p:to>
                                        <p:strVal val="visible"/>
                                      </p:to>
                                    </p:set>
                                    <p:anim calcmode="lin" valueType="num">
                                      <p:cBhvr>
                                        <p:cTn id="113" dur="500" fill="hold"/>
                                        <p:tgtEl>
                                          <p:spTgt spid="135177"/>
                                        </p:tgtEl>
                                        <p:attrNameLst>
                                          <p:attrName>ppt_w</p:attrName>
                                        </p:attrNameLst>
                                      </p:cBhvr>
                                      <p:tavLst>
                                        <p:tav tm="0">
                                          <p:val>
                                            <p:fltVal val="0"/>
                                          </p:val>
                                        </p:tav>
                                        <p:tav tm="100000">
                                          <p:val>
                                            <p:strVal val="#ppt_w"/>
                                          </p:val>
                                        </p:tav>
                                      </p:tavLst>
                                    </p:anim>
                                    <p:anim calcmode="lin" valueType="num">
                                      <p:cBhvr>
                                        <p:cTn id="114" dur="500" fill="hold"/>
                                        <p:tgtEl>
                                          <p:spTgt spid="135177"/>
                                        </p:tgtEl>
                                        <p:attrNameLst>
                                          <p:attrName>ppt_h</p:attrName>
                                        </p:attrNameLst>
                                      </p:cBhvr>
                                      <p:tavLst>
                                        <p:tav tm="0">
                                          <p:val>
                                            <p:fltVal val="0"/>
                                          </p:val>
                                        </p:tav>
                                        <p:tav tm="100000">
                                          <p:val>
                                            <p:strVal val="#ppt_h"/>
                                          </p:val>
                                        </p:tav>
                                      </p:tavLst>
                                    </p:anim>
                                    <p:animEffect transition="in" filter="fade">
                                      <p:cBhvr>
                                        <p:cTn id="115" dur="500"/>
                                        <p:tgtEl>
                                          <p:spTgt spid="135177"/>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135171">
                                            <p:txEl>
                                              <p:pRg st="14" end="14"/>
                                            </p:txEl>
                                          </p:spTgt>
                                        </p:tgtEl>
                                        <p:attrNameLst>
                                          <p:attrName>style.visibility</p:attrName>
                                        </p:attrNameLst>
                                      </p:cBhvr>
                                      <p:to>
                                        <p:strVal val="visible"/>
                                      </p:to>
                                    </p:set>
                                    <p:anim calcmode="lin" valueType="num">
                                      <p:cBhvr>
                                        <p:cTn id="120" dur="500" fill="hold"/>
                                        <p:tgtEl>
                                          <p:spTgt spid="135171">
                                            <p:txEl>
                                              <p:pRg st="14" end="14"/>
                                            </p:txEl>
                                          </p:spTgt>
                                        </p:tgtEl>
                                        <p:attrNameLst>
                                          <p:attrName>ppt_w</p:attrName>
                                        </p:attrNameLst>
                                      </p:cBhvr>
                                      <p:tavLst>
                                        <p:tav tm="0">
                                          <p:val>
                                            <p:fltVal val="0"/>
                                          </p:val>
                                        </p:tav>
                                        <p:tav tm="100000">
                                          <p:val>
                                            <p:strVal val="#ppt_w"/>
                                          </p:val>
                                        </p:tav>
                                      </p:tavLst>
                                    </p:anim>
                                    <p:anim calcmode="lin" valueType="num">
                                      <p:cBhvr>
                                        <p:cTn id="121" dur="500" fill="hold"/>
                                        <p:tgtEl>
                                          <p:spTgt spid="135171">
                                            <p:txEl>
                                              <p:pRg st="14" end="14"/>
                                            </p:txEl>
                                          </p:spTgt>
                                        </p:tgtEl>
                                        <p:attrNameLst>
                                          <p:attrName>ppt_h</p:attrName>
                                        </p:attrNameLst>
                                      </p:cBhvr>
                                      <p:tavLst>
                                        <p:tav tm="0">
                                          <p:val>
                                            <p:fltVal val="0"/>
                                          </p:val>
                                        </p:tav>
                                        <p:tav tm="100000">
                                          <p:val>
                                            <p:strVal val="#ppt_h"/>
                                          </p:val>
                                        </p:tav>
                                      </p:tavLst>
                                    </p:anim>
                                    <p:animEffect transition="in" filter="fade">
                                      <p:cBhvr>
                                        <p:cTn id="122" dur="500"/>
                                        <p:tgtEl>
                                          <p:spTgt spid="135171">
                                            <p:txEl>
                                              <p:pRg st="14" end="14"/>
                                            </p:txEl>
                                          </p:spTgt>
                                        </p:tgtEl>
                                      </p:cBhvr>
                                    </p:animEffect>
                                  </p:childTnLst>
                                </p:cTn>
                              </p:par>
                              <p:par>
                                <p:cTn id="123" presetID="53" presetClass="entr" presetSubtype="16" fill="hold" nodeType="withEffect">
                                  <p:stCondLst>
                                    <p:cond delay="0"/>
                                  </p:stCondLst>
                                  <p:childTnLst>
                                    <p:set>
                                      <p:cBhvr>
                                        <p:cTn id="124" dur="1" fill="hold">
                                          <p:stCondLst>
                                            <p:cond delay="0"/>
                                          </p:stCondLst>
                                        </p:cTn>
                                        <p:tgtEl>
                                          <p:spTgt spid="135171">
                                            <p:txEl>
                                              <p:pRg st="15" end="15"/>
                                            </p:txEl>
                                          </p:spTgt>
                                        </p:tgtEl>
                                        <p:attrNameLst>
                                          <p:attrName>style.visibility</p:attrName>
                                        </p:attrNameLst>
                                      </p:cBhvr>
                                      <p:to>
                                        <p:strVal val="visible"/>
                                      </p:to>
                                    </p:set>
                                    <p:anim calcmode="lin" valueType="num">
                                      <p:cBhvr>
                                        <p:cTn id="125" dur="500" fill="hold"/>
                                        <p:tgtEl>
                                          <p:spTgt spid="135171">
                                            <p:txEl>
                                              <p:pRg st="15" end="15"/>
                                            </p:txEl>
                                          </p:spTgt>
                                        </p:tgtEl>
                                        <p:attrNameLst>
                                          <p:attrName>ppt_w</p:attrName>
                                        </p:attrNameLst>
                                      </p:cBhvr>
                                      <p:tavLst>
                                        <p:tav tm="0">
                                          <p:val>
                                            <p:fltVal val="0"/>
                                          </p:val>
                                        </p:tav>
                                        <p:tav tm="100000">
                                          <p:val>
                                            <p:strVal val="#ppt_w"/>
                                          </p:val>
                                        </p:tav>
                                      </p:tavLst>
                                    </p:anim>
                                    <p:anim calcmode="lin" valueType="num">
                                      <p:cBhvr>
                                        <p:cTn id="126" dur="500" fill="hold"/>
                                        <p:tgtEl>
                                          <p:spTgt spid="135171">
                                            <p:txEl>
                                              <p:pRg st="15" end="15"/>
                                            </p:txEl>
                                          </p:spTgt>
                                        </p:tgtEl>
                                        <p:attrNameLst>
                                          <p:attrName>ppt_h</p:attrName>
                                        </p:attrNameLst>
                                      </p:cBhvr>
                                      <p:tavLst>
                                        <p:tav tm="0">
                                          <p:val>
                                            <p:fltVal val="0"/>
                                          </p:val>
                                        </p:tav>
                                        <p:tav tm="100000">
                                          <p:val>
                                            <p:strVal val="#ppt_h"/>
                                          </p:val>
                                        </p:tav>
                                      </p:tavLst>
                                    </p:anim>
                                    <p:animEffect transition="in" filter="fade">
                                      <p:cBhvr>
                                        <p:cTn id="127" dur="500"/>
                                        <p:tgtEl>
                                          <p:spTgt spid="135171">
                                            <p:txEl>
                                              <p:pRg st="15" end="15"/>
                                            </p:txEl>
                                          </p:spTgt>
                                        </p:tgtEl>
                                      </p:cBhvr>
                                    </p:animEffect>
                                  </p:childTnLst>
                                </p:cTn>
                              </p:par>
                              <p:par>
                                <p:cTn id="128" presetID="53" presetClass="entr" presetSubtype="16" fill="hold" nodeType="withEffect">
                                  <p:stCondLst>
                                    <p:cond delay="0"/>
                                  </p:stCondLst>
                                  <p:childTnLst>
                                    <p:set>
                                      <p:cBhvr>
                                        <p:cTn id="129" dur="1" fill="hold">
                                          <p:stCondLst>
                                            <p:cond delay="0"/>
                                          </p:stCondLst>
                                        </p:cTn>
                                        <p:tgtEl>
                                          <p:spTgt spid="135171">
                                            <p:txEl>
                                              <p:pRg st="16" end="16"/>
                                            </p:txEl>
                                          </p:spTgt>
                                        </p:tgtEl>
                                        <p:attrNameLst>
                                          <p:attrName>style.visibility</p:attrName>
                                        </p:attrNameLst>
                                      </p:cBhvr>
                                      <p:to>
                                        <p:strVal val="visible"/>
                                      </p:to>
                                    </p:set>
                                    <p:anim calcmode="lin" valueType="num">
                                      <p:cBhvr>
                                        <p:cTn id="130" dur="500" fill="hold"/>
                                        <p:tgtEl>
                                          <p:spTgt spid="135171">
                                            <p:txEl>
                                              <p:pRg st="16" end="16"/>
                                            </p:txEl>
                                          </p:spTgt>
                                        </p:tgtEl>
                                        <p:attrNameLst>
                                          <p:attrName>ppt_w</p:attrName>
                                        </p:attrNameLst>
                                      </p:cBhvr>
                                      <p:tavLst>
                                        <p:tav tm="0">
                                          <p:val>
                                            <p:fltVal val="0"/>
                                          </p:val>
                                        </p:tav>
                                        <p:tav tm="100000">
                                          <p:val>
                                            <p:strVal val="#ppt_w"/>
                                          </p:val>
                                        </p:tav>
                                      </p:tavLst>
                                    </p:anim>
                                    <p:anim calcmode="lin" valueType="num">
                                      <p:cBhvr>
                                        <p:cTn id="131" dur="500" fill="hold"/>
                                        <p:tgtEl>
                                          <p:spTgt spid="135171">
                                            <p:txEl>
                                              <p:pRg st="16" end="16"/>
                                            </p:txEl>
                                          </p:spTgt>
                                        </p:tgtEl>
                                        <p:attrNameLst>
                                          <p:attrName>ppt_h</p:attrName>
                                        </p:attrNameLst>
                                      </p:cBhvr>
                                      <p:tavLst>
                                        <p:tav tm="0">
                                          <p:val>
                                            <p:fltVal val="0"/>
                                          </p:val>
                                        </p:tav>
                                        <p:tav tm="100000">
                                          <p:val>
                                            <p:strVal val="#ppt_h"/>
                                          </p:val>
                                        </p:tav>
                                      </p:tavLst>
                                    </p:anim>
                                    <p:animEffect transition="in" filter="fade">
                                      <p:cBhvr>
                                        <p:cTn id="132" dur="500"/>
                                        <p:tgtEl>
                                          <p:spTgt spid="135171">
                                            <p:txEl>
                                              <p:pRg st="16" end="16"/>
                                            </p:txEl>
                                          </p:spTgt>
                                        </p:tgtEl>
                                      </p:cBhvr>
                                    </p:animEffect>
                                  </p:childTnLst>
                                </p:cTn>
                              </p:par>
                              <p:par>
                                <p:cTn id="133" presetID="53" presetClass="entr" presetSubtype="16" fill="hold" nodeType="withEffect">
                                  <p:stCondLst>
                                    <p:cond delay="0"/>
                                  </p:stCondLst>
                                  <p:childTnLst>
                                    <p:set>
                                      <p:cBhvr>
                                        <p:cTn id="134" dur="1" fill="hold">
                                          <p:stCondLst>
                                            <p:cond delay="0"/>
                                          </p:stCondLst>
                                        </p:cTn>
                                        <p:tgtEl>
                                          <p:spTgt spid="135171">
                                            <p:txEl>
                                              <p:pRg st="17" end="17"/>
                                            </p:txEl>
                                          </p:spTgt>
                                        </p:tgtEl>
                                        <p:attrNameLst>
                                          <p:attrName>style.visibility</p:attrName>
                                        </p:attrNameLst>
                                      </p:cBhvr>
                                      <p:to>
                                        <p:strVal val="visible"/>
                                      </p:to>
                                    </p:set>
                                    <p:anim calcmode="lin" valueType="num">
                                      <p:cBhvr>
                                        <p:cTn id="135" dur="500" fill="hold"/>
                                        <p:tgtEl>
                                          <p:spTgt spid="135171">
                                            <p:txEl>
                                              <p:pRg st="17" end="17"/>
                                            </p:txEl>
                                          </p:spTgt>
                                        </p:tgtEl>
                                        <p:attrNameLst>
                                          <p:attrName>ppt_w</p:attrName>
                                        </p:attrNameLst>
                                      </p:cBhvr>
                                      <p:tavLst>
                                        <p:tav tm="0">
                                          <p:val>
                                            <p:fltVal val="0"/>
                                          </p:val>
                                        </p:tav>
                                        <p:tav tm="100000">
                                          <p:val>
                                            <p:strVal val="#ppt_w"/>
                                          </p:val>
                                        </p:tav>
                                      </p:tavLst>
                                    </p:anim>
                                    <p:anim calcmode="lin" valueType="num">
                                      <p:cBhvr>
                                        <p:cTn id="136" dur="500" fill="hold"/>
                                        <p:tgtEl>
                                          <p:spTgt spid="135171">
                                            <p:txEl>
                                              <p:pRg st="17" end="17"/>
                                            </p:txEl>
                                          </p:spTgt>
                                        </p:tgtEl>
                                        <p:attrNameLst>
                                          <p:attrName>ppt_h</p:attrName>
                                        </p:attrNameLst>
                                      </p:cBhvr>
                                      <p:tavLst>
                                        <p:tav tm="0">
                                          <p:val>
                                            <p:fltVal val="0"/>
                                          </p:val>
                                        </p:tav>
                                        <p:tav tm="100000">
                                          <p:val>
                                            <p:strVal val="#ppt_h"/>
                                          </p:val>
                                        </p:tav>
                                      </p:tavLst>
                                    </p:anim>
                                    <p:animEffect transition="in" filter="fade">
                                      <p:cBhvr>
                                        <p:cTn id="137" dur="500"/>
                                        <p:tgtEl>
                                          <p:spTgt spid="135171">
                                            <p:txEl>
                                              <p:pRg st="17" end="17"/>
                                            </p:txEl>
                                          </p:spTgt>
                                        </p:tgtEl>
                                      </p:cBhvr>
                                    </p:animEffect>
                                  </p:childTnLst>
                                </p:cTn>
                              </p:par>
                              <p:par>
                                <p:cTn id="138" presetID="53" presetClass="entr" presetSubtype="16" fill="hold" nodeType="withEffect">
                                  <p:stCondLst>
                                    <p:cond delay="0"/>
                                  </p:stCondLst>
                                  <p:childTnLst>
                                    <p:set>
                                      <p:cBhvr>
                                        <p:cTn id="139" dur="1" fill="hold">
                                          <p:stCondLst>
                                            <p:cond delay="0"/>
                                          </p:stCondLst>
                                        </p:cTn>
                                        <p:tgtEl>
                                          <p:spTgt spid="135171">
                                            <p:txEl>
                                              <p:pRg st="18" end="18"/>
                                            </p:txEl>
                                          </p:spTgt>
                                        </p:tgtEl>
                                        <p:attrNameLst>
                                          <p:attrName>style.visibility</p:attrName>
                                        </p:attrNameLst>
                                      </p:cBhvr>
                                      <p:to>
                                        <p:strVal val="visible"/>
                                      </p:to>
                                    </p:set>
                                    <p:anim calcmode="lin" valueType="num">
                                      <p:cBhvr>
                                        <p:cTn id="140" dur="500" fill="hold"/>
                                        <p:tgtEl>
                                          <p:spTgt spid="135171">
                                            <p:txEl>
                                              <p:pRg st="18" end="18"/>
                                            </p:txEl>
                                          </p:spTgt>
                                        </p:tgtEl>
                                        <p:attrNameLst>
                                          <p:attrName>ppt_w</p:attrName>
                                        </p:attrNameLst>
                                      </p:cBhvr>
                                      <p:tavLst>
                                        <p:tav tm="0">
                                          <p:val>
                                            <p:fltVal val="0"/>
                                          </p:val>
                                        </p:tav>
                                        <p:tav tm="100000">
                                          <p:val>
                                            <p:strVal val="#ppt_w"/>
                                          </p:val>
                                        </p:tav>
                                      </p:tavLst>
                                    </p:anim>
                                    <p:anim calcmode="lin" valueType="num">
                                      <p:cBhvr>
                                        <p:cTn id="141" dur="500" fill="hold"/>
                                        <p:tgtEl>
                                          <p:spTgt spid="135171">
                                            <p:txEl>
                                              <p:pRg st="18" end="18"/>
                                            </p:txEl>
                                          </p:spTgt>
                                        </p:tgtEl>
                                        <p:attrNameLst>
                                          <p:attrName>ppt_h</p:attrName>
                                        </p:attrNameLst>
                                      </p:cBhvr>
                                      <p:tavLst>
                                        <p:tav tm="0">
                                          <p:val>
                                            <p:fltVal val="0"/>
                                          </p:val>
                                        </p:tav>
                                        <p:tav tm="100000">
                                          <p:val>
                                            <p:strVal val="#ppt_h"/>
                                          </p:val>
                                        </p:tav>
                                      </p:tavLst>
                                    </p:anim>
                                    <p:animEffect transition="in" filter="fade">
                                      <p:cBhvr>
                                        <p:cTn id="142" dur="500"/>
                                        <p:tgtEl>
                                          <p:spTgt spid="135171">
                                            <p:txEl>
                                              <p:pRg st="18" end="18"/>
                                            </p:txEl>
                                          </p:spTgt>
                                        </p:tgtEl>
                                      </p:cBhvr>
                                    </p:animEffect>
                                  </p:childTnLst>
                                </p:cTn>
                              </p:par>
                              <p:par>
                                <p:cTn id="143" presetID="53" presetClass="entr" presetSubtype="16" fill="hold" nodeType="withEffect">
                                  <p:stCondLst>
                                    <p:cond delay="0"/>
                                  </p:stCondLst>
                                  <p:childTnLst>
                                    <p:set>
                                      <p:cBhvr>
                                        <p:cTn id="144" dur="1" fill="hold">
                                          <p:stCondLst>
                                            <p:cond delay="0"/>
                                          </p:stCondLst>
                                        </p:cTn>
                                        <p:tgtEl>
                                          <p:spTgt spid="135171">
                                            <p:txEl>
                                              <p:pRg st="19" end="19"/>
                                            </p:txEl>
                                          </p:spTgt>
                                        </p:tgtEl>
                                        <p:attrNameLst>
                                          <p:attrName>style.visibility</p:attrName>
                                        </p:attrNameLst>
                                      </p:cBhvr>
                                      <p:to>
                                        <p:strVal val="visible"/>
                                      </p:to>
                                    </p:set>
                                    <p:anim calcmode="lin" valueType="num">
                                      <p:cBhvr>
                                        <p:cTn id="145" dur="500" fill="hold"/>
                                        <p:tgtEl>
                                          <p:spTgt spid="135171">
                                            <p:txEl>
                                              <p:pRg st="19" end="19"/>
                                            </p:txEl>
                                          </p:spTgt>
                                        </p:tgtEl>
                                        <p:attrNameLst>
                                          <p:attrName>ppt_w</p:attrName>
                                        </p:attrNameLst>
                                      </p:cBhvr>
                                      <p:tavLst>
                                        <p:tav tm="0">
                                          <p:val>
                                            <p:fltVal val="0"/>
                                          </p:val>
                                        </p:tav>
                                        <p:tav tm="100000">
                                          <p:val>
                                            <p:strVal val="#ppt_w"/>
                                          </p:val>
                                        </p:tav>
                                      </p:tavLst>
                                    </p:anim>
                                    <p:anim calcmode="lin" valueType="num">
                                      <p:cBhvr>
                                        <p:cTn id="146" dur="500" fill="hold"/>
                                        <p:tgtEl>
                                          <p:spTgt spid="135171">
                                            <p:txEl>
                                              <p:pRg st="19" end="19"/>
                                            </p:txEl>
                                          </p:spTgt>
                                        </p:tgtEl>
                                        <p:attrNameLst>
                                          <p:attrName>ppt_h</p:attrName>
                                        </p:attrNameLst>
                                      </p:cBhvr>
                                      <p:tavLst>
                                        <p:tav tm="0">
                                          <p:val>
                                            <p:fltVal val="0"/>
                                          </p:val>
                                        </p:tav>
                                        <p:tav tm="100000">
                                          <p:val>
                                            <p:strVal val="#ppt_h"/>
                                          </p:val>
                                        </p:tav>
                                      </p:tavLst>
                                    </p:anim>
                                    <p:animEffect transition="in" filter="fade">
                                      <p:cBhvr>
                                        <p:cTn id="147" dur="500"/>
                                        <p:tgtEl>
                                          <p:spTgt spid="135171">
                                            <p:txEl>
                                              <p:pRg st="19" end="19"/>
                                            </p:txEl>
                                          </p:spTgt>
                                        </p:tgtEl>
                                      </p:cBhvr>
                                    </p:animEffect>
                                  </p:childTnLst>
                                </p:cTn>
                              </p:par>
                              <p:par>
                                <p:cTn id="148" presetID="53" presetClass="entr" presetSubtype="16" fill="hold" nodeType="withEffect">
                                  <p:stCondLst>
                                    <p:cond delay="0"/>
                                  </p:stCondLst>
                                  <p:childTnLst>
                                    <p:set>
                                      <p:cBhvr>
                                        <p:cTn id="149" dur="1" fill="hold">
                                          <p:stCondLst>
                                            <p:cond delay="0"/>
                                          </p:stCondLst>
                                        </p:cTn>
                                        <p:tgtEl>
                                          <p:spTgt spid="135171">
                                            <p:txEl>
                                              <p:pRg st="20" end="20"/>
                                            </p:txEl>
                                          </p:spTgt>
                                        </p:tgtEl>
                                        <p:attrNameLst>
                                          <p:attrName>style.visibility</p:attrName>
                                        </p:attrNameLst>
                                      </p:cBhvr>
                                      <p:to>
                                        <p:strVal val="visible"/>
                                      </p:to>
                                    </p:set>
                                    <p:anim calcmode="lin" valueType="num">
                                      <p:cBhvr>
                                        <p:cTn id="150" dur="500" fill="hold"/>
                                        <p:tgtEl>
                                          <p:spTgt spid="135171">
                                            <p:txEl>
                                              <p:pRg st="20" end="20"/>
                                            </p:txEl>
                                          </p:spTgt>
                                        </p:tgtEl>
                                        <p:attrNameLst>
                                          <p:attrName>ppt_w</p:attrName>
                                        </p:attrNameLst>
                                      </p:cBhvr>
                                      <p:tavLst>
                                        <p:tav tm="0">
                                          <p:val>
                                            <p:fltVal val="0"/>
                                          </p:val>
                                        </p:tav>
                                        <p:tav tm="100000">
                                          <p:val>
                                            <p:strVal val="#ppt_w"/>
                                          </p:val>
                                        </p:tav>
                                      </p:tavLst>
                                    </p:anim>
                                    <p:anim calcmode="lin" valueType="num">
                                      <p:cBhvr>
                                        <p:cTn id="151" dur="500" fill="hold"/>
                                        <p:tgtEl>
                                          <p:spTgt spid="135171">
                                            <p:txEl>
                                              <p:pRg st="20" end="20"/>
                                            </p:txEl>
                                          </p:spTgt>
                                        </p:tgtEl>
                                        <p:attrNameLst>
                                          <p:attrName>ppt_h</p:attrName>
                                        </p:attrNameLst>
                                      </p:cBhvr>
                                      <p:tavLst>
                                        <p:tav tm="0">
                                          <p:val>
                                            <p:fltVal val="0"/>
                                          </p:val>
                                        </p:tav>
                                        <p:tav tm="100000">
                                          <p:val>
                                            <p:strVal val="#ppt_h"/>
                                          </p:val>
                                        </p:tav>
                                      </p:tavLst>
                                    </p:anim>
                                    <p:animEffect transition="in" filter="fade">
                                      <p:cBhvr>
                                        <p:cTn id="152" dur="500"/>
                                        <p:tgtEl>
                                          <p:spTgt spid="135171">
                                            <p:txEl>
                                              <p:pRg st="20" end="20"/>
                                            </p:txEl>
                                          </p:spTgt>
                                        </p:tgtEl>
                                      </p:cBhvr>
                                    </p:animEffect>
                                  </p:childTnLst>
                                </p:cTn>
                              </p:par>
                              <p:par>
                                <p:cTn id="153" presetID="53" presetClass="entr" presetSubtype="16" fill="hold" nodeType="withEffect">
                                  <p:stCondLst>
                                    <p:cond delay="0"/>
                                  </p:stCondLst>
                                  <p:childTnLst>
                                    <p:set>
                                      <p:cBhvr>
                                        <p:cTn id="154" dur="1" fill="hold">
                                          <p:stCondLst>
                                            <p:cond delay="0"/>
                                          </p:stCondLst>
                                        </p:cTn>
                                        <p:tgtEl>
                                          <p:spTgt spid="135171">
                                            <p:txEl>
                                              <p:pRg st="21" end="21"/>
                                            </p:txEl>
                                          </p:spTgt>
                                        </p:tgtEl>
                                        <p:attrNameLst>
                                          <p:attrName>style.visibility</p:attrName>
                                        </p:attrNameLst>
                                      </p:cBhvr>
                                      <p:to>
                                        <p:strVal val="visible"/>
                                      </p:to>
                                    </p:set>
                                    <p:anim calcmode="lin" valueType="num">
                                      <p:cBhvr>
                                        <p:cTn id="155" dur="500" fill="hold"/>
                                        <p:tgtEl>
                                          <p:spTgt spid="135171">
                                            <p:txEl>
                                              <p:pRg st="21" end="21"/>
                                            </p:txEl>
                                          </p:spTgt>
                                        </p:tgtEl>
                                        <p:attrNameLst>
                                          <p:attrName>ppt_w</p:attrName>
                                        </p:attrNameLst>
                                      </p:cBhvr>
                                      <p:tavLst>
                                        <p:tav tm="0">
                                          <p:val>
                                            <p:fltVal val="0"/>
                                          </p:val>
                                        </p:tav>
                                        <p:tav tm="100000">
                                          <p:val>
                                            <p:strVal val="#ppt_w"/>
                                          </p:val>
                                        </p:tav>
                                      </p:tavLst>
                                    </p:anim>
                                    <p:anim calcmode="lin" valueType="num">
                                      <p:cBhvr>
                                        <p:cTn id="156" dur="500" fill="hold"/>
                                        <p:tgtEl>
                                          <p:spTgt spid="135171">
                                            <p:txEl>
                                              <p:pRg st="21" end="21"/>
                                            </p:txEl>
                                          </p:spTgt>
                                        </p:tgtEl>
                                        <p:attrNameLst>
                                          <p:attrName>ppt_h</p:attrName>
                                        </p:attrNameLst>
                                      </p:cBhvr>
                                      <p:tavLst>
                                        <p:tav tm="0">
                                          <p:val>
                                            <p:fltVal val="0"/>
                                          </p:val>
                                        </p:tav>
                                        <p:tav tm="100000">
                                          <p:val>
                                            <p:strVal val="#ppt_h"/>
                                          </p:val>
                                        </p:tav>
                                      </p:tavLst>
                                    </p:anim>
                                    <p:animEffect transition="in" filter="fade">
                                      <p:cBhvr>
                                        <p:cTn id="157" dur="500"/>
                                        <p:tgtEl>
                                          <p:spTgt spid="135171">
                                            <p:txEl>
                                              <p:pRg st="21" end="21"/>
                                            </p:txEl>
                                          </p:spTgt>
                                        </p:tgtEl>
                                      </p:cBhvr>
                                    </p:animEffect>
                                  </p:childTnLst>
                                </p:cTn>
                              </p:par>
                              <p:par>
                                <p:cTn id="158" presetID="53" presetClass="entr" presetSubtype="16" fill="hold" grpId="0" nodeType="withEffect">
                                  <p:stCondLst>
                                    <p:cond delay="0"/>
                                  </p:stCondLst>
                                  <p:childTnLst>
                                    <p:set>
                                      <p:cBhvr>
                                        <p:cTn id="159" dur="1" fill="hold">
                                          <p:stCondLst>
                                            <p:cond delay="0"/>
                                          </p:stCondLst>
                                        </p:cTn>
                                        <p:tgtEl>
                                          <p:spTgt spid="135179"/>
                                        </p:tgtEl>
                                        <p:attrNameLst>
                                          <p:attrName>style.visibility</p:attrName>
                                        </p:attrNameLst>
                                      </p:cBhvr>
                                      <p:to>
                                        <p:strVal val="visible"/>
                                      </p:to>
                                    </p:set>
                                    <p:anim calcmode="lin" valueType="num">
                                      <p:cBhvr>
                                        <p:cTn id="160" dur="500" fill="hold"/>
                                        <p:tgtEl>
                                          <p:spTgt spid="135179"/>
                                        </p:tgtEl>
                                        <p:attrNameLst>
                                          <p:attrName>ppt_w</p:attrName>
                                        </p:attrNameLst>
                                      </p:cBhvr>
                                      <p:tavLst>
                                        <p:tav tm="0">
                                          <p:val>
                                            <p:fltVal val="0"/>
                                          </p:val>
                                        </p:tav>
                                        <p:tav tm="100000">
                                          <p:val>
                                            <p:strVal val="#ppt_w"/>
                                          </p:val>
                                        </p:tav>
                                      </p:tavLst>
                                    </p:anim>
                                    <p:anim calcmode="lin" valueType="num">
                                      <p:cBhvr>
                                        <p:cTn id="161" dur="500" fill="hold"/>
                                        <p:tgtEl>
                                          <p:spTgt spid="135179"/>
                                        </p:tgtEl>
                                        <p:attrNameLst>
                                          <p:attrName>ppt_h</p:attrName>
                                        </p:attrNameLst>
                                      </p:cBhvr>
                                      <p:tavLst>
                                        <p:tav tm="0">
                                          <p:val>
                                            <p:fltVal val="0"/>
                                          </p:val>
                                        </p:tav>
                                        <p:tav tm="100000">
                                          <p:val>
                                            <p:strVal val="#ppt_h"/>
                                          </p:val>
                                        </p:tav>
                                      </p:tavLst>
                                    </p:anim>
                                    <p:animEffect transition="in" filter="fade">
                                      <p:cBhvr>
                                        <p:cTn id="162" dur="500"/>
                                        <p:tgtEl>
                                          <p:spTgt spid="135179"/>
                                        </p:tgtEl>
                                      </p:cBhvr>
                                    </p:animEffect>
                                  </p:childTnLst>
                                </p:cTn>
                              </p:par>
                              <p:par>
                                <p:cTn id="163" presetID="53" presetClass="entr" presetSubtype="16" fill="hold" grpId="0" nodeType="withEffect">
                                  <p:stCondLst>
                                    <p:cond delay="0"/>
                                  </p:stCondLst>
                                  <p:childTnLst>
                                    <p:set>
                                      <p:cBhvr>
                                        <p:cTn id="164" dur="1" fill="hold">
                                          <p:stCondLst>
                                            <p:cond delay="0"/>
                                          </p:stCondLst>
                                        </p:cTn>
                                        <p:tgtEl>
                                          <p:spTgt spid="135173"/>
                                        </p:tgtEl>
                                        <p:attrNameLst>
                                          <p:attrName>style.visibility</p:attrName>
                                        </p:attrNameLst>
                                      </p:cBhvr>
                                      <p:to>
                                        <p:strVal val="visible"/>
                                      </p:to>
                                    </p:set>
                                    <p:anim calcmode="lin" valueType="num">
                                      <p:cBhvr>
                                        <p:cTn id="165" dur="500" fill="hold"/>
                                        <p:tgtEl>
                                          <p:spTgt spid="135173"/>
                                        </p:tgtEl>
                                        <p:attrNameLst>
                                          <p:attrName>ppt_w</p:attrName>
                                        </p:attrNameLst>
                                      </p:cBhvr>
                                      <p:tavLst>
                                        <p:tav tm="0">
                                          <p:val>
                                            <p:fltVal val="0"/>
                                          </p:val>
                                        </p:tav>
                                        <p:tav tm="100000">
                                          <p:val>
                                            <p:strVal val="#ppt_w"/>
                                          </p:val>
                                        </p:tav>
                                      </p:tavLst>
                                    </p:anim>
                                    <p:anim calcmode="lin" valueType="num">
                                      <p:cBhvr>
                                        <p:cTn id="166" dur="500" fill="hold"/>
                                        <p:tgtEl>
                                          <p:spTgt spid="135173"/>
                                        </p:tgtEl>
                                        <p:attrNameLst>
                                          <p:attrName>ppt_h</p:attrName>
                                        </p:attrNameLst>
                                      </p:cBhvr>
                                      <p:tavLst>
                                        <p:tav tm="0">
                                          <p:val>
                                            <p:fltVal val="0"/>
                                          </p:val>
                                        </p:tav>
                                        <p:tav tm="100000">
                                          <p:val>
                                            <p:strVal val="#ppt_h"/>
                                          </p:val>
                                        </p:tav>
                                      </p:tavLst>
                                    </p:anim>
                                    <p:animEffect transition="in" filter="fade">
                                      <p:cBhvr>
                                        <p:cTn id="167" dur="500"/>
                                        <p:tgtEl>
                                          <p:spTgt spid="135173"/>
                                        </p:tgtEl>
                                      </p:cBhvr>
                                    </p:animEffect>
                                  </p:childTnLst>
                                </p:cTn>
                              </p:par>
                            </p:childTnLst>
                          </p:cTn>
                        </p:par>
                      </p:childTnLst>
                    </p:cTn>
                  </p:par>
                  <p:par>
                    <p:cTn id="168" fill="hold">
                      <p:stCondLst>
                        <p:cond delay="indefinite"/>
                      </p:stCondLst>
                      <p:childTnLst>
                        <p:par>
                          <p:cTn id="169" fill="hold">
                            <p:stCondLst>
                              <p:cond delay="0"/>
                            </p:stCondLst>
                            <p:childTnLst>
                              <p:par>
                                <p:cTn id="170" presetID="53" presetClass="entr" presetSubtype="16" fill="hold" grpId="0" nodeType="clickEffect">
                                  <p:stCondLst>
                                    <p:cond delay="0"/>
                                  </p:stCondLst>
                                  <p:childTnLst>
                                    <p:set>
                                      <p:cBhvr>
                                        <p:cTn id="171" dur="1" fill="hold">
                                          <p:stCondLst>
                                            <p:cond delay="0"/>
                                          </p:stCondLst>
                                        </p:cTn>
                                        <p:tgtEl>
                                          <p:spTgt spid="16"/>
                                        </p:tgtEl>
                                        <p:attrNameLst>
                                          <p:attrName>style.visibility</p:attrName>
                                        </p:attrNameLst>
                                      </p:cBhvr>
                                      <p:to>
                                        <p:strVal val="visible"/>
                                      </p:to>
                                    </p:set>
                                    <p:anim calcmode="lin" valueType="num">
                                      <p:cBhvr>
                                        <p:cTn id="172" dur="500" fill="hold"/>
                                        <p:tgtEl>
                                          <p:spTgt spid="16"/>
                                        </p:tgtEl>
                                        <p:attrNameLst>
                                          <p:attrName>ppt_w</p:attrName>
                                        </p:attrNameLst>
                                      </p:cBhvr>
                                      <p:tavLst>
                                        <p:tav tm="0">
                                          <p:val>
                                            <p:fltVal val="0"/>
                                          </p:val>
                                        </p:tav>
                                        <p:tav tm="100000">
                                          <p:val>
                                            <p:strVal val="#ppt_w"/>
                                          </p:val>
                                        </p:tav>
                                      </p:tavLst>
                                    </p:anim>
                                    <p:anim calcmode="lin" valueType="num">
                                      <p:cBhvr>
                                        <p:cTn id="173" dur="500" fill="hold"/>
                                        <p:tgtEl>
                                          <p:spTgt spid="16"/>
                                        </p:tgtEl>
                                        <p:attrNameLst>
                                          <p:attrName>ppt_h</p:attrName>
                                        </p:attrNameLst>
                                      </p:cBhvr>
                                      <p:tavLst>
                                        <p:tav tm="0">
                                          <p:val>
                                            <p:fltVal val="0"/>
                                          </p:val>
                                        </p:tav>
                                        <p:tav tm="100000">
                                          <p:val>
                                            <p:strVal val="#ppt_h"/>
                                          </p:val>
                                        </p:tav>
                                      </p:tavLst>
                                    </p:anim>
                                    <p:animEffect transition="in" filter="fade">
                                      <p:cBhvr>
                                        <p:cTn id="1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P spid="135173" grpId="0" animBg="1"/>
      <p:bldP spid="135174" grpId="0" animBg="1"/>
      <p:bldP spid="135175" grpId="0" animBg="1"/>
      <p:bldP spid="135176" grpId="0"/>
      <p:bldP spid="135177" grpId="0"/>
      <p:bldP spid="135178" grpId="0"/>
      <p:bldP spid="135179" grpId="0"/>
      <p:bldP spid="135180" grpId="0" animBg="1"/>
      <p:bldP spid="135181"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IE" sz="4000"/>
              <a:t>Echo and Semicolon (;)</a:t>
            </a:r>
          </a:p>
        </p:txBody>
      </p:sp>
      <p:sp>
        <p:nvSpPr>
          <p:cNvPr id="130051" name="Rectangle 3"/>
          <p:cNvSpPr>
            <a:spLocks noGrp="1" noChangeArrowheads="1"/>
          </p:cNvSpPr>
          <p:nvPr>
            <p:ph type="body" idx="1"/>
          </p:nvPr>
        </p:nvSpPr>
        <p:spPr/>
        <p:txBody>
          <a:bodyPr/>
          <a:lstStyle/>
          <a:p>
            <a:pPr>
              <a:lnSpc>
                <a:spcPct val="90000"/>
              </a:lnSpc>
            </a:pPr>
            <a:r>
              <a:rPr lang="en-GB" sz="2400" dirty="0"/>
              <a:t>The previous example shows how to insert PHP code into an HTML file. </a:t>
            </a:r>
          </a:p>
          <a:p>
            <a:pPr>
              <a:lnSpc>
                <a:spcPct val="90000"/>
              </a:lnSpc>
            </a:pPr>
            <a:r>
              <a:rPr lang="en-GB" sz="2400" dirty="0"/>
              <a:t>It also shows the echo statement used to output a string. </a:t>
            </a:r>
          </a:p>
          <a:p>
            <a:pPr>
              <a:lnSpc>
                <a:spcPct val="90000"/>
              </a:lnSpc>
            </a:pPr>
            <a:r>
              <a:rPr lang="en-GB" sz="2400" dirty="0"/>
              <a:t>See that the echo statement ends with a semicolon. </a:t>
            </a:r>
          </a:p>
          <a:p>
            <a:pPr>
              <a:lnSpc>
                <a:spcPct val="90000"/>
              </a:lnSpc>
            </a:pPr>
            <a:r>
              <a:rPr lang="en-GB" sz="2400" dirty="0"/>
              <a:t>Every command in PHP must end with a semicolon. </a:t>
            </a:r>
          </a:p>
          <a:p>
            <a:pPr>
              <a:lnSpc>
                <a:spcPct val="90000"/>
              </a:lnSpc>
            </a:pPr>
            <a:r>
              <a:rPr lang="en-GB" sz="2400" dirty="0"/>
              <a:t>If you forget to use semicolon or use colon instead after a command you will get an error message like </a:t>
            </a:r>
            <a:r>
              <a:rPr lang="en-GB" sz="2400" dirty="0" smtClean="0"/>
              <a:t>this:</a:t>
            </a:r>
            <a:endParaRPr lang="en-US" sz="2400" dirty="0"/>
          </a:p>
        </p:txBody>
      </p:sp>
      <p:sp>
        <p:nvSpPr>
          <p:cNvPr id="130052" name="Text Box 4"/>
          <p:cNvSpPr txBox="1">
            <a:spLocks noChangeArrowheads="1"/>
          </p:cNvSpPr>
          <p:nvPr/>
        </p:nvSpPr>
        <p:spPr bwMode="auto">
          <a:xfrm>
            <a:off x="611188" y="5589588"/>
            <a:ext cx="8013700" cy="641350"/>
          </a:xfrm>
          <a:prstGeom prst="rect">
            <a:avLst/>
          </a:prstGeom>
          <a:solidFill>
            <a:schemeClr val="folHlink"/>
          </a:solidFill>
          <a:ln w="9525">
            <a:noFill/>
            <a:miter lim="800000"/>
            <a:headEnd/>
            <a:tailEnd/>
          </a:ln>
          <a:effectLst/>
        </p:spPr>
        <p:txBody>
          <a:bodyPr>
            <a:spAutoFit/>
          </a:bodyPr>
          <a:lstStyle/>
          <a:p>
            <a:r>
              <a:rPr lang="en-US" sz="1800" dirty="0">
                <a:latin typeface="Courier New" pitchFamily="49" charset="0"/>
              </a:rPr>
              <a:t>Parse error: parse error, unexpected ':', expecting ',' or ';' in c:\..\...\htdocs\sd2welcome.php on line 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additive="base">
                                        <p:cTn id="19" dur="500" fill="hold"/>
                                        <p:tgtEl>
                                          <p:spTgt spid="130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1">
                                            <p:txEl>
                                              <p:pRg st="3" end="3"/>
                                            </p:txEl>
                                          </p:spTgt>
                                        </p:tgtEl>
                                        <p:attrNameLst>
                                          <p:attrName>style.visibility</p:attrName>
                                        </p:attrNameLst>
                                      </p:cBhvr>
                                      <p:to>
                                        <p:strVal val="visible"/>
                                      </p:to>
                                    </p:set>
                                    <p:anim calcmode="lin" valueType="num">
                                      <p:cBhvr additive="base">
                                        <p:cTn id="25" dur="500" fill="hold"/>
                                        <p:tgtEl>
                                          <p:spTgt spid="1300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1">
                                            <p:txEl>
                                              <p:pRg st="4" end="4"/>
                                            </p:txEl>
                                          </p:spTgt>
                                        </p:tgtEl>
                                        <p:attrNameLst>
                                          <p:attrName>style.visibility</p:attrName>
                                        </p:attrNameLst>
                                      </p:cBhvr>
                                      <p:to>
                                        <p:strVal val="visible"/>
                                      </p:to>
                                    </p:set>
                                    <p:anim calcmode="lin" valueType="num">
                                      <p:cBhvr additive="base">
                                        <p:cTn id="31" dur="500" fill="hold"/>
                                        <p:tgtEl>
                                          <p:spTgt spid="1300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00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30052"/>
                                        </p:tgtEl>
                                        <p:attrNameLst>
                                          <p:attrName>style.visibility</p:attrName>
                                        </p:attrNameLst>
                                      </p:cBhvr>
                                      <p:to>
                                        <p:strVal val="visible"/>
                                      </p:to>
                                    </p:set>
                                    <p:anim calcmode="lin" valueType="num">
                                      <p:cBhvr>
                                        <p:cTn id="37" dur="500" fill="hold"/>
                                        <p:tgtEl>
                                          <p:spTgt spid="130052"/>
                                        </p:tgtEl>
                                        <p:attrNameLst>
                                          <p:attrName>ppt_w</p:attrName>
                                        </p:attrNameLst>
                                      </p:cBhvr>
                                      <p:tavLst>
                                        <p:tav tm="0">
                                          <p:val>
                                            <p:fltVal val="0"/>
                                          </p:val>
                                        </p:tav>
                                        <p:tav tm="100000">
                                          <p:val>
                                            <p:strVal val="#ppt_w"/>
                                          </p:val>
                                        </p:tav>
                                      </p:tavLst>
                                    </p:anim>
                                    <p:anim calcmode="lin" valueType="num">
                                      <p:cBhvr>
                                        <p:cTn id="38" dur="500" fill="hold"/>
                                        <p:tgtEl>
                                          <p:spTgt spid="130052"/>
                                        </p:tgtEl>
                                        <p:attrNameLst>
                                          <p:attrName>ppt_h</p:attrName>
                                        </p:attrNameLst>
                                      </p:cBhvr>
                                      <p:tavLst>
                                        <p:tav tm="0">
                                          <p:val>
                                            <p:fltVal val="0"/>
                                          </p:val>
                                        </p:tav>
                                        <p:tav tm="100000">
                                          <p:val>
                                            <p:strVal val="#ppt_h"/>
                                          </p:val>
                                        </p:tav>
                                      </p:tavLst>
                                    </p:anim>
                                    <p:animEffect transition="in" filter="fade">
                                      <p:cBhvr>
                                        <p:cTn id="39"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P spid="130052" grpId="0" animBg="1"/>
    </p:bldLst>
  </p:timing>
</p:sld>
</file>

<file path=ppt/theme/theme1.xml><?xml version="1.0" encoding="utf-8"?>
<a:theme xmlns:a="http://schemas.openxmlformats.org/drawingml/2006/main" name="Whirlpool">
  <a:themeElements>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fontScheme name="Whirlpoo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FFFFFF"/>
        </a:lt1>
        <a:dk2>
          <a:srgbClr val="6699FF"/>
        </a:dk2>
        <a:lt2>
          <a:srgbClr val="CCFFFF"/>
        </a:lt2>
        <a:accent1>
          <a:srgbClr val="CC99FF"/>
        </a:accent1>
        <a:accent2>
          <a:srgbClr val="9999FF"/>
        </a:accent2>
        <a:accent3>
          <a:srgbClr val="B8CAFF"/>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393939"/>
        </a:dk1>
        <a:lt1>
          <a:srgbClr val="FFFFFF"/>
        </a:lt1>
        <a:dk2>
          <a:srgbClr val="000000"/>
        </a:dk2>
        <a:lt2>
          <a:srgbClr val="FFFFFF"/>
        </a:lt2>
        <a:accent1>
          <a:srgbClr val="CBCBCB"/>
        </a:accent1>
        <a:accent2>
          <a:srgbClr val="868686"/>
        </a:accent2>
        <a:accent3>
          <a:srgbClr val="AAAAAA"/>
        </a:accent3>
        <a:accent4>
          <a:srgbClr val="DADADA"/>
        </a:accent4>
        <a:accent5>
          <a:srgbClr val="E2E2E2"/>
        </a:accent5>
        <a:accent6>
          <a:srgbClr val="797979"/>
        </a:accent6>
        <a:hlink>
          <a:srgbClr val="4D4D4D"/>
        </a:hlink>
        <a:folHlink>
          <a:srgbClr val="EAEAE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Designs\Whirlpool.pot</Template>
  <TotalTime>1344</TotalTime>
  <Words>1607</Words>
  <Application>Microsoft Office PowerPoint</Application>
  <PresentationFormat>On-screen Show (4:3)</PresentationFormat>
  <Paragraphs>287</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Whirlpool</vt:lpstr>
      <vt:lpstr>Scripting</vt:lpstr>
      <vt:lpstr>Learning Outcomes</vt:lpstr>
      <vt:lpstr>PHP – Opening and closing tags</vt:lpstr>
      <vt:lpstr>PHP Comments</vt:lpstr>
      <vt:lpstr>PHP - Comments</vt:lpstr>
      <vt:lpstr>Comments</vt:lpstr>
      <vt:lpstr>There may be multiple PHP blocks in the .php file </vt:lpstr>
      <vt:lpstr>Multiple PHP Blocks Example :</vt:lpstr>
      <vt:lpstr>Echo and Semicolon (;)</vt:lpstr>
      <vt:lpstr>PHP Variables</vt:lpstr>
      <vt:lpstr>Variables scope</vt:lpstr>
      <vt:lpstr>Global Scope for variables</vt:lpstr>
      <vt:lpstr>PHP Superglobals</vt:lpstr>
      <vt:lpstr>PHP superglobals – example $_SERVER</vt:lpstr>
      <vt:lpstr>PHP superglobals – example $_SERVER</vt:lpstr>
      <vt:lpstr>PHP superglobals – example $_GET</vt:lpstr>
      <vt:lpstr>Other Superglobals reference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Donohue</dc:creator>
  <cp:lastModifiedBy>Pat.Donohue</cp:lastModifiedBy>
  <cp:revision>93</cp:revision>
  <dcterms:created xsi:type="dcterms:W3CDTF">1601-01-01T00:00:00Z</dcterms:created>
  <dcterms:modified xsi:type="dcterms:W3CDTF">2012-11-20T14:15:54Z</dcterms:modified>
</cp:coreProperties>
</file>