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81" r:id="rId2"/>
    <p:sldId id="285" r:id="rId3"/>
    <p:sldId id="373" r:id="rId4"/>
    <p:sldId id="374" r:id="rId5"/>
    <p:sldId id="375" r:id="rId6"/>
    <p:sldId id="376" r:id="rId7"/>
    <p:sldId id="377" r:id="rId8"/>
    <p:sldId id="378" r:id="rId9"/>
    <p:sldId id="380" r:id="rId10"/>
    <p:sldId id="381" r:id="rId11"/>
    <p:sldId id="382" r:id="rId12"/>
    <p:sldId id="392" r:id="rId13"/>
    <p:sldId id="383" r:id="rId14"/>
    <p:sldId id="391" r:id="rId15"/>
    <p:sldId id="389" r:id="rId16"/>
    <p:sldId id="388" r:id="rId17"/>
    <p:sldId id="384" r:id="rId18"/>
    <p:sldId id="38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80808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9" autoAdjust="0"/>
    <p:restoredTop sz="74820" autoAdjust="0"/>
  </p:normalViewPr>
  <p:slideViewPr>
    <p:cSldViewPr>
      <p:cViewPr>
        <p:scale>
          <a:sx n="100" d="100"/>
          <a:sy n="100" d="100"/>
        </p:scale>
        <p:origin x="-5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A48AF57-D726-4C67-9FB6-3158BF008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0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C871B-AEA0-453C-B773-4B2F7C954010}" type="slidenum">
              <a:rPr lang="en-US"/>
              <a:pPr/>
              <a:t>15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000" dirty="0"/>
              <a:t>&lt;html&gt;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&lt;head&gt;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&lt;title&gt;SD2 DBS - Web Programming&lt;/title&gt;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&lt;/head&gt;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&lt;body&gt;</a:t>
            </a:r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r>
              <a:rPr lang="en-GB" sz="1000" dirty="0"/>
              <a:t>&lt;?</a:t>
            </a:r>
            <a:r>
              <a:rPr lang="en-GB" sz="1000" dirty="0" err="1"/>
              <a:t>php</a:t>
            </a:r>
            <a:endParaRPr lang="en-GB" sz="1000" dirty="0"/>
          </a:p>
          <a:p>
            <a:pPr>
              <a:lnSpc>
                <a:spcPct val="80000"/>
              </a:lnSpc>
            </a:pPr>
            <a:r>
              <a:rPr lang="en-GB" sz="1000" dirty="0"/>
              <a:t>$number = 1;</a:t>
            </a:r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r>
              <a:rPr lang="en-GB" sz="1000" dirty="0"/>
              <a:t>while ($number &lt; 10)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{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   echo $number . '&lt;</a:t>
            </a:r>
            <a:r>
              <a:rPr lang="en-GB" sz="1000" dirty="0" err="1"/>
              <a:t>br</a:t>
            </a:r>
            <a:r>
              <a:rPr lang="en-GB" sz="1000" dirty="0"/>
              <a:t>&gt;';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   $number += 1;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}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?&gt;</a:t>
            </a:r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r>
              <a:rPr lang="en-GB" sz="1000" dirty="0"/>
              <a:t>	   </a:t>
            </a:r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r>
              <a:rPr lang="en-GB" sz="1000" dirty="0"/>
              <a:t>&lt;/body&gt;</a:t>
            </a:r>
          </a:p>
          <a:p>
            <a:pPr>
              <a:lnSpc>
                <a:spcPct val="80000"/>
              </a:lnSpc>
            </a:pPr>
            <a:r>
              <a:rPr lang="en-GB" sz="1000" dirty="0"/>
              <a:t>&lt;/html&gt; </a:t>
            </a:r>
            <a:endParaRPr lang="en-US" sz="1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A77F3-C6EE-4281-B734-BA9FA0C1EADD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/>
              <a:t>&lt;html&gt;</a:t>
            </a:r>
          </a:p>
          <a:p>
            <a:r>
              <a:rPr lang="en-GB" sz="1000"/>
              <a:t>&lt;head&gt;</a:t>
            </a:r>
          </a:p>
          <a:p>
            <a:r>
              <a:rPr lang="en-GB" sz="1000"/>
              <a:t>&lt;title&gt;SD2 DBS - Web Programming&lt;/title&gt;</a:t>
            </a:r>
          </a:p>
          <a:p>
            <a:r>
              <a:rPr lang="en-GB" sz="1000"/>
              <a:t>&lt;/head&gt;</a:t>
            </a:r>
          </a:p>
          <a:p>
            <a:r>
              <a:rPr lang="en-GB" sz="1000"/>
              <a:t>&lt;body&gt;</a:t>
            </a:r>
          </a:p>
          <a:p>
            <a:endParaRPr lang="en-GB" sz="1000"/>
          </a:p>
          <a:p>
            <a:endParaRPr lang="en-GB" sz="1000"/>
          </a:p>
          <a:p>
            <a:endParaRPr lang="en-GB" sz="1000"/>
          </a:p>
          <a:p>
            <a:endParaRPr lang="en-GB" sz="1000"/>
          </a:p>
          <a:p>
            <a:r>
              <a:rPr lang="en-GB" sz="1000"/>
              <a:t>&lt;?php</a:t>
            </a:r>
          </a:p>
          <a:p>
            <a:r>
              <a:rPr lang="en-GB" sz="1000"/>
              <a:t>for ($i = 1; $i &lt;= 10; $i++) {</a:t>
            </a:r>
          </a:p>
          <a:p>
            <a:r>
              <a:rPr lang="en-GB" sz="1000"/>
              <a:t>   echo $i . '&lt;br&gt;';</a:t>
            </a:r>
          </a:p>
          <a:p>
            <a:r>
              <a:rPr lang="en-GB" sz="1000"/>
              <a:t>}</a:t>
            </a:r>
          </a:p>
          <a:p>
            <a:r>
              <a:rPr lang="en-GB" sz="1000"/>
              <a:t>?&gt;</a:t>
            </a:r>
          </a:p>
          <a:p>
            <a:endParaRPr lang="en-GB" sz="1000"/>
          </a:p>
          <a:p>
            <a:r>
              <a:rPr lang="en-GB" sz="1000"/>
              <a:t>	   </a:t>
            </a:r>
          </a:p>
          <a:p>
            <a:endParaRPr lang="en-GB" sz="1000"/>
          </a:p>
          <a:p>
            <a:r>
              <a:rPr lang="en-GB" sz="1000"/>
              <a:t>&lt;/body&gt;</a:t>
            </a:r>
          </a:p>
          <a:p>
            <a:r>
              <a:rPr lang="en-GB" sz="1000"/>
              <a:t>&lt;/html&gt; </a:t>
            </a:r>
            <a:endParaRPr lang="en-U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BB6DF-ECD8-49F3-BE2B-C0AC14F3E6E8}" type="slidenum">
              <a:rPr lang="en-US"/>
              <a:pPr/>
              <a:t>17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900"/>
              <a:t>&lt;html&gt;</a:t>
            </a:r>
          </a:p>
          <a:p>
            <a:pPr>
              <a:lnSpc>
                <a:spcPct val="80000"/>
              </a:lnSpc>
            </a:pPr>
            <a:r>
              <a:rPr lang="en-GB" sz="900"/>
              <a:t>&lt;head&gt;</a:t>
            </a:r>
          </a:p>
          <a:p>
            <a:pPr>
              <a:lnSpc>
                <a:spcPct val="80000"/>
              </a:lnSpc>
            </a:pPr>
            <a:r>
              <a:rPr lang="en-GB" sz="900"/>
              <a:t>&lt;title&gt;SD2 DBS - Web Programming&lt;/title&gt;</a:t>
            </a:r>
          </a:p>
          <a:p>
            <a:pPr>
              <a:lnSpc>
                <a:spcPct val="80000"/>
              </a:lnSpc>
            </a:pPr>
            <a:r>
              <a:rPr lang="en-GB" sz="900"/>
              <a:t>&lt;/head&gt;</a:t>
            </a:r>
          </a:p>
          <a:p>
            <a:pPr>
              <a:lnSpc>
                <a:spcPct val="80000"/>
              </a:lnSpc>
            </a:pPr>
            <a:r>
              <a:rPr lang="en-GB" sz="900"/>
              <a:t>&lt;body&gt;</a:t>
            </a:r>
          </a:p>
          <a:p>
            <a:pPr>
              <a:lnSpc>
                <a:spcPct val="80000"/>
              </a:lnSpc>
            </a:pPr>
            <a:r>
              <a:rPr lang="en-GB" sz="900"/>
              <a:t>&lt;?php</a:t>
            </a:r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r>
              <a:rPr lang="en-GB" sz="900"/>
              <a:t>function addition($val1, $val2)</a:t>
            </a:r>
          </a:p>
          <a:p>
            <a:pPr>
              <a:lnSpc>
                <a:spcPct val="80000"/>
              </a:lnSpc>
            </a:pPr>
            <a:r>
              <a:rPr lang="en-GB" sz="900"/>
              <a:t>{</a:t>
            </a:r>
          </a:p>
          <a:p>
            <a:pPr>
              <a:lnSpc>
                <a:spcPct val="80000"/>
              </a:lnSpc>
            </a:pPr>
            <a:r>
              <a:rPr lang="en-GB" sz="900"/>
              <a:t>    $sum = $val1 + $val2;</a:t>
            </a:r>
          </a:p>
          <a:p>
            <a:pPr>
              <a:lnSpc>
                <a:spcPct val="80000"/>
              </a:lnSpc>
            </a:pPr>
            <a:r>
              <a:rPr lang="en-GB" sz="900"/>
              <a:t>    return $sum;</a:t>
            </a:r>
          </a:p>
          <a:p>
            <a:pPr>
              <a:lnSpc>
                <a:spcPct val="80000"/>
              </a:lnSpc>
            </a:pPr>
            <a:r>
              <a:rPr lang="en-GB" sz="900"/>
              <a:t>}</a:t>
            </a:r>
          </a:p>
          <a:p>
            <a:pPr>
              <a:lnSpc>
                <a:spcPct val="80000"/>
              </a:lnSpc>
            </a:pPr>
            <a:r>
              <a:rPr lang="en-GB" sz="900"/>
              <a:t>?&gt;</a:t>
            </a:r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r>
              <a:rPr lang="en-GB" sz="900"/>
              <a:t>&lt;?php</a:t>
            </a:r>
          </a:p>
          <a:p>
            <a:pPr>
              <a:lnSpc>
                <a:spcPct val="80000"/>
              </a:lnSpc>
            </a:pPr>
            <a:r>
              <a:rPr lang="en-GB" sz="900"/>
              <a:t>$result = addition(5, 10);</a:t>
            </a:r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r>
              <a:rPr lang="en-GB" sz="900"/>
              <a:t>echo "The result of the addition is $result";</a:t>
            </a:r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r>
              <a:rPr lang="en-GB" sz="900"/>
              <a:t>?&gt;</a:t>
            </a:r>
          </a:p>
          <a:p>
            <a:pPr>
              <a:lnSpc>
                <a:spcPct val="80000"/>
              </a:lnSpc>
            </a:pPr>
            <a:r>
              <a:rPr lang="en-GB" sz="900"/>
              <a:t>	   </a:t>
            </a:r>
          </a:p>
          <a:p>
            <a:pPr>
              <a:lnSpc>
                <a:spcPct val="80000"/>
              </a:lnSpc>
            </a:pPr>
            <a:endParaRPr lang="en-GB" sz="900"/>
          </a:p>
          <a:p>
            <a:pPr>
              <a:lnSpc>
                <a:spcPct val="80000"/>
              </a:lnSpc>
            </a:pPr>
            <a:r>
              <a:rPr lang="en-GB" sz="900"/>
              <a:t>&lt;/body&gt;</a:t>
            </a:r>
          </a:p>
          <a:p>
            <a:pPr>
              <a:lnSpc>
                <a:spcPct val="80000"/>
              </a:lnSpc>
            </a:pPr>
            <a:r>
              <a:rPr lang="en-GB" sz="900"/>
              <a:t>&lt;/html&gt; </a:t>
            </a:r>
            <a:endParaRPr lang="en-US" sz="9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73D5D-692B-42AF-AEA6-1EE3324E6A1F}" type="slidenum">
              <a:rPr lang="en-US"/>
              <a:pPr/>
              <a:t>18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/>
              <a:t>&lt;html&gt;</a:t>
            </a:r>
          </a:p>
          <a:p>
            <a:pPr>
              <a:lnSpc>
                <a:spcPct val="80000"/>
              </a:lnSpc>
            </a:pPr>
            <a:r>
              <a:rPr lang="en-US" sz="800"/>
              <a:t>&lt;head&gt;</a:t>
            </a:r>
          </a:p>
          <a:p>
            <a:pPr>
              <a:lnSpc>
                <a:spcPct val="80000"/>
              </a:lnSpc>
            </a:pPr>
            <a:r>
              <a:rPr lang="en-US" sz="800"/>
              <a:t>&lt;title&gt;SD2 DBS - Web Programming&lt;/title&gt;</a:t>
            </a:r>
          </a:p>
          <a:p>
            <a:pPr>
              <a:lnSpc>
                <a:spcPct val="80000"/>
              </a:lnSpc>
            </a:pPr>
            <a:r>
              <a:rPr lang="en-US" sz="800"/>
              <a:t>&lt;/head&gt;</a:t>
            </a:r>
          </a:p>
          <a:p>
            <a:pPr>
              <a:lnSpc>
                <a:spcPct val="80000"/>
              </a:lnSpc>
            </a:pPr>
            <a:r>
              <a:rPr lang="en-US" sz="800"/>
              <a:t>&lt;body&gt;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&lt;h2&gt;Table of Important Web Programming Technologies&lt;/h2&gt; 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&lt;p&gt;</a:t>
            </a:r>
          </a:p>
          <a:p>
            <a:pPr>
              <a:lnSpc>
                <a:spcPct val="80000"/>
              </a:lnSpc>
            </a:pPr>
            <a:r>
              <a:rPr lang="en-US" sz="800"/>
              <a:t>&lt;?php</a:t>
            </a:r>
          </a:p>
          <a:p>
            <a:pPr>
              <a:lnSpc>
                <a:spcPct val="80000"/>
              </a:lnSpc>
            </a:pPr>
            <a:r>
              <a:rPr lang="en-US" sz="800"/>
              <a:t>$myarray = array('php',</a:t>
            </a:r>
          </a:p>
          <a:p>
            <a:pPr>
              <a:lnSpc>
                <a:spcPct val="80000"/>
              </a:lnSpc>
            </a:pPr>
            <a:r>
              <a:rPr lang="en-US" sz="800"/>
              <a:t>                 'mysql',</a:t>
            </a:r>
          </a:p>
          <a:p>
            <a:pPr>
              <a:lnSpc>
                <a:spcPct val="80000"/>
              </a:lnSpc>
            </a:pPr>
            <a:r>
              <a:rPr lang="en-US" sz="800"/>
              <a:t>                 'apache',</a:t>
            </a:r>
          </a:p>
          <a:p>
            <a:pPr>
              <a:lnSpc>
                <a:spcPct val="80000"/>
              </a:lnSpc>
            </a:pPr>
            <a:r>
              <a:rPr lang="en-US" sz="800"/>
              <a:t>                 'java',</a:t>
            </a:r>
          </a:p>
          <a:p>
            <a:pPr>
              <a:lnSpc>
                <a:spcPct val="80000"/>
              </a:lnSpc>
            </a:pPr>
            <a:r>
              <a:rPr lang="en-US" sz="800"/>
              <a:t>                 'xml');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$rows  = buildRows($myarray);</a:t>
            </a:r>
          </a:p>
          <a:p>
            <a:pPr>
              <a:lnSpc>
                <a:spcPct val="80000"/>
              </a:lnSpc>
            </a:pPr>
            <a:r>
              <a:rPr lang="en-US" sz="800"/>
              <a:t>$table = buildTable($rows);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echo $table;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function buildRows($array)</a:t>
            </a:r>
          </a:p>
          <a:p>
            <a:pPr>
              <a:lnSpc>
                <a:spcPct val="80000"/>
              </a:lnSpc>
            </a:pPr>
            <a:r>
              <a:rPr lang="en-US" sz="800"/>
              <a:t>{</a:t>
            </a:r>
          </a:p>
          <a:p>
            <a:pPr>
              <a:lnSpc>
                <a:spcPct val="80000"/>
              </a:lnSpc>
            </a:pPr>
            <a:r>
              <a:rPr lang="en-US" sz="800"/>
              <a:t>   $rows = '&lt;tr&gt;&lt;td&gt;' .</a:t>
            </a:r>
          </a:p>
          <a:p>
            <a:pPr>
              <a:lnSpc>
                <a:spcPct val="80000"/>
              </a:lnSpc>
            </a:pPr>
            <a:r>
              <a:rPr lang="en-US" sz="800"/>
              <a:t>           implode('&lt;/td&gt;&lt;/tr&gt;&lt;tr&gt;&lt;td&gt;', $array) .</a:t>
            </a:r>
          </a:p>
          <a:p>
            <a:pPr>
              <a:lnSpc>
                <a:spcPct val="80000"/>
              </a:lnSpc>
            </a:pPr>
            <a:r>
              <a:rPr lang="en-US" sz="800"/>
              <a:t>           '&lt;/td&gt;&lt;/tr&gt;';   //note the use of the implode function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   return $rows;</a:t>
            </a:r>
          </a:p>
          <a:p>
            <a:pPr>
              <a:lnSpc>
                <a:spcPct val="80000"/>
              </a:lnSpc>
            </a:pPr>
            <a:r>
              <a:rPr lang="en-US" sz="800"/>
              <a:t>}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function buildTable($rows)</a:t>
            </a:r>
          </a:p>
          <a:p>
            <a:pPr>
              <a:lnSpc>
                <a:spcPct val="80000"/>
              </a:lnSpc>
            </a:pPr>
            <a:r>
              <a:rPr lang="en-US" sz="800"/>
              <a:t>{</a:t>
            </a:r>
          </a:p>
          <a:p>
            <a:pPr>
              <a:lnSpc>
                <a:spcPct val="80000"/>
              </a:lnSpc>
            </a:pPr>
            <a:r>
              <a:rPr lang="en-US" sz="800"/>
              <a:t>   $table = "&lt;table cellpadding='1' cellspacing='1'             bgcolor='#FFCC00' 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border='1'&gt;$rows&lt;/table&gt;";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   return $table;</a:t>
            </a:r>
          </a:p>
          <a:p>
            <a:pPr>
              <a:lnSpc>
                <a:spcPct val="80000"/>
              </a:lnSpc>
            </a:pPr>
            <a:r>
              <a:rPr lang="en-US" sz="800"/>
              <a:t>}</a:t>
            </a:r>
          </a:p>
          <a:p>
            <a:pPr>
              <a:lnSpc>
                <a:spcPct val="80000"/>
              </a:lnSpc>
            </a:pPr>
            <a:r>
              <a:rPr lang="en-US" sz="800"/>
              <a:t>?&gt;</a:t>
            </a:r>
          </a:p>
          <a:p>
            <a:pPr>
              <a:lnSpc>
                <a:spcPct val="80000"/>
              </a:lnSpc>
            </a:pPr>
            <a:r>
              <a:rPr lang="en-US" sz="800"/>
              <a:t>&lt;/p&gt;</a:t>
            </a:r>
          </a:p>
          <a:p>
            <a:pPr>
              <a:lnSpc>
                <a:spcPct val="80000"/>
              </a:lnSpc>
            </a:pPr>
            <a:r>
              <a:rPr lang="en-US" sz="800"/>
              <a:t>	   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&lt;/body&gt;</a:t>
            </a:r>
          </a:p>
          <a:p>
            <a:pPr>
              <a:lnSpc>
                <a:spcPct val="80000"/>
              </a:lnSpc>
            </a:pPr>
            <a:r>
              <a:rPr lang="en-US" sz="800"/>
              <a:t>&lt;/html&gt;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E5E03-BBF0-4918-BF6D-961616213837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&lt;h2&gt;Array Example&lt;/h2&gt;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array</a:t>
            </a:r>
          </a:p>
          <a:p>
            <a:r>
              <a:rPr lang="en-US" dirty="0" smtClean="0"/>
              <a:t>//This array uses a numerical index</a:t>
            </a:r>
          </a:p>
          <a:p>
            <a:r>
              <a:rPr lang="en-US" dirty="0" smtClean="0"/>
              <a:t>$numbers = array(1, 2, 3, 4, 5, 6);</a:t>
            </a:r>
          </a:p>
          <a:p>
            <a:endParaRPr lang="en-US" dirty="0" smtClean="0"/>
          </a:p>
          <a:p>
            <a:r>
              <a:rPr lang="en-US" dirty="0" smtClean="0"/>
              <a:t>//this array uses a string index</a:t>
            </a:r>
          </a:p>
          <a:p>
            <a:r>
              <a:rPr lang="en-US" dirty="0" smtClean="0"/>
              <a:t>$age = array("</a:t>
            </a:r>
            <a:r>
              <a:rPr lang="en-US" dirty="0" err="1" smtClean="0"/>
              <a:t>elvis</a:t>
            </a:r>
            <a:r>
              <a:rPr lang="en-US" dirty="0" smtClean="0"/>
              <a:t>" =&gt; 70, "bono" =&gt; 50, "</a:t>
            </a:r>
            <a:r>
              <a:rPr lang="en-US" dirty="0" err="1" smtClean="0"/>
              <a:t>beethoven</a:t>
            </a:r>
            <a:r>
              <a:rPr lang="en-US" dirty="0" smtClean="0"/>
              <a:t>" =&gt; 225);</a:t>
            </a:r>
          </a:p>
          <a:p>
            <a:endParaRPr lang="en-US" dirty="0" smtClean="0"/>
          </a:p>
          <a:p>
            <a:r>
              <a:rPr lang="en-US" dirty="0" smtClean="0"/>
              <a:t>//this array uses a mixed string and numeric index</a:t>
            </a:r>
          </a:p>
          <a:p>
            <a:r>
              <a:rPr lang="en-US" dirty="0" smtClean="0"/>
              <a:t>$mixed = array("hello" =&gt; "World", 2 =&gt; "It's two");</a:t>
            </a:r>
          </a:p>
          <a:p>
            <a:endParaRPr lang="en-US" dirty="0" smtClean="0"/>
          </a:p>
          <a:p>
            <a:r>
              <a:rPr lang="en-US" dirty="0" smtClean="0"/>
              <a:t>echo "numbers[4] = {$numbers[4]}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"Elvis's age is {$age['</a:t>
            </a:r>
            <a:r>
              <a:rPr lang="en-US" dirty="0" err="1" smtClean="0"/>
              <a:t>elvis</a:t>
            </a:r>
            <a:r>
              <a:rPr lang="en-US" dirty="0" smtClean="0"/>
              <a:t>']}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"mixed['hello'] = {$mixed['hello']}&lt;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"mixed[2] = {$mixed[2]}";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//simple comment</a:t>
            </a:r>
          </a:p>
          <a:p>
            <a:r>
              <a:rPr lang="en-US" dirty="0" smtClean="0"/>
              <a:t>//comment</a:t>
            </a:r>
          </a:p>
          <a:p>
            <a:r>
              <a:rPr lang="en-US" dirty="0" smtClean="0"/>
              <a:t>//</a:t>
            </a:r>
          </a:p>
          <a:p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this is a comment</a:t>
            </a:r>
          </a:p>
          <a:p>
            <a:r>
              <a:rPr lang="en-US" dirty="0" smtClean="0"/>
              <a:t>too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echo "hi";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232-D807-4D69-95C3-187AD997F9E2}" type="slidenum">
              <a:rPr lang="en-US"/>
              <a:pPr/>
              <a:t>6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casts allowed are: </a:t>
            </a:r>
          </a:p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(integer) - cast to integer </a:t>
            </a:r>
          </a:p>
          <a:p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), (</a:t>
            </a:r>
            <a:r>
              <a:rPr lang="en-US" dirty="0" err="1"/>
              <a:t>boolean</a:t>
            </a:r>
            <a:r>
              <a:rPr lang="en-US" dirty="0"/>
              <a:t>) - cast to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r>
              <a:rPr lang="en-US" dirty="0"/>
              <a:t>(float), (double), (real) - cast to float </a:t>
            </a:r>
          </a:p>
          <a:p>
            <a:r>
              <a:rPr lang="en-US" dirty="0"/>
              <a:t>(string) - cast to string </a:t>
            </a:r>
          </a:p>
          <a:p>
            <a:r>
              <a:rPr lang="en-US" dirty="0"/>
              <a:t>(array) - cast to array </a:t>
            </a:r>
          </a:p>
          <a:p>
            <a:r>
              <a:rPr lang="en-US" dirty="0"/>
              <a:t>(object) - cast to object </a:t>
            </a:r>
          </a:p>
          <a:p>
            <a:endParaRPr lang="en-IE" dirty="0" smtClean="0"/>
          </a:p>
          <a:p>
            <a:endParaRPr lang="en-IE" dirty="0" smtClean="0"/>
          </a:p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&lt;h2&gt;Casting Example&lt;/h2&gt;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abc</a:t>
            </a:r>
            <a:r>
              <a:rPr lang="en-US" dirty="0" smtClean="0"/>
              <a:t>=10; 		// $</a:t>
            </a:r>
            <a:r>
              <a:rPr lang="en-US" dirty="0" err="1" smtClean="0"/>
              <a:t>abc</a:t>
            </a:r>
            <a:r>
              <a:rPr lang="en-US" dirty="0" smtClean="0"/>
              <a:t> is an integer </a:t>
            </a:r>
          </a:p>
          <a:p>
            <a:r>
              <a:rPr lang="en-US" dirty="0" smtClean="0"/>
              <a:t>$xyz=(</a:t>
            </a:r>
            <a:r>
              <a:rPr lang="en-US" dirty="0" err="1" smtClean="0"/>
              <a:t>boolean</a:t>
            </a:r>
            <a:r>
              <a:rPr lang="en-US" dirty="0" smtClean="0"/>
              <a:t>) $</a:t>
            </a:r>
            <a:r>
              <a:rPr lang="en-US" dirty="0" err="1" smtClean="0"/>
              <a:t>abc</a:t>
            </a:r>
            <a:r>
              <a:rPr lang="en-US" dirty="0" smtClean="0"/>
              <a:t>;   // $xyz is a </a:t>
            </a:r>
            <a:r>
              <a:rPr lang="en-US" dirty="0" err="1" smtClean="0"/>
              <a:t>boolean</a:t>
            </a:r>
            <a:r>
              <a:rPr lang="en-US" dirty="0" smtClean="0"/>
              <a:t> cast of $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echo "</a:t>
            </a:r>
            <a:r>
              <a:rPr lang="en-US" dirty="0" err="1" smtClean="0"/>
              <a:t>abc</a:t>
            </a:r>
            <a:r>
              <a:rPr lang="en-US" dirty="0" smtClean="0"/>
              <a:t> is $</a:t>
            </a:r>
            <a:r>
              <a:rPr lang="en-US" dirty="0" err="1" smtClean="0"/>
              <a:t>abc</a:t>
            </a:r>
            <a:r>
              <a:rPr lang="en-US" dirty="0" smtClean="0"/>
              <a:t> and xyz is $xyz &lt;</a:t>
            </a:r>
            <a:r>
              <a:rPr lang="en-US" dirty="0" err="1" smtClean="0"/>
              <a:t>br</a:t>
            </a:r>
            <a:r>
              <a:rPr lang="en-US" dirty="0" smtClean="0"/>
              <a:t>&gt;"; 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63CA5-8081-41E0-8345-0C569BEF4013}" type="slidenum">
              <a:rPr lang="en-US"/>
              <a:pPr/>
              <a:t>8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/>
              <a:t>&lt;html&gt;</a:t>
            </a:r>
          </a:p>
          <a:p>
            <a:r>
              <a:rPr lang="en-GB" sz="1000"/>
              <a:t>&lt;head&gt;</a:t>
            </a:r>
          </a:p>
          <a:p>
            <a:r>
              <a:rPr lang="en-GB" sz="1000"/>
              <a:t>&lt;title&gt;SD2 DBS - Web Programming&lt;/title&gt;</a:t>
            </a:r>
          </a:p>
          <a:p>
            <a:r>
              <a:rPr lang="en-GB" sz="1000"/>
              <a:t>&lt;/head&gt;</a:t>
            </a:r>
          </a:p>
          <a:p>
            <a:r>
              <a:rPr lang="en-GB" sz="1000"/>
              <a:t>&lt;body&gt;</a:t>
            </a:r>
          </a:p>
          <a:p>
            <a:endParaRPr lang="en-GB" sz="1000"/>
          </a:p>
          <a:p>
            <a:r>
              <a:rPr lang="en-GB" sz="1000"/>
              <a:t>&lt;?php</a:t>
            </a:r>
          </a:p>
          <a:p>
            <a:endParaRPr lang="en-GB" sz="1000"/>
          </a:p>
          <a:p>
            <a:r>
              <a:rPr lang="en-GB" sz="1000"/>
              <a:t>$fruit ='apples';</a:t>
            </a:r>
          </a:p>
          <a:p>
            <a:endParaRPr lang="en-GB" sz="1000"/>
          </a:p>
          <a:p>
            <a:r>
              <a:rPr lang="en-GB" sz="1000"/>
              <a:t>echo "My favourite fruit is $fruit &lt;br&gt;";</a:t>
            </a:r>
          </a:p>
          <a:p>
            <a:r>
              <a:rPr lang="en-GB" sz="1000"/>
              <a:t>echo 'I lied, actually I hate $fruit &lt;br&gt;';</a:t>
            </a:r>
          </a:p>
          <a:p>
            <a:endParaRPr lang="en-GB" sz="1000"/>
          </a:p>
          <a:p>
            <a:r>
              <a:rPr lang="en-GB" sz="1000"/>
              <a:t>echo "\r\n My first line \r\n and my second line &lt;br&gt;\r\n";</a:t>
            </a:r>
          </a:p>
          <a:p>
            <a:r>
              <a:rPr lang="en-GB" sz="1000"/>
              <a:t>echo 'Though I use \r\n this string is still on one line &lt;br&gt;';</a:t>
            </a:r>
          </a:p>
          <a:p>
            <a:endParaRPr lang="en-GB" sz="1000"/>
          </a:p>
          <a:p>
            <a:endParaRPr lang="en-GB" sz="1000"/>
          </a:p>
          <a:p>
            <a:r>
              <a:rPr lang="en-GB" sz="1000"/>
              <a:t>?&gt;</a:t>
            </a:r>
          </a:p>
          <a:p>
            <a:r>
              <a:rPr lang="en-GB" sz="1000"/>
              <a:t>&lt;/body&gt;</a:t>
            </a:r>
          </a:p>
          <a:p>
            <a:r>
              <a:rPr lang="en-GB" sz="1000"/>
              <a:t>&lt;/html&gt; </a:t>
            </a:r>
            <a:endParaRPr 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3B0F3-6FF2-4334-A3C0-0FDEEB2E2BA1}" type="slidenum">
              <a:rPr lang="en-US"/>
              <a:pPr/>
              <a:t>10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000"/>
              <a:t>&lt;html&gt;</a:t>
            </a:r>
          </a:p>
          <a:p>
            <a:pPr>
              <a:lnSpc>
                <a:spcPct val="90000"/>
              </a:lnSpc>
            </a:pPr>
            <a:r>
              <a:rPr lang="en-GB" sz="1000"/>
              <a:t>&lt;head&gt;</a:t>
            </a:r>
          </a:p>
          <a:p>
            <a:pPr>
              <a:lnSpc>
                <a:spcPct val="90000"/>
              </a:lnSpc>
            </a:pPr>
            <a:r>
              <a:rPr lang="en-GB" sz="1000"/>
              <a:t>&lt;title&gt;SD2 DBS - Web Programming&lt;/title&gt;</a:t>
            </a:r>
          </a:p>
          <a:p>
            <a:pPr>
              <a:lnSpc>
                <a:spcPct val="90000"/>
              </a:lnSpc>
            </a:pPr>
            <a:r>
              <a:rPr lang="en-GB" sz="1000"/>
              <a:t>&lt;/head&gt;</a:t>
            </a:r>
          </a:p>
          <a:p>
            <a:pPr>
              <a:lnSpc>
                <a:spcPct val="90000"/>
              </a:lnSpc>
            </a:pPr>
            <a:r>
              <a:rPr lang="en-GB" sz="1000"/>
              <a:t>&lt;body&gt;</a:t>
            </a:r>
          </a:p>
          <a:p>
            <a:pPr>
              <a:lnSpc>
                <a:spcPct val="90000"/>
              </a:lnSpc>
            </a:pPr>
            <a:endParaRPr lang="en-GB" sz="1000"/>
          </a:p>
          <a:p>
            <a:pPr>
              <a:lnSpc>
                <a:spcPct val="90000"/>
              </a:lnSpc>
            </a:pPr>
            <a:r>
              <a:rPr lang="en-GB" sz="1000"/>
              <a:t>&lt;?php</a:t>
            </a:r>
          </a:p>
          <a:p>
            <a:pPr>
              <a:lnSpc>
                <a:spcPct val="90000"/>
              </a:lnSpc>
            </a:pPr>
            <a:endParaRPr lang="en-GB" sz="1000"/>
          </a:p>
          <a:p>
            <a:pPr>
              <a:lnSpc>
                <a:spcPct val="90000"/>
              </a:lnSpc>
            </a:pPr>
            <a:r>
              <a:rPr lang="en-GB" sz="1000"/>
              <a:t>$quote1 = "Never use wizards " .</a:t>
            </a:r>
          </a:p>
          <a:p>
            <a:pPr>
              <a:lnSpc>
                <a:spcPct val="90000"/>
              </a:lnSpc>
            </a:pPr>
            <a:r>
              <a:rPr lang="en-GB" sz="1000"/>
              <a:t>           "in front of me!";</a:t>
            </a:r>
          </a:p>
          <a:p>
            <a:pPr>
              <a:lnSpc>
                <a:spcPct val="90000"/>
              </a:lnSpc>
            </a:pPr>
            <a:endParaRPr lang="en-GB" sz="1000"/>
          </a:p>
          <a:p>
            <a:pPr>
              <a:lnSpc>
                <a:spcPct val="90000"/>
              </a:lnSpc>
            </a:pPr>
            <a:r>
              <a:rPr lang="en-GB" sz="1000"/>
              <a:t>$quote2 = "Wizards, </a:t>
            </a:r>
          </a:p>
          <a:p>
            <a:pPr>
              <a:lnSpc>
                <a:spcPct val="90000"/>
              </a:lnSpc>
            </a:pPr>
            <a:r>
              <a:rPr lang="en-GB" sz="1000"/>
              <a:t>will make </a:t>
            </a:r>
          </a:p>
          <a:p>
            <a:pPr>
              <a:lnSpc>
                <a:spcPct val="90000"/>
              </a:lnSpc>
            </a:pPr>
            <a:r>
              <a:rPr lang="en-GB" sz="1000"/>
              <a:t>you weak!!";</a:t>
            </a:r>
          </a:p>
          <a:p>
            <a:pPr>
              <a:lnSpc>
                <a:spcPct val="90000"/>
              </a:lnSpc>
            </a:pPr>
            <a:endParaRPr lang="en-GB" sz="1000"/>
          </a:p>
          <a:p>
            <a:pPr>
              <a:lnSpc>
                <a:spcPct val="90000"/>
              </a:lnSpc>
            </a:pPr>
            <a:r>
              <a:rPr lang="en-GB" sz="1000"/>
              <a:t>echo $quote1 . "&lt;br&gt;";</a:t>
            </a:r>
          </a:p>
          <a:p>
            <a:pPr>
              <a:lnSpc>
                <a:spcPct val="90000"/>
              </a:lnSpc>
            </a:pPr>
            <a:r>
              <a:rPr lang="en-GB" sz="1000"/>
              <a:t>echo $quote2;		   </a:t>
            </a:r>
          </a:p>
          <a:p>
            <a:pPr>
              <a:lnSpc>
                <a:spcPct val="90000"/>
              </a:lnSpc>
            </a:pPr>
            <a:r>
              <a:rPr lang="en-GB" sz="1000"/>
              <a:t>?&gt;</a:t>
            </a:r>
          </a:p>
          <a:p>
            <a:pPr>
              <a:lnSpc>
                <a:spcPct val="90000"/>
              </a:lnSpc>
            </a:pPr>
            <a:endParaRPr lang="en-GB" sz="1000"/>
          </a:p>
          <a:p>
            <a:pPr>
              <a:lnSpc>
                <a:spcPct val="90000"/>
              </a:lnSpc>
            </a:pPr>
            <a:r>
              <a:rPr lang="en-GB" sz="1000"/>
              <a:t>&lt;/body&gt;</a:t>
            </a:r>
          </a:p>
          <a:p>
            <a:pPr>
              <a:lnSpc>
                <a:spcPct val="90000"/>
              </a:lnSpc>
            </a:pPr>
            <a:r>
              <a:rPr lang="en-GB" sz="1000"/>
              <a:t>&lt;/html&gt; </a:t>
            </a:r>
            <a:endParaRPr 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44CD1-B89D-44FA-B414-7CF838B10043}" type="slidenum">
              <a:rPr lang="en-US"/>
              <a:pPr/>
              <a:t>11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/>
              <a:t>&lt;html&gt;</a:t>
            </a:r>
          </a:p>
          <a:p>
            <a:pPr>
              <a:lnSpc>
                <a:spcPct val="80000"/>
              </a:lnSpc>
            </a:pPr>
            <a:r>
              <a:rPr lang="en-US" sz="800"/>
              <a:t>&lt;head&gt;</a:t>
            </a:r>
          </a:p>
          <a:p>
            <a:pPr>
              <a:lnSpc>
                <a:spcPct val="80000"/>
              </a:lnSpc>
            </a:pPr>
            <a:r>
              <a:rPr lang="en-US" sz="800"/>
              <a:t>&lt;title&gt;SD2 DBS - Web Programming&lt;/title&gt;</a:t>
            </a:r>
          </a:p>
          <a:p>
            <a:pPr>
              <a:lnSpc>
                <a:spcPct val="80000"/>
              </a:lnSpc>
            </a:pPr>
            <a:r>
              <a:rPr lang="en-US" sz="800"/>
              <a:t>&lt;/head&gt;</a:t>
            </a:r>
          </a:p>
          <a:p>
            <a:pPr>
              <a:lnSpc>
                <a:spcPct val="80000"/>
              </a:lnSpc>
            </a:pPr>
            <a:r>
              <a:rPr lang="en-US" sz="800"/>
              <a:t>&lt;body&gt;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&lt;?php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$MyString=123456789;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// print '12'</a:t>
            </a:r>
          </a:p>
          <a:p>
            <a:pPr>
              <a:lnSpc>
                <a:spcPct val="80000"/>
              </a:lnSpc>
            </a:pPr>
            <a:r>
              <a:rPr lang="en-US" sz="800"/>
              <a:t>echo substr($MyString, 0, 2);</a:t>
            </a:r>
          </a:p>
          <a:p>
            <a:pPr>
              <a:lnSpc>
                <a:spcPct val="80000"/>
              </a:lnSpc>
            </a:pPr>
            <a:r>
              <a:rPr lang="en-US" sz="800"/>
              <a:t>echo '&lt;br&gt;';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// print '56789'</a:t>
            </a:r>
          </a:p>
          <a:p>
            <a:pPr>
              <a:lnSpc>
                <a:spcPct val="80000"/>
              </a:lnSpc>
            </a:pPr>
            <a:r>
              <a:rPr lang="en-US" sz="800"/>
              <a:t>echo substr($MyString, 4);</a:t>
            </a:r>
          </a:p>
          <a:p>
            <a:pPr>
              <a:lnSpc>
                <a:spcPct val="80000"/>
              </a:lnSpc>
            </a:pPr>
            <a:r>
              <a:rPr lang="en-US" sz="800"/>
              <a:t>echo '&lt;br&gt;';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// print '89'</a:t>
            </a:r>
          </a:p>
          <a:p>
            <a:pPr>
              <a:lnSpc>
                <a:spcPct val="80000"/>
              </a:lnSpc>
            </a:pPr>
            <a:r>
              <a:rPr lang="en-US" sz="800"/>
              <a:t>echo substr($MyString, -2);</a:t>
            </a:r>
          </a:p>
          <a:p>
            <a:pPr>
              <a:lnSpc>
                <a:spcPct val="80000"/>
              </a:lnSpc>
            </a:pPr>
            <a:r>
              <a:rPr lang="en-US" sz="800"/>
              <a:t>echo '&lt;br&gt;';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// print '456'</a:t>
            </a:r>
          </a:p>
          <a:p>
            <a:pPr>
              <a:lnSpc>
                <a:spcPct val="80000"/>
              </a:lnSpc>
            </a:pPr>
            <a:r>
              <a:rPr lang="en-US" sz="800"/>
              <a:t>echo substr($MyString, 3, -3);</a:t>
            </a:r>
          </a:p>
          <a:p>
            <a:pPr>
              <a:lnSpc>
                <a:spcPct val="80000"/>
              </a:lnSpc>
            </a:pPr>
            <a:r>
              <a:rPr lang="en-US" sz="800"/>
              <a:t>?&gt;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	   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&lt;/body&gt;</a:t>
            </a:r>
          </a:p>
          <a:p>
            <a:pPr>
              <a:lnSpc>
                <a:spcPct val="80000"/>
              </a:lnSpc>
            </a:pPr>
            <a:r>
              <a:rPr lang="en-US" sz="800"/>
              <a:t>&lt;/html&gt;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7FBB2-BAAF-4110-BB80-172A18FD9A55}" type="slidenum">
              <a:rPr lang="en-US"/>
              <a:pPr/>
              <a:t>12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800" dirty="0"/>
              <a:t>&lt;html&gt;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&lt;head&gt;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&lt;title&gt;sd2 </a:t>
            </a:r>
            <a:r>
              <a:rPr lang="en-GB" sz="800" dirty="0" err="1"/>
              <a:t>dbs</a:t>
            </a:r>
            <a:r>
              <a:rPr lang="en-GB" sz="800" dirty="0"/>
              <a:t> - </a:t>
            </a:r>
            <a:r>
              <a:rPr lang="en-GB" sz="800" dirty="0" err="1"/>
              <a:t>php</a:t>
            </a:r>
            <a:r>
              <a:rPr lang="en-GB" sz="800" dirty="0"/>
              <a:t> example - Using Return&lt;/title&gt;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&lt;/head&gt;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&lt;body&gt;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&lt;h1&gt;Example </a:t>
            </a:r>
            <a:r>
              <a:rPr lang="en-GB" sz="800" dirty="0" err="1"/>
              <a:t>php</a:t>
            </a:r>
            <a:r>
              <a:rPr lang="en-GB" sz="800" dirty="0"/>
              <a:t> String Functions&lt;/h1&gt;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&lt;p&gt;&lt;h2&gt;</a:t>
            </a:r>
          </a:p>
          <a:p>
            <a:pPr>
              <a:lnSpc>
                <a:spcPct val="80000"/>
              </a:lnSpc>
            </a:pPr>
            <a:r>
              <a:rPr lang="en-GB" sz="800" dirty="0" err="1"/>
              <a:t>str_repeat</a:t>
            </a:r>
            <a:r>
              <a:rPr lang="en-GB" sz="800" dirty="0"/>
              <a:t>($string, $n) : repeat $string $n times: &lt;/h2&gt;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&lt;?</a:t>
            </a:r>
            <a:r>
              <a:rPr lang="en-GB" sz="800" dirty="0" err="1"/>
              <a:t>php</a:t>
            </a: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echo </a:t>
            </a:r>
            <a:r>
              <a:rPr lang="en-GB" sz="800" dirty="0" err="1"/>
              <a:t>str_repeat</a:t>
            </a:r>
            <a:r>
              <a:rPr lang="en-GB" sz="800" dirty="0"/>
              <a:t>('  **REPEAT THIS** ', 10);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?&gt;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&lt;/p&gt;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&lt;h2&gt;</a:t>
            </a:r>
            <a:r>
              <a:rPr lang="en-GB" sz="800" dirty="0" err="1"/>
              <a:t>strrchr</a:t>
            </a:r>
            <a:r>
              <a:rPr lang="en-GB" sz="800" dirty="0"/>
              <a:t>($string, $char) : find the last </a:t>
            </a:r>
            <a:r>
              <a:rPr lang="en-GB" sz="800" dirty="0" err="1"/>
              <a:t>occurence</a:t>
            </a:r>
            <a:r>
              <a:rPr lang="en-GB" sz="800" dirty="0"/>
              <a:t> of the character $char in $string&lt;/h2&gt;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For example: you want to get the file extension from a file name. You can use this function in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conjunction with </a:t>
            </a:r>
            <a:r>
              <a:rPr lang="en-GB" sz="800" dirty="0" err="1"/>
              <a:t>substr</a:t>
            </a:r>
            <a:r>
              <a:rPr lang="en-GB" sz="800" dirty="0"/>
              <a:t>():&lt;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&lt;p&gt;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&lt;?</a:t>
            </a:r>
            <a:r>
              <a:rPr lang="en-GB" sz="800" dirty="0" err="1"/>
              <a:t>php</a:t>
            </a: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$filename='mydocument.txt';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$</a:t>
            </a:r>
            <a:r>
              <a:rPr lang="en-GB" sz="800" dirty="0" err="1"/>
              <a:t>ext</a:t>
            </a:r>
            <a:r>
              <a:rPr lang="en-GB" sz="800" dirty="0"/>
              <a:t> = </a:t>
            </a:r>
            <a:r>
              <a:rPr lang="en-GB" sz="800" dirty="0" err="1"/>
              <a:t>substr</a:t>
            </a:r>
            <a:r>
              <a:rPr lang="en-GB" sz="800" dirty="0"/>
              <a:t>(</a:t>
            </a:r>
            <a:r>
              <a:rPr lang="en-GB" sz="800" dirty="0" err="1"/>
              <a:t>strrchr</a:t>
            </a:r>
            <a:r>
              <a:rPr lang="en-GB" sz="800" dirty="0"/>
              <a:t>($filename, '.'), 1);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echo 'The file name is:  '."$filename". '   and its extension is:  ' ."$</a:t>
            </a:r>
            <a:r>
              <a:rPr lang="en-GB" sz="800" dirty="0" err="1"/>
              <a:t>ext</a:t>
            </a:r>
            <a:r>
              <a:rPr lang="en-GB" sz="800" dirty="0"/>
              <a:t>";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?&gt;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&lt;/p&gt;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&lt;h2&gt; trim($string) : remove extra spaces at the beginning and end of $string &lt;/h2&gt;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&lt;?</a:t>
            </a:r>
            <a:r>
              <a:rPr lang="en-GB" sz="800" dirty="0" err="1"/>
              <a:t>php</a:t>
            </a: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// print '</a:t>
            </a:r>
            <a:r>
              <a:rPr lang="en-GB" sz="800" dirty="0" err="1"/>
              <a:t>abc</a:t>
            </a:r>
            <a:r>
              <a:rPr lang="en-GB" sz="800" dirty="0"/>
              <a:t> </a:t>
            </a:r>
            <a:r>
              <a:rPr lang="en-GB" sz="800" dirty="0" err="1"/>
              <a:t>def</a:t>
            </a:r>
            <a:r>
              <a:rPr lang="en-GB" sz="800" dirty="0"/>
              <a:t>'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echo trim('  </a:t>
            </a:r>
            <a:r>
              <a:rPr lang="en-GB" sz="800" dirty="0" err="1"/>
              <a:t>abc</a:t>
            </a:r>
            <a:r>
              <a:rPr lang="en-GB" sz="800" dirty="0"/>
              <a:t> </a:t>
            </a:r>
            <a:r>
              <a:rPr lang="en-GB" sz="800" dirty="0" err="1"/>
              <a:t>def</a:t>
            </a:r>
            <a:r>
              <a:rPr lang="en-GB" sz="800" dirty="0"/>
              <a:t>      ');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?&gt;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 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&lt;h2&gt;</a:t>
            </a:r>
            <a:r>
              <a:rPr lang="en-GB" sz="800" dirty="0" err="1"/>
              <a:t>addslashes</a:t>
            </a:r>
            <a:r>
              <a:rPr lang="en-GB" sz="800" dirty="0"/>
              <a:t>($string) : adding backslashes before characters that need to be quoted in $string&lt;/h2&gt;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&lt;p&gt;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This function is usually used on form values before being used for database queries. You will see this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function used a lot in this tutorial ( like this one ) so there's no need to present an example here.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&lt;h2&gt;explode($separator, $string) : Split $string by $separator&lt;/h2&gt;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This function is commonly used to extract values in a string which are separated by a </a:t>
            </a:r>
            <a:r>
              <a:rPr lang="en-GB" sz="800" dirty="0" err="1"/>
              <a:t>a</a:t>
            </a:r>
            <a:r>
              <a:rPr lang="en-GB" sz="800" dirty="0"/>
              <a:t> certain separator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string. For example, suppose we have some information stored as comma separated values. To extract each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values we can do it like shown below: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&lt;?</a:t>
            </a:r>
            <a:r>
              <a:rPr lang="en-GB" sz="800" dirty="0" err="1"/>
              <a:t>php</a:t>
            </a: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// extract information from comma separated values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$</a:t>
            </a:r>
            <a:r>
              <a:rPr lang="en-GB" sz="800" dirty="0" err="1"/>
              <a:t>csv</a:t>
            </a:r>
            <a:r>
              <a:rPr lang="en-GB" sz="800" dirty="0"/>
              <a:t> = 'John Smith,15,Main Street';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$info = explode(',', $</a:t>
            </a:r>
            <a:r>
              <a:rPr lang="en-GB" sz="800" dirty="0" err="1"/>
              <a:t>csv</a:t>
            </a:r>
            <a:r>
              <a:rPr lang="en-GB" sz="800" dirty="0"/>
              <a:t>);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?&gt;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Now, $info is an array with three values :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Array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(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   [0] =&gt; John Smith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   [1] =&gt; 15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   [2] =&gt; Main Street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) &lt;</a:t>
            </a:r>
            <a:r>
              <a:rPr lang="en-GB" sz="800" dirty="0" err="1"/>
              <a:t>br</a:t>
            </a:r>
            <a:r>
              <a:rPr lang="en-GB" sz="800" dirty="0"/>
              <a:t>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&lt;p&gt;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We can further process this array like displaying them in a table, etc.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&lt;/p&gt;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 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&lt;h2&gt;implode($string, $array) : Join the values of $array using $string&lt;/h2&gt;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This one do the opposite than the previous function. For example to reverse back the $info array into a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string we can do it like this :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&lt;?</a:t>
            </a:r>
            <a:r>
              <a:rPr lang="en-GB" sz="800" dirty="0" err="1"/>
              <a:t>php</a:t>
            </a: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$info = array('John Smith', 15, 'Main Street');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$</a:t>
            </a:r>
            <a:r>
              <a:rPr lang="en-GB" sz="800" dirty="0" err="1"/>
              <a:t>csv</a:t>
            </a:r>
            <a:r>
              <a:rPr lang="en-GB" sz="800" dirty="0"/>
              <a:t> = implode(',', $info);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echo '&lt;</a:t>
            </a:r>
            <a:r>
              <a:rPr lang="en-GB" sz="800" dirty="0" err="1"/>
              <a:t>br</a:t>
            </a:r>
            <a:r>
              <a:rPr lang="en-GB" sz="800" dirty="0"/>
              <a:t>&gt;The string is now:   '."$</a:t>
            </a:r>
            <a:r>
              <a:rPr lang="en-GB" sz="800" dirty="0" err="1"/>
              <a:t>csv</a:t>
            </a:r>
            <a:r>
              <a:rPr lang="en-GB" sz="800" dirty="0"/>
              <a:t>";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?&gt;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&lt;p&gt;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Another example : Pretend we have an array containing some values and we want to print them in an ordered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list. We can use the implode() like this :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&lt;?</a:t>
            </a:r>
            <a:r>
              <a:rPr lang="en-GB" sz="800" dirty="0" err="1"/>
              <a:t>php</a:t>
            </a: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// print ordered list of names in array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$names = array('John Smith', 'Peter Murphy', 'Mary Jones', '</a:t>
            </a:r>
            <a:r>
              <a:rPr lang="en-GB" sz="800" dirty="0" err="1"/>
              <a:t>Bertie</a:t>
            </a:r>
            <a:r>
              <a:rPr lang="en-GB" sz="800" dirty="0"/>
              <a:t>');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800" dirty="0"/>
              <a:t>echo '&lt;</a:t>
            </a:r>
            <a:r>
              <a:rPr lang="en-GB" sz="800" dirty="0" err="1"/>
              <a:t>ol</a:t>
            </a:r>
            <a:r>
              <a:rPr lang="en-GB" sz="800" dirty="0"/>
              <a:t>&gt;&lt;li&gt;' . implode('&lt;/li&gt;&lt;li&gt;', $names) . '&lt;/li&gt;&lt;/</a:t>
            </a:r>
            <a:r>
              <a:rPr lang="en-GB" sz="800" dirty="0" err="1"/>
              <a:t>ol</a:t>
            </a:r>
            <a:r>
              <a:rPr lang="en-GB" sz="800" dirty="0"/>
              <a:t>&gt;';</a:t>
            </a:r>
          </a:p>
          <a:p>
            <a:pPr>
              <a:lnSpc>
                <a:spcPct val="80000"/>
              </a:lnSpc>
            </a:pPr>
            <a:r>
              <a:rPr lang="en-GB" sz="800" dirty="0"/>
              <a:t>?&gt;</a:t>
            </a:r>
          </a:p>
          <a:p>
            <a:pPr>
              <a:lnSpc>
                <a:spcPct val="80000"/>
              </a:lnSpc>
            </a:pPr>
            <a:endParaRPr lang="en-US" sz="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9067E-B899-499B-A78E-5E615E11A70B}" type="slidenum">
              <a:rPr lang="en-US"/>
              <a:pPr/>
              <a:t>14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000"/>
              <a:t>&lt;html&gt;</a:t>
            </a:r>
          </a:p>
          <a:p>
            <a:pPr>
              <a:lnSpc>
                <a:spcPct val="90000"/>
              </a:lnSpc>
            </a:pPr>
            <a:r>
              <a:rPr lang="en-US" sz="1000"/>
              <a:t>&lt;head&gt;</a:t>
            </a:r>
          </a:p>
          <a:p>
            <a:pPr>
              <a:lnSpc>
                <a:spcPct val="90000"/>
              </a:lnSpc>
            </a:pPr>
            <a:r>
              <a:rPr lang="en-US" sz="1000"/>
              <a:t>&lt;title&gt;SD2 DBS - Web Programming&lt;/title&gt;</a:t>
            </a:r>
          </a:p>
          <a:p>
            <a:pPr>
              <a:lnSpc>
                <a:spcPct val="90000"/>
              </a:lnSpc>
            </a:pPr>
            <a:r>
              <a:rPr lang="en-US" sz="1000"/>
              <a:t>&lt;/head&gt;</a:t>
            </a:r>
          </a:p>
          <a:p>
            <a:pPr>
              <a:lnSpc>
                <a:spcPct val="90000"/>
              </a:lnSpc>
            </a:pPr>
            <a:r>
              <a:rPr lang="en-US" sz="1000"/>
              <a:t>&lt;body&gt;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&lt;?php</a:t>
            </a:r>
          </a:p>
          <a:p>
            <a:pPr>
              <a:lnSpc>
                <a:spcPct val="90000"/>
              </a:lnSpc>
            </a:pPr>
            <a:r>
              <a:rPr lang="en-US" sz="1000"/>
              <a:t>$ip = $_SERVER['REMOTE_ADDR'];</a:t>
            </a:r>
          </a:p>
          <a:p>
            <a:pPr>
              <a:lnSpc>
                <a:spcPct val="90000"/>
              </a:lnSpc>
            </a:pPr>
            <a:r>
              <a:rPr lang="en-US" sz="1000"/>
              <a:t>$agent = $_SERVER['HTTP_USER_AGENT'];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if(strpos($agent, 'Opera') !== false)</a:t>
            </a:r>
          </a:p>
          <a:p>
            <a:pPr>
              <a:lnSpc>
                <a:spcPct val="90000"/>
              </a:lnSpc>
            </a:pPr>
            <a:r>
              <a:rPr lang="en-US" sz="1000"/>
              <a:t>	$agent = "Opera";</a:t>
            </a:r>
          </a:p>
          <a:p>
            <a:pPr>
              <a:lnSpc>
                <a:spcPct val="90000"/>
              </a:lnSpc>
            </a:pPr>
            <a:r>
              <a:rPr lang="en-US" sz="1000"/>
              <a:t>else if(strpos($agent, "MSIE") !== false)</a:t>
            </a:r>
          </a:p>
          <a:p>
            <a:pPr>
              <a:lnSpc>
                <a:spcPct val="90000"/>
              </a:lnSpc>
            </a:pPr>
            <a:r>
              <a:rPr lang="en-US" sz="1000"/>
              <a:t>	$agent = "Internet Explorer";</a:t>
            </a:r>
          </a:p>
          <a:p>
            <a:pPr>
              <a:lnSpc>
                <a:spcPct val="90000"/>
              </a:lnSpc>
            </a:pPr>
            <a:r>
              <a:rPr lang="en-US" sz="1000"/>
              <a:t>	</a:t>
            </a:r>
          </a:p>
          <a:p>
            <a:pPr>
              <a:lnSpc>
                <a:spcPct val="90000"/>
              </a:lnSpc>
            </a:pPr>
            <a:r>
              <a:rPr lang="en-US" sz="1000"/>
              <a:t>echo "Your computer IP is $ip and you are using $agent";</a:t>
            </a:r>
          </a:p>
          <a:p>
            <a:pPr>
              <a:lnSpc>
                <a:spcPct val="90000"/>
              </a:lnSpc>
            </a:pPr>
            <a:r>
              <a:rPr lang="en-US" sz="1000"/>
              <a:t>?&gt;</a:t>
            </a:r>
          </a:p>
          <a:p>
            <a:pPr>
              <a:lnSpc>
                <a:spcPct val="90000"/>
              </a:lnSpc>
            </a:pPr>
            <a:r>
              <a:rPr lang="en-US" sz="1000"/>
              <a:t>	   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&lt;/body&gt;</a:t>
            </a:r>
          </a:p>
          <a:p>
            <a:pPr>
              <a:lnSpc>
                <a:spcPct val="90000"/>
              </a:lnSpc>
            </a:pPr>
            <a:r>
              <a:rPr lang="en-US" sz="1000"/>
              <a:t>&lt;/html&gt;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GB" b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37B8EF10-973B-47F0-BC34-8FD4FBDD78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GB" b="0"/>
          </a:p>
        </p:txBody>
      </p:sp>
      <p:sp>
        <p:nvSpPr>
          <p:cNvPr id="18441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b="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 b="0">
                <a:solidFill>
                  <a:srgbClr val="FF3300"/>
                </a:solidFill>
              </a:rPr>
              <a:t>Gerry Guinane</a:t>
            </a:r>
            <a:endParaRPr lang="en-US" sz="800" b="0">
              <a:solidFill>
                <a:srgbClr val="FF33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23887-CE4B-46E7-8D80-144B6B12FA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EDFF6-9D36-4DA6-910C-E73296893B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1700D-66C9-44EC-878D-D2F226E44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CCC58-639F-4963-9C2D-FAF50D816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738BF-04A2-4433-B144-2D9983DC0E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7E2A7-6457-43E7-90FB-E8B618E7BC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FE521-AA83-41C4-8E19-AA16193086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072B0-B173-4E1B-8EB9-73941821A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84ADC-621B-4464-B74C-A026E6382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C5DE-A383-4A10-A0CD-DE6E36937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7D43F00D-D1EA-4311-B506-8DED12B612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GB" b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52688"/>
            <a:ext cx="7467600" cy="823912"/>
          </a:xfrm>
        </p:spPr>
        <p:txBody>
          <a:bodyPr/>
          <a:lstStyle/>
          <a:p>
            <a:endParaRPr lang="en-US" sz="4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429000"/>
            <a:ext cx="6400800" cy="1752600"/>
          </a:xfrm>
        </p:spPr>
        <p:txBody>
          <a:bodyPr/>
          <a:lstStyle/>
          <a:p>
            <a:r>
              <a:rPr lang="en-GB" dirty="0"/>
              <a:t>Web </a:t>
            </a:r>
            <a:r>
              <a:rPr lang="en-GB" dirty="0" smtClean="0"/>
              <a:t>Applications</a:t>
            </a:r>
            <a:endParaRPr lang="en-GB" dirty="0"/>
          </a:p>
          <a:p>
            <a:r>
              <a:rPr lang="en-GB" dirty="0" smtClean="0"/>
              <a:t>PHP</a:t>
            </a:r>
            <a:endParaRPr lang="en-GB" dirty="0"/>
          </a:p>
          <a:p>
            <a:r>
              <a:rPr lang="en-GB" dirty="0" smtClean="0"/>
              <a:t>(Continued)</a:t>
            </a:r>
            <a:endParaRPr lang="en-GB" dirty="0"/>
          </a:p>
          <a:p>
            <a:r>
              <a:rPr lang="en-GB" sz="2800" dirty="0"/>
              <a:t>Limerick Institute of Technology</a:t>
            </a:r>
            <a:endParaRPr lang="en-US" sz="2800" dirty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(.) concatenation operator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79388" y="1916113"/>
            <a:ext cx="8208962" cy="264477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>
                <a:latin typeface="Courier New" pitchFamily="49" charset="0"/>
              </a:rPr>
              <a:t>&lt;?</a:t>
            </a:r>
            <a:r>
              <a:rPr lang="en-GB" sz="1400" dirty="0" err="1">
                <a:latin typeface="Courier New" pitchFamily="49" charset="0"/>
              </a:rPr>
              <a:t>php</a:t>
            </a:r>
            <a:endParaRPr lang="en-GB" sz="1400" dirty="0">
              <a:latin typeface="Courier New" pitchFamily="49" charset="0"/>
            </a:endParaRPr>
          </a:p>
          <a:p>
            <a:endParaRPr lang="en-GB" sz="1400" dirty="0">
              <a:latin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</a:rPr>
              <a:t>$quote1 = "Never use wizards " .     //This string uses the </a:t>
            </a:r>
            <a:r>
              <a:rPr lang="en-GB" sz="1400" dirty="0" err="1">
                <a:latin typeface="Courier New" pitchFamily="49" charset="0"/>
              </a:rPr>
              <a:t>concat</a:t>
            </a:r>
            <a:r>
              <a:rPr lang="en-GB" sz="1400" dirty="0">
                <a:latin typeface="Courier New" pitchFamily="49" charset="0"/>
              </a:rPr>
              <a:t> operator</a:t>
            </a:r>
          </a:p>
          <a:p>
            <a:r>
              <a:rPr lang="en-GB" sz="1400" dirty="0">
                <a:latin typeface="Courier New" pitchFamily="49" charset="0"/>
              </a:rPr>
              <a:t>	"in front of me!";</a:t>
            </a:r>
          </a:p>
          <a:p>
            <a:endParaRPr lang="en-GB" sz="1400" dirty="0">
              <a:latin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</a:rPr>
              <a:t>$quote2 = "Wizards,    //this one </a:t>
            </a:r>
            <a:r>
              <a:rPr lang="en-GB" sz="1400" dirty="0" err="1">
                <a:latin typeface="Courier New" pitchFamily="49" charset="0"/>
              </a:rPr>
              <a:t>doesnt</a:t>
            </a:r>
            <a:endParaRPr lang="en-GB" sz="1400" dirty="0">
              <a:latin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</a:rPr>
              <a:t>will make </a:t>
            </a:r>
          </a:p>
          <a:p>
            <a:r>
              <a:rPr lang="en-GB" sz="1400" dirty="0">
                <a:latin typeface="Courier New" pitchFamily="49" charset="0"/>
              </a:rPr>
              <a:t>you weak!!";</a:t>
            </a:r>
          </a:p>
          <a:p>
            <a:endParaRPr lang="en-GB" sz="1400" dirty="0">
              <a:latin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</a:rPr>
              <a:t>echo $quote1 . "&lt;</a:t>
            </a:r>
            <a:r>
              <a:rPr lang="en-GB" sz="1400" dirty="0" err="1">
                <a:latin typeface="Courier New" pitchFamily="49" charset="0"/>
              </a:rPr>
              <a:t>br</a:t>
            </a:r>
            <a:r>
              <a:rPr lang="en-GB" sz="1400" dirty="0">
                <a:latin typeface="Courier New" pitchFamily="49" charset="0"/>
              </a:rPr>
              <a:t>&gt;";  //this echo uses the </a:t>
            </a:r>
            <a:r>
              <a:rPr lang="en-GB" sz="1400" dirty="0" err="1">
                <a:latin typeface="Courier New" pitchFamily="49" charset="0"/>
              </a:rPr>
              <a:t>concat</a:t>
            </a:r>
            <a:r>
              <a:rPr lang="en-GB" sz="1400" dirty="0">
                <a:latin typeface="Courier New" pitchFamily="49" charset="0"/>
              </a:rPr>
              <a:t> operator</a:t>
            </a:r>
          </a:p>
          <a:p>
            <a:r>
              <a:rPr lang="en-GB" sz="1400" dirty="0">
                <a:latin typeface="Courier New" pitchFamily="49" charset="0"/>
              </a:rPr>
              <a:t>echo $quote2;		   </a:t>
            </a:r>
          </a:p>
          <a:p>
            <a:r>
              <a:rPr lang="en-GB" sz="1400" dirty="0">
                <a:latin typeface="Courier New" pitchFamily="49" charset="0"/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L25_Ex4.php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/>
              <a:t>substr : Get a chunk of a string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2400" cy="4114800"/>
          </a:xfrm>
        </p:spPr>
        <p:txBody>
          <a:bodyPr/>
          <a:lstStyle/>
          <a:p>
            <a:r>
              <a:rPr lang="en-US" b="1" dirty="0" err="1"/>
              <a:t>substr</a:t>
            </a:r>
            <a:r>
              <a:rPr lang="en-US" b="1" dirty="0"/>
              <a:t>($string, $start, $end)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6788150" cy="434657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0" dirty="0">
                <a:latin typeface="Courier New" pitchFamily="49" charset="0"/>
              </a:rPr>
              <a:t>&lt;?</a:t>
            </a:r>
            <a:r>
              <a:rPr lang="en-US" sz="1400" b="0" dirty="0" err="1">
                <a:latin typeface="Courier New" pitchFamily="49" charset="0"/>
              </a:rPr>
              <a:t>php</a:t>
            </a:r>
            <a:endParaRPr lang="en-US" sz="1400" b="0" dirty="0">
              <a:latin typeface="Courier New" pitchFamily="49" charset="0"/>
            </a:endParaRP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$</a:t>
            </a:r>
            <a:r>
              <a:rPr lang="en-US" sz="1400" b="0" dirty="0" err="1">
                <a:latin typeface="Courier New" pitchFamily="49" charset="0"/>
              </a:rPr>
              <a:t>MyString</a:t>
            </a:r>
            <a:r>
              <a:rPr lang="en-US" sz="1400" b="0" dirty="0">
                <a:latin typeface="Courier New" pitchFamily="49" charset="0"/>
              </a:rPr>
              <a:t>=123456789;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// print '12'</a:t>
            </a:r>
          </a:p>
          <a:p>
            <a:r>
              <a:rPr lang="en-US" sz="1400" b="0" dirty="0">
                <a:latin typeface="Courier New" pitchFamily="49" charset="0"/>
              </a:rPr>
              <a:t>echo </a:t>
            </a:r>
            <a:r>
              <a:rPr lang="en-US" sz="1400" b="0" dirty="0" err="1">
                <a:latin typeface="Courier New" pitchFamily="49" charset="0"/>
              </a:rPr>
              <a:t>substr</a:t>
            </a:r>
            <a:r>
              <a:rPr lang="en-US" sz="1400" b="0" dirty="0">
                <a:latin typeface="Courier New" pitchFamily="49" charset="0"/>
              </a:rPr>
              <a:t>($</a:t>
            </a:r>
            <a:r>
              <a:rPr lang="en-US" sz="1400" b="0" dirty="0" err="1">
                <a:latin typeface="Courier New" pitchFamily="49" charset="0"/>
              </a:rPr>
              <a:t>MyString</a:t>
            </a:r>
            <a:r>
              <a:rPr lang="en-US" sz="1400" b="0" dirty="0">
                <a:latin typeface="Courier New" pitchFamily="49" charset="0"/>
              </a:rPr>
              <a:t>, 0, 2);</a:t>
            </a:r>
          </a:p>
          <a:p>
            <a:r>
              <a:rPr lang="en-US" sz="1400" b="0" dirty="0">
                <a:latin typeface="Courier New" pitchFamily="49" charset="0"/>
              </a:rPr>
              <a:t>echo '&lt;</a:t>
            </a:r>
            <a:r>
              <a:rPr lang="en-US" sz="1400" b="0" dirty="0" err="1">
                <a:latin typeface="Courier New" pitchFamily="49" charset="0"/>
              </a:rPr>
              <a:t>br</a:t>
            </a:r>
            <a:r>
              <a:rPr lang="en-US" sz="1400" b="0" dirty="0">
                <a:latin typeface="Courier New" pitchFamily="49" charset="0"/>
              </a:rPr>
              <a:t>&gt;';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// print '56789'</a:t>
            </a:r>
          </a:p>
          <a:p>
            <a:r>
              <a:rPr lang="en-US" sz="1400" b="0" dirty="0">
                <a:latin typeface="Courier New" pitchFamily="49" charset="0"/>
              </a:rPr>
              <a:t>echo </a:t>
            </a:r>
            <a:r>
              <a:rPr lang="en-US" sz="1400" b="0" dirty="0" err="1">
                <a:latin typeface="Courier New" pitchFamily="49" charset="0"/>
              </a:rPr>
              <a:t>substr</a:t>
            </a:r>
            <a:r>
              <a:rPr lang="en-US" sz="1400" b="0" dirty="0">
                <a:latin typeface="Courier New" pitchFamily="49" charset="0"/>
              </a:rPr>
              <a:t>($</a:t>
            </a:r>
            <a:r>
              <a:rPr lang="en-US" sz="1400" b="0" dirty="0" err="1">
                <a:latin typeface="Courier New" pitchFamily="49" charset="0"/>
              </a:rPr>
              <a:t>MyString</a:t>
            </a:r>
            <a:r>
              <a:rPr lang="en-US" sz="1400" b="0" dirty="0">
                <a:latin typeface="Courier New" pitchFamily="49" charset="0"/>
              </a:rPr>
              <a:t>, 4);</a:t>
            </a:r>
          </a:p>
          <a:p>
            <a:r>
              <a:rPr lang="en-US" sz="1400" b="0" dirty="0">
                <a:latin typeface="Courier New" pitchFamily="49" charset="0"/>
              </a:rPr>
              <a:t>echo '&lt;</a:t>
            </a:r>
            <a:r>
              <a:rPr lang="en-US" sz="1400" b="0" dirty="0" err="1">
                <a:latin typeface="Courier New" pitchFamily="49" charset="0"/>
              </a:rPr>
              <a:t>br</a:t>
            </a:r>
            <a:r>
              <a:rPr lang="en-US" sz="1400" b="0" dirty="0">
                <a:latin typeface="Courier New" pitchFamily="49" charset="0"/>
              </a:rPr>
              <a:t>&gt;';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// print '89'</a:t>
            </a:r>
          </a:p>
          <a:p>
            <a:r>
              <a:rPr lang="en-US" sz="1400" b="0" dirty="0">
                <a:latin typeface="Courier New" pitchFamily="49" charset="0"/>
              </a:rPr>
              <a:t>echo </a:t>
            </a:r>
            <a:r>
              <a:rPr lang="en-US" sz="1400" b="0" dirty="0" err="1">
                <a:latin typeface="Courier New" pitchFamily="49" charset="0"/>
              </a:rPr>
              <a:t>substr</a:t>
            </a:r>
            <a:r>
              <a:rPr lang="en-US" sz="1400" b="0" dirty="0">
                <a:latin typeface="Courier New" pitchFamily="49" charset="0"/>
              </a:rPr>
              <a:t>($</a:t>
            </a:r>
            <a:r>
              <a:rPr lang="en-US" sz="1400" b="0" dirty="0" err="1">
                <a:latin typeface="Courier New" pitchFamily="49" charset="0"/>
              </a:rPr>
              <a:t>MyString</a:t>
            </a:r>
            <a:r>
              <a:rPr lang="en-US" sz="1400" b="0" dirty="0">
                <a:latin typeface="Courier New" pitchFamily="49" charset="0"/>
              </a:rPr>
              <a:t>, -2);</a:t>
            </a:r>
          </a:p>
          <a:p>
            <a:r>
              <a:rPr lang="en-US" sz="1400" b="0" dirty="0">
                <a:latin typeface="Courier New" pitchFamily="49" charset="0"/>
              </a:rPr>
              <a:t>echo '&lt;</a:t>
            </a:r>
            <a:r>
              <a:rPr lang="en-US" sz="1400" b="0" dirty="0" err="1">
                <a:latin typeface="Courier New" pitchFamily="49" charset="0"/>
              </a:rPr>
              <a:t>br</a:t>
            </a:r>
            <a:r>
              <a:rPr lang="en-US" sz="1400" b="0" dirty="0">
                <a:latin typeface="Courier New" pitchFamily="49" charset="0"/>
              </a:rPr>
              <a:t>&gt;';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>
                <a:latin typeface="Courier New" pitchFamily="49" charset="0"/>
              </a:rPr>
              <a:t>// print '456'</a:t>
            </a:r>
          </a:p>
          <a:p>
            <a:r>
              <a:rPr lang="en-US" sz="1400" b="0" dirty="0">
                <a:latin typeface="Courier New" pitchFamily="49" charset="0"/>
              </a:rPr>
              <a:t>echo </a:t>
            </a:r>
            <a:r>
              <a:rPr lang="en-US" sz="1400" b="0" dirty="0" err="1">
                <a:latin typeface="Courier New" pitchFamily="49" charset="0"/>
              </a:rPr>
              <a:t>substr</a:t>
            </a:r>
            <a:r>
              <a:rPr lang="en-US" sz="1400" b="0" dirty="0">
                <a:latin typeface="Courier New" pitchFamily="49" charset="0"/>
              </a:rPr>
              <a:t>($</a:t>
            </a:r>
            <a:r>
              <a:rPr lang="en-US" sz="1400" b="0" dirty="0" err="1">
                <a:latin typeface="Courier New" pitchFamily="49" charset="0"/>
              </a:rPr>
              <a:t>MyString</a:t>
            </a:r>
            <a:r>
              <a:rPr lang="en-US" sz="1400" b="0" dirty="0">
                <a:latin typeface="Courier New" pitchFamily="49" charset="0"/>
              </a:rPr>
              <a:t>, 3, -3);</a:t>
            </a:r>
          </a:p>
          <a:p>
            <a:r>
              <a:rPr lang="en-US" sz="1400" b="0" dirty="0">
                <a:latin typeface="Courier New" pitchFamily="49" charset="0"/>
              </a:rPr>
              <a:t>?&gt;</a:t>
            </a:r>
          </a:p>
          <a:p>
            <a:endParaRPr lang="en-US" sz="1400" dirty="0">
              <a:latin typeface="Courier New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4970463" y="3141663"/>
            <a:ext cx="3778250" cy="11874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dirty="0">
                <a:solidFill>
                  <a:srgbClr val="FF3300"/>
                </a:solidFill>
              </a:rPr>
              <a:t>Note! Negative positions are counted from the end of the string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L25_Ex5.php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2" grpId="0" animBg="1"/>
      <p:bldP spid="17613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Other string Functions</a:t>
            </a: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err="1"/>
              <a:t>strrchr</a:t>
            </a:r>
            <a:r>
              <a:rPr lang="en-US" sz="2000" b="1" dirty="0"/>
              <a:t>($string, $char) : find the last </a:t>
            </a:r>
            <a:r>
              <a:rPr lang="en-US" sz="2000" b="1" dirty="0" err="1"/>
              <a:t>occurence</a:t>
            </a:r>
            <a:r>
              <a:rPr lang="en-US" sz="2000" b="1" dirty="0"/>
              <a:t> of the character $char in $string</a:t>
            </a:r>
          </a:p>
          <a:p>
            <a:pPr>
              <a:lnSpc>
                <a:spcPct val="80000"/>
              </a:lnSpc>
            </a:pPr>
            <a:r>
              <a:rPr lang="en-US" sz="2000" b="1" dirty="0" err="1"/>
              <a:t>str_repeat</a:t>
            </a:r>
            <a:r>
              <a:rPr lang="en-US" sz="2000" b="1" dirty="0"/>
              <a:t>($string, $n) : repeat $string $n times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trim($string) : remove extra spaces at the beginning and end of $string</a:t>
            </a:r>
          </a:p>
          <a:p>
            <a:pPr>
              <a:lnSpc>
                <a:spcPct val="80000"/>
              </a:lnSpc>
            </a:pPr>
            <a:r>
              <a:rPr lang="en-US" sz="2000" b="1" dirty="0" err="1"/>
              <a:t>addslashes</a:t>
            </a:r>
            <a:r>
              <a:rPr lang="en-US" sz="2000" b="1" dirty="0"/>
              <a:t>($string) : adding backslashes before characters that need to be quoted in $string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explode($separator, $string) : Split $string by $separator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implode($string, $array) : Join the values of $array using $string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L25_Ex6.php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Control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examples will show you how to use control structures in PHP. </a:t>
            </a:r>
          </a:p>
          <a:p>
            <a:r>
              <a:rPr lang="en-GB" dirty="0"/>
              <a:t>The control structures are</a:t>
            </a:r>
          </a:p>
          <a:p>
            <a:pPr lvl="1"/>
            <a:r>
              <a:rPr lang="en-GB" dirty="0"/>
              <a:t>    if</a:t>
            </a:r>
          </a:p>
          <a:p>
            <a:pPr lvl="1"/>
            <a:r>
              <a:rPr lang="en-GB" dirty="0"/>
              <a:t>    else</a:t>
            </a:r>
          </a:p>
          <a:p>
            <a:pPr lvl="1"/>
            <a:r>
              <a:rPr lang="en-GB" dirty="0"/>
              <a:t>    while</a:t>
            </a:r>
          </a:p>
          <a:p>
            <a:pPr lvl="1"/>
            <a:r>
              <a:rPr lang="en-GB" dirty="0"/>
              <a:t>    for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if….else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79388" y="1844675"/>
            <a:ext cx="8353425" cy="3662363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&lt;?</a:t>
            </a:r>
            <a:r>
              <a:rPr lang="en-US" sz="1800" dirty="0" err="1">
                <a:latin typeface="Courier New" pitchFamily="49" charset="0"/>
              </a:rPr>
              <a:t>php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ip</a:t>
            </a:r>
            <a:r>
              <a:rPr lang="en-US" sz="1800" dirty="0">
                <a:latin typeface="Courier New" pitchFamily="49" charset="0"/>
              </a:rPr>
              <a:t> = $_SERVER['REMOTE_ADDR'];</a:t>
            </a:r>
          </a:p>
          <a:p>
            <a:r>
              <a:rPr lang="en-US" sz="1800" dirty="0">
                <a:latin typeface="Courier New" pitchFamily="49" charset="0"/>
              </a:rPr>
              <a:t>$agent = $_SERVER['HTTP_USER_AGENT'];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if(</a:t>
            </a:r>
            <a:r>
              <a:rPr lang="en-US" sz="1800" dirty="0" err="1">
                <a:latin typeface="Courier New" pitchFamily="49" charset="0"/>
              </a:rPr>
              <a:t>strpos</a:t>
            </a:r>
            <a:r>
              <a:rPr lang="en-US" sz="1800" dirty="0">
                <a:latin typeface="Courier New" pitchFamily="49" charset="0"/>
              </a:rPr>
              <a:t>($agent, 'Opera') !== false)</a:t>
            </a:r>
          </a:p>
          <a:p>
            <a:r>
              <a:rPr lang="en-US" sz="1800" dirty="0">
                <a:latin typeface="Courier New" pitchFamily="49" charset="0"/>
              </a:rPr>
              <a:t>	$agent = "Opera";</a:t>
            </a:r>
          </a:p>
          <a:p>
            <a:r>
              <a:rPr lang="en-US" sz="1800" dirty="0">
                <a:latin typeface="Courier New" pitchFamily="49" charset="0"/>
              </a:rPr>
              <a:t>else if(</a:t>
            </a:r>
            <a:r>
              <a:rPr lang="en-US" sz="1800" dirty="0" err="1">
                <a:latin typeface="Courier New" pitchFamily="49" charset="0"/>
              </a:rPr>
              <a:t>strpos</a:t>
            </a:r>
            <a:r>
              <a:rPr lang="en-US" sz="1800" dirty="0">
                <a:latin typeface="Courier New" pitchFamily="49" charset="0"/>
              </a:rPr>
              <a:t>($agent, "MSIE") !== false)</a:t>
            </a:r>
          </a:p>
          <a:p>
            <a:r>
              <a:rPr lang="en-US" sz="1800" dirty="0">
                <a:latin typeface="Courier New" pitchFamily="49" charset="0"/>
              </a:rPr>
              <a:t>	$agent = "Internet Explorer";</a:t>
            </a:r>
          </a:p>
          <a:p>
            <a:r>
              <a:rPr lang="en-US" sz="1800" dirty="0">
                <a:latin typeface="Courier New" pitchFamily="49" charset="0"/>
              </a:rPr>
              <a:t>	</a:t>
            </a:r>
          </a:p>
          <a:p>
            <a:r>
              <a:rPr lang="en-US" sz="1800" dirty="0">
                <a:latin typeface="Courier New" pitchFamily="49" charset="0"/>
              </a:rPr>
              <a:t>echo "Your computer IP is $</a:t>
            </a:r>
            <a:r>
              <a:rPr lang="en-US" sz="1800" dirty="0" err="1">
                <a:latin typeface="Courier New" pitchFamily="49" charset="0"/>
              </a:rPr>
              <a:t>ip</a:t>
            </a:r>
            <a:r>
              <a:rPr lang="en-US" sz="1800" dirty="0">
                <a:latin typeface="Courier New" pitchFamily="49" charset="0"/>
              </a:rPr>
              <a:t> and you are using $agent";</a:t>
            </a:r>
          </a:p>
          <a:p>
            <a:r>
              <a:rPr lang="en-US" sz="1800" dirty="0">
                <a:latin typeface="Courier New" pitchFamily="49" charset="0"/>
              </a:rPr>
              <a:t>?&gt;</a:t>
            </a: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31775" y="5610225"/>
            <a:ext cx="7940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dirty="0"/>
              <a:t>This example also illustrates the use of some of the PHP </a:t>
            </a:r>
            <a:r>
              <a:rPr lang="en-IE" dirty="0" err="1" smtClean="0"/>
              <a:t>superglobals</a:t>
            </a:r>
            <a:endParaRPr lang="en-US" dirty="0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843213" y="0"/>
            <a:ext cx="6049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strpos</a:t>
            </a:r>
            <a:r>
              <a:rPr lang="en-US" sz="1800" dirty="0"/>
              <a:t>() function returns the numeric position of the first occurrence of it's second argument ('Opera') in the first argument ($agent). </a:t>
            </a:r>
          </a:p>
          <a:p>
            <a:r>
              <a:rPr lang="en-US" sz="1800" dirty="0"/>
              <a:t>If the string 'Opera' is found inside $agent, the function returns the position of the string. Otherwise, it returns FALSE. </a:t>
            </a:r>
          </a:p>
        </p:txBody>
      </p:sp>
      <p:sp>
        <p:nvSpPr>
          <p:cNvPr id="8" name="TextBox 7"/>
          <p:cNvSpPr txBox="1"/>
          <p:nvPr/>
        </p:nvSpPr>
        <p:spPr>
          <a:xfrm rot="828549">
            <a:off x="6652420" y="1877758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L25_Ex7.php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6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6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6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6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6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6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6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73" grpId="0"/>
      <p:bldP spid="186374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while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103438" y="35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84213" y="2708275"/>
            <a:ext cx="3240087" cy="2292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Courier New" pitchFamily="49" charset="0"/>
              </a:rPr>
              <a:t>&lt;?</a:t>
            </a:r>
            <a:r>
              <a:rPr lang="en-GB" sz="1600" dirty="0" err="1">
                <a:latin typeface="Courier New" pitchFamily="49" charset="0"/>
              </a:rPr>
              <a:t>php</a:t>
            </a:r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$number = 1;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while ($number &lt; 10)</a:t>
            </a:r>
          </a:p>
          <a:p>
            <a:r>
              <a:rPr lang="en-GB" sz="1600" dirty="0">
                <a:latin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</a:rPr>
              <a:t>   echo $number . '&lt;</a:t>
            </a:r>
            <a:r>
              <a:rPr lang="en-GB" sz="1600" dirty="0" err="1">
                <a:latin typeface="Courier New" pitchFamily="49" charset="0"/>
              </a:rPr>
              <a:t>br</a:t>
            </a:r>
            <a:r>
              <a:rPr lang="en-GB" sz="1600" dirty="0">
                <a:latin typeface="Courier New" pitchFamily="49" charset="0"/>
              </a:rPr>
              <a:t>&gt;';</a:t>
            </a:r>
          </a:p>
          <a:p>
            <a:r>
              <a:rPr lang="en-GB" sz="1600" dirty="0">
                <a:latin typeface="Courier New" pitchFamily="49" charset="0"/>
              </a:rPr>
              <a:t>   $number += 1;</a:t>
            </a:r>
          </a:p>
          <a:p>
            <a:r>
              <a:rPr lang="en-GB" sz="1600" dirty="0">
                <a:latin typeface="Courier New" pitchFamily="49" charset="0"/>
              </a:rPr>
              <a:t>}</a:t>
            </a:r>
          </a:p>
          <a:p>
            <a:r>
              <a:rPr lang="en-GB" sz="1600" dirty="0">
                <a:latin typeface="Courier New" pitchFamily="49" charset="0"/>
              </a:rPr>
              <a:t>?&gt;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395288" y="4940300"/>
            <a:ext cx="80121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dirty="0"/>
              <a:t>Don’t forget  to TERMINATE your loop correctly !!!! Otherwise it goes on forever!!</a:t>
            </a:r>
          </a:p>
          <a:p>
            <a:r>
              <a:rPr lang="en-IE" dirty="0"/>
              <a:t>As example 2 shows a loop can be terminated with a BREAK statement (note BREAK only stops the loop that contains it)</a:t>
            </a:r>
            <a:endParaRPr lang="en-US" dirty="0"/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4859338" y="1628775"/>
            <a:ext cx="3240087" cy="32702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Courier New" pitchFamily="49" charset="0"/>
              </a:rPr>
              <a:t>&lt;?</a:t>
            </a:r>
            <a:r>
              <a:rPr lang="en-GB" sz="1600" dirty="0" err="1">
                <a:latin typeface="Courier New" pitchFamily="49" charset="0"/>
              </a:rPr>
              <a:t>php</a:t>
            </a:r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$number = 1;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while ($number &lt; 10)</a:t>
            </a:r>
          </a:p>
          <a:p>
            <a:r>
              <a:rPr lang="en-GB" sz="1600" dirty="0">
                <a:latin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</a:rPr>
              <a:t>   echo $number . '&lt;</a:t>
            </a:r>
            <a:r>
              <a:rPr lang="en-GB" sz="1600" dirty="0" err="1">
                <a:latin typeface="Courier New" pitchFamily="49" charset="0"/>
              </a:rPr>
              <a:t>br</a:t>
            </a:r>
            <a:r>
              <a:rPr lang="en-GB" sz="1600" dirty="0">
                <a:latin typeface="Courier New" pitchFamily="49" charset="0"/>
              </a:rPr>
              <a:t>&gt;';</a:t>
            </a:r>
          </a:p>
          <a:p>
            <a:r>
              <a:rPr lang="en-GB" sz="1600" dirty="0">
                <a:latin typeface="Courier New" pitchFamily="49" charset="0"/>
              </a:rPr>
              <a:t>   if ($number == 6)</a:t>
            </a:r>
          </a:p>
          <a:p>
            <a:r>
              <a:rPr lang="en-GB" sz="1600" dirty="0">
                <a:latin typeface="Courier New" pitchFamily="49" charset="0"/>
              </a:rPr>
              <a:t>   {</a:t>
            </a:r>
          </a:p>
          <a:p>
            <a:r>
              <a:rPr lang="en-GB" sz="1600" dirty="0">
                <a:latin typeface="Courier New" pitchFamily="49" charset="0"/>
              </a:rPr>
              <a:t>      break;</a:t>
            </a:r>
          </a:p>
          <a:p>
            <a:r>
              <a:rPr lang="en-GB" sz="1600" dirty="0">
                <a:latin typeface="Courier New" pitchFamily="49" charset="0"/>
              </a:rPr>
              <a:t>   }</a:t>
            </a:r>
          </a:p>
          <a:p>
            <a:r>
              <a:rPr lang="en-GB" sz="1600" dirty="0">
                <a:latin typeface="Courier New" pitchFamily="49" charset="0"/>
              </a:rPr>
              <a:t>   $number += 1;</a:t>
            </a:r>
          </a:p>
          <a:p>
            <a:r>
              <a:rPr lang="en-GB" sz="1600" dirty="0">
                <a:latin typeface="Courier New" pitchFamily="49" charset="0"/>
              </a:rPr>
              <a:t>}</a:t>
            </a:r>
          </a:p>
          <a:p>
            <a:r>
              <a:rPr lang="en-GB" sz="1600" dirty="0">
                <a:latin typeface="Courier New" pitchFamily="49" charset="0"/>
              </a:rPr>
              <a:t>?&gt;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611188" y="2060575"/>
            <a:ext cx="7683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FF3300"/>
                </a:solidFill>
              </a:rPr>
              <a:t>Ex 1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4716463" y="1052513"/>
            <a:ext cx="7683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FF3300"/>
                </a:solidFill>
              </a:rPr>
              <a:t>Ex 2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L25_Ex8.php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nimBg="1"/>
      <p:bldP spid="184326" grpId="0"/>
      <p:bldP spid="184327" grpId="0" animBg="1"/>
      <p:bldP spid="184329" grpId="0" animBg="1"/>
      <p:bldP spid="1843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356100" y="333375"/>
            <a:ext cx="3851275" cy="13144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>
                <a:latin typeface="Courier New" pitchFamily="49" charset="0"/>
              </a:rPr>
              <a:t>&lt;?php</a:t>
            </a:r>
          </a:p>
          <a:p>
            <a:r>
              <a:rPr lang="en-GB" sz="1600">
                <a:latin typeface="Courier New" pitchFamily="49" charset="0"/>
              </a:rPr>
              <a:t>for ($i = 1; $i &lt;= 10; $i++) {</a:t>
            </a:r>
          </a:p>
          <a:p>
            <a:r>
              <a:rPr lang="en-GB" sz="1600">
                <a:latin typeface="Courier New" pitchFamily="49" charset="0"/>
              </a:rPr>
              <a:t>   echo $i . '&lt;br&gt;';</a:t>
            </a:r>
          </a:p>
          <a:p>
            <a:r>
              <a:rPr lang="en-GB" sz="1600">
                <a:latin typeface="Courier New" pitchFamily="49" charset="0"/>
              </a:rPr>
              <a:t>}</a:t>
            </a:r>
          </a:p>
          <a:p>
            <a:r>
              <a:rPr lang="en-GB" sz="1600">
                <a:latin typeface="Courier New" pitchFamily="49" charset="0"/>
              </a:rPr>
              <a:t>?&gt;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395288" y="1941513"/>
            <a:ext cx="6778625" cy="455930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dirty="0">
                <a:latin typeface="Courier New" pitchFamily="49" charset="0"/>
              </a:rPr>
              <a:t>&lt;body&gt;</a:t>
            </a:r>
          </a:p>
          <a:p>
            <a:r>
              <a:rPr lang="en-GB" sz="1400" dirty="0">
                <a:latin typeface="Courier New" pitchFamily="49" charset="0"/>
              </a:rPr>
              <a:t>&lt;table width="200" border="0" </a:t>
            </a:r>
            <a:r>
              <a:rPr lang="en-GB" sz="1400" dirty="0" err="1">
                <a:latin typeface="Courier New" pitchFamily="49" charset="0"/>
              </a:rPr>
              <a:t>cellspacing</a:t>
            </a:r>
            <a:r>
              <a:rPr lang="en-GB" sz="1400" dirty="0">
                <a:latin typeface="Courier New" pitchFamily="49" charset="0"/>
              </a:rPr>
              <a:t>="1" </a:t>
            </a:r>
            <a:r>
              <a:rPr lang="en-GB" sz="1400" dirty="0" err="1">
                <a:latin typeface="Courier New" pitchFamily="49" charset="0"/>
              </a:rPr>
              <a:t>cellpadding</a:t>
            </a:r>
            <a:r>
              <a:rPr lang="en-GB" sz="1400" dirty="0">
                <a:latin typeface="Courier New" pitchFamily="49" charset="0"/>
              </a:rPr>
              <a:t>="2"&gt;</a:t>
            </a:r>
          </a:p>
          <a:p>
            <a:r>
              <a:rPr lang="en-GB" sz="1400" dirty="0">
                <a:latin typeface="Courier New" pitchFamily="49" charset="0"/>
              </a:rPr>
              <a:t>&lt;</a:t>
            </a:r>
            <a:r>
              <a:rPr lang="en-GB" sz="1400" dirty="0" err="1">
                <a:latin typeface="Courier New" pitchFamily="49" charset="0"/>
              </a:rPr>
              <a:t>tr</a:t>
            </a:r>
            <a:r>
              <a:rPr lang="en-GB" sz="1400" dirty="0">
                <a:latin typeface="Courier New" pitchFamily="49" charset="0"/>
              </a:rPr>
              <a:t>&gt;</a:t>
            </a:r>
          </a:p>
          <a:p>
            <a:r>
              <a:rPr lang="en-GB" sz="1400" dirty="0">
                <a:latin typeface="Courier New" pitchFamily="49" charset="0"/>
              </a:rPr>
              <a:t>&lt;td </a:t>
            </a:r>
            <a:r>
              <a:rPr lang="en-GB" sz="1400" dirty="0" err="1">
                <a:latin typeface="Courier New" pitchFamily="49" charset="0"/>
              </a:rPr>
              <a:t>bgcolor</a:t>
            </a:r>
            <a:r>
              <a:rPr lang="en-GB" sz="1400" dirty="0">
                <a:latin typeface="Courier New" pitchFamily="49" charset="0"/>
              </a:rPr>
              <a:t>="#CCCCFF"&gt;Alternating row </a:t>
            </a:r>
            <a:r>
              <a:rPr lang="en-GB" sz="1400" dirty="0" err="1">
                <a:latin typeface="Courier New" pitchFamily="49" charset="0"/>
              </a:rPr>
              <a:t>colors</a:t>
            </a:r>
            <a:r>
              <a:rPr lang="en-GB" sz="1400" dirty="0">
                <a:latin typeface="Courier New" pitchFamily="49" charset="0"/>
              </a:rPr>
              <a:t>&lt;/td&gt;</a:t>
            </a:r>
          </a:p>
          <a:p>
            <a:r>
              <a:rPr lang="en-GB" sz="1400" dirty="0">
                <a:latin typeface="Courier New" pitchFamily="49" charset="0"/>
              </a:rPr>
              <a:t>&lt;/</a:t>
            </a:r>
            <a:r>
              <a:rPr lang="en-GB" sz="1400" dirty="0" err="1">
                <a:latin typeface="Courier New" pitchFamily="49" charset="0"/>
              </a:rPr>
              <a:t>tr</a:t>
            </a:r>
            <a:r>
              <a:rPr lang="en-GB" sz="1400" dirty="0">
                <a:latin typeface="Courier New" pitchFamily="49" charset="0"/>
              </a:rPr>
              <a:t>&gt;</a:t>
            </a:r>
          </a:p>
          <a:p>
            <a:r>
              <a:rPr lang="en-GB" sz="1400" dirty="0">
                <a:latin typeface="Courier New" pitchFamily="49" charset="0"/>
              </a:rPr>
              <a:t>&lt;?</a:t>
            </a:r>
            <a:r>
              <a:rPr lang="en-GB" sz="1400" dirty="0" err="1">
                <a:latin typeface="Courier New" pitchFamily="49" charset="0"/>
              </a:rPr>
              <a:t>php</a:t>
            </a:r>
            <a:endParaRPr lang="en-GB" sz="1400" dirty="0">
              <a:latin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</a:rPr>
              <a:t>for ($</a:t>
            </a:r>
            <a:r>
              <a:rPr lang="en-GB" sz="1400" dirty="0" err="1">
                <a:latin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</a:rPr>
              <a:t> = 1; $</a:t>
            </a:r>
            <a:r>
              <a:rPr lang="en-GB" sz="1400" dirty="0" err="1">
                <a:latin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</a:rPr>
              <a:t> &lt;= 10; $</a:t>
            </a:r>
            <a:r>
              <a:rPr lang="en-GB" sz="1400" dirty="0" err="1">
                <a:latin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</a:rPr>
              <a:t>++) </a:t>
            </a:r>
          </a:p>
          <a:p>
            <a:r>
              <a:rPr lang="en-GB" sz="1400" dirty="0">
                <a:latin typeface="Courier New" pitchFamily="49" charset="0"/>
              </a:rPr>
              <a:t>   {</a:t>
            </a:r>
          </a:p>
          <a:p>
            <a:r>
              <a:rPr lang="en-GB" sz="1400" dirty="0">
                <a:latin typeface="Courier New" pitchFamily="49" charset="0"/>
              </a:rPr>
              <a:t>   if ($</a:t>
            </a:r>
            <a:r>
              <a:rPr lang="en-GB" sz="1400" dirty="0" err="1">
                <a:latin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</a:rPr>
              <a:t> % 2) {</a:t>
            </a:r>
          </a:p>
          <a:p>
            <a:r>
              <a:rPr lang="en-GB" sz="1400" dirty="0">
                <a:latin typeface="Courier New" pitchFamily="49" charset="0"/>
              </a:rPr>
              <a:t>      $</a:t>
            </a:r>
            <a:r>
              <a:rPr lang="en-GB" sz="1400" dirty="0" err="1">
                <a:latin typeface="Courier New" pitchFamily="49" charset="0"/>
              </a:rPr>
              <a:t>color</a:t>
            </a:r>
            <a:r>
              <a:rPr lang="en-GB" sz="1400" dirty="0">
                <a:latin typeface="Courier New" pitchFamily="49" charset="0"/>
              </a:rPr>
              <a:t> = '#FFFFCC';</a:t>
            </a:r>
          </a:p>
          <a:p>
            <a:r>
              <a:rPr lang="en-GB" sz="1400" dirty="0">
                <a:latin typeface="Courier New" pitchFamily="49" charset="0"/>
              </a:rPr>
              <a:t>   } else {</a:t>
            </a:r>
          </a:p>
          <a:p>
            <a:r>
              <a:rPr lang="en-GB" sz="1400" dirty="0">
                <a:latin typeface="Courier New" pitchFamily="49" charset="0"/>
              </a:rPr>
              <a:t>      $</a:t>
            </a:r>
            <a:r>
              <a:rPr lang="en-GB" sz="1400" dirty="0" err="1">
                <a:latin typeface="Courier New" pitchFamily="49" charset="0"/>
              </a:rPr>
              <a:t>color</a:t>
            </a:r>
            <a:r>
              <a:rPr lang="en-GB" sz="1400" dirty="0">
                <a:latin typeface="Courier New" pitchFamily="49" charset="0"/>
              </a:rPr>
              <a:t> = '#CCCCCC';</a:t>
            </a:r>
          </a:p>
          <a:p>
            <a:r>
              <a:rPr lang="en-GB" sz="1400" dirty="0">
                <a:latin typeface="Courier New" pitchFamily="49" charset="0"/>
              </a:rPr>
              <a:t>   }</a:t>
            </a:r>
          </a:p>
          <a:p>
            <a:r>
              <a:rPr lang="en-GB" sz="1400" dirty="0">
                <a:latin typeface="Courier New" pitchFamily="49" charset="0"/>
              </a:rPr>
              <a:t>?&gt;</a:t>
            </a:r>
          </a:p>
          <a:p>
            <a:r>
              <a:rPr lang="en-GB" sz="1400" dirty="0">
                <a:latin typeface="Courier New" pitchFamily="49" charset="0"/>
              </a:rPr>
              <a:t>&lt;</a:t>
            </a:r>
            <a:r>
              <a:rPr lang="en-GB" sz="1400" dirty="0" err="1">
                <a:latin typeface="Courier New" pitchFamily="49" charset="0"/>
              </a:rPr>
              <a:t>tr</a:t>
            </a:r>
            <a:r>
              <a:rPr lang="en-GB" sz="1400" dirty="0">
                <a:latin typeface="Courier New" pitchFamily="49" charset="0"/>
              </a:rPr>
              <a:t>&gt;</a:t>
            </a:r>
          </a:p>
          <a:p>
            <a:r>
              <a:rPr lang="en-GB" sz="1400" dirty="0">
                <a:latin typeface="Courier New" pitchFamily="49" charset="0"/>
              </a:rPr>
              <a:t>&lt;td </a:t>
            </a:r>
            <a:r>
              <a:rPr lang="en-GB" sz="1400" dirty="0" err="1">
                <a:latin typeface="Courier New" pitchFamily="49" charset="0"/>
              </a:rPr>
              <a:t>bgcolor</a:t>
            </a:r>
            <a:r>
              <a:rPr lang="en-GB" sz="1400" dirty="0">
                <a:latin typeface="Courier New" pitchFamily="49" charset="0"/>
              </a:rPr>
              <a:t>="&lt;?</a:t>
            </a:r>
            <a:r>
              <a:rPr lang="en-GB" sz="1400" dirty="0" err="1">
                <a:latin typeface="Courier New" pitchFamily="49" charset="0"/>
              </a:rPr>
              <a:t>php</a:t>
            </a:r>
            <a:r>
              <a:rPr lang="en-GB" sz="1400" dirty="0">
                <a:latin typeface="Courier New" pitchFamily="49" charset="0"/>
              </a:rPr>
              <a:t> echo $</a:t>
            </a:r>
            <a:r>
              <a:rPr lang="en-GB" sz="1400" dirty="0" err="1">
                <a:latin typeface="Courier New" pitchFamily="49" charset="0"/>
              </a:rPr>
              <a:t>color</a:t>
            </a:r>
            <a:r>
              <a:rPr lang="en-GB" sz="1400" dirty="0">
                <a:latin typeface="Courier New" pitchFamily="49" charset="0"/>
              </a:rPr>
              <a:t>; ?&gt;"&gt;&lt;?</a:t>
            </a:r>
            <a:r>
              <a:rPr lang="en-GB" sz="1400" dirty="0" err="1">
                <a:latin typeface="Courier New" pitchFamily="49" charset="0"/>
              </a:rPr>
              <a:t>php</a:t>
            </a:r>
            <a:r>
              <a:rPr lang="en-GB" sz="1400" dirty="0">
                <a:latin typeface="Courier New" pitchFamily="49" charset="0"/>
              </a:rPr>
              <a:t> echo $</a:t>
            </a:r>
            <a:r>
              <a:rPr lang="en-GB" sz="1400" dirty="0" err="1">
                <a:latin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</a:rPr>
              <a:t>; ?&gt;&lt;/td&gt;</a:t>
            </a:r>
          </a:p>
          <a:p>
            <a:r>
              <a:rPr lang="en-GB" sz="1400" dirty="0">
                <a:latin typeface="Courier New" pitchFamily="49" charset="0"/>
              </a:rPr>
              <a:t>&lt;/</a:t>
            </a:r>
            <a:r>
              <a:rPr lang="en-GB" sz="1400" dirty="0" err="1">
                <a:latin typeface="Courier New" pitchFamily="49" charset="0"/>
              </a:rPr>
              <a:t>tr</a:t>
            </a:r>
            <a:r>
              <a:rPr lang="en-GB" sz="1400" dirty="0">
                <a:latin typeface="Courier New" pitchFamily="49" charset="0"/>
              </a:rPr>
              <a:t>&gt;</a:t>
            </a:r>
          </a:p>
          <a:p>
            <a:r>
              <a:rPr lang="en-GB" sz="1400" dirty="0">
                <a:latin typeface="Courier New" pitchFamily="49" charset="0"/>
              </a:rPr>
              <a:t>&lt;?</a:t>
            </a:r>
            <a:r>
              <a:rPr lang="en-GB" sz="1400" dirty="0" err="1">
                <a:latin typeface="Courier New" pitchFamily="49" charset="0"/>
              </a:rPr>
              <a:t>php</a:t>
            </a:r>
            <a:endParaRPr lang="en-GB" sz="1400" dirty="0">
              <a:latin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</a:rPr>
              <a:t>}</a:t>
            </a:r>
          </a:p>
          <a:p>
            <a:r>
              <a:rPr lang="en-GB" sz="1400" dirty="0">
                <a:latin typeface="Courier New" pitchFamily="49" charset="0"/>
              </a:rPr>
              <a:t>?&gt;</a:t>
            </a:r>
          </a:p>
          <a:p>
            <a:r>
              <a:rPr lang="en-GB" sz="1400" dirty="0">
                <a:latin typeface="Courier New" pitchFamily="49" charset="0"/>
              </a:rPr>
              <a:t>&lt;/table&gt;&lt;/body&gt;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3492500" y="333375"/>
            <a:ext cx="7683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FF3300"/>
                </a:solidFill>
              </a:rPr>
              <a:t>Ex 1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7308850" y="3429000"/>
            <a:ext cx="7683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>
                <a:solidFill>
                  <a:srgbClr val="FF3300"/>
                </a:solidFill>
              </a:rPr>
              <a:t>Ex 2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7216775" y="3952875"/>
            <a:ext cx="19272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dirty="0"/>
              <a:t>This shows how to mix PHP and HTML to achieve some formatting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828549">
            <a:off x="6985390" y="1449130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L25_Ex9.php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183301" grpId="0" animBg="1"/>
      <p:bldP spid="183303" grpId="0" animBg="1"/>
      <p:bldP spid="183304" grpId="0" animBg="1"/>
      <p:bldP spid="183305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Functions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7029450" cy="351472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latin typeface="Courier New" pitchFamily="49" charset="0"/>
              </a:rPr>
              <a:t>&lt;?</a:t>
            </a:r>
            <a:r>
              <a:rPr lang="en-GB" sz="1600" dirty="0" err="1">
                <a:latin typeface="Courier New" pitchFamily="49" charset="0"/>
              </a:rPr>
              <a:t>php</a:t>
            </a:r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function addition($val1, $val2)   //declaring a function</a:t>
            </a:r>
          </a:p>
          <a:p>
            <a:r>
              <a:rPr lang="en-GB" sz="1600" dirty="0">
                <a:latin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</a:rPr>
              <a:t>    $sum = $val1 + $val2;</a:t>
            </a:r>
          </a:p>
          <a:p>
            <a:r>
              <a:rPr lang="en-GB" sz="1600" dirty="0">
                <a:latin typeface="Courier New" pitchFamily="49" charset="0"/>
              </a:rPr>
              <a:t>    return $sum;</a:t>
            </a:r>
          </a:p>
          <a:p>
            <a:r>
              <a:rPr lang="en-GB" sz="1600" dirty="0">
                <a:latin typeface="Courier New" pitchFamily="49" charset="0"/>
              </a:rPr>
              <a:t>}</a:t>
            </a:r>
          </a:p>
          <a:p>
            <a:r>
              <a:rPr lang="en-GB" sz="1600" dirty="0">
                <a:latin typeface="Courier New" pitchFamily="49" charset="0"/>
              </a:rPr>
              <a:t>?&gt;</a:t>
            </a:r>
          </a:p>
          <a:p>
            <a:endParaRPr lang="en-GB" sz="1600" dirty="0">
              <a:latin typeface="Courier New" pitchFamily="49" charset="0"/>
            </a:endParaRP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&lt;?</a:t>
            </a:r>
            <a:r>
              <a:rPr lang="en-GB" sz="1600" dirty="0" err="1">
                <a:latin typeface="Courier New" pitchFamily="49" charset="0"/>
              </a:rPr>
              <a:t>php</a:t>
            </a:r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$result = addition(5, 10);  //calling a function</a:t>
            </a:r>
          </a:p>
          <a:p>
            <a:r>
              <a:rPr lang="en-GB" sz="1600" dirty="0">
                <a:latin typeface="Courier New" pitchFamily="49" charset="0"/>
              </a:rPr>
              <a:t>echo "The result of the addition is $result";</a:t>
            </a:r>
          </a:p>
          <a:p>
            <a:endParaRPr lang="en-GB" sz="1600" dirty="0">
              <a:latin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</a:rPr>
              <a:t>?&gt;</a:t>
            </a:r>
          </a:p>
        </p:txBody>
      </p:sp>
      <p:sp>
        <p:nvSpPr>
          <p:cNvPr id="7" name="TextBox 6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L25_Ex10.php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1692275" cy="1143000"/>
          </a:xfrm>
        </p:spPr>
        <p:txBody>
          <a:bodyPr/>
          <a:lstStyle/>
          <a:p>
            <a:r>
              <a:rPr lang="en-US" sz="2000" b="1"/>
              <a:t>Returning Values</a:t>
            </a:r>
            <a:endParaRPr lang="en-IE" sz="2000" b="1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15843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400" b="1" dirty="0"/>
          </a:p>
          <a:p>
            <a:pPr>
              <a:lnSpc>
                <a:spcPct val="80000"/>
              </a:lnSpc>
            </a:pPr>
            <a:r>
              <a:rPr lang="en-US" sz="1400" dirty="0"/>
              <a:t>Applications are usually a sequence of functions. 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 result from one function is then passed to another function for processing and so on. 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Returning a value from a function is done by using the </a:t>
            </a:r>
            <a:r>
              <a:rPr lang="en-US" sz="1400" dirty="0">
                <a:solidFill>
                  <a:srgbClr val="FF3300"/>
                </a:solidFill>
              </a:rPr>
              <a:t>return </a:t>
            </a:r>
            <a:r>
              <a:rPr lang="en-US" sz="1400" dirty="0"/>
              <a:t>statement.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7097713" cy="58356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&lt;p&gt;</a:t>
            </a:r>
          </a:p>
          <a:p>
            <a:r>
              <a:rPr lang="en-US" sz="1400" dirty="0">
                <a:latin typeface="Courier New" pitchFamily="49" charset="0"/>
              </a:rPr>
              <a:t>&lt;?</a:t>
            </a:r>
            <a:r>
              <a:rPr lang="en-US" sz="1400" dirty="0" err="1">
                <a:latin typeface="Courier New" pitchFamily="49" charset="0"/>
              </a:rPr>
              <a:t>php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function </a:t>
            </a:r>
            <a:r>
              <a:rPr lang="en-US" sz="1400" dirty="0" err="1">
                <a:latin typeface="Courier New" pitchFamily="49" charset="0"/>
              </a:rPr>
              <a:t>buildRows</a:t>
            </a:r>
            <a:r>
              <a:rPr lang="en-US" sz="1400" dirty="0">
                <a:latin typeface="Courier New" pitchFamily="49" charset="0"/>
              </a:rPr>
              <a:t>($array)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$rows = '&lt;</a:t>
            </a:r>
            <a:r>
              <a:rPr lang="en-US" sz="1400" dirty="0" err="1">
                <a:latin typeface="Courier New" pitchFamily="49" charset="0"/>
              </a:rPr>
              <a:t>tr</a:t>
            </a:r>
            <a:r>
              <a:rPr lang="en-US" sz="1400" dirty="0">
                <a:latin typeface="Courier New" pitchFamily="49" charset="0"/>
              </a:rPr>
              <a:t>&gt;&lt;td&gt;' .</a:t>
            </a:r>
          </a:p>
          <a:p>
            <a:r>
              <a:rPr lang="en-US" sz="1400" dirty="0">
                <a:latin typeface="Courier New" pitchFamily="49" charset="0"/>
              </a:rPr>
              <a:t>           implode('&lt;/td&gt;&lt;/</a:t>
            </a:r>
            <a:r>
              <a:rPr lang="en-US" sz="1400" dirty="0" err="1">
                <a:latin typeface="Courier New" pitchFamily="49" charset="0"/>
              </a:rPr>
              <a:t>tr</a:t>
            </a:r>
            <a:r>
              <a:rPr lang="en-US" sz="1400" dirty="0">
                <a:latin typeface="Courier New" pitchFamily="49" charset="0"/>
              </a:rPr>
              <a:t>&gt;&lt;</a:t>
            </a:r>
            <a:r>
              <a:rPr lang="en-US" sz="1400" dirty="0" err="1">
                <a:latin typeface="Courier New" pitchFamily="49" charset="0"/>
              </a:rPr>
              <a:t>tr</a:t>
            </a:r>
            <a:r>
              <a:rPr lang="en-US" sz="1400" dirty="0">
                <a:latin typeface="Courier New" pitchFamily="49" charset="0"/>
              </a:rPr>
              <a:t>&gt;&lt;td&gt;', $array) .</a:t>
            </a:r>
          </a:p>
          <a:p>
            <a:r>
              <a:rPr lang="en-US" sz="1400" dirty="0">
                <a:latin typeface="Courier New" pitchFamily="49" charset="0"/>
              </a:rPr>
              <a:t>           '&lt;/td&gt;&lt;/</a:t>
            </a:r>
            <a:r>
              <a:rPr lang="en-US" sz="1400" dirty="0" err="1">
                <a:latin typeface="Courier New" pitchFamily="49" charset="0"/>
              </a:rPr>
              <a:t>tr</a:t>
            </a:r>
            <a:r>
              <a:rPr lang="en-US" sz="1400" dirty="0">
                <a:latin typeface="Courier New" pitchFamily="49" charset="0"/>
              </a:rPr>
              <a:t>&gt;';   //note the use of the implode function</a:t>
            </a:r>
          </a:p>
          <a:p>
            <a:r>
              <a:rPr lang="en-US" sz="1400" dirty="0">
                <a:latin typeface="Courier New" pitchFamily="49" charset="0"/>
              </a:rPr>
              <a:t>   return $rows;  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function </a:t>
            </a:r>
            <a:r>
              <a:rPr lang="en-US" sz="1400" dirty="0" err="1">
                <a:latin typeface="Courier New" pitchFamily="49" charset="0"/>
              </a:rPr>
              <a:t>buildTable</a:t>
            </a:r>
            <a:r>
              <a:rPr lang="en-US" sz="1400" dirty="0">
                <a:latin typeface="Courier New" pitchFamily="49" charset="0"/>
              </a:rPr>
              <a:t>($rows)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$table = "&lt;table </a:t>
            </a:r>
            <a:r>
              <a:rPr lang="en-US" sz="1400" dirty="0" err="1">
                <a:latin typeface="Courier New" pitchFamily="49" charset="0"/>
              </a:rPr>
              <a:t>cellpadding</a:t>
            </a:r>
            <a:r>
              <a:rPr lang="en-US" sz="1400" dirty="0">
                <a:latin typeface="Courier New" pitchFamily="49" charset="0"/>
              </a:rPr>
              <a:t>='1' </a:t>
            </a:r>
            <a:r>
              <a:rPr lang="en-US" sz="1400" dirty="0" err="1">
                <a:latin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</a:rPr>
              <a:t>='1'             </a:t>
            </a:r>
          </a:p>
          <a:p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bgcolor</a:t>
            </a:r>
            <a:r>
              <a:rPr lang="en-US" sz="1400" dirty="0">
                <a:latin typeface="Courier New" pitchFamily="49" charset="0"/>
              </a:rPr>
              <a:t>='#FFCC00'  border='1'&gt;$rows&lt;/table&gt;";</a:t>
            </a:r>
          </a:p>
          <a:p>
            <a:r>
              <a:rPr lang="en-US" sz="1400" dirty="0">
                <a:latin typeface="Courier New" pitchFamily="49" charset="0"/>
              </a:rPr>
              <a:t>   return $table;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</a:rPr>
              <a:t>$</a:t>
            </a:r>
            <a:r>
              <a:rPr lang="en-US" sz="1400" dirty="0" err="1">
                <a:latin typeface="Courier New" pitchFamily="49" charset="0"/>
              </a:rPr>
              <a:t>myarray</a:t>
            </a:r>
            <a:r>
              <a:rPr lang="en-US" sz="1400" dirty="0">
                <a:latin typeface="Courier New" pitchFamily="49" charset="0"/>
              </a:rPr>
              <a:t> = array(‘  </a:t>
            </a:r>
            <a:r>
              <a:rPr lang="en-US" sz="1400" dirty="0" err="1">
                <a:latin typeface="Courier New" pitchFamily="49" charset="0"/>
              </a:rPr>
              <a:t>php</a:t>
            </a:r>
            <a:r>
              <a:rPr lang="en-US" sz="1400" dirty="0">
                <a:latin typeface="Courier New" pitchFamily="49" charset="0"/>
              </a:rPr>
              <a:t>  ',</a:t>
            </a:r>
          </a:p>
          <a:p>
            <a:r>
              <a:rPr lang="en-US" sz="1400" dirty="0">
                <a:latin typeface="Courier New" pitchFamily="49" charset="0"/>
              </a:rPr>
              <a:t>                 ‘  </a:t>
            </a:r>
            <a:r>
              <a:rPr lang="en-US" sz="1400" dirty="0" err="1">
                <a:latin typeface="Courier New" pitchFamily="49" charset="0"/>
              </a:rPr>
              <a:t>mysql</a:t>
            </a:r>
            <a:r>
              <a:rPr lang="en-US" sz="1400" dirty="0">
                <a:latin typeface="Courier New" pitchFamily="49" charset="0"/>
              </a:rPr>
              <a:t>  ',</a:t>
            </a:r>
          </a:p>
          <a:p>
            <a:r>
              <a:rPr lang="en-US" sz="1400" dirty="0">
                <a:latin typeface="Courier New" pitchFamily="49" charset="0"/>
              </a:rPr>
              <a:t>                 ‘  apache  ',</a:t>
            </a:r>
          </a:p>
          <a:p>
            <a:r>
              <a:rPr lang="en-US" sz="1400" dirty="0">
                <a:latin typeface="Courier New" pitchFamily="49" charset="0"/>
              </a:rPr>
              <a:t>                 ‘  java  ',</a:t>
            </a:r>
          </a:p>
          <a:p>
            <a:r>
              <a:rPr lang="en-US" sz="1400" dirty="0">
                <a:latin typeface="Courier New" pitchFamily="49" charset="0"/>
              </a:rPr>
              <a:t>                 ‘  xml  ');</a:t>
            </a:r>
          </a:p>
          <a:p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$rows  = </a:t>
            </a:r>
            <a:r>
              <a:rPr lang="en-US" sz="1400" dirty="0" err="1">
                <a:latin typeface="Courier New" pitchFamily="49" charset="0"/>
              </a:rPr>
              <a:t>buildRows</a:t>
            </a:r>
            <a:r>
              <a:rPr lang="en-US" sz="1400" dirty="0">
                <a:latin typeface="Courier New" pitchFamily="49" charset="0"/>
              </a:rPr>
              <a:t>($</a:t>
            </a:r>
            <a:r>
              <a:rPr lang="en-US" sz="1400" dirty="0" err="1">
                <a:latin typeface="Courier New" pitchFamily="49" charset="0"/>
              </a:rPr>
              <a:t>myarray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</a:rPr>
              <a:t>$table = </a:t>
            </a:r>
            <a:r>
              <a:rPr lang="en-US" sz="1400" dirty="0" err="1">
                <a:latin typeface="Courier New" pitchFamily="49" charset="0"/>
              </a:rPr>
              <a:t>buildTable</a:t>
            </a:r>
            <a:r>
              <a:rPr lang="en-US" sz="1400" dirty="0">
                <a:latin typeface="Courier New" pitchFamily="49" charset="0"/>
              </a:rPr>
              <a:t>($rows);</a:t>
            </a:r>
          </a:p>
          <a:p>
            <a:r>
              <a:rPr lang="en-US" sz="1400" dirty="0">
                <a:latin typeface="Courier New" pitchFamily="49" charset="0"/>
              </a:rPr>
              <a:t>echo $table;</a:t>
            </a:r>
          </a:p>
          <a:p>
            <a:r>
              <a:rPr lang="en-US" sz="1400" dirty="0">
                <a:latin typeface="Courier New" pitchFamily="49" charset="0"/>
              </a:rPr>
              <a:t>?&gt;</a:t>
            </a:r>
          </a:p>
          <a:p>
            <a:endParaRPr lang="en-US" sz="14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L25_Ex11.php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  <p:bldP spid="17920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Learning Outcomes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/>
              <a:t>You will be able to describe and use the following PHP scripting features</a:t>
            </a:r>
          </a:p>
          <a:p>
            <a:pPr lvl="1"/>
            <a:r>
              <a:rPr lang="en-IE" sz="2400" dirty="0"/>
              <a:t>Variables and Types</a:t>
            </a:r>
          </a:p>
          <a:p>
            <a:pPr lvl="1"/>
            <a:r>
              <a:rPr lang="en-IE" sz="2400" dirty="0"/>
              <a:t>Variable Type casting</a:t>
            </a:r>
          </a:p>
          <a:p>
            <a:pPr lvl="1"/>
            <a:r>
              <a:rPr lang="en-IE" sz="2400" dirty="0"/>
              <a:t>Strings and String Manipulation Functions</a:t>
            </a:r>
          </a:p>
          <a:p>
            <a:pPr lvl="1"/>
            <a:r>
              <a:rPr lang="en-IE" sz="2400" dirty="0"/>
              <a:t>PHP control (</a:t>
            </a:r>
            <a:r>
              <a:rPr lang="en-IE" sz="2400" dirty="0" err="1"/>
              <a:t>if..else</a:t>
            </a:r>
            <a:r>
              <a:rPr lang="en-IE" sz="2400" dirty="0"/>
              <a:t>, while)</a:t>
            </a:r>
          </a:p>
          <a:p>
            <a:pPr lvl="1"/>
            <a:r>
              <a:rPr lang="en-IE" sz="2400" dirty="0"/>
              <a:t>PHP user defined functions</a:t>
            </a:r>
          </a:p>
          <a:p>
            <a:pPr lvl="1"/>
            <a:r>
              <a:rPr lang="en-IE" sz="2400" dirty="0"/>
              <a:t>PHP </a:t>
            </a:r>
            <a:r>
              <a:rPr lang="en-IE" sz="2400" dirty="0" err="1"/>
              <a:t>superglobal</a:t>
            </a:r>
            <a:r>
              <a:rPr lang="en-IE" sz="2400" dirty="0"/>
              <a:t> functions and variables</a:t>
            </a:r>
          </a:p>
          <a:p>
            <a:pPr lvl="1"/>
            <a:r>
              <a:rPr lang="en-IE" sz="2400" dirty="0"/>
              <a:t>HTML/PHP forms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/>
              <a:t>Variable types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PHP supports eight primitive types.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Four scalar types: 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: expresses truth value, TRUE or FALSE. Any non zero values and non empty string are also counted as TRUE.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integer : round numbers (-5, 0, 123, 555, ...)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float : floating-point number or 'double' (0.9283838, 23.0, ...)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string : "Hello World", 'PHP and MySQL, </a:t>
            </a:r>
            <a:r>
              <a:rPr lang="en-US" sz="1600" dirty="0" err="1"/>
              <a:t>etc</a:t>
            </a:r>
            <a:r>
              <a:rPr 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Two compound types: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array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object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And finally two special types: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resource ( one example is the return value of </a:t>
            </a:r>
            <a:r>
              <a:rPr lang="en-US" sz="1600" dirty="0" err="1"/>
              <a:t>mysql_connect</a:t>
            </a:r>
            <a:r>
              <a:rPr lang="en-US" sz="1600" dirty="0"/>
              <a:t>() function)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NULL 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/>
              <a:t>Variable types – array example</a:t>
            </a:r>
            <a:endParaRPr lang="en-US" sz="360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79388" y="1916113"/>
            <a:ext cx="7885112" cy="42481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&lt;?</a:t>
            </a:r>
            <a:r>
              <a:rPr lang="en-US" sz="1600" dirty="0" err="1">
                <a:latin typeface="Courier New" pitchFamily="49" charset="0"/>
              </a:rPr>
              <a:t>php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//This array uses a numerical index</a:t>
            </a:r>
          </a:p>
          <a:p>
            <a:r>
              <a:rPr lang="en-US" sz="1600" dirty="0">
                <a:latin typeface="Courier New" pitchFamily="49" charset="0"/>
              </a:rPr>
              <a:t>$numbers = array(1, 2, 3, 4, 5, 6);  </a:t>
            </a:r>
          </a:p>
          <a:p>
            <a:endParaRPr lang="en-IE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//this array uses a string index</a:t>
            </a:r>
          </a:p>
          <a:p>
            <a:r>
              <a:rPr lang="en-US" sz="1600" dirty="0">
                <a:latin typeface="Courier New" pitchFamily="49" charset="0"/>
              </a:rPr>
              <a:t>$age = array("</a:t>
            </a:r>
            <a:r>
              <a:rPr lang="en-US" sz="1600" dirty="0" err="1">
                <a:latin typeface="Courier New" pitchFamily="49" charset="0"/>
              </a:rPr>
              <a:t>elvis</a:t>
            </a:r>
            <a:r>
              <a:rPr lang="en-US" sz="1600" dirty="0">
                <a:latin typeface="Courier New" pitchFamily="49" charset="0"/>
              </a:rPr>
              <a:t>" =&gt; 70, "bono" =&gt; 50, "</a:t>
            </a:r>
            <a:r>
              <a:rPr lang="en-US" sz="1600" dirty="0" err="1">
                <a:latin typeface="Courier New" pitchFamily="49" charset="0"/>
              </a:rPr>
              <a:t>beethoven</a:t>
            </a:r>
            <a:r>
              <a:rPr lang="en-US" sz="1600" dirty="0">
                <a:latin typeface="Courier New" pitchFamily="49" charset="0"/>
              </a:rPr>
              <a:t>" =&gt; 225);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//this array uses a mixed string and numeric index</a:t>
            </a:r>
          </a:p>
          <a:p>
            <a:r>
              <a:rPr lang="en-US" sz="1600" dirty="0">
                <a:latin typeface="Courier New" pitchFamily="49" charset="0"/>
              </a:rPr>
              <a:t>$mixed = array("hello" =&gt; "World", 2 =&gt; "It's two");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echo "numbers[4] = {$numbers[4]} 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&gt;";</a:t>
            </a:r>
          </a:p>
          <a:p>
            <a:r>
              <a:rPr lang="en-US" sz="1600" dirty="0">
                <a:latin typeface="Courier New" pitchFamily="49" charset="0"/>
              </a:rPr>
              <a:t>echo "Elvis's age is {$age['</a:t>
            </a:r>
            <a:r>
              <a:rPr lang="en-US" sz="1600" dirty="0" err="1">
                <a:latin typeface="Courier New" pitchFamily="49" charset="0"/>
              </a:rPr>
              <a:t>elvis</a:t>
            </a:r>
            <a:r>
              <a:rPr lang="en-US" sz="1600" dirty="0">
                <a:latin typeface="Courier New" pitchFamily="49" charset="0"/>
              </a:rPr>
              <a:t>']} 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&gt;";</a:t>
            </a:r>
          </a:p>
          <a:p>
            <a:r>
              <a:rPr lang="en-US" sz="1600" dirty="0">
                <a:latin typeface="Courier New" pitchFamily="49" charset="0"/>
              </a:rPr>
              <a:t>echo "mixed['hello'] = {$mixed['hello']}&lt;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&gt;";</a:t>
            </a:r>
          </a:p>
          <a:p>
            <a:r>
              <a:rPr lang="en-US" sz="1600" dirty="0">
                <a:latin typeface="Courier New" pitchFamily="49" charset="0"/>
              </a:rPr>
              <a:t>echo "mixed[2] = {$mixed[2]}";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?&gt;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L25_Ex1.php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Types aren’t declared!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 PHP you don't need to explicitly specify a type for variables. </a:t>
            </a:r>
          </a:p>
          <a:p>
            <a:r>
              <a:rPr lang="en-US" sz="2800" dirty="0"/>
              <a:t>A variable's type is determined by the context in which that variable is used. </a:t>
            </a:r>
          </a:p>
          <a:p>
            <a:r>
              <a:rPr lang="en-US" sz="2800" dirty="0"/>
              <a:t>That is to say, </a:t>
            </a:r>
          </a:p>
          <a:p>
            <a:pPr lvl="1"/>
            <a:r>
              <a:rPr lang="en-US" sz="2400" dirty="0"/>
              <a:t>if you assign a string value to variable $</a:t>
            </a:r>
            <a:r>
              <a:rPr lang="en-US" sz="2400" dirty="0" err="1"/>
              <a:t>var</a:t>
            </a:r>
            <a:r>
              <a:rPr lang="en-US" sz="2400" dirty="0"/>
              <a:t>, $</a:t>
            </a:r>
            <a:r>
              <a:rPr lang="en-US" sz="2400" dirty="0" err="1"/>
              <a:t>var</a:t>
            </a:r>
            <a:r>
              <a:rPr lang="en-US" sz="2400" dirty="0"/>
              <a:t> becomes a string. </a:t>
            </a:r>
          </a:p>
          <a:p>
            <a:pPr lvl="1"/>
            <a:r>
              <a:rPr lang="en-US" sz="2400" dirty="0"/>
              <a:t>If you then assign an integer value to $</a:t>
            </a:r>
            <a:r>
              <a:rPr lang="en-US" sz="2400" dirty="0" err="1"/>
              <a:t>var</a:t>
            </a:r>
            <a:r>
              <a:rPr lang="en-US" sz="2400" dirty="0"/>
              <a:t>, it becomes an integer.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 Casting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cast a variable write the name of the desired type in parentheses () before the variable which is to be cast.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47675" y="3952875"/>
            <a:ext cx="7521611" cy="2308324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abc</a:t>
            </a:r>
            <a:r>
              <a:rPr lang="en-US" dirty="0"/>
              <a:t> = 10; 		// $</a:t>
            </a:r>
            <a:r>
              <a:rPr lang="en-US" dirty="0" err="1"/>
              <a:t>abc</a:t>
            </a:r>
            <a:r>
              <a:rPr lang="en-US" dirty="0"/>
              <a:t> is an integer </a:t>
            </a:r>
            <a:br>
              <a:rPr lang="en-US" dirty="0"/>
            </a:br>
            <a:r>
              <a:rPr lang="en-US" dirty="0"/>
              <a:t>$xyz = (</a:t>
            </a:r>
            <a:r>
              <a:rPr lang="en-US" dirty="0" err="1"/>
              <a:t>boolean</a:t>
            </a:r>
            <a:r>
              <a:rPr lang="en-US" dirty="0"/>
              <a:t>) $</a:t>
            </a:r>
            <a:r>
              <a:rPr lang="en-US" dirty="0" err="1"/>
              <a:t>abc</a:t>
            </a:r>
            <a:r>
              <a:rPr lang="en-US" dirty="0"/>
              <a:t>;   // $xyz is a </a:t>
            </a:r>
            <a:r>
              <a:rPr lang="en-US" dirty="0" err="1"/>
              <a:t>boolean</a:t>
            </a:r>
            <a:r>
              <a:rPr lang="en-US" dirty="0"/>
              <a:t> cast of $</a:t>
            </a:r>
            <a:r>
              <a:rPr lang="en-US" dirty="0" err="1"/>
              <a:t>abc</a:t>
            </a:r>
            <a:r>
              <a:rPr lang="en-US" dirty="0"/>
              <a:t> </a:t>
            </a:r>
          </a:p>
          <a:p>
            <a:r>
              <a:rPr lang="en-US" dirty="0"/>
              <a:t>echo "</a:t>
            </a:r>
            <a:r>
              <a:rPr lang="en-US" dirty="0" err="1"/>
              <a:t>abc</a:t>
            </a:r>
            <a:r>
              <a:rPr lang="en-US" dirty="0"/>
              <a:t> is $</a:t>
            </a:r>
            <a:r>
              <a:rPr lang="en-US" dirty="0" err="1"/>
              <a:t>abc</a:t>
            </a:r>
            <a:r>
              <a:rPr lang="en-US" dirty="0"/>
              <a:t> and xyz is $xyz &lt;</a:t>
            </a:r>
            <a:r>
              <a:rPr lang="en-US" dirty="0" err="1"/>
              <a:t>br</a:t>
            </a:r>
            <a:r>
              <a:rPr lang="en-US" dirty="0"/>
              <a:t>&gt;"; </a:t>
            </a:r>
            <a:br>
              <a:rPr lang="en-US" dirty="0"/>
            </a:b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87313" y="6329363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</a:t>
            </a:r>
          </a:p>
        </p:txBody>
      </p:sp>
      <p:sp>
        <p:nvSpPr>
          <p:cNvPr id="8" name="TextBox 7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L25_Ex2.php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16691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Strings – Creating a string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To declare a string in PHP you can use double quotes ( " ) or single quotes ( ' ). There are some differences you need to know about using these two.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If you're using double-quoted strings variables will be expanded ( processed ).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Special characters such as line feed ( \n ) and carriage return ( \r ) are expanded too.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Note that browsers don't print newline characters ( \r and \n 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However, with single-quoted strings none of those </a:t>
            </a:r>
            <a:r>
              <a:rPr lang="en-GB" sz="2400" dirty="0" smtClean="0"/>
              <a:t>things </a:t>
            </a:r>
            <a:r>
              <a:rPr lang="en-GB" sz="2400" dirty="0"/>
              <a:t>happen.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Example</a:t>
            </a: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72400" cy="4114800"/>
          </a:xfrm>
        </p:spPr>
        <p:txBody>
          <a:bodyPr/>
          <a:lstStyle/>
          <a:p>
            <a:r>
              <a:rPr lang="en-IE" dirty="0"/>
              <a:t>Note the different treatment of single and double quotes in your browser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58750" y="2944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0" y="3441948"/>
            <a:ext cx="8921750" cy="28384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dirty="0">
                <a:latin typeface="Courier New" pitchFamily="49" charset="0"/>
              </a:rPr>
              <a:t>&lt;?</a:t>
            </a:r>
            <a:r>
              <a:rPr lang="en-GB" sz="1800" dirty="0" err="1">
                <a:latin typeface="Courier New" pitchFamily="49" charset="0"/>
              </a:rPr>
              <a:t>php</a:t>
            </a:r>
            <a:endParaRPr lang="en-GB" sz="1800" dirty="0">
              <a:latin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</a:rPr>
              <a:t>$fruit = ‘apple';</a:t>
            </a:r>
          </a:p>
          <a:p>
            <a:endParaRPr lang="en-GB" sz="1800" dirty="0">
              <a:latin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</a:rPr>
              <a:t>echo "My favourite fruit is $fruit &lt;</a:t>
            </a:r>
            <a:r>
              <a:rPr lang="en-GB" sz="1800" dirty="0" err="1">
                <a:latin typeface="Courier New" pitchFamily="49" charset="0"/>
              </a:rPr>
              <a:t>br</a:t>
            </a:r>
            <a:r>
              <a:rPr lang="en-GB" sz="1800" dirty="0">
                <a:latin typeface="Courier New" pitchFamily="49" charset="0"/>
              </a:rPr>
              <a:t>&gt;";   //double quotes</a:t>
            </a:r>
          </a:p>
          <a:p>
            <a:r>
              <a:rPr lang="en-GB" sz="1800" dirty="0">
                <a:latin typeface="Courier New" pitchFamily="49" charset="0"/>
              </a:rPr>
              <a:t>echo 'I lied, actually I hate $fruit &lt;</a:t>
            </a:r>
            <a:r>
              <a:rPr lang="en-GB" sz="1800" dirty="0" err="1">
                <a:latin typeface="Courier New" pitchFamily="49" charset="0"/>
              </a:rPr>
              <a:t>br</a:t>
            </a:r>
            <a:r>
              <a:rPr lang="en-GB" sz="1800" dirty="0">
                <a:latin typeface="Courier New" pitchFamily="49" charset="0"/>
              </a:rPr>
              <a:t>&gt;';  //single quotes</a:t>
            </a:r>
          </a:p>
          <a:p>
            <a:endParaRPr lang="en-GB" sz="1800" dirty="0">
              <a:latin typeface="Courier New" pitchFamily="49" charset="0"/>
            </a:endParaRPr>
          </a:p>
          <a:p>
            <a:r>
              <a:rPr lang="en-GB" sz="1800" dirty="0">
                <a:latin typeface="Courier New" pitchFamily="49" charset="0"/>
              </a:rPr>
              <a:t>echo "\r\n My first line \r\n and my second line &lt;</a:t>
            </a:r>
            <a:r>
              <a:rPr lang="en-GB" sz="1800" dirty="0" err="1">
                <a:latin typeface="Courier New" pitchFamily="49" charset="0"/>
              </a:rPr>
              <a:t>br</a:t>
            </a:r>
            <a:r>
              <a:rPr lang="en-GB" sz="1800" dirty="0">
                <a:latin typeface="Courier New" pitchFamily="49" charset="0"/>
              </a:rPr>
              <a:t>&gt;\r\n";</a:t>
            </a:r>
          </a:p>
          <a:p>
            <a:r>
              <a:rPr lang="en-GB" sz="1800" dirty="0">
                <a:latin typeface="Courier New" pitchFamily="49" charset="0"/>
              </a:rPr>
              <a:t>echo ' Though I use \r\n this string is still on one line &lt;</a:t>
            </a:r>
            <a:r>
              <a:rPr lang="en-GB" sz="1800" dirty="0" err="1">
                <a:latin typeface="Courier New" pitchFamily="49" charset="0"/>
              </a:rPr>
              <a:t>br</a:t>
            </a:r>
            <a:r>
              <a:rPr lang="en-GB" sz="1800" dirty="0">
                <a:latin typeface="Courier New" pitchFamily="49" charset="0"/>
              </a:rPr>
              <a:t>&gt;';</a:t>
            </a:r>
          </a:p>
          <a:p>
            <a:r>
              <a:rPr lang="en-GB" sz="1800" dirty="0">
                <a:latin typeface="Courier New" pitchFamily="49" charset="0"/>
              </a:rPr>
              <a:t>?&gt;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828549">
            <a:off x="6929454" y="357166"/>
            <a:ext cx="2078454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800" dirty="0" err="1" smtClean="0">
                <a:solidFill>
                  <a:srgbClr val="FF0000"/>
                </a:solidFill>
              </a:rPr>
              <a:t>Tryit</a:t>
            </a:r>
            <a:r>
              <a:rPr lang="en-IE" sz="1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Create a file called </a:t>
            </a:r>
          </a:p>
          <a:p>
            <a:r>
              <a:rPr lang="en-IE" sz="1800" dirty="0" smtClean="0">
                <a:solidFill>
                  <a:srgbClr val="FF0000"/>
                </a:solidFill>
              </a:rPr>
              <a:t>L25_Ex3.php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9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9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9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  <p:bldP spid="16998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Concatenation</a:t>
            </a: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To concatenate two strings you need the dot ( . ) operator so in case you have a long string and for the sake of readability you have to cut it into two you can do it just like the next example.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Actually if you need to write a long string and you want to write it to multiple lines you don't need </a:t>
            </a:r>
            <a:r>
              <a:rPr lang="en-GB" sz="2800" dirty="0" err="1"/>
              <a:t>concat</a:t>
            </a:r>
            <a:r>
              <a:rPr lang="en-GB" sz="2800" dirty="0"/>
              <a:t> the strings. You can do it just like the second example </a:t>
            </a:r>
            <a:r>
              <a:rPr lang="en-GB" sz="2800" dirty="0" smtClean="0"/>
              <a:t>(next) </a:t>
            </a:r>
            <a:r>
              <a:rPr lang="en-GB" sz="2800" dirty="0"/>
              <a:t>where $quote2 is split into three lines.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uiExpand="1" build="p"/>
    </p:bldLst>
  </p:timing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1621</TotalTime>
  <Words>3056</Words>
  <Application>Microsoft Office PowerPoint</Application>
  <PresentationFormat>On-screen Show (4:3)</PresentationFormat>
  <Paragraphs>667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Whirlpool</vt:lpstr>
      <vt:lpstr>PowerPoint Presentation</vt:lpstr>
      <vt:lpstr>Learning Outcomes</vt:lpstr>
      <vt:lpstr>Variable types</vt:lpstr>
      <vt:lpstr>Variable types – array example</vt:lpstr>
      <vt:lpstr>Types aren’t declared!</vt:lpstr>
      <vt:lpstr>Type Casting</vt:lpstr>
      <vt:lpstr>Strings – Creating a string</vt:lpstr>
      <vt:lpstr>String Example</vt:lpstr>
      <vt:lpstr>String Concatenation</vt:lpstr>
      <vt:lpstr>(.) concatenation operator</vt:lpstr>
      <vt:lpstr>substr : Get a chunk of a string</vt:lpstr>
      <vt:lpstr>Other string Functions</vt:lpstr>
      <vt:lpstr>Control</vt:lpstr>
      <vt:lpstr>if….else</vt:lpstr>
      <vt:lpstr>while</vt:lpstr>
      <vt:lpstr>for</vt:lpstr>
      <vt:lpstr>Functions</vt:lpstr>
      <vt:lpstr>Returning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Pat.Donohue</cp:lastModifiedBy>
  <cp:revision>104</cp:revision>
  <dcterms:created xsi:type="dcterms:W3CDTF">1601-01-01T00:00:00Z</dcterms:created>
  <dcterms:modified xsi:type="dcterms:W3CDTF">2012-11-21T12:10:51Z</dcterms:modified>
</cp:coreProperties>
</file>