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448" r:id="rId3"/>
    <p:sldId id="452" r:id="rId4"/>
    <p:sldId id="453" r:id="rId5"/>
    <p:sldId id="456" r:id="rId6"/>
    <p:sldId id="457" r:id="rId7"/>
    <p:sldId id="458" r:id="rId8"/>
    <p:sldId id="459" r:id="rId9"/>
    <p:sldId id="460" r:id="rId10"/>
    <p:sldId id="461" r:id="rId11"/>
    <p:sldId id="462" r:id="rId12"/>
    <p:sldId id="463" r:id="rId13"/>
    <p:sldId id="464" r:id="rId14"/>
    <p:sldId id="465" r:id="rId15"/>
    <p:sldId id="466" r:id="rId16"/>
    <p:sldId id="467" r:id="rId17"/>
    <p:sldId id="468" r:id="rId18"/>
    <p:sldId id="469" r:id="rId19"/>
    <p:sldId id="470" r:id="rId20"/>
    <p:sldId id="471" r:id="rId21"/>
    <p:sldId id="472" r:id="rId22"/>
    <p:sldId id="473" r:id="rId23"/>
    <p:sldId id="444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1348" autoAdjust="0"/>
  </p:normalViewPr>
  <p:slideViewPr>
    <p:cSldViewPr>
      <p:cViewPr>
        <p:scale>
          <a:sx n="75" d="100"/>
          <a:sy n="75" d="100"/>
        </p:scale>
        <p:origin x="-1224" y="-2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6"/>
    </p:cViewPr>
  </p:sorterViewPr>
  <p:notesViewPr>
    <p:cSldViewPr>
      <p:cViewPr varScale="1">
        <p:scale>
          <a:sx n="60" d="100"/>
          <a:sy n="60" d="100"/>
        </p:scale>
        <p:origin x="-249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91BFF04-A98E-4750-A2B4-3D88D5201EA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5975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D6E878F-088B-4D00-B1F4-2D976C5F3A6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3951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pPr>
              <a:defRPr/>
            </a:pPr>
            <a:r>
              <a:rPr lang="en-US" dirty="0"/>
              <a:t>Version 1.0</a:t>
            </a:r>
          </a:p>
          <a:p>
            <a:pPr>
              <a:defRPr/>
            </a:pPr>
            <a:r>
              <a:rPr lang="en-US" dirty="0"/>
              <a:t>© Patrick Donohue </a:t>
            </a:r>
            <a:r>
              <a:rPr lang="en-US" dirty="0" smtClean="0"/>
              <a:t>2012</a:t>
            </a: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GB" dirty="0" smtClean="0"/>
              <a:t>CNSM</a:t>
            </a:r>
            <a:endParaRPr lang="en-IE" dirty="0"/>
          </a:p>
          <a:p>
            <a:pPr>
              <a:defRPr/>
            </a:pPr>
            <a:r>
              <a:rPr lang="en-GB" dirty="0" smtClean="0"/>
              <a:t>Computer Networks &amp; Systems Management</a:t>
            </a:r>
            <a:endParaRPr lang="en-GB" dirty="0"/>
          </a:p>
          <a:p>
            <a:pPr>
              <a:defRPr/>
            </a:pPr>
            <a:r>
              <a:rPr lang="en-GB" dirty="0"/>
              <a:t>Module ComNet1 Networks1</a:t>
            </a:r>
          </a:p>
          <a:p>
            <a:pPr>
              <a:defRPr/>
            </a:pPr>
            <a:r>
              <a:rPr lang="en-US" dirty="0" smtClean="0"/>
              <a:t>Lecture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B046CA95-9A78-41A9-B6EF-8A946BA29455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en-US" smtClean="0"/>
              <a:t>of 12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683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Version 2.0</a:t>
            </a:r>
          </a:p>
          <a:p>
            <a:pPr>
              <a:defRPr/>
            </a:pPr>
            <a:r>
              <a:rPr lang="en-US"/>
              <a:t>© Patrick Donohue 2004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B.Sc</a:t>
            </a:r>
            <a:r>
              <a:rPr lang="en-US" dirty="0"/>
              <a:t> (</a:t>
            </a:r>
            <a:r>
              <a:rPr lang="en-US" dirty="0" err="1"/>
              <a:t>Ord</a:t>
            </a:r>
            <a:r>
              <a:rPr lang="en-US" dirty="0"/>
              <a:t>) in Software Development</a:t>
            </a:r>
          </a:p>
          <a:p>
            <a:pPr>
              <a:defRPr/>
            </a:pPr>
            <a:r>
              <a:rPr lang="en-US" dirty="0"/>
              <a:t>Module SD32 Software Development</a:t>
            </a:r>
          </a:p>
          <a:p>
            <a:pPr>
              <a:defRPr/>
            </a:pPr>
            <a:r>
              <a:rPr lang="en-US" dirty="0" smtClean="0"/>
              <a:t>Lecture 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9CB3061D-C0D3-4D59-8D77-74943AC5ADDE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en-US" smtClean="0"/>
              <a:t>of 12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46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228600"/>
            <a:ext cx="21145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61912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Version 2.0</a:t>
            </a:r>
          </a:p>
          <a:p>
            <a:pPr>
              <a:defRPr/>
            </a:pPr>
            <a:r>
              <a:rPr lang="en-US"/>
              <a:t>© Patrick Donohue 2004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B.Sc</a:t>
            </a:r>
            <a:r>
              <a:rPr lang="en-US" dirty="0"/>
              <a:t> (</a:t>
            </a:r>
            <a:r>
              <a:rPr lang="en-US" dirty="0" err="1"/>
              <a:t>Ord</a:t>
            </a:r>
            <a:r>
              <a:rPr lang="en-US" dirty="0"/>
              <a:t>) in Software Development</a:t>
            </a:r>
          </a:p>
          <a:p>
            <a:pPr>
              <a:defRPr/>
            </a:pPr>
            <a:r>
              <a:rPr lang="en-US" dirty="0"/>
              <a:t>Module SD32 Software Development</a:t>
            </a:r>
          </a:p>
          <a:p>
            <a:pPr>
              <a:defRPr/>
            </a:pPr>
            <a:r>
              <a:rPr lang="en-US" dirty="0" smtClean="0"/>
              <a:t>Lecture 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6BB6A9BB-E4EA-4109-A38B-976AAEE35B43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en-US" smtClean="0"/>
              <a:t>of 12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695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Version 2.0</a:t>
            </a:r>
          </a:p>
          <a:p>
            <a:pPr>
              <a:defRPr/>
            </a:pPr>
            <a:r>
              <a:rPr lang="en-US"/>
              <a:t>© Patrick Donohue 2004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B.Sc</a:t>
            </a:r>
            <a:r>
              <a:rPr lang="en-US" dirty="0"/>
              <a:t> (</a:t>
            </a:r>
            <a:r>
              <a:rPr lang="en-US" dirty="0" err="1"/>
              <a:t>Ord</a:t>
            </a:r>
            <a:r>
              <a:rPr lang="en-US" dirty="0"/>
              <a:t>) in Software Development</a:t>
            </a:r>
          </a:p>
          <a:p>
            <a:pPr>
              <a:defRPr/>
            </a:pPr>
            <a:r>
              <a:rPr lang="en-US" dirty="0"/>
              <a:t>Module SD32 Software Development</a:t>
            </a:r>
          </a:p>
          <a:p>
            <a:pPr>
              <a:defRPr/>
            </a:pPr>
            <a:r>
              <a:rPr lang="en-US" dirty="0" smtClean="0"/>
              <a:t>Lecture 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CC592FE5-A267-453C-867C-13215FCBA2D7}" type="slidenum">
              <a:rPr lang="en-US"/>
              <a:pPr>
                <a:defRPr/>
              </a:pPr>
              <a:t>‹#›</a:t>
            </a:fld>
            <a:r>
              <a:rPr lang="en-US"/>
              <a:t> of 15 </a:t>
            </a:r>
          </a:p>
        </p:txBody>
      </p:sp>
    </p:spTree>
    <p:extLst>
      <p:ext uri="{BB962C8B-B14F-4D97-AF65-F5344CB8AC3E}">
        <p14:creationId xmlns:p14="http://schemas.microsoft.com/office/powerpoint/2010/main" val="963350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Version 2.0</a:t>
            </a:r>
          </a:p>
          <a:p>
            <a:pPr>
              <a:defRPr/>
            </a:pPr>
            <a:r>
              <a:rPr lang="en-US"/>
              <a:t>© Patrick Donohue 2004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B.Sc</a:t>
            </a:r>
            <a:r>
              <a:rPr lang="en-US" dirty="0"/>
              <a:t> (</a:t>
            </a:r>
            <a:r>
              <a:rPr lang="en-US" dirty="0" err="1"/>
              <a:t>Ord</a:t>
            </a:r>
            <a:r>
              <a:rPr lang="en-US" dirty="0"/>
              <a:t>) in Software Development</a:t>
            </a:r>
          </a:p>
          <a:p>
            <a:pPr>
              <a:defRPr/>
            </a:pPr>
            <a:r>
              <a:rPr lang="en-US" dirty="0"/>
              <a:t>Module SD32 Software Development</a:t>
            </a:r>
          </a:p>
          <a:p>
            <a:pPr>
              <a:defRPr/>
            </a:pPr>
            <a:r>
              <a:rPr lang="en-US" dirty="0" smtClean="0"/>
              <a:t>Lecture 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D1F13B02-0D8F-4609-821B-1A48ADE1CB07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en-US" smtClean="0"/>
              <a:t>of 12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60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41529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1100" y="1524000"/>
            <a:ext cx="41529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Version 2.0</a:t>
            </a:r>
          </a:p>
          <a:p>
            <a:pPr>
              <a:defRPr/>
            </a:pPr>
            <a:r>
              <a:rPr lang="en-US"/>
              <a:t>© Patrick Donohue 2004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B.Sc</a:t>
            </a:r>
            <a:r>
              <a:rPr lang="en-US" dirty="0"/>
              <a:t> (</a:t>
            </a:r>
            <a:r>
              <a:rPr lang="en-US" dirty="0" err="1"/>
              <a:t>Ord</a:t>
            </a:r>
            <a:r>
              <a:rPr lang="en-US" dirty="0"/>
              <a:t>) in Software Development</a:t>
            </a:r>
          </a:p>
          <a:p>
            <a:pPr>
              <a:defRPr/>
            </a:pPr>
            <a:r>
              <a:rPr lang="en-US" dirty="0"/>
              <a:t>Module SD32 Software Development</a:t>
            </a:r>
          </a:p>
          <a:p>
            <a:pPr>
              <a:defRPr/>
            </a:pPr>
            <a:r>
              <a:rPr lang="en-US" dirty="0" smtClean="0"/>
              <a:t>Lecture 4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E6DD1001-275E-4983-AE7C-A39B1C3F4D3F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en-US" smtClean="0"/>
              <a:t>of 12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Version 2.0</a:t>
            </a:r>
          </a:p>
          <a:p>
            <a:pPr>
              <a:defRPr/>
            </a:pPr>
            <a:r>
              <a:rPr lang="en-US"/>
              <a:t>© Patrick Donohue 2004</a:t>
            </a:r>
          </a:p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B.Sc</a:t>
            </a:r>
            <a:r>
              <a:rPr lang="en-US" dirty="0"/>
              <a:t> (</a:t>
            </a:r>
            <a:r>
              <a:rPr lang="en-US" dirty="0" err="1"/>
              <a:t>Ord</a:t>
            </a:r>
            <a:r>
              <a:rPr lang="en-US" dirty="0"/>
              <a:t>) in Software Development</a:t>
            </a:r>
          </a:p>
          <a:p>
            <a:pPr>
              <a:defRPr/>
            </a:pPr>
            <a:r>
              <a:rPr lang="en-US" dirty="0"/>
              <a:t>Module SD32 Software Development</a:t>
            </a:r>
          </a:p>
          <a:p>
            <a:pPr>
              <a:defRPr/>
            </a:pPr>
            <a:r>
              <a:rPr lang="en-US" dirty="0" smtClean="0"/>
              <a:t>Lecture 4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0EF7076D-D980-498E-9A7A-EC529826A193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en-US" smtClean="0"/>
              <a:t>of 12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518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Version 2.0</a:t>
            </a:r>
          </a:p>
          <a:p>
            <a:pPr>
              <a:defRPr/>
            </a:pPr>
            <a:r>
              <a:rPr lang="en-US"/>
              <a:t>© Patrick Donohue 2004</a:t>
            </a:r>
          </a:p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B.Sc</a:t>
            </a:r>
            <a:r>
              <a:rPr lang="en-US" dirty="0"/>
              <a:t> (</a:t>
            </a:r>
            <a:r>
              <a:rPr lang="en-US" dirty="0" err="1"/>
              <a:t>Ord</a:t>
            </a:r>
            <a:r>
              <a:rPr lang="en-US" dirty="0"/>
              <a:t>) in Software Development</a:t>
            </a:r>
          </a:p>
          <a:p>
            <a:pPr>
              <a:defRPr/>
            </a:pPr>
            <a:r>
              <a:rPr lang="en-US" dirty="0"/>
              <a:t>Module SD32 Software Development</a:t>
            </a:r>
          </a:p>
          <a:p>
            <a:pPr>
              <a:defRPr/>
            </a:pPr>
            <a:r>
              <a:rPr lang="en-US" dirty="0" smtClean="0"/>
              <a:t>Lecture 4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72EBFF4F-E758-4302-BED9-A27ECEDA758E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en-US" smtClean="0"/>
              <a:t>of 12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260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Version 2.0</a:t>
            </a:r>
          </a:p>
          <a:p>
            <a:pPr>
              <a:defRPr/>
            </a:pPr>
            <a:r>
              <a:rPr lang="en-US"/>
              <a:t>© Patrick Donohue 2004</a:t>
            </a:r>
          </a:p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B.Sc</a:t>
            </a:r>
            <a:r>
              <a:rPr lang="en-US" dirty="0"/>
              <a:t> (</a:t>
            </a:r>
            <a:r>
              <a:rPr lang="en-US" dirty="0" err="1"/>
              <a:t>Ord</a:t>
            </a:r>
            <a:r>
              <a:rPr lang="en-US" dirty="0"/>
              <a:t>) in Software Development</a:t>
            </a:r>
          </a:p>
          <a:p>
            <a:pPr>
              <a:defRPr/>
            </a:pPr>
            <a:r>
              <a:rPr lang="en-US" dirty="0"/>
              <a:t>Module SD32 Software Development</a:t>
            </a:r>
          </a:p>
          <a:p>
            <a:pPr>
              <a:defRPr/>
            </a:pPr>
            <a:r>
              <a:rPr lang="en-US" dirty="0" smtClean="0"/>
              <a:t>Lecture 4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C983F554-C4F9-4939-B0E7-3C47F5082D9E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en-US" smtClean="0"/>
              <a:t>of 12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12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Version 2.0</a:t>
            </a:r>
          </a:p>
          <a:p>
            <a:pPr>
              <a:defRPr/>
            </a:pPr>
            <a:r>
              <a:rPr lang="en-US"/>
              <a:t>© Patrick Donohue 2004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B.Sc</a:t>
            </a:r>
            <a:r>
              <a:rPr lang="en-US" dirty="0"/>
              <a:t> (</a:t>
            </a:r>
            <a:r>
              <a:rPr lang="en-US" dirty="0" err="1"/>
              <a:t>Ord</a:t>
            </a:r>
            <a:r>
              <a:rPr lang="en-US" dirty="0"/>
              <a:t>) in Software Development</a:t>
            </a:r>
          </a:p>
          <a:p>
            <a:pPr>
              <a:defRPr/>
            </a:pPr>
            <a:r>
              <a:rPr lang="en-US" dirty="0"/>
              <a:t>Module SD32 Software Development</a:t>
            </a:r>
          </a:p>
          <a:p>
            <a:pPr>
              <a:defRPr/>
            </a:pPr>
            <a:r>
              <a:rPr lang="en-US" dirty="0" smtClean="0"/>
              <a:t>Lecture 4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EE1EA304-C345-4B98-BF83-70AE972FD0E6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en-US" smtClean="0"/>
              <a:t>of 12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42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Version 2.0</a:t>
            </a:r>
          </a:p>
          <a:p>
            <a:pPr>
              <a:defRPr/>
            </a:pPr>
            <a:r>
              <a:rPr lang="en-US"/>
              <a:t>© Patrick Donohue 2004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B.Sc</a:t>
            </a:r>
            <a:r>
              <a:rPr lang="en-US" dirty="0"/>
              <a:t> (</a:t>
            </a:r>
            <a:r>
              <a:rPr lang="en-US" dirty="0" err="1"/>
              <a:t>Ord</a:t>
            </a:r>
            <a:r>
              <a:rPr lang="en-US" dirty="0"/>
              <a:t>) in Software Development</a:t>
            </a:r>
          </a:p>
          <a:p>
            <a:pPr>
              <a:defRPr/>
            </a:pPr>
            <a:r>
              <a:rPr lang="en-US" dirty="0"/>
              <a:t>Module SD32 Software Development</a:t>
            </a:r>
          </a:p>
          <a:p>
            <a:pPr>
              <a:defRPr/>
            </a:pPr>
            <a:r>
              <a:rPr lang="en-US" dirty="0" smtClean="0"/>
              <a:t>Lecture 4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46690809-F9DC-4D89-ADF1-09FCDACFE661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en-US" smtClean="0"/>
              <a:t>of 12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54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228600"/>
            <a:ext cx="7391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8458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Version 2.0</a:t>
            </a:r>
          </a:p>
          <a:p>
            <a:pPr>
              <a:defRPr/>
            </a:pPr>
            <a:r>
              <a:rPr lang="en-US"/>
              <a:t>© Patrick Donohue 2004</a:t>
            </a:r>
          </a:p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B.Sc</a:t>
            </a:r>
            <a:r>
              <a:rPr lang="en-US" dirty="0"/>
              <a:t> (</a:t>
            </a:r>
            <a:r>
              <a:rPr lang="en-US" dirty="0" err="1"/>
              <a:t>Ord</a:t>
            </a:r>
            <a:r>
              <a:rPr lang="en-US" dirty="0"/>
              <a:t>) in Software Development</a:t>
            </a:r>
          </a:p>
          <a:p>
            <a:pPr>
              <a:defRPr/>
            </a:pPr>
            <a:r>
              <a:rPr lang="en-US" dirty="0"/>
              <a:t>Module SD32 Software Development</a:t>
            </a:r>
          </a:p>
          <a:p>
            <a:pPr>
              <a:defRPr/>
            </a:pPr>
            <a:r>
              <a:rPr lang="en-US" dirty="0" smtClean="0"/>
              <a:t>Lecture 4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F71C0137-3610-4BF0-9AE5-B8ACB3FC9A20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en-US" smtClean="0"/>
              <a:t>of 12 </a:t>
            </a:r>
            <a:endParaRPr lang="en-US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150813" y="0"/>
            <a:ext cx="534987" cy="6858000"/>
            <a:chOff x="95" y="0"/>
            <a:chExt cx="535" cy="4320"/>
          </a:xfrm>
        </p:grpSpPr>
        <p:sp>
          <p:nvSpPr>
            <p:cNvPr id="1032" name="AutoShape 8"/>
            <p:cNvSpPr>
              <a:spLocks noChangeArrowheads="1"/>
            </p:cNvSpPr>
            <p:nvPr/>
          </p:nvSpPr>
          <p:spPr bwMode="auto">
            <a:xfrm rot="-5400000">
              <a:off x="81" y="2292"/>
              <a:ext cx="564" cy="532"/>
            </a:xfrm>
            <a:prstGeom prst="parallelogram">
              <a:avLst>
                <a:gd name="adj" fmla="val 56036"/>
              </a:avLst>
            </a:prstGeom>
            <a:gradFill rotWithShape="0">
              <a:gsLst>
                <a:gs pos="0">
                  <a:srgbClr val="000099"/>
                </a:gs>
                <a:gs pos="100000">
                  <a:srgbClr val="FFCC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033" name="AutoShape 9"/>
            <p:cNvSpPr>
              <a:spLocks noChangeArrowheads="1"/>
            </p:cNvSpPr>
            <p:nvPr/>
          </p:nvSpPr>
          <p:spPr bwMode="auto">
            <a:xfrm rot="-5400000">
              <a:off x="81" y="2886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rgbClr val="000099"/>
                </a:gs>
                <a:gs pos="100000">
                  <a:srgbClr val="FFCC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034" name="AutoShape 10"/>
            <p:cNvSpPr>
              <a:spLocks noChangeArrowheads="1"/>
            </p:cNvSpPr>
            <p:nvPr/>
          </p:nvSpPr>
          <p:spPr bwMode="auto">
            <a:xfrm rot="-5400000">
              <a:off x="81" y="3480"/>
              <a:ext cx="564" cy="532"/>
            </a:xfrm>
            <a:prstGeom prst="parallelogram">
              <a:avLst>
                <a:gd name="adj" fmla="val 56036"/>
              </a:avLst>
            </a:prstGeom>
            <a:gradFill rotWithShape="0">
              <a:gsLst>
                <a:gs pos="0">
                  <a:srgbClr val="000099"/>
                </a:gs>
                <a:gs pos="100000">
                  <a:srgbClr val="FFCC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035" name="AutoShape 11"/>
            <p:cNvSpPr>
              <a:spLocks noChangeArrowheads="1"/>
            </p:cNvSpPr>
            <p:nvPr/>
          </p:nvSpPr>
          <p:spPr bwMode="auto">
            <a:xfrm rot="-5400000">
              <a:off x="81" y="508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rgbClr val="000099"/>
                </a:gs>
                <a:gs pos="100000">
                  <a:srgbClr val="FFCC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036" name="AutoShape 12"/>
            <p:cNvSpPr>
              <a:spLocks noChangeArrowheads="1"/>
            </p:cNvSpPr>
            <p:nvPr/>
          </p:nvSpPr>
          <p:spPr bwMode="auto">
            <a:xfrm rot="-5400000">
              <a:off x="81" y="1102"/>
              <a:ext cx="564" cy="532"/>
            </a:xfrm>
            <a:prstGeom prst="parallelogram">
              <a:avLst>
                <a:gd name="adj" fmla="val 56036"/>
              </a:avLst>
            </a:prstGeom>
            <a:gradFill rotWithShape="0">
              <a:gsLst>
                <a:gs pos="0">
                  <a:srgbClr val="000099"/>
                </a:gs>
                <a:gs pos="100000">
                  <a:srgbClr val="FFCC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037" name="AutoShape 13"/>
            <p:cNvSpPr>
              <a:spLocks noChangeArrowheads="1"/>
            </p:cNvSpPr>
            <p:nvPr/>
          </p:nvSpPr>
          <p:spPr bwMode="auto">
            <a:xfrm rot="-5400000">
              <a:off x="81" y="1698"/>
              <a:ext cx="564" cy="532"/>
            </a:xfrm>
            <a:prstGeom prst="parallelogram">
              <a:avLst>
                <a:gd name="adj" fmla="val 56036"/>
              </a:avLst>
            </a:prstGeom>
            <a:gradFill rotWithShape="0">
              <a:gsLst>
                <a:gs pos="0">
                  <a:srgbClr val="000099"/>
                </a:gs>
                <a:gs pos="100000">
                  <a:srgbClr val="FFCC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98" y="0"/>
              <a:ext cx="532" cy="465"/>
            </a:xfrm>
            <a:custGeom>
              <a:avLst/>
              <a:gdLst>
                <a:gd name="T0" fmla="*/ 1 w 532"/>
                <a:gd name="T1" fmla="*/ 0 h 465"/>
                <a:gd name="T2" fmla="*/ 0 w 532"/>
                <a:gd name="T3" fmla="*/ 166 h 465"/>
                <a:gd name="T4" fmla="*/ 532 w 532"/>
                <a:gd name="T5" fmla="*/ 465 h 465"/>
                <a:gd name="T6" fmla="*/ 532 w 532"/>
                <a:gd name="T7" fmla="*/ 201 h 465"/>
                <a:gd name="T8" fmla="*/ 172 w 532"/>
                <a:gd name="T9" fmla="*/ 0 h 465"/>
                <a:gd name="T10" fmla="*/ 1 w 532"/>
                <a:gd name="T11" fmla="*/ 0 h 46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32" h="465">
                  <a:moveTo>
                    <a:pt x="1" y="0"/>
                  </a:moveTo>
                  <a:lnTo>
                    <a:pt x="0" y="166"/>
                  </a:lnTo>
                  <a:lnTo>
                    <a:pt x="532" y="465"/>
                  </a:lnTo>
                  <a:lnTo>
                    <a:pt x="532" y="201"/>
                  </a:lnTo>
                  <a:lnTo>
                    <a:pt x="172" y="0"/>
                  </a:lnTo>
                  <a:lnTo>
                    <a:pt x="1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CC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95" y="4060"/>
              <a:ext cx="457" cy="260"/>
            </a:xfrm>
            <a:custGeom>
              <a:avLst/>
              <a:gdLst>
                <a:gd name="T0" fmla="*/ 457 w 457"/>
                <a:gd name="T1" fmla="*/ 225 h 264"/>
                <a:gd name="T2" fmla="*/ 1 w 457"/>
                <a:gd name="T3" fmla="*/ 0 h 264"/>
                <a:gd name="T4" fmla="*/ 0 w 457"/>
                <a:gd name="T5" fmla="*/ 228 h 264"/>
                <a:gd name="T6" fmla="*/ 457 w 457"/>
                <a:gd name="T7" fmla="*/ 225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7" h="264">
                  <a:moveTo>
                    <a:pt x="457" y="260"/>
                  </a:moveTo>
                  <a:lnTo>
                    <a:pt x="1" y="0"/>
                  </a:lnTo>
                  <a:lnTo>
                    <a:pt x="0" y="264"/>
                  </a:lnTo>
                  <a:lnTo>
                    <a:pt x="457" y="26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CC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bg1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bg1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bg1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bg1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bg1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bg1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bg1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bg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400" dirty="0" smtClean="0">
              <a:solidFill>
                <a:schemeClr val="bg1"/>
              </a:solidFill>
            </a:endParaRPr>
          </a:p>
        </p:txBody>
      </p:sp>
      <p:sp>
        <p:nvSpPr>
          <p:cNvPr id="409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000" dirty="0" smtClean="0">
                <a:solidFill>
                  <a:schemeClr val="bg1"/>
                </a:solidFill>
              </a:rPr>
              <a:t>SD 2</a:t>
            </a:r>
            <a:endParaRPr lang="en-IE" sz="1000" b="0" dirty="0" smtClean="0">
              <a:solidFill>
                <a:schemeClr val="bg1"/>
              </a:solidFill>
            </a:endParaRPr>
          </a:p>
          <a:p>
            <a:r>
              <a:rPr lang="en-GB" sz="1000" b="0" dirty="0" err="1" smtClean="0">
                <a:solidFill>
                  <a:schemeClr val="bg1"/>
                </a:solidFill>
              </a:rPr>
              <a:t>SysSoftNet</a:t>
            </a:r>
            <a:endParaRPr lang="en-GB" sz="1000" b="0" dirty="0" smtClean="0">
              <a:solidFill>
                <a:schemeClr val="bg1"/>
              </a:solidFill>
            </a:endParaRPr>
          </a:p>
          <a:p>
            <a:r>
              <a:rPr lang="en-US" sz="1000" b="0" dirty="0" smtClean="0">
                <a:solidFill>
                  <a:schemeClr val="bg1"/>
                </a:solidFill>
              </a:rPr>
              <a:t>Lecture </a:t>
            </a:r>
            <a:r>
              <a:rPr lang="en-US" sz="1000" b="0" dirty="0" smtClean="0">
                <a:solidFill>
                  <a:schemeClr val="bg1"/>
                </a:solidFill>
              </a:rPr>
              <a:t>15</a:t>
            </a:r>
            <a:endParaRPr lang="en-US" sz="1000" b="0" dirty="0" smtClean="0">
              <a:solidFill>
                <a:schemeClr val="bg1"/>
              </a:solidFill>
            </a:endParaRPr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2938" y="1500188"/>
            <a:ext cx="7772400" cy="1143000"/>
          </a:xfrm>
        </p:spPr>
        <p:txBody>
          <a:bodyPr/>
          <a:lstStyle/>
          <a:p>
            <a:r>
              <a:rPr lang="en-GB" dirty="0" smtClean="0"/>
              <a:t>Lecture </a:t>
            </a:r>
            <a:r>
              <a:rPr lang="en-GB" dirty="0" smtClean="0"/>
              <a:t>15: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IP addressing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3568" y="3861048"/>
            <a:ext cx="8001000" cy="1752600"/>
          </a:xfrm>
        </p:spPr>
        <p:txBody>
          <a:bodyPr/>
          <a:lstStyle/>
          <a:p>
            <a:r>
              <a:rPr lang="en-GB" b="1" dirty="0" smtClean="0"/>
              <a:t>(Revisited)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1747838" y="990600"/>
            <a:ext cx="6634162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Are You the Host or the Network? </a:t>
            </a:r>
            <a:r>
              <a:rPr lang="en-US" sz="2800" i="1" smtClean="0"/>
              <a:t>(Cont.)</a:t>
            </a:r>
            <a:endParaRPr lang="en-AU" sz="2800" i="1" smtClean="0"/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60848"/>
            <a:ext cx="8458200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A host address cannot be designated by all zeros or all ones.</a:t>
            </a:r>
          </a:p>
          <a:p>
            <a:pPr eaLnBrk="1" hangingPunct="1"/>
            <a:r>
              <a:rPr lang="en-US" dirty="0" smtClean="0"/>
              <a:t>These are special addresses that are reserved for special purposes.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3341886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Class A Addresses</a:t>
            </a:r>
            <a:endParaRPr lang="en-AU" smtClean="0"/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Class A IP addresses use the 1</a:t>
            </a:r>
            <a:r>
              <a:rPr lang="en-US" baseline="30000" smtClean="0"/>
              <a:t>st</a:t>
            </a:r>
            <a:r>
              <a:rPr lang="en-US" smtClean="0"/>
              <a:t> 8 bits (1</a:t>
            </a:r>
            <a:r>
              <a:rPr lang="en-US" baseline="30000" smtClean="0"/>
              <a:t>st</a:t>
            </a:r>
            <a:r>
              <a:rPr lang="en-US" smtClean="0"/>
              <a:t> Octet) to designate the Network address.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The 1</a:t>
            </a:r>
            <a:r>
              <a:rPr lang="en-US" baseline="30000" smtClean="0"/>
              <a:t>st</a:t>
            </a:r>
            <a:r>
              <a:rPr lang="en-US" smtClean="0"/>
              <a:t> bit which is always a 0, is used to indicate the address as a Class A address &amp; the remaining 7 bits are used to designate the Network.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The other 3 octets contain the Host address. </a:t>
            </a:r>
            <a:endParaRPr lang="en-AU" smtClean="0"/>
          </a:p>
        </p:txBody>
      </p:sp>
    </p:spTree>
    <p:extLst>
      <p:ext uri="{BB962C8B-B14F-4D97-AF65-F5344CB8AC3E}">
        <p14:creationId xmlns:p14="http://schemas.microsoft.com/office/powerpoint/2010/main" val="3709991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Class A Addresses </a:t>
            </a:r>
            <a:r>
              <a:rPr lang="en-US" sz="2800" i="1" smtClean="0"/>
              <a:t>(Cont.)</a:t>
            </a:r>
            <a:endParaRPr lang="en-AU" sz="2800" i="1" smtClean="0"/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There are 128 Class A Network Addresses, but because addresses with all zeros aren’t used &amp; address 127 is a special purpose address, 126 Class A Networks are available.</a:t>
            </a:r>
            <a:endParaRPr lang="en-AU" smtClean="0"/>
          </a:p>
        </p:txBody>
      </p:sp>
    </p:spTree>
    <p:extLst>
      <p:ext uri="{BB962C8B-B14F-4D97-AF65-F5344CB8AC3E}">
        <p14:creationId xmlns:p14="http://schemas.microsoft.com/office/powerpoint/2010/main" val="586126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Class A Addresses </a:t>
            </a:r>
            <a:r>
              <a:rPr lang="en-US" sz="2800" i="1" smtClean="0"/>
              <a:t>(Cont.)</a:t>
            </a:r>
            <a:endParaRPr lang="en-AU" sz="2800" i="1" smtClean="0"/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There are 16,777,214 Host addresses available in a Class A address.</a:t>
            </a:r>
          </a:p>
          <a:p>
            <a:pPr eaLnBrk="1" hangingPunct="1"/>
            <a:r>
              <a:rPr lang="en-US" sz="2800" dirty="0" smtClean="0"/>
              <a:t>Rather than remembering this number exactly, you can use the following formula to compute the number of hosts available in any of the class addresses, where </a:t>
            </a:r>
            <a:r>
              <a:rPr lang="en-US" dirty="0" smtClean="0"/>
              <a:t>“</a:t>
            </a:r>
            <a:r>
              <a:rPr lang="en-US" b="1" baseline="30000" dirty="0" smtClean="0">
                <a:solidFill>
                  <a:srgbClr val="993300"/>
                </a:solidFill>
              </a:rPr>
              <a:t>n</a:t>
            </a:r>
            <a:r>
              <a:rPr lang="en-US" dirty="0" smtClean="0"/>
              <a:t>”</a:t>
            </a:r>
            <a:r>
              <a:rPr lang="en-US" sz="2800" dirty="0" smtClean="0"/>
              <a:t> represents the number of bits in the host portion: 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sz="2800" b="1" dirty="0" smtClean="0"/>
              <a:t>(2</a:t>
            </a:r>
            <a:r>
              <a:rPr lang="en-US" sz="2800" b="1" baseline="30000" dirty="0" smtClean="0"/>
              <a:t>n</a:t>
            </a:r>
            <a:r>
              <a:rPr lang="en-US" sz="2800" b="1" dirty="0" smtClean="0"/>
              <a:t> – 2) = Number of available hosts</a:t>
            </a:r>
            <a:endParaRPr lang="en-AU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974651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Class A Addresses </a:t>
            </a:r>
            <a:r>
              <a:rPr lang="en-US" sz="2800" i="1" smtClean="0"/>
              <a:t>(Cont.)</a:t>
            </a:r>
            <a:endParaRPr lang="en-AU" sz="2800" i="1" smtClean="0"/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900" dirty="0" smtClean="0"/>
              <a:t>For a Class A network, there are: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900" dirty="0" smtClean="0"/>
              <a:t>2</a:t>
            </a:r>
            <a:r>
              <a:rPr lang="en-US" sz="2900" baseline="30000" dirty="0" smtClean="0"/>
              <a:t>24</a:t>
            </a:r>
            <a:r>
              <a:rPr lang="en-US" sz="2900" dirty="0" smtClean="0"/>
              <a:t> – 2 or 16,777,214 hosts.</a:t>
            </a:r>
          </a:p>
          <a:p>
            <a:pPr eaLnBrk="1" hangingPunct="1">
              <a:lnSpc>
                <a:spcPct val="90000"/>
              </a:lnSpc>
            </a:pPr>
            <a:r>
              <a:rPr lang="en-US" sz="2900" dirty="0" smtClean="0"/>
              <a:t> Half of all IP addresses are Class A addresses.</a:t>
            </a:r>
          </a:p>
          <a:p>
            <a:pPr eaLnBrk="1" hangingPunct="1">
              <a:lnSpc>
                <a:spcPct val="90000"/>
              </a:lnSpc>
            </a:pPr>
            <a:r>
              <a:rPr lang="en-US" sz="2900" dirty="0" smtClean="0"/>
              <a:t>You can use the same formula to determine the number of Networks in an address class.</a:t>
            </a:r>
          </a:p>
          <a:p>
            <a:pPr eaLnBrk="1" hangingPunct="1">
              <a:lnSpc>
                <a:spcPct val="90000"/>
              </a:lnSpc>
            </a:pPr>
            <a:r>
              <a:rPr lang="en-US" sz="2900" dirty="0" err="1" smtClean="0"/>
              <a:t>Eg</a:t>
            </a:r>
            <a:r>
              <a:rPr lang="en-US" sz="2900" dirty="0" smtClean="0"/>
              <a:t>., a Class A address uses 7 bits to designate the network, so (2</a:t>
            </a:r>
            <a:r>
              <a:rPr lang="en-US" sz="2900" baseline="30000" dirty="0" smtClean="0"/>
              <a:t>7</a:t>
            </a:r>
            <a:r>
              <a:rPr lang="en-US" sz="2900" dirty="0" smtClean="0"/>
              <a:t> – 2) = 126 or there can be 126 Class A Networks. </a:t>
            </a:r>
            <a:endParaRPr lang="en-AU" sz="2900" dirty="0" smtClean="0"/>
          </a:p>
        </p:txBody>
      </p:sp>
    </p:spTree>
    <p:extLst>
      <p:ext uri="{BB962C8B-B14F-4D97-AF65-F5344CB8AC3E}">
        <p14:creationId xmlns:p14="http://schemas.microsoft.com/office/powerpoint/2010/main" val="2821923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Class B IP Addresses </a:t>
            </a:r>
            <a:endParaRPr lang="en-AU" smtClean="0"/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Class B addresses use the 1</a:t>
            </a:r>
            <a:r>
              <a:rPr lang="en-US" baseline="30000" smtClean="0"/>
              <a:t>st</a:t>
            </a:r>
            <a:r>
              <a:rPr lang="en-US" smtClean="0"/>
              <a:t> 16 bits (two octets) for the Network address.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The last 2 octets are used for the Host address.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The 1</a:t>
            </a:r>
            <a:r>
              <a:rPr lang="en-US" baseline="30000" smtClean="0"/>
              <a:t>st</a:t>
            </a:r>
            <a:r>
              <a:rPr lang="en-US" smtClean="0"/>
              <a:t> 2 bit, which are always 10, designate the address as a Class B address &amp; 14 bits are used to designate the Network.  This leaves 16 bits (two octets)  to designate the Hosts. </a:t>
            </a:r>
            <a:endParaRPr lang="en-AU" smtClean="0"/>
          </a:p>
        </p:txBody>
      </p:sp>
    </p:spTree>
    <p:extLst>
      <p:ext uri="{BB962C8B-B14F-4D97-AF65-F5344CB8AC3E}">
        <p14:creationId xmlns:p14="http://schemas.microsoft.com/office/powerpoint/2010/main" val="3748699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Class B IP Addresses </a:t>
            </a:r>
            <a:r>
              <a:rPr lang="en-US" sz="2800" i="1" smtClean="0"/>
              <a:t>(Cont.)</a:t>
            </a:r>
            <a:endParaRPr lang="en-AU" sz="2800" i="1" smtClean="0"/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 how many Class B Networks can there be?</a:t>
            </a:r>
          </a:p>
          <a:p>
            <a:pPr eaLnBrk="1" hangingPunct="1"/>
            <a:r>
              <a:rPr lang="en-US" dirty="0" smtClean="0"/>
              <a:t>Using our formula, (2</a:t>
            </a:r>
            <a:r>
              <a:rPr lang="en-US" baseline="30000" dirty="0" smtClean="0"/>
              <a:t>14</a:t>
            </a:r>
            <a:r>
              <a:rPr lang="en-US" dirty="0" smtClean="0"/>
              <a:t> – 2), there can be 16,382 Class B Networks &amp; each Network can have (2</a:t>
            </a:r>
            <a:r>
              <a:rPr lang="en-US" baseline="30000" dirty="0" smtClean="0"/>
              <a:t>16</a:t>
            </a:r>
            <a:r>
              <a:rPr lang="en-US" dirty="0" smtClean="0"/>
              <a:t> – 2) Hosts, or 65,534 Hosts.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821685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Class C IP Addresses</a:t>
            </a:r>
            <a:endParaRPr lang="en-AU" sz="2800" i="1" smtClean="0"/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Class C addresses use the 1</a:t>
            </a:r>
            <a:r>
              <a:rPr lang="en-US" baseline="30000" dirty="0" smtClean="0"/>
              <a:t>st</a:t>
            </a:r>
            <a:r>
              <a:rPr lang="en-US" dirty="0" smtClean="0"/>
              <a:t> 24 bits (three octets) for the Network address &amp; only the last octet for Host </a:t>
            </a:r>
            <a:r>
              <a:rPr lang="en-US" dirty="0" err="1" smtClean="0"/>
              <a:t>addresses.the</a:t>
            </a:r>
            <a:r>
              <a:rPr lang="en-US" dirty="0" smtClean="0"/>
              <a:t> 1</a:t>
            </a:r>
            <a:r>
              <a:rPr lang="en-US" baseline="30000" dirty="0" smtClean="0"/>
              <a:t>st</a:t>
            </a:r>
            <a:r>
              <a:rPr lang="en-US" dirty="0" smtClean="0"/>
              <a:t> 3 bits of all class C addresses are set to 110, leaving 21 bits for the Network address, which means there can be 2,097,150 (2</a:t>
            </a:r>
            <a:r>
              <a:rPr lang="en-US" baseline="30000" dirty="0" smtClean="0"/>
              <a:t>21</a:t>
            </a:r>
            <a:r>
              <a:rPr lang="en-US" dirty="0" smtClean="0"/>
              <a:t> – 2) Class C Networks, but only 254 (2</a:t>
            </a:r>
            <a:r>
              <a:rPr lang="en-US" baseline="30000" dirty="0" smtClean="0"/>
              <a:t>8</a:t>
            </a:r>
            <a:r>
              <a:rPr lang="en-US" dirty="0" smtClean="0"/>
              <a:t> – 2) Hosts per Network.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3871037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Class C IP Addresses </a:t>
            </a:r>
            <a:r>
              <a:rPr lang="en-US" sz="2800" i="1" smtClean="0"/>
              <a:t>(Cont.)</a:t>
            </a:r>
            <a:endParaRPr lang="en-AU" sz="2800" i="1" smtClean="0"/>
          </a:p>
        </p:txBody>
      </p:sp>
      <p:pic>
        <p:nvPicPr>
          <p:cNvPr id="27653" name="Picture 275" descr="C:\My Documents\TCP_IP\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86000"/>
            <a:ext cx="7086600" cy="288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4923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Special Addresses </a:t>
            </a:r>
            <a:endParaRPr lang="en-AU" sz="2800" i="1" smtClean="0"/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few addresses are set aside for specific purposes.</a:t>
            </a:r>
          </a:p>
          <a:p>
            <a:pPr eaLnBrk="1" hangingPunct="1"/>
            <a:r>
              <a:rPr lang="en-US" smtClean="0"/>
              <a:t>Network addresses that are all binary zeros, all binary ones &amp; Network addresses beginning with 127 are special Network addresses.</a:t>
            </a:r>
            <a:endParaRPr lang="en-AU" smtClean="0"/>
          </a:p>
        </p:txBody>
      </p:sp>
    </p:spTree>
    <p:extLst>
      <p:ext uri="{BB962C8B-B14F-4D97-AF65-F5344CB8AC3E}">
        <p14:creationId xmlns:p14="http://schemas.microsoft.com/office/powerpoint/2010/main" val="3916805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Octets</a:t>
            </a:r>
            <a:endParaRPr lang="en-AU" smtClean="0"/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32-bit IP address is broken up into 4 octets, which are arranged into a dotted-decimal notation scheme.</a:t>
            </a:r>
          </a:p>
          <a:p>
            <a:pPr eaLnBrk="1" hangingPunct="1"/>
            <a:r>
              <a:rPr lang="en-US" dirty="0" smtClean="0"/>
              <a:t>An octet is a set of 8 bits &amp; not a musical instrument.</a:t>
            </a:r>
          </a:p>
          <a:p>
            <a:pPr eaLnBrk="1" hangingPunct="1"/>
            <a:r>
              <a:rPr lang="en-US" dirty="0" smtClean="0"/>
              <a:t>Example of an IP version 4: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dirty="0" smtClean="0"/>
              <a:t>172.64.126.52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56720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Special Addresses </a:t>
            </a:r>
            <a:r>
              <a:rPr lang="en-US" sz="2800" i="1" smtClean="0"/>
              <a:t>(Cont.)</a:t>
            </a:r>
            <a:endParaRPr lang="en-AU" sz="2800" i="1" smtClean="0"/>
          </a:p>
        </p:txBody>
      </p:sp>
      <p:pic>
        <p:nvPicPr>
          <p:cNvPr id="29701" name="Picture 4" descr="C:\My Documents\TCP_IP\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59013"/>
            <a:ext cx="7010400" cy="315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9897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Special Addresses </a:t>
            </a:r>
            <a:r>
              <a:rPr lang="en-US" sz="2800" i="1" smtClean="0"/>
              <a:t>(Cont.)</a:t>
            </a:r>
            <a:endParaRPr lang="en-AU" sz="2800" i="1" smtClean="0"/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Within each address class is a set of addresses that are set aside for use in local networks sitting behind a firewall or NAT (Network Address Translation) device or Networks not connected to the Internet.</a:t>
            </a:r>
            <a:endParaRPr lang="en-AU" smtClean="0"/>
          </a:p>
        </p:txBody>
      </p:sp>
    </p:spTree>
    <p:extLst>
      <p:ext uri="{BB962C8B-B14F-4D97-AF65-F5344CB8AC3E}">
        <p14:creationId xmlns:p14="http://schemas.microsoft.com/office/powerpoint/2010/main" val="18191331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Special Addresses </a:t>
            </a:r>
            <a:r>
              <a:rPr lang="en-US" sz="2800" i="1" smtClean="0"/>
              <a:t>(Cont.)</a:t>
            </a:r>
            <a:endParaRPr lang="en-AU" sz="2800" i="1" smtClean="0"/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2133600"/>
            <a:ext cx="7086600" cy="99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A list of these addresses for each IP address class:</a:t>
            </a:r>
            <a:endParaRPr lang="en-AU" smtClean="0"/>
          </a:p>
        </p:txBody>
      </p:sp>
      <p:pic>
        <p:nvPicPr>
          <p:cNvPr id="31750" name="Picture 4" descr="C:\My Documents\TCP_IP\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276600"/>
            <a:ext cx="6477000" cy="223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21271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sz="48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909525" y="1926928"/>
            <a:ext cx="30918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chemeClr val="bg1"/>
                </a:solidFill>
              </a:rPr>
              <a:t>Credit: 	</a:t>
            </a:r>
          </a:p>
          <a:p>
            <a:pPr eaLnBrk="1" hangingPunct="1"/>
            <a:r>
              <a:rPr lang="en-AU" dirty="0">
                <a:solidFill>
                  <a:srgbClr val="FF0000"/>
                </a:solidFill>
              </a:rPr>
              <a:t>peter.joseph.smith@tafensw.edu.au</a:t>
            </a:r>
            <a:endParaRPr lang="en-AU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13228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Converting to Decimal</a:t>
            </a:r>
            <a:endParaRPr lang="en-AU" smtClean="0"/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You’ll need to convert binary to decimal &amp; vice versa to compute subnets &amp; hosts.</a:t>
            </a:r>
          </a:p>
          <a:p>
            <a:pPr eaLnBrk="1" hangingPunct="1"/>
            <a:r>
              <a:rPr lang="en-US" smtClean="0"/>
              <a:t>So, it’s time for a quick review lesson in binary-to-decimal conversion.</a:t>
            </a:r>
          </a:p>
          <a:p>
            <a:pPr eaLnBrk="1" hangingPunct="1"/>
            <a:r>
              <a:rPr lang="en-US" smtClean="0"/>
              <a:t>There are 8 bits in an octet &amp; each bit can only be a 1 or a 0.</a:t>
            </a:r>
            <a:endParaRPr lang="en-AU" smtClean="0"/>
          </a:p>
        </p:txBody>
      </p:sp>
    </p:spTree>
    <p:extLst>
      <p:ext uri="{BB962C8B-B14F-4D97-AF65-F5344CB8AC3E}">
        <p14:creationId xmlns:p14="http://schemas.microsoft.com/office/powerpoint/2010/main" val="1710059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Converting to Decimal </a:t>
            </a:r>
            <a:r>
              <a:rPr lang="en-US" sz="2800" i="1" smtClean="0"/>
              <a:t>(Cont.)</a:t>
            </a:r>
            <a:endParaRPr lang="en-AU" sz="2800" i="1" smtClean="0"/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 then do you suppose is the largest decimal number that can be expressed in an octet?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2133600" y="3810000"/>
            <a:ext cx="50149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0" lang="en-US" sz="4000" dirty="0">
                <a:solidFill>
                  <a:schemeClr val="bg1"/>
                </a:solidFill>
              </a:rPr>
              <a:t>Eight 1’s (1111 1111)</a:t>
            </a:r>
            <a:endParaRPr kumimoji="0" lang="en-AU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56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2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IP Address Classes</a:t>
            </a:r>
            <a:endParaRPr lang="en-AU" smtClean="0"/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IP addresses are divided into 5 classes, each of which is designated with the alphabetic letters A to E.</a:t>
            </a:r>
          </a:p>
          <a:p>
            <a:pPr eaLnBrk="1" hangingPunct="1"/>
            <a:r>
              <a:rPr lang="en-US" dirty="0" smtClean="0"/>
              <a:t>Class D addresses are used for multicasting.</a:t>
            </a:r>
          </a:p>
          <a:p>
            <a:pPr eaLnBrk="1" hangingPunct="1"/>
            <a:r>
              <a:rPr lang="en-US" dirty="0" smtClean="0"/>
              <a:t>Class E addresses are reserved for testing &amp; future use.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3103910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IP Address Classes </a:t>
            </a:r>
            <a:r>
              <a:rPr lang="en-US" sz="2800" i="1" smtClean="0"/>
              <a:t>(Cont.)</a:t>
            </a:r>
            <a:endParaRPr lang="en-AU" sz="2800" i="1" smtClean="0"/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2133600"/>
            <a:ext cx="7086600" cy="1066800"/>
          </a:xfrm>
        </p:spPr>
        <p:txBody>
          <a:bodyPr/>
          <a:lstStyle/>
          <a:p>
            <a:pPr eaLnBrk="1" hangingPunct="1"/>
            <a:r>
              <a:rPr lang="en-US" smtClean="0"/>
              <a:t>The 5 IP classes are split up based on the value in the 1</a:t>
            </a:r>
            <a:r>
              <a:rPr lang="en-US" baseline="30000" smtClean="0"/>
              <a:t>st</a:t>
            </a:r>
            <a:r>
              <a:rPr lang="en-US" smtClean="0"/>
              <a:t> octet:</a:t>
            </a:r>
            <a:endParaRPr lang="en-AU" smtClean="0"/>
          </a:p>
        </p:txBody>
      </p:sp>
      <p:pic>
        <p:nvPicPr>
          <p:cNvPr id="15366" name="Picture 116" descr="C:\My Documents\TCP_IP\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352800"/>
            <a:ext cx="6248400" cy="280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3033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IP Address Classes </a:t>
            </a:r>
            <a:r>
              <a:rPr lang="en-US" sz="2800" i="1" smtClean="0"/>
              <a:t>(Cont.)</a:t>
            </a:r>
            <a:endParaRPr lang="en-AU" sz="2800" i="1" smtClean="0"/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the ranges, you can determine the class of an address from its 1</a:t>
            </a:r>
            <a:r>
              <a:rPr lang="en-US" baseline="30000" smtClean="0"/>
              <a:t>st</a:t>
            </a:r>
            <a:r>
              <a:rPr lang="en-US" smtClean="0"/>
              <a:t> octet value.</a:t>
            </a:r>
          </a:p>
          <a:p>
            <a:pPr eaLnBrk="1" hangingPunct="1"/>
            <a:r>
              <a:rPr lang="en-US" smtClean="0"/>
              <a:t>An address beginning with 120 is a Class A address, 155 is a Class B address &amp; 220 is a Class C address.</a:t>
            </a:r>
            <a:endParaRPr lang="en-AU" smtClean="0"/>
          </a:p>
        </p:txBody>
      </p:sp>
    </p:spTree>
    <p:extLst>
      <p:ext uri="{BB962C8B-B14F-4D97-AF65-F5344CB8AC3E}">
        <p14:creationId xmlns:p14="http://schemas.microsoft.com/office/powerpoint/2010/main" val="158465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0863" y="990600"/>
            <a:ext cx="6561137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Are You the Host or the Network?</a:t>
            </a:r>
            <a:endParaRPr lang="en-AU" smtClean="0"/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2133600"/>
            <a:ext cx="7086600" cy="1447800"/>
          </a:xfrm>
        </p:spPr>
        <p:txBody>
          <a:bodyPr/>
          <a:lstStyle/>
          <a:p>
            <a:pPr eaLnBrk="1" hangingPunct="1"/>
            <a:r>
              <a:rPr lang="en-US" sz="2800" smtClean="0"/>
              <a:t>The 32 bits of the IP address are divided into Network &amp; Host portions, with the octets assigned as a part of one or the other.</a:t>
            </a:r>
            <a:endParaRPr lang="en-AU" sz="2800" smtClean="0"/>
          </a:p>
        </p:txBody>
      </p:sp>
      <p:grpSp>
        <p:nvGrpSpPr>
          <p:cNvPr id="17414" name="Group 69"/>
          <p:cNvGrpSpPr>
            <a:grpSpLocks/>
          </p:cNvGrpSpPr>
          <p:nvPr/>
        </p:nvGrpSpPr>
        <p:grpSpPr bwMode="auto">
          <a:xfrm>
            <a:off x="1371600" y="3581400"/>
            <a:ext cx="6561138" cy="2671763"/>
            <a:chOff x="-3" y="-3"/>
            <a:chExt cx="4133" cy="2214"/>
          </a:xfrm>
        </p:grpSpPr>
        <p:grpSp>
          <p:nvGrpSpPr>
            <p:cNvPr id="17415" name="Group 67"/>
            <p:cNvGrpSpPr>
              <a:grpSpLocks/>
            </p:cNvGrpSpPr>
            <p:nvPr/>
          </p:nvGrpSpPr>
          <p:grpSpPr bwMode="auto">
            <a:xfrm>
              <a:off x="0" y="0"/>
              <a:ext cx="4127" cy="2208"/>
              <a:chOff x="0" y="0"/>
              <a:chExt cx="4127" cy="2208"/>
            </a:xfrm>
          </p:grpSpPr>
          <p:grpSp>
            <p:nvGrpSpPr>
              <p:cNvPr id="17417" name="Group 26"/>
              <p:cNvGrpSpPr>
                <a:grpSpLocks/>
              </p:cNvGrpSpPr>
              <p:nvPr/>
            </p:nvGrpSpPr>
            <p:grpSpPr bwMode="auto">
              <a:xfrm>
                <a:off x="0" y="0"/>
                <a:ext cx="4127" cy="556"/>
                <a:chOff x="0" y="0"/>
                <a:chExt cx="4127" cy="556"/>
              </a:xfrm>
            </p:grpSpPr>
            <p:sp>
              <p:nvSpPr>
                <p:cNvPr id="17478" name="Rectangle 4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4041" cy="55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hangingPunct="0"/>
                  <a:r>
                    <a:rPr lang="en-AU" sz="1800" b="1" dirty="0">
                      <a:solidFill>
                        <a:schemeClr val="bg1"/>
                      </a:solidFill>
                      <a:cs typeface="Times New Roman" pitchFamily="18" charset="0"/>
                    </a:rPr>
                    <a:t>Network &amp; Host Representation</a:t>
                  </a:r>
                  <a:endParaRPr lang="en-AU" sz="1800" dirty="0">
                    <a:solidFill>
                      <a:schemeClr val="bg1"/>
                    </a:solidFill>
                    <a:cs typeface="Times New Roman" pitchFamily="18" charset="0"/>
                  </a:endParaRPr>
                </a:p>
                <a:p>
                  <a:pPr algn="ctr" eaLnBrk="0" hangingPunct="0"/>
                  <a:r>
                    <a:rPr lang="en-AU" sz="1800" b="1" dirty="0">
                      <a:solidFill>
                        <a:schemeClr val="bg1"/>
                      </a:solidFill>
                      <a:cs typeface="Times New Roman" pitchFamily="18" charset="0"/>
                    </a:rPr>
                    <a:t>By IP Address Class </a:t>
                  </a:r>
                  <a:endParaRPr lang="en-AU" sz="1800" dirty="0">
                    <a:solidFill>
                      <a:schemeClr val="bg1"/>
                    </a:solidFill>
                    <a:cs typeface="Times New Roman" pitchFamily="18" charset="0"/>
                  </a:endParaRPr>
                </a:p>
                <a:p>
                  <a:pPr algn="ctr" eaLnBrk="0" hangingPunct="0"/>
                  <a:endParaRPr lang="en-AU" sz="1800" dirty="0"/>
                </a:p>
              </p:txBody>
            </p:sp>
            <p:sp>
              <p:nvSpPr>
                <p:cNvPr id="17479" name="Rectangle 2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127" cy="55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</p:grpSp>
          <p:grpSp>
            <p:nvGrpSpPr>
              <p:cNvPr id="17418" name="Group 28"/>
              <p:cNvGrpSpPr>
                <a:grpSpLocks/>
              </p:cNvGrpSpPr>
              <p:nvPr/>
            </p:nvGrpSpPr>
            <p:grpSpPr bwMode="auto">
              <a:xfrm>
                <a:off x="0" y="556"/>
                <a:ext cx="825" cy="413"/>
                <a:chOff x="0" y="556"/>
                <a:chExt cx="825" cy="413"/>
              </a:xfrm>
            </p:grpSpPr>
            <p:sp>
              <p:nvSpPr>
                <p:cNvPr id="17476" name="Rectangle 5"/>
                <p:cNvSpPr>
                  <a:spLocks noChangeArrowheads="1"/>
                </p:cNvSpPr>
                <p:nvPr/>
              </p:nvSpPr>
              <p:spPr bwMode="auto">
                <a:xfrm>
                  <a:off x="43" y="556"/>
                  <a:ext cx="739" cy="4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hangingPunct="0"/>
                  <a:r>
                    <a:rPr lang="en-AU" sz="1600" b="1" i="1" dirty="0">
                      <a:solidFill>
                        <a:schemeClr val="bg1"/>
                      </a:solidFill>
                      <a:cs typeface="Times New Roman" pitchFamily="18" charset="0"/>
                    </a:rPr>
                    <a:t>Class</a:t>
                  </a:r>
                  <a:endParaRPr lang="en-AU" sz="1600" dirty="0">
                    <a:solidFill>
                      <a:schemeClr val="bg1"/>
                    </a:solidFill>
                    <a:cs typeface="Times New Roman" pitchFamily="18" charset="0"/>
                  </a:endParaRPr>
                </a:p>
                <a:p>
                  <a:pPr algn="ctr" eaLnBrk="0" hangingPunct="0"/>
                  <a:endParaRPr lang="en-AU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7477" name="Rectangle 27"/>
                <p:cNvSpPr>
                  <a:spLocks noChangeArrowheads="1"/>
                </p:cNvSpPr>
                <p:nvPr/>
              </p:nvSpPr>
              <p:spPr bwMode="auto">
                <a:xfrm>
                  <a:off x="0" y="556"/>
                  <a:ext cx="825" cy="41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</p:grpSp>
          <p:grpSp>
            <p:nvGrpSpPr>
              <p:cNvPr id="17419" name="Group 30"/>
              <p:cNvGrpSpPr>
                <a:grpSpLocks/>
              </p:cNvGrpSpPr>
              <p:nvPr/>
            </p:nvGrpSpPr>
            <p:grpSpPr bwMode="auto">
              <a:xfrm>
                <a:off x="825" y="556"/>
                <a:ext cx="825" cy="413"/>
                <a:chOff x="825" y="556"/>
                <a:chExt cx="825" cy="413"/>
              </a:xfrm>
            </p:grpSpPr>
            <p:sp>
              <p:nvSpPr>
                <p:cNvPr id="17474" name="Rectangle 6"/>
                <p:cNvSpPr>
                  <a:spLocks noChangeArrowheads="1"/>
                </p:cNvSpPr>
                <p:nvPr/>
              </p:nvSpPr>
              <p:spPr bwMode="auto">
                <a:xfrm>
                  <a:off x="868" y="556"/>
                  <a:ext cx="739" cy="4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hangingPunct="0"/>
                  <a:r>
                    <a:rPr lang="en-AU" sz="1600" b="1" i="1" dirty="0">
                      <a:solidFill>
                        <a:schemeClr val="bg1"/>
                      </a:solidFill>
                      <a:cs typeface="Times New Roman" pitchFamily="18" charset="0"/>
                    </a:rPr>
                    <a:t>Octet1</a:t>
                  </a:r>
                  <a:endParaRPr lang="en-AU" sz="1600" dirty="0">
                    <a:solidFill>
                      <a:schemeClr val="bg1"/>
                    </a:solidFill>
                    <a:cs typeface="Times New Roman" pitchFamily="18" charset="0"/>
                  </a:endParaRPr>
                </a:p>
                <a:p>
                  <a:pPr algn="ctr" eaLnBrk="0" hangingPunct="0"/>
                  <a:endParaRPr lang="en-AU" dirty="0"/>
                </a:p>
              </p:txBody>
            </p:sp>
            <p:sp>
              <p:nvSpPr>
                <p:cNvPr id="17475" name="Rectangle 29"/>
                <p:cNvSpPr>
                  <a:spLocks noChangeArrowheads="1"/>
                </p:cNvSpPr>
                <p:nvPr/>
              </p:nvSpPr>
              <p:spPr bwMode="auto">
                <a:xfrm>
                  <a:off x="825" y="556"/>
                  <a:ext cx="825" cy="41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</p:grpSp>
          <p:grpSp>
            <p:nvGrpSpPr>
              <p:cNvPr id="17420" name="Group 32"/>
              <p:cNvGrpSpPr>
                <a:grpSpLocks/>
              </p:cNvGrpSpPr>
              <p:nvPr/>
            </p:nvGrpSpPr>
            <p:grpSpPr bwMode="auto">
              <a:xfrm>
                <a:off x="1650" y="556"/>
                <a:ext cx="825" cy="413"/>
                <a:chOff x="1650" y="556"/>
                <a:chExt cx="825" cy="413"/>
              </a:xfrm>
            </p:grpSpPr>
            <p:sp>
              <p:nvSpPr>
                <p:cNvPr id="17472" name="Rectangle 7"/>
                <p:cNvSpPr>
                  <a:spLocks noChangeArrowheads="1"/>
                </p:cNvSpPr>
                <p:nvPr/>
              </p:nvSpPr>
              <p:spPr bwMode="auto">
                <a:xfrm>
                  <a:off x="1693" y="556"/>
                  <a:ext cx="739" cy="4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hangingPunct="0"/>
                  <a:r>
                    <a:rPr lang="en-AU" sz="1600" b="1" i="1" dirty="0">
                      <a:solidFill>
                        <a:schemeClr val="bg1"/>
                      </a:solidFill>
                      <a:cs typeface="Times New Roman" pitchFamily="18" charset="0"/>
                    </a:rPr>
                    <a:t>Octet2</a:t>
                  </a:r>
                  <a:endParaRPr lang="en-AU" sz="1600" dirty="0">
                    <a:solidFill>
                      <a:schemeClr val="bg1"/>
                    </a:solidFill>
                    <a:cs typeface="Times New Roman" pitchFamily="18" charset="0"/>
                  </a:endParaRPr>
                </a:p>
                <a:p>
                  <a:pPr algn="ctr" eaLnBrk="0" hangingPunct="0"/>
                  <a:endParaRPr lang="en-AU" sz="1600" dirty="0"/>
                </a:p>
              </p:txBody>
            </p:sp>
            <p:sp>
              <p:nvSpPr>
                <p:cNvPr id="17473" name="Rectangle 31"/>
                <p:cNvSpPr>
                  <a:spLocks noChangeArrowheads="1"/>
                </p:cNvSpPr>
                <p:nvPr/>
              </p:nvSpPr>
              <p:spPr bwMode="auto">
                <a:xfrm>
                  <a:off x="1650" y="556"/>
                  <a:ext cx="825" cy="41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</p:grpSp>
          <p:grpSp>
            <p:nvGrpSpPr>
              <p:cNvPr id="17421" name="Group 34"/>
              <p:cNvGrpSpPr>
                <a:grpSpLocks/>
              </p:cNvGrpSpPr>
              <p:nvPr/>
            </p:nvGrpSpPr>
            <p:grpSpPr bwMode="auto">
              <a:xfrm>
                <a:off x="2475" y="556"/>
                <a:ext cx="826" cy="413"/>
                <a:chOff x="2475" y="556"/>
                <a:chExt cx="826" cy="413"/>
              </a:xfrm>
            </p:grpSpPr>
            <p:sp>
              <p:nvSpPr>
                <p:cNvPr id="17470" name="Rectangle 8"/>
                <p:cNvSpPr>
                  <a:spLocks noChangeArrowheads="1"/>
                </p:cNvSpPr>
                <p:nvPr/>
              </p:nvSpPr>
              <p:spPr bwMode="auto">
                <a:xfrm>
                  <a:off x="2518" y="556"/>
                  <a:ext cx="740" cy="4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hangingPunct="0"/>
                  <a:r>
                    <a:rPr lang="en-AU" sz="1600" b="1" i="1" dirty="0">
                      <a:solidFill>
                        <a:schemeClr val="bg1"/>
                      </a:solidFill>
                      <a:cs typeface="Times New Roman" pitchFamily="18" charset="0"/>
                    </a:rPr>
                    <a:t>Octet3</a:t>
                  </a:r>
                  <a:endParaRPr lang="en-AU" sz="1600" dirty="0">
                    <a:solidFill>
                      <a:schemeClr val="bg1"/>
                    </a:solidFill>
                    <a:cs typeface="Times New Roman" pitchFamily="18" charset="0"/>
                  </a:endParaRPr>
                </a:p>
                <a:p>
                  <a:pPr algn="ctr" eaLnBrk="0" hangingPunct="0"/>
                  <a:endParaRPr lang="en-AU" sz="1600" dirty="0"/>
                </a:p>
              </p:txBody>
            </p:sp>
            <p:sp>
              <p:nvSpPr>
                <p:cNvPr id="17471" name="Rectangle 33"/>
                <p:cNvSpPr>
                  <a:spLocks noChangeArrowheads="1"/>
                </p:cNvSpPr>
                <p:nvPr/>
              </p:nvSpPr>
              <p:spPr bwMode="auto">
                <a:xfrm>
                  <a:off x="2475" y="556"/>
                  <a:ext cx="826" cy="41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</p:grpSp>
          <p:grpSp>
            <p:nvGrpSpPr>
              <p:cNvPr id="17422" name="Group 36"/>
              <p:cNvGrpSpPr>
                <a:grpSpLocks/>
              </p:cNvGrpSpPr>
              <p:nvPr/>
            </p:nvGrpSpPr>
            <p:grpSpPr bwMode="auto">
              <a:xfrm>
                <a:off x="3301" y="556"/>
                <a:ext cx="826" cy="413"/>
                <a:chOff x="3301" y="556"/>
                <a:chExt cx="826" cy="413"/>
              </a:xfrm>
            </p:grpSpPr>
            <p:sp>
              <p:nvSpPr>
                <p:cNvPr id="17468" name="Rectangle 9"/>
                <p:cNvSpPr>
                  <a:spLocks noChangeArrowheads="1"/>
                </p:cNvSpPr>
                <p:nvPr/>
              </p:nvSpPr>
              <p:spPr bwMode="auto">
                <a:xfrm>
                  <a:off x="3344" y="556"/>
                  <a:ext cx="740" cy="4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hangingPunct="0"/>
                  <a:r>
                    <a:rPr lang="en-AU" sz="1600" b="1" i="1" dirty="0">
                      <a:solidFill>
                        <a:schemeClr val="bg1"/>
                      </a:solidFill>
                      <a:cs typeface="Times New Roman" pitchFamily="18" charset="0"/>
                    </a:rPr>
                    <a:t>Octet4</a:t>
                  </a:r>
                  <a:endParaRPr lang="en-AU" sz="1600" dirty="0">
                    <a:solidFill>
                      <a:schemeClr val="bg1"/>
                    </a:solidFill>
                    <a:cs typeface="Times New Roman" pitchFamily="18" charset="0"/>
                  </a:endParaRPr>
                </a:p>
                <a:p>
                  <a:pPr algn="ctr" eaLnBrk="0" hangingPunct="0"/>
                  <a:endParaRPr lang="en-AU" sz="1600" dirty="0"/>
                </a:p>
              </p:txBody>
            </p:sp>
            <p:sp>
              <p:nvSpPr>
                <p:cNvPr id="17469" name="Rectangle 35"/>
                <p:cNvSpPr>
                  <a:spLocks noChangeArrowheads="1"/>
                </p:cNvSpPr>
                <p:nvPr/>
              </p:nvSpPr>
              <p:spPr bwMode="auto">
                <a:xfrm>
                  <a:off x="3301" y="556"/>
                  <a:ext cx="826" cy="41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</p:grpSp>
          <p:grpSp>
            <p:nvGrpSpPr>
              <p:cNvPr id="17423" name="Group 38"/>
              <p:cNvGrpSpPr>
                <a:grpSpLocks/>
              </p:cNvGrpSpPr>
              <p:nvPr/>
            </p:nvGrpSpPr>
            <p:grpSpPr bwMode="auto">
              <a:xfrm>
                <a:off x="0" y="969"/>
                <a:ext cx="825" cy="413"/>
                <a:chOff x="0" y="969"/>
                <a:chExt cx="825" cy="413"/>
              </a:xfrm>
            </p:grpSpPr>
            <p:sp>
              <p:nvSpPr>
                <p:cNvPr id="17466" name="Rectangle 10"/>
                <p:cNvSpPr>
                  <a:spLocks noChangeArrowheads="1"/>
                </p:cNvSpPr>
                <p:nvPr/>
              </p:nvSpPr>
              <p:spPr bwMode="auto">
                <a:xfrm>
                  <a:off x="43" y="969"/>
                  <a:ext cx="739" cy="4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en-AU" sz="1300" b="1" dirty="0">
                      <a:solidFill>
                        <a:schemeClr val="bg1"/>
                      </a:solidFill>
                      <a:cs typeface="Times New Roman" pitchFamily="18" charset="0"/>
                    </a:rPr>
                    <a:t>Class A</a:t>
                  </a:r>
                </a:p>
                <a:p>
                  <a:pPr eaLnBrk="0" hangingPunct="0"/>
                  <a:endParaRPr lang="en-AU" b="1" dirty="0"/>
                </a:p>
              </p:txBody>
            </p:sp>
            <p:sp>
              <p:nvSpPr>
                <p:cNvPr id="17467" name="Rectangle 37"/>
                <p:cNvSpPr>
                  <a:spLocks noChangeArrowheads="1"/>
                </p:cNvSpPr>
                <p:nvPr/>
              </p:nvSpPr>
              <p:spPr bwMode="auto">
                <a:xfrm>
                  <a:off x="0" y="969"/>
                  <a:ext cx="825" cy="41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</p:grpSp>
          <p:grpSp>
            <p:nvGrpSpPr>
              <p:cNvPr id="17424" name="Group 40"/>
              <p:cNvGrpSpPr>
                <a:grpSpLocks/>
              </p:cNvGrpSpPr>
              <p:nvPr/>
            </p:nvGrpSpPr>
            <p:grpSpPr bwMode="auto">
              <a:xfrm>
                <a:off x="825" y="969"/>
                <a:ext cx="825" cy="413"/>
                <a:chOff x="825" y="969"/>
                <a:chExt cx="825" cy="413"/>
              </a:xfrm>
            </p:grpSpPr>
            <p:sp>
              <p:nvSpPr>
                <p:cNvPr id="17464" name="Rectangle 11"/>
                <p:cNvSpPr>
                  <a:spLocks noChangeArrowheads="1"/>
                </p:cNvSpPr>
                <p:nvPr/>
              </p:nvSpPr>
              <p:spPr bwMode="auto">
                <a:xfrm>
                  <a:off x="868" y="969"/>
                  <a:ext cx="739" cy="4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en-AU" sz="1300" b="1" dirty="0">
                      <a:solidFill>
                        <a:schemeClr val="bg1"/>
                      </a:solidFill>
                      <a:cs typeface="Times New Roman" pitchFamily="18" charset="0"/>
                    </a:rPr>
                    <a:t>Network</a:t>
                  </a:r>
                </a:p>
                <a:p>
                  <a:pPr eaLnBrk="0" hangingPunct="0"/>
                  <a:endParaRPr lang="en-AU" b="1" dirty="0"/>
                </a:p>
              </p:txBody>
            </p:sp>
            <p:sp>
              <p:nvSpPr>
                <p:cNvPr id="17465" name="Rectangle 39"/>
                <p:cNvSpPr>
                  <a:spLocks noChangeArrowheads="1"/>
                </p:cNvSpPr>
                <p:nvPr/>
              </p:nvSpPr>
              <p:spPr bwMode="auto">
                <a:xfrm>
                  <a:off x="825" y="969"/>
                  <a:ext cx="825" cy="41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</p:grpSp>
          <p:grpSp>
            <p:nvGrpSpPr>
              <p:cNvPr id="17425" name="Group 42"/>
              <p:cNvGrpSpPr>
                <a:grpSpLocks/>
              </p:cNvGrpSpPr>
              <p:nvPr/>
            </p:nvGrpSpPr>
            <p:grpSpPr bwMode="auto">
              <a:xfrm>
                <a:off x="1650" y="969"/>
                <a:ext cx="825" cy="413"/>
                <a:chOff x="1650" y="969"/>
                <a:chExt cx="825" cy="413"/>
              </a:xfrm>
            </p:grpSpPr>
            <p:sp>
              <p:nvSpPr>
                <p:cNvPr id="17462" name="Rectangle 12"/>
                <p:cNvSpPr>
                  <a:spLocks noChangeArrowheads="1"/>
                </p:cNvSpPr>
                <p:nvPr/>
              </p:nvSpPr>
              <p:spPr bwMode="auto">
                <a:xfrm>
                  <a:off x="1693" y="969"/>
                  <a:ext cx="739" cy="4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en-AU" sz="1300" b="1" dirty="0">
                      <a:solidFill>
                        <a:schemeClr val="bg1"/>
                      </a:solidFill>
                      <a:cs typeface="Times New Roman" pitchFamily="18" charset="0"/>
                    </a:rPr>
                    <a:t>Host</a:t>
                  </a:r>
                </a:p>
                <a:p>
                  <a:pPr eaLnBrk="0" hangingPunct="0"/>
                  <a:endParaRPr lang="en-AU" b="1" dirty="0"/>
                </a:p>
              </p:txBody>
            </p:sp>
            <p:sp>
              <p:nvSpPr>
                <p:cNvPr id="17463" name="Rectangle 41"/>
                <p:cNvSpPr>
                  <a:spLocks noChangeArrowheads="1"/>
                </p:cNvSpPr>
                <p:nvPr/>
              </p:nvSpPr>
              <p:spPr bwMode="auto">
                <a:xfrm>
                  <a:off x="1650" y="969"/>
                  <a:ext cx="825" cy="41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</p:grpSp>
          <p:grpSp>
            <p:nvGrpSpPr>
              <p:cNvPr id="17426" name="Group 44"/>
              <p:cNvGrpSpPr>
                <a:grpSpLocks/>
              </p:cNvGrpSpPr>
              <p:nvPr/>
            </p:nvGrpSpPr>
            <p:grpSpPr bwMode="auto">
              <a:xfrm>
                <a:off x="2475" y="969"/>
                <a:ext cx="826" cy="413"/>
                <a:chOff x="2475" y="969"/>
                <a:chExt cx="826" cy="413"/>
              </a:xfrm>
            </p:grpSpPr>
            <p:sp>
              <p:nvSpPr>
                <p:cNvPr id="17460" name="Rectangle 13"/>
                <p:cNvSpPr>
                  <a:spLocks noChangeArrowheads="1"/>
                </p:cNvSpPr>
                <p:nvPr/>
              </p:nvSpPr>
              <p:spPr bwMode="auto">
                <a:xfrm>
                  <a:off x="2518" y="969"/>
                  <a:ext cx="740" cy="4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en-AU" sz="1300" b="1" dirty="0">
                      <a:solidFill>
                        <a:schemeClr val="bg1"/>
                      </a:solidFill>
                      <a:cs typeface="Times New Roman" pitchFamily="18" charset="0"/>
                    </a:rPr>
                    <a:t>Host</a:t>
                  </a:r>
                </a:p>
                <a:p>
                  <a:pPr eaLnBrk="0" hangingPunct="0"/>
                  <a:endParaRPr lang="en-AU" b="1" dirty="0"/>
                </a:p>
              </p:txBody>
            </p:sp>
            <p:sp>
              <p:nvSpPr>
                <p:cNvPr id="17461" name="Rectangle 43"/>
                <p:cNvSpPr>
                  <a:spLocks noChangeArrowheads="1"/>
                </p:cNvSpPr>
                <p:nvPr/>
              </p:nvSpPr>
              <p:spPr bwMode="auto">
                <a:xfrm>
                  <a:off x="2475" y="969"/>
                  <a:ext cx="826" cy="41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</p:grpSp>
          <p:grpSp>
            <p:nvGrpSpPr>
              <p:cNvPr id="17427" name="Group 46"/>
              <p:cNvGrpSpPr>
                <a:grpSpLocks/>
              </p:cNvGrpSpPr>
              <p:nvPr/>
            </p:nvGrpSpPr>
            <p:grpSpPr bwMode="auto">
              <a:xfrm>
                <a:off x="3301" y="969"/>
                <a:ext cx="826" cy="413"/>
                <a:chOff x="3301" y="969"/>
                <a:chExt cx="826" cy="413"/>
              </a:xfrm>
            </p:grpSpPr>
            <p:sp>
              <p:nvSpPr>
                <p:cNvPr id="17458" name="Rectangle 14"/>
                <p:cNvSpPr>
                  <a:spLocks noChangeArrowheads="1"/>
                </p:cNvSpPr>
                <p:nvPr/>
              </p:nvSpPr>
              <p:spPr bwMode="auto">
                <a:xfrm>
                  <a:off x="3344" y="969"/>
                  <a:ext cx="740" cy="4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en-AU" sz="1300" b="1" dirty="0">
                      <a:solidFill>
                        <a:schemeClr val="bg1"/>
                      </a:solidFill>
                      <a:cs typeface="Times New Roman" pitchFamily="18" charset="0"/>
                    </a:rPr>
                    <a:t>Host</a:t>
                  </a:r>
                </a:p>
                <a:p>
                  <a:pPr eaLnBrk="0" hangingPunct="0"/>
                  <a:endParaRPr lang="en-AU" b="1" dirty="0"/>
                </a:p>
              </p:txBody>
            </p:sp>
            <p:sp>
              <p:nvSpPr>
                <p:cNvPr id="17459" name="Rectangle 45"/>
                <p:cNvSpPr>
                  <a:spLocks noChangeArrowheads="1"/>
                </p:cNvSpPr>
                <p:nvPr/>
              </p:nvSpPr>
              <p:spPr bwMode="auto">
                <a:xfrm>
                  <a:off x="3301" y="969"/>
                  <a:ext cx="826" cy="41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</p:grpSp>
          <p:grpSp>
            <p:nvGrpSpPr>
              <p:cNvPr id="17428" name="Group 48"/>
              <p:cNvGrpSpPr>
                <a:grpSpLocks/>
              </p:cNvGrpSpPr>
              <p:nvPr/>
            </p:nvGrpSpPr>
            <p:grpSpPr bwMode="auto">
              <a:xfrm>
                <a:off x="0" y="1382"/>
                <a:ext cx="825" cy="413"/>
                <a:chOff x="0" y="1382"/>
                <a:chExt cx="825" cy="413"/>
              </a:xfrm>
            </p:grpSpPr>
            <p:sp>
              <p:nvSpPr>
                <p:cNvPr id="17456" name="Rectangle 15"/>
                <p:cNvSpPr>
                  <a:spLocks noChangeArrowheads="1"/>
                </p:cNvSpPr>
                <p:nvPr/>
              </p:nvSpPr>
              <p:spPr bwMode="auto">
                <a:xfrm>
                  <a:off x="43" y="1382"/>
                  <a:ext cx="739" cy="4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en-AU" sz="1300" b="1" dirty="0">
                      <a:solidFill>
                        <a:schemeClr val="bg1"/>
                      </a:solidFill>
                      <a:cs typeface="Times New Roman" pitchFamily="18" charset="0"/>
                    </a:rPr>
                    <a:t>Class B</a:t>
                  </a:r>
                </a:p>
                <a:p>
                  <a:pPr eaLnBrk="0" hangingPunct="0"/>
                  <a:endParaRPr lang="en-AU" dirty="0"/>
                </a:p>
              </p:txBody>
            </p:sp>
            <p:sp>
              <p:nvSpPr>
                <p:cNvPr id="17457" name="Rectangle 47"/>
                <p:cNvSpPr>
                  <a:spLocks noChangeArrowheads="1"/>
                </p:cNvSpPr>
                <p:nvPr/>
              </p:nvSpPr>
              <p:spPr bwMode="auto">
                <a:xfrm>
                  <a:off x="0" y="1382"/>
                  <a:ext cx="825" cy="41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</p:grpSp>
          <p:grpSp>
            <p:nvGrpSpPr>
              <p:cNvPr id="17429" name="Group 50"/>
              <p:cNvGrpSpPr>
                <a:grpSpLocks/>
              </p:cNvGrpSpPr>
              <p:nvPr/>
            </p:nvGrpSpPr>
            <p:grpSpPr bwMode="auto">
              <a:xfrm>
                <a:off x="825" y="1382"/>
                <a:ext cx="825" cy="413"/>
                <a:chOff x="825" y="1382"/>
                <a:chExt cx="825" cy="413"/>
              </a:xfrm>
            </p:grpSpPr>
            <p:sp>
              <p:nvSpPr>
                <p:cNvPr id="17454" name="Rectangle 16"/>
                <p:cNvSpPr>
                  <a:spLocks noChangeArrowheads="1"/>
                </p:cNvSpPr>
                <p:nvPr/>
              </p:nvSpPr>
              <p:spPr bwMode="auto">
                <a:xfrm>
                  <a:off x="868" y="1382"/>
                  <a:ext cx="739" cy="4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en-AU" sz="1300" b="1" dirty="0">
                      <a:solidFill>
                        <a:schemeClr val="bg1"/>
                      </a:solidFill>
                      <a:cs typeface="Times New Roman" pitchFamily="18" charset="0"/>
                    </a:rPr>
                    <a:t>Network</a:t>
                  </a:r>
                </a:p>
                <a:p>
                  <a:pPr eaLnBrk="0" hangingPunct="0"/>
                  <a:endParaRPr lang="en-AU" b="1" dirty="0"/>
                </a:p>
              </p:txBody>
            </p:sp>
            <p:sp>
              <p:nvSpPr>
                <p:cNvPr id="17455" name="Rectangle 49"/>
                <p:cNvSpPr>
                  <a:spLocks noChangeArrowheads="1"/>
                </p:cNvSpPr>
                <p:nvPr/>
              </p:nvSpPr>
              <p:spPr bwMode="auto">
                <a:xfrm>
                  <a:off x="825" y="1382"/>
                  <a:ext cx="825" cy="41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</p:grpSp>
          <p:grpSp>
            <p:nvGrpSpPr>
              <p:cNvPr id="17430" name="Group 52"/>
              <p:cNvGrpSpPr>
                <a:grpSpLocks/>
              </p:cNvGrpSpPr>
              <p:nvPr/>
            </p:nvGrpSpPr>
            <p:grpSpPr bwMode="auto">
              <a:xfrm>
                <a:off x="1650" y="1382"/>
                <a:ext cx="825" cy="413"/>
                <a:chOff x="1650" y="1382"/>
                <a:chExt cx="825" cy="413"/>
              </a:xfrm>
            </p:grpSpPr>
            <p:sp>
              <p:nvSpPr>
                <p:cNvPr id="17452" name="Rectangle 17"/>
                <p:cNvSpPr>
                  <a:spLocks noChangeArrowheads="1"/>
                </p:cNvSpPr>
                <p:nvPr/>
              </p:nvSpPr>
              <p:spPr bwMode="auto">
                <a:xfrm>
                  <a:off x="1693" y="1382"/>
                  <a:ext cx="739" cy="4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en-AU" sz="1300" b="1" dirty="0">
                      <a:solidFill>
                        <a:schemeClr val="bg1"/>
                      </a:solidFill>
                      <a:cs typeface="Times New Roman" pitchFamily="18" charset="0"/>
                    </a:rPr>
                    <a:t>Network</a:t>
                  </a:r>
                </a:p>
                <a:p>
                  <a:pPr eaLnBrk="0" hangingPunct="0"/>
                  <a:endParaRPr lang="en-AU" dirty="0"/>
                </a:p>
              </p:txBody>
            </p:sp>
            <p:sp>
              <p:nvSpPr>
                <p:cNvPr id="17453" name="Rectangle 51"/>
                <p:cNvSpPr>
                  <a:spLocks noChangeArrowheads="1"/>
                </p:cNvSpPr>
                <p:nvPr/>
              </p:nvSpPr>
              <p:spPr bwMode="auto">
                <a:xfrm>
                  <a:off x="1650" y="1382"/>
                  <a:ext cx="825" cy="41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</p:grpSp>
          <p:grpSp>
            <p:nvGrpSpPr>
              <p:cNvPr id="17431" name="Group 54"/>
              <p:cNvGrpSpPr>
                <a:grpSpLocks/>
              </p:cNvGrpSpPr>
              <p:nvPr/>
            </p:nvGrpSpPr>
            <p:grpSpPr bwMode="auto">
              <a:xfrm>
                <a:off x="2475" y="1382"/>
                <a:ext cx="826" cy="413"/>
                <a:chOff x="2475" y="1382"/>
                <a:chExt cx="826" cy="413"/>
              </a:xfrm>
            </p:grpSpPr>
            <p:sp>
              <p:nvSpPr>
                <p:cNvPr id="17450" name="Rectangle 18"/>
                <p:cNvSpPr>
                  <a:spLocks noChangeArrowheads="1"/>
                </p:cNvSpPr>
                <p:nvPr/>
              </p:nvSpPr>
              <p:spPr bwMode="auto">
                <a:xfrm>
                  <a:off x="2518" y="1382"/>
                  <a:ext cx="740" cy="4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en-AU" sz="1300" b="1" dirty="0">
                      <a:solidFill>
                        <a:schemeClr val="bg1"/>
                      </a:solidFill>
                      <a:cs typeface="Times New Roman" pitchFamily="18" charset="0"/>
                    </a:rPr>
                    <a:t>Host</a:t>
                  </a:r>
                </a:p>
                <a:p>
                  <a:pPr eaLnBrk="0" hangingPunct="0"/>
                  <a:endParaRPr lang="en-AU" b="1" dirty="0"/>
                </a:p>
              </p:txBody>
            </p:sp>
            <p:sp>
              <p:nvSpPr>
                <p:cNvPr id="17451" name="Rectangle 53"/>
                <p:cNvSpPr>
                  <a:spLocks noChangeArrowheads="1"/>
                </p:cNvSpPr>
                <p:nvPr/>
              </p:nvSpPr>
              <p:spPr bwMode="auto">
                <a:xfrm>
                  <a:off x="2475" y="1382"/>
                  <a:ext cx="826" cy="41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</p:grpSp>
          <p:grpSp>
            <p:nvGrpSpPr>
              <p:cNvPr id="17432" name="Group 56"/>
              <p:cNvGrpSpPr>
                <a:grpSpLocks/>
              </p:cNvGrpSpPr>
              <p:nvPr/>
            </p:nvGrpSpPr>
            <p:grpSpPr bwMode="auto">
              <a:xfrm>
                <a:off x="3301" y="1382"/>
                <a:ext cx="826" cy="413"/>
                <a:chOff x="3301" y="1382"/>
                <a:chExt cx="826" cy="413"/>
              </a:xfrm>
            </p:grpSpPr>
            <p:sp>
              <p:nvSpPr>
                <p:cNvPr id="17448" name="Rectangle 19"/>
                <p:cNvSpPr>
                  <a:spLocks noChangeArrowheads="1"/>
                </p:cNvSpPr>
                <p:nvPr/>
              </p:nvSpPr>
              <p:spPr bwMode="auto">
                <a:xfrm>
                  <a:off x="3344" y="1382"/>
                  <a:ext cx="740" cy="4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en-AU" sz="1300" b="1" dirty="0">
                      <a:solidFill>
                        <a:schemeClr val="bg1"/>
                      </a:solidFill>
                      <a:cs typeface="Times New Roman" pitchFamily="18" charset="0"/>
                    </a:rPr>
                    <a:t>Host</a:t>
                  </a:r>
                </a:p>
                <a:p>
                  <a:pPr eaLnBrk="0" hangingPunct="0"/>
                  <a:endParaRPr lang="en-AU" b="1" dirty="0"/>
                </a:p>
              </p:txBody>
            </p:sp>
            <p:sp>
              <p:nvSpPr>
                <p:cNvPr id="17449" name="Rectangle 55"/>
                <p:cNvSpPr>
                  <a:spLocks noChangeArrowheads="1"/>
                </p:cNvSpPr>
                <p:nvPr/>
              </p:nvSpPr>
              <p:spPr bwMode="auto">
                <a:xfrm>
                  <a:off x="3301" y="1382"/>
                  <a:ext cx="826" cy="41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</p:grpSp>
          <p:grpSp>
            <p:nvGrpSpPr>
              <p:cNvPr id="17433" name="Group 58"/>
              <p:cNvGrpSpPr>
                <a:grpSpLocks/>
              </p:cNvGrpSpPr>
              <p:nvPr/>
            </p:nvGrpSpPr>
            <p:grpSpPr bwMode="auto">
              <a:xfrm>
                <a:off x="0" y="1795"/>
                <a:ext cx="825" cy="413"/>
                <a:chOff x="0" y="1795"/>
                <a:chExt cx="825" cy="413"/>
              </a:xfrm>
            </p:grpSpPr>
            <p:sp>
              <p:nvSpPr>
                <p:cNvPr id="17446" name="Rectangle 20"/>
                <p:cNvSpPr>
                  <a:spLocks noChangeArrowheads="1"/>
                </p:cNvSpPr>
                <p:nvPr/>
              </p:nvSpPr>
              <p:spPr bwMode="auto">
                <a:xfrm>
                  <a:off x="43" y="1795"/>
                  <a:ext cx="739" cy="4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en-AU" sz="1300" b="1" dirty="0">
                      <a:solidFill>
                        <a:schemeClr val="bg1"/>
                      </a:solidFill>
                      <a:cs typeface="Times New Roman" pitchFamily="18" charset="0"/>
                    </a:rPr>
                    <a:t>Class C</a:t>
                  </a:r>
                </a:p>
                <a:p>
                  <a:pPr eaLnBrk="0" hangingPunct="0"/>
                  <a:endParaRPr lang="en-AU" b="1" dirty="0"/>
                </a:p>
              </p:txBody>
            </p:sp>
            <p:sp>
              <p:nvSpPr>
                <p:cNvPr id="17447" name="Rectangle 57"/>
                <p:cNvSpPr>
                  <a:spLocks noChangeArrowheads="1"/>
                </p:cNvSpPr>
                <p:nvPr/>
              </p:nvSpPr>
              <p:spPr bwMode="auto">
                <a:xfrm>
                  <a:off x="0" y="1795"/>
                  <a:ext cx="825" cy="41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</p:grpSp>
          <p:grpSp>
            <p:nvGrpSpPr>
              <p:cNvPr id="17434" name="Group 60"/>
              <p:cNvGrpSpPr>
                <a:grpSpLocks/>
              </p:cNvGrpSpPr>
              <p:nvPr/>
            </p:nvGrpSpPr>
            <p:grpSpPr bwMode="auto">
              <a:xfrm>
                <a:off x="825" y="1795"/>
                <a:ext cx="825" cy="413"/>
                <a:chOff x="825" y="1795"/>
                <a:chExt cx="825" cy="413"/>
              </a:xfrm>
            </p:grpSpPr>
            <p:sp>
              <p:nvSpPr>
                <p:cNvPr id="17444" name="Rectangle 21"/>
                <p:cNvSpPr>
                  <a:spLocks noChangeArrowheads="1"/>
                </p:cNvSpPr>
                <p:nvPr/>
              </p:nvSpPr>
              <p:spPr bwMode="auto">
                <a:xfrm>
                  <a:off x="868" y="1795"/>
                  <a:ext cx="739" cy="4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en-AU" sz="1300" b="1" dirty="0">
                      <a:solidFill>
                        <a:schemeClr val="bg1"/>
                      </a:solidFill>
                      <a:cs typeface="Times New Roman" pitchFamily="18" charset="0"/>
                    </a:rPr>
                    <a:t>Network</a:t>
                  </a:r>
                </a:p>
                <a:p>
                  <a:pPr eaLnBrk="0" hangingPunct="0"/>
                  <a:endParaRPr lang="en-AU" b="1" dirty="0"/>
                </a:p>
              </p:txBody>
            </p:sp>
            <p:sp>
              <p:nvSpPr>
                <p:cNvPr id="17445" name="Rectangle 59"/>
                <p:cNvSpPr>
                  <a:spLocks noChangeArrowheads="1"/>
                </p:cNvSpPr>
                <p:nvPr/>
              </p:nvSpPr>
              <p:spPr bwMode="auto">
                <a:xfrm>
                  <a:off x="825" y="1795"/>
                  <a:ext cx="825" cy="41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</p:grpSp>
          <p:grpSp>
            <p:nvGrpSpPr>
              <p:cNvPr id="17435" name="Group 62"/>
              <p:cNvGrpSpPr>
                <a:grpSpLocks/>
              </p:cNvGrpSpPr>
              <p:nvPr/>
            </p:nvGrpSpPr>
            <p:grpSpPr bwMode="auto">
              <a:xfrm>
                <a:off x="1650" y="1795"/>
                <a:ext cx="825" cy="413"/>
                <a:chOff x="1650" y="1795"/>
                <a:chExt cx="825" cy="413"/>
              </a:xfrm>
            </p:grpSpPr>
            <p:sp>
              <p:nvSpPr>
                <p:cNvPr id="17442" name="Rectangle 22"/>
                <p:cNvSpPr>
                  <a:spLocks noChangeArrowheads="1"/>
                </p:cNvSpPr>
                <p:nvPr/>
              </p:nvSpPr>
              <p:spPr bwMode="auto">
                <a:xfrm>
                  <a:off x="1693" y="1795"/>
                  <a:ext cx="739" cy="4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en-AU" sz="1300" b="1" dirty="0">
                      <a:solidFill>
                        <a:schemeClr val="bg1"/>
                      </a:solidFill>
                      <a:cs typeface="Times New Roman" pitchFamily="18" charset="0"/>
                    </a:rPr>
                    <a:t>Network</a:t>
                  </a:r>
                </a:p>
                <a:p>
                  <a:pPr eaLnBrk="0" hangingPunct="0"/>
                  <a:endParaRPr lang="en-AU" b="1" dirty="0"/>
                </a:p>
              </p:txBody>
            </p:sp>
            <p:sp>
              <p:nvSpPr>
                <p:cNvPr id="17443" name="Rectangle 61"/>
                <p:cNvSpPr>
                  <a:spLocks noChangeArrowheads="1"/>
                </p:cNvSpPr>
                <p:nvPr/>
              </p:nvSpPr>
              <p:spPr bwMode="auto">
                <a:xfrm>
                  <a:off x="1650" y="1795"/>
                  <a:ext cx="825" cy="41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</p:grpSp>
          <p:grpSp>
            <p:nvGrpSpPr>
              <p:cNvPr id="17436" name="Group 64"/>
              <p:cNvGrpSpPr>
                <a:grpSpLocks/>
              </p:cNvGrpSpPr>
              <p:nvPr/>
            </p:nvGrpSpPr>
            <p:grpSpPr bwMode="auto">
              <a:xfrm>
                <a:off x="2475" y="1795"/>
                <a:ext cx="826" cy="413"/>
                <a:chOff x="2475" y="1795"/>
                <a:chExt cx="826" cy="413"/>
              </a:xfrm>
            </p:grpSpPr>
            <p:sp>
              <p:nvSpPr>
                <p:cNvPr id="17440" name="Rectangle 23"/>
                <p:cNvSpPr>
                  <a:spLocks noChangeArrowheads="1"/>
                </p:cNvSpPr>
                <p:nvPr/>
              </p:nvSpPr>
              <p:spPr bwMode="auto">
                <a:xfrm>
                  <a:off x="2518" y="1795"/>
                  <a:ext cx="740" cy="4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en-AU" sz="1300" b="1" dirty="0">
                      <a:solidFill>
                        <a:schemeClr val="bg1"/>
                      </a:solidFill>
                      <a:cs typeface="Times New Roman" pitchFamily="18" charset="0"/>
                    </a:rPr>
                    <a:t>Network</a:t>
                  </a:r>
                </a:p>
                <a:p>
                  <a:pPr eaLnBrk="0" hangingPunct="0"/>
                  <a:endParaRPr lang="en-AU" b="1" dirty="0"/>
                </a:p>
              </p:txBody>
            </p:sp>
            <p:sp>
              <p:nvSpPr>
                <p:cNvPr id="17441" name="Rectangle 63"/>
                <p:cNvSpPr>
                  <a:spLocks noChangeArrowheads="1"/>
                </p:cNvSpPr>
                <p:nvPr/>
              </p:nvSpPr>
              <p:spPr bwMode="auto">
                <a:xfrm>
                  <a:off x="2475" y="1795"/>
                  <a:ext cx="826" cy="41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</p:grpSp>
          <p:grpSp>
            <p:nvGrpSpPr>
              <p:cNvPr id="17437" name="Group 66"/>
              <p:cNvGrpSpPr>
                <a:grpSpLocks/>
              </p:cNvGrpSpPr>
              <p:nvPr/>
            </p:nvGrpSpPr>
            <p:grpSpPr bwMode="auto">
              <a:xfrm>
                <a:off x="3301" y="1795"/>
                <a:ext cx="826" cy="413"/>
                <a:chOff x="3301" y="1795"/>
                <a:chExt cx="826" cy="413"/>
              </a:xfrm>
            </p:grpSpPr>
            <p:sp>
              <p:nvSpPr>
                <p:cNvPr id="17438" name="Rectangle 24"/>
                <p:cNvSpPr>
                  <a:spLocks noChangeArrowheads="1"/>
                </p:cNvSpPr>
                <p:nvPr/>
              </p:nvSpPr>
              <p:spPr bwMode="auto">
                <a:xfrm>
                  <a:off x="3344" y="1795"/>
                  <a:ext cx="740" cy="4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en-AU" sz="1300" b="1" dirty="0">
                      <a:solidFill>
                        <a:schemeClr val="bg1"/>
                      </a:solidFill>
                      <a:cs typeface="Times New Roman" pitchFamily="18" charset="0"/>
                    </a:rPr>
                    <a:t>Host</a:t>
                  </a:r>
                </a:p>
                <a:p>
                  <a:pPr eaLnBrk="0" hangingPunct="0"/>
                  <a:endParaRPr lang="en-AU" dirty="0"/>
                </a:p>
              </p:txBody>
            </p:sp>
            <p:sp>
              <p:nvSpPr>
                <p:cNvPr id="17439" name="Rectangle 65"/>
                <p:cNvSpPr>
                  <a:spLocks noChangeArrowheads="1"/>
                </p:cNvSpPr>
                <p:nvPr/>
              </p:nvSpPr>
              <p:spPr bwMode="auto">
                <a:xfrm>
                  <a:off x="3301" y="1795"/>
                  <a:ext cx="826" cy="41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</p:grpSp>
        </p:grpSp>
        <p:sp>
          <p:nvSpPr>
            <p:cNvPr id="17416" name="Rectangle 68"/>
            <p:cNvSpPr>
              <a:spLocks noChangeArrowheads="1"/>
            </p:cNvSpPr>
            <p:nvPr/>
          </p:nvSpPr>
          <p:spPr bwMode="auto">
            <a:xfrm>
              <a:off x="-3" y="-3"/>
              <a:ext cx="4133" cy="2214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/>
            </a:p>
          </p:txBody>
        </p:sp>
      </p:grpSp>
    </p:spTree>
    <p:extLst>
      <p:ext uri="{BB962C8B-B14F-4D97-AF65-F5344CB8AC3E}">
        <p14:creationId xmlns:p14="http://schemas.microsoft.com/office/powerpoint/2010/main" val="2124251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0863" y="990600"/>
            <a:ext cx="6561137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Are You the Host or the Network? </a:t>
            </a:r>
            <a:r>
              <a:rPr lang="en-US" sz="2800" i="1" smtClean="0"/>
              <a:t>(Cont.)</a:t>
            </a:r>
            <a:r>
              <a:rPr lang="en-US" smtClean="0"/>
              <a:t> </a:t>
            </a:r>
            <a:endParaRPr lang="en-AU" smtClean="0"/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420888"/>
            <a:ext cx="8458200" cy="3672408"/>
          </a:xfrm>
        </p:spPr>
        <p:txBody>
          <a:bodyPr/>
          <a:lstStyle/>
          <a:p>
            <a:pPr eaLnBrk="1" hangingPunct="1"/>
            <a:r>
              <a:rPr lang="en-US" dirty="0" smtClean="0"/>
              <a:t>Each Network is assigned a network address &amp; every device or interface (such as a router port) on the network is assigned a host address.</a:t>
            </a:r>
          </a:p>
          <a:p>
            <a:pPr eaLnBrk="1" hangingPunct="1"/>
            <a:r>
              <a:rPr lang="en-US" dirty="0" smtClean="0"/>
              <a:t>There are only 2 specific rules that govern the value of the address. 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3473267319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Designs\Network Blitz.pot</Template>
  <TotalTime>2836</TotalTime>
  <Words>960</Words>
  <Application>Microsoft Office PowerPoint</Application>
  <PresentationFormat>On-screen Show (4:3)</PresentationFormat>
  <Paragraphs>92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Blank Presentation</vt:lpstr>
      <vt:lpstr>Lecture 15: IP addressing</vt:lpstr>
      <vt:lpstr>Octets</vt:lpstr>
      <vt:lpstr>Converting to Decimal</vt:lpstr>
      <vt:lpstr>Converting to Decimal (Cont.)</vt:lpstr>
      <vt:lpstr>IP Address Classes</vt:lpstr>
      <vt:lpstr>IP Address Classes (Cont.)</vt:lpstr>
      <vt:lpstr>IP Address Classes (Cont.)</vt:lpstr>
      <vt:lpstr>Are You the Host or the Network?</vt:lpstr>
      <vt:lpstr>Are You the Host or the Network? (Cont.) </vt:lpstr>
      <vt:lpstr>Are You the Host or the Network? (Cont.)</vt:lpstr>
      <vt:lpstr>Class A Addresses</vt:lpstr>
      <vt:lpstr>Class A Addresses (Cont.)</vt:lpstr>
      <vt:lpstr>Class A Addresses (Cont.)</vt:lpstr>
      <vt:lpstr>Class A Addresses (Cont.)</vt:lpstr>
      <vt:lpstr>Class B IP Addresses </vt:lpstr>
      <vt:lpstr>Class B IP Addresses (Cont.)</vt:lpstr>
      <vt:lpstr>Class C IP Addresses</vt:lpstr>
      <vt:lpstr>Class C IP Addresses (Cont.)</vt:lpstr>
      <vt:lpstr>Special Addresses </vt:lpstr>
      <vt:lpstr>Special Addresses (Cont.)</vt:lpstr>
      <vt:lpstr>Special Addresses (Cont.)</vt:lpstr>
      <vt:lpstr>Special Addresses (Cont.)</vt:lpstr>
      <vt:lpstr>PowerPoint Presentation</vt:lpstr>
    </vt:vector>
  </TitlesOfParts>
  <Company>TRBDI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 Introduction to Software Quality</dc:title>
  <dc:creator>trbdi</dc:creator>
  <cp:lastModifiedBy>Pat.Donohue</cp:lastModifiedBy>
  <cp:revision>159</cp:revision>
  <cp:lastPrinted>1999-09-30T16:19:21Z</cp:lastPrinted>
  <dcterms:created xsi:type="dcterms:W3CDTF">1999-08-19T17:36:44Z</dcterms:created>
  <dcterms:modified xsi:type="dcterms:W3CDTF">2012-12-05T11:42:18Z</dcterms:modified>
</cp:coreProperties>
</file>