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74" r:id="rId3"/>
    <p:sldId id="475" r:id="rId4"/>
    <p:sldId id="476" r:id="rId5"/>
    <p:sldId id="477" r:id="rId6"/>
    <p:sldId id="478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4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348" autoAdjust="0"/>
  </p:normalViewPr>
  <p:slideViewPr>
    <p:cSldViewPr>
      <p:cViewPr>
        <p:scale>
          <a:sx n="75" d="100"/>
          <a:sy n="75" d="100"/>
        </p:scale>
        <p:origin x="-122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1BFF04-A98E-4750-A2B4-3D88D5201E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7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6E878F-088B-4D00-B1F4-2D976C5F3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95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Version 1.0</a:t>
            </a:r>
          </a:p>
          <a:p>
            <a:pPr>
              <a:defRPr/>
            </a:pPr>
            <a:r>
              <a:rPr lang="en-US" dirty="0"/>
              <a:t>© Patrick Donohue </a:t>
            </a:r>
            <a:r>
              <a:rPr lang="en-US" dirty="0" smtClean="0"/>
              <a:t>2012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GB" dirty="0" smtClean="0"/>
              <a:t>CNSM</a:t>
            </a:r>
            <a:endParaRPr lang="en-IE" dirty="0"/>
          </a:p>
          <a:p>
            <a:pPr>
              <a:defRPr/>
            </a:pPr>
            <a:r>
              <a:rPr lang="en-GB" dirty="0" smtClean="0"/>
              <a:t>Computer Networks &amp; Systems Management</a:t>
            </a:r>
            <a:endParaRPr lang="en-GB" dirty="0"/>
          </a:p>
          <a:p>
            <a:pPr>
              <a:defRPr/>
            </a:pPr>
            <a:r>
              <a:rPr lang="en-GB" dirty="0"/>
              <a:t>Module ComNet1 Networks1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046CA95-9A78-41A9-B6EF-8A946BA2945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CB3061D-C0D3-4D59-8D77-74943AC5A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286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B6A9BB-E4EA-4109-A38B-976AAEE35B4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C592FE5-A267-453C-867C-13215FCBA2D7}" type="slidenum">
              <a:rPr lang="en-US"/>
              <a:pPr>
                <a:defRPr/>
              </a:pPr>
              <a:t>‹#›</a:t>
            </a:fld>
            <a:r>
              <a:rPr lang="en-US"/>
              <a:t> of 15 </a:t>
            </a:r>
          </a:p>
        </p:txBody>
      </p:sp>
    </p:spTree>
    <p:extLst>
      <p:ext uri="{BB962C8B-B14F-4D97-AF65-F5344CB8AC3E}">
        <p14:creationId xmlns:p14="http://schemas.microsoft.com/office/powerpoint/2010/main" val="9633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F13B02-0D8F-4609-821B-1A48ADE1CB0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DD1001-275E-4983-AE7C-A39B1C3F4D3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EF7076D-D980-498E-9A7A-EC529826A19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2EBFF4F-E758-4302-BED9-A27ECEDA758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983F554-C4F9-4939-B0E7-3C47F5082D9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E1EA304-C345-4B98-BF83-70AE972FD0E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6690809-F9DC-4D89-ADF1-09FCDACFE66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71C0137-3610-4BF0-9AE5-B8ACB3FC9A2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50813" y="0"/>
            <a:ext cx="534987" cy="6858000"/>
            <a:chOff x="95" y="0"/>
            <a:chExt cx="535" cy="432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 rot="-5400000">
              <a:off x="81" y="229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rot="-5400000">
              <a:off x="81" y="3480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 rot="-5400000">
              <a:off x="81" y="110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 rot="-5400000">
              <a:off x="81" y="1698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25 h 264"/>
                <a:gd name="T2" fmla="*/ 1 w 457"/>
                <a:gd name="T3" fmla="*/ 0 h 264"/>
                <a:gd name="T4" fmla="*/ 0 w 457"/>
                <a:gd name="T5" fmla="*/ 228 h 264"/>
                <a:gd name="T6" fmla="*/ 457 w 457"/>
                <a:gd name="T7" fmla="*/ 225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000" smtClean="0">
                <a:solidFill>
                  <a:schemeClr val="bg1"/>
                </a:solidFill>
              </a:rPr>
              <a:t>SD 2</a:t>
            </a:r>
            <a:endParaRPr lang="en-IE" sz="1000" b="0" dirty="0" smtClean="0">
              <a:solidFill>
                <a:schemeClr val="bg1"/>
              </a:solidFill>
            </a:endParaRPr>
          </a:p>
          <a:p>
            <a:r>
              <a:rPr lang="en-GB" sz="1000" b="0" dirty="0" err="1" smtClean="0">
                <a:solidFill>
                  <a:schemeClr val="bg1"/>
                </a:solidFill>
              </a:rPr>
              <a:t>SysSoftNet</a:t>
            </a:r>
            <a:endParaRPr lang="en-GB" sz="1000" b="0" dirty="0" smtClean="0">
              <a:solidFill>
                <a:schemeClr val="bg1"/>
              </a:solidFill>
            </a:endParaRPr>
          </a:p>
          <a:p>
            <a:r>
              <a:rPr lang="en-US" sz="1000" b="0" dirty="0" smtClean="0">
                <a:solidFill>
                  <a:schemeClr val="bg1"/>
                </a:solidFill>
              </a:rPr>
              <a:t>Lecture 16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500188"/>
            <a:ext cx="7772400" cy="1143000"/>
          </a:xfrm>
        </p:spPr>
        <p:txBody>
          <a:bodyPr/>
          <a:lstStyle/>
          <a:p>
            <a:r>
              <a:rPr lang="en-GB" dirty="0" smtClean="0"/>
              <a:t>Lecture 16:</a:t>
            </a:r>
            <a:br>
              <a:rPr lang="en-GB" dirty="0" smtClean="0"/>
            </a:br>
            <a:r>
              <a:rPr lang="en-GB" dirty="0" smtClean="0"/>
              <a:t>IP addressing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861048"/>
            <a:ext cx="8001000" cy="1752600"/>
          </a:xfrm>
        </p:spPr>
        <p:txBody>
          <a:bodyPr/>
          <a:lstStyle/>
          <a:p>
            <a:r>
              <a:rPr lang="en-GB" b="1" dirty="0" smtClean="0"/>
              <a:t>(</a:t>
            </a:r>
            <a:r>
              <a:rPr lang="en-GB" b="1" dirty="0" err="1" smtClean="0"/>
              <a:t>Subnetting</a:t>
            </a:r>
            <a:r>
              <a:rPr lang="en-GB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Filtering </a:t>
            </a:r>
            <a:r>
              <a:rPr lang="en-US" sz="2800" i="1" dirty="0" smtClean="0"/>
              <a:t>(Cont.)</a:t>
            </a:r>
            <a:endParaRPr lang="en-AU" sz="2800" i="1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dirty="0" smtClean="0"/>
              <a:t>The subnet mask goes like this: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If a destination IP address is 206.175.162.21, we know that it is a Class C address &amp; that its binary equivalent is: </a:t>
            </a:r>
            <a:r>
              <a:rPr lang="en-US" sz="2800" b="1" dirty="0" smtClean="0"/>
              <a:t>11001110.10101111.10100010.00010101</a:t>
            </a:r>
            <a:endParaRPr lang="en-A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1678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Filtering </a:t>
            </a:r>
            <a:r>
              <a:rPr lang="en-US" sz="2800" i="1" dirty="0" smtClean="0"/>
              <a:t>(Cont.)</a:t>
            </a:r>
            <a:endParaRPr lang="en-AU" sz="2800" i="1" dirty="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dirty="0" smtClean="0"/>
              <a:t>We also know that the default standard Class C subnet mask is: 255.255.255.0 and that its binary equivalent is: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n-US" sz="2800" b="1" dirty="0" smtClean="0"/>
              <a:t>11111111.11111111.11111111.00000000</a:t>
            </a:r>
            <a:endParaRPr lang="en-A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7757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Filtering </a:t>
            </a:r>
            <a:r>
              <a:rPr lang="en-US" sz="2800" i="1" dirty="0" smtClean="0"/>
              <a:t>(Cont.)</a:t>
            </a:r>
            <a:endParaRPr lang="en-AU" sz="2800" i="1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239000" cy="1981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3"/>
            </a:pPr>
            <a:r>
              <a:rPr lang="en-US" sz="3000" smtClean="0"/>
              <a:t>When these two binary numbers (the IP address &amp; the subnet mask) are combined using Boolean Algebra, the Network ID of the destination network is the result: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AU" sz="3000" b="1" smtClean="0">
              <a:solidFill>
                <a:srgbClr val="CC6600"/>
              </a:solidFill>
            </a:endParaRPr>
          </a:p>
        </p:txBody>
      </p:sp>
      <p:pic>
        <p:nvPicPr>
          <p:cNvPr id="44038" name="Picture 6" descr="C:\My Documents\TCP_IP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67818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70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Filtering </a:t>
            </a:r>
            <a:r>
              <a:rPr lang="en-US" sz="2800" i="1" dirty="0" smtClean="0"/>
              <a:t>(Cont.)</a:t>
            </a:r>
            <a:endParaRPr lang="en-AU" sz="2800" i="1" dirty="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4"/>
            </a:pPr>
            <a:r>
              <a:rPr lang="en-US" dirty="0" smtClean="0"/>
              <a:t>The result is the IP address of the network which in this case is the same as the local network &amp; means that the message is for a node on the local network.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34311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Routing IP Addresses</a:t>
            </a:r>
            <a:endParaRPr lang="en-AU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you build a network, you need to figure out how many network Ids your network requires.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do so, you must account for every WAN connection &amp; subnet on the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Every node &amp; router interface requires a Host address, or ID.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87293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Routing IP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There’s no hard &amp; fast rule on how you should dole out your allotted IP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Commonly, though, the lowest numbers (1 through 10) are assigned to routers &amp; servers but how you assign addresses is strictly up to you &amp; your network policies &amp; guidelines.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29712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z="4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09525" y="1926928"/>
            <a:ext cx="3091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</a:rPr>
              <a:t>Credit: 	</a:t>
            </a:r>
          </a:p>
          <a:p>
            <a:pPr eaLnBrk="1" hangingPunct="1"/>
            <a:r>
              <a:rPr lang="en-AU" dirty="0">
                <a:solidFill>
                  <a:srgbClr val="FF0000"/>
                </a:solidFill>
              </a:rPr>
              <a:t>peter.joseph.smith@tafensw.edu.au</a:t>
            </a:r>
            <a:endParaRPr lang="en-AU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32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 Mask</a:t>
            </a:r>
            <a:endParaRPr lang="en-AU" sz="2800" i="1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IP address has 2 parts: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z="2400" smtClean="0"/>
              <a:t>The Network identification.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z="2400" smtClean="0"/>
              <a:t>The Host identification.</a:t>
            </a:r>
          </a:p>
          <a:p>
            <a:pPr eaLnBrk="1" hangingPunct="1"/>
            <a:r>
              <a:rPr lang="en-US" sz="2800" smtClean="0"/>
              <a:t>Frequently, the Network &amp; Host portions of the address need to be separately extracted.</a:t>
            </a:r>
          </a:p>
          <a:p>
            <a:pPr eaLnBrk="1" hangingPunct="1"/>
            <a:r>
              <a:rPr lang="en-US" sz="2800" smtClean="0"/>
              <a:t>In most cases, if you know the address class, it’s easy to separate the 2 portions.</a:t>
            </a:r>
            <a:endParaRPr lang="en-AU" sz="2800" smtClean="0"/>
          </a:p>
        </p:txBody>
      </p:sp>
    </p:spTree>
    <p:extLst>
      <p:ext uri="{BB962C8B-B14F-4D97-AF65-F5344CB8AC3E}">
        <p14:creationId xmlns:p14="http://schemas.microsoft.com/office/powerpoint/2010/main" val="142319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 Mask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With the rapid growth of the internet &amp; the ever-increasing demand for new addresses, the standard address class structure has been expanded by borrowing bits from the Host portion to allow for more Networks.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Under this addressing scheme, called </a:t>
            </a:r>
            <a:r>
              <a:rPr lang="en-US" sz="3000" dirty="0" err="1" smtClean="0"/>
              <a:t>Subnetting</a:t>
            </a:r>
            <a:r>
              <a:rPr lang="en-US" sz="3000" dirty="0" smtClean="0"/>
              <a:t>, separating the Network &amp; Host requires a special process called Subnet Masking.</a:t>
            </a:r>
            <a:endParaRPr lang="en-AU" sz="3000" dirty="0" smtClean="0"/>
          </a:p>
        </p:txBody>
      </p:sp>
    </p:spTree>
    <p:extLst>
      <p:ext uri="{BB962C8B-B14F-4D97-AF65-F5344CB8AC3E}">
        <p14:creationId xmlns:p14="http://schemas.microsoft.com/office/powerpoint/2010/main" val="28927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 Mask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 subnet masking process was developed to identify &amp; extract the Network part of the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A subnet mask, which contains a binary bit pattern of ones &amp; zeros, is applied to an address to determine whether the address is on the local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If it is not, the process of routing it to an outside network begins.</a:t>
            </a:r>
          </a:p>
          <a:p>
            <a:pPr eaLnBrk="1" hangingPunct="1">
              <a:lnSpc>
                <a:spcPct val="90000"/>
              </a:lnSpc>
            </a:pPr>
            <a:endParaRPr lang="en-AU" sz="3000" smtClean="0"/>
          </a:p>
        </p:txBody>
      </p:sp>
    </p:spTree>
    <p:extLst>
      <p:ext uri="{BB962C8B-B14F-4D97-AF65-F5344CB8AC3E}">
        <p14:creationId xmlns:p14="http://schemas.microsoft.com/office/powerpoint/2010/main" val="192644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 Mask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 function of a subnet mask is to determine whether an IP address exists on the local network or whether it must be routed outside the local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It is applied to a message’s destination address to extract the network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If the extracted network address matches the local network ID, the destination is located on the local network.</a:t>
            </a:r>
            <a:endParaRPr lang="en-AU" sz="3000" smtClean="0"/>
          </a:p>
        </p:txBody>
      </p:sp>
    </p:spTree>
    <p:extLst>
      <p:ext uri="{BB962C8B-B14F-4D97-AF65-F5344CB8AC3E}">
        <p14:creationId xmlns:p14="http://schemas.microsoft.com/office/powerpoint/2010/main" val="32543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 Mask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However, if they don’t match, the message must be routed outside the local network.</a:t>
            </a:r>
          </a:p>
          <a:p>
            <a:pPr eaLnBrk="1" hangingPunct="1"/>
            <a:r>
              <a:rPr lang="en-US" dirty="0" smtClean="0"/>
              <a:t>The process used to apply the subnet mask involves Boolean Algebra to filter out non-matching bits to identify the network address.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0814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Boolean Algebra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another words, the only way you can get a result of a</a:t>
            </a:r>
            <a:r>
              <a:rPr lang="en-US" dirty="0" smtClean="0">
                <a:solidFill>
                  <a:srgbClr val="993300"/>
                </a:solidFill>
              </a:rPr>
              <a:t> </a:t>
            </a:r>
            <a:r>
              <a:rPr lang="en-US" dirty="0" smtClean="0"/>
              <a:t>1 is to combine 1 &amp; 1.  Everything else will end up as a 0.</a:t>
            </a:r>
          </a:p>
          <a:p>
            <a:pPr eaLnBrk="1" hangingPunct="1"/>
            <a:r>
              <a:rPr lang="en-US" dirty="0" smtClean="0"/>
              <a:t>The process of combining binary values with Boolean Algebra is called </a:t>
            </a:r>
            <a:r>
              <a:rPr lang="en-US" dirty="0" err="1" smtClean="0"/>
              <a:t>Anding</a:t>
            </a:r>
            <a:r>
              <a:rPr lang="en-US" dirty="0" smtClean="0"/>
              <a:t>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7684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Default Standard Subnet Masks</a:t>
            </a:r>
            <a:endParaRPr lang="en-AU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066800"/>
          </a:xfrm>
        </p:spPr>
        <p:txBody>
          <a:bodyPr/>
          <a:lstStyle/>
          <a:p>
            <a:pPr eaLnBrk="1" hangingPunct="1"/>
            <a:r>
              <a:rPr lang="en-US" smtClean="0"/>
              <a:t>There are default standard subnet masks for Class A, B and C addresses:</a:t>
            </a:r>
            <a:endParaRPr lang="en-AU" smtClean="0"/>
          </a:p>
        </p:txBody>
      </p:sp>
      <p:pic>
        <p:nvPicPr>
          <p:cNvPr id="39942" name="Picture 4" descr="C:\My Documents\TCP_I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7056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Filtering</a:t>
            </a:r>
            <a:endParaRPr lang="en-AU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Subnet masks apply only to Class A, B or C IP addresses.</a:t>
            </a:r>
          </a:p>
          <a:p>
            <a:pPr eaLnBrk="1" hangingPunct="1"/>
            <a:r>
              <a:rPr lang="en-US" dirty="0" smtClean="0"/>
              <a:t>The subnet mask is like a filter that is applied to a message’s destination IP address.</a:t>
            </a:r>
          </a:p>
          <a:p>
            <a:pPr eaLnBrk="1" hangingPunct="1"/>
            <a:r>
              <a:rPr lang="en-US" dirty="0" smtClean="0"/>
              <a:t>Its objective is to determine if the local network is the destination network.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68746492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2880</TotalTime>
  <Words>667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Lecture 16: IP addressing</vt:lpstr>
      <vt:lpstr>Subnet Mask</vt:lpstr>
      <vt:lpstr>Subnet Mask (Cont.)</vt:lpstr>
      <vt:lpstr>Subnet Mask (Cont.)</vt:lpstr>
      <vt:lpstr>Subnet Mask (Cont.)</vt:lpstr>
      <vt:lpstr>Subnet Mask (Cont.)</vt:lpstr>
      <vt:lpstr>Boolean Algebra (Cont.)</vt:lpstr>
      <vt:lpstr>Default Standard Subnet Masks</vt:lpstr>
      <vt:lpstr>Filtering</vt:lpstr>
      <vt:lpstr>Filtering (Cont.)</vt:lpstr>
      <vt:lpstr>Filtering (Cont.)</vt:lpstr>
      <vt:lpstr>Filtering (Cont.)</vt:lpstr>
      <vt:lpstr>Filtering (Cont.)</vt:lpstr>
      <vt:lpstr>Routing IP Addresses</vt:lpstr>
      <vt:lpstr>Routing IP Addresses (Cont.)</vt:lpstr>
      <vt:lpstr>PowerPoint Presentation</vt:lpstr>
    </vt:vector>
  </TitlesOfParts>
  <Company>TRBDI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Software Quality</dc:title>
  <dc:creator>trbdi</dc:creator>
  <cp:lastModifiedBy>Pat.Donohue</cp:lastModifiedBy>
  <cp:revision>161</cp:revision>
  <cp:lastPrinted>1999-09-30T16:19:21Z</cp:lastPrinted>
  <dcterms:created xsi:type="dcterms:W3CDTF">1999-08-19T17:36:44Z</dcterms:created>
  <dcterms:modified xsi:type="dcterms:W3CDTF">2012-12-05T11:43:56Z</dcterms:modified>
</cp:coreProperties>
</file>