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56" r:id="rId4"/>
    <p:sldId id="477" r:id="rId5"/>
    <p:sldId id="457" r:id="rId6"/>
    <p:sldId id="458" r:id="rId7"/>
    <p:sldId id="47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122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SD/MM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Systems &amp; Operating Systems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A32B-CAF1-4AD0-B16F-A56E49178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E2952-E73B-4CF5-A7A1-6AE9BCAC4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5" r:id="rId12"/>
    <p:sldLayoutId id="2147483876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rkm.com.au/ANIMATIONS/animation-sine-wav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dirty="0" smtClean="0">
                <a:solidFill>
                  <a:schemeClr val="bg1"/>
                </a:solidFill>
              </a:rPr>
              <a:t>Software Development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smtClean="0">
                <a:solidFill>
                  <a:schemeClr val="bg1"/>
                </a:solidFill>
              </a:rPr>
              <a:t>Systems Software &amp; Networks</a:t>
            </a:r>
            <a:endParaRPr lang="en-GB" sz="1000" b="0" dirty="0" smtClean="0">
              <a:solidFill>
                <a:schemeClr val="bg1"/>
              </a:solidFill>
            </a:endParaRPr>
          </a:p>
          <a:p>
            <a:r>
              <a:rPr lang="en-US" sz="1000" b="0" dirty="0" smtClean="0">
                <a:solidFill>
                  <a:schemeClr val="bg1"/>
                </a:solidFill>
              </a:rPr>
              <a:t>Lecture </a:t>
            </a:r>
            <a:r>
              <a:rPr lang="en-US" sz="1000" b="0" dirty="0" smtClean="0">
                <a:solidFill>
                  <a:schemeClr val="bg1"/>
                </a:solidFill>
              </a:rPr>
              <a:t>4</a:t>
            </a:r>
            <a:endParaRPr lang="en-US" sz="1000" b="0" dirty="0" smtClean="0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dirty="0" smtClean="0"/>
              <a:t>Signalling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996952"/>
            <a:ext cx="8001000" cy="1752600"/>
          </a:xfrm>
        </p:spPr>
        <p:txBody>
          <a:bodyPr/>
          <a:lstStyle/>
          <a:p>
            <a:r>
              <a:rPr lang="en-GB" b="1" dirty="0" smtClean="0"/>
              <a:t>Systems Software and Networks</a:t>
            </a:r>
          </a:p>
          <a:p>
            <a:r>
              <a:rPr lang="en-GB" b="1" dirty="0" smtClean="0"/>
              <a:t>Software Development</a:t>
            </a:r>
            <a:endParaRPr lang="en-GB" dirty="0" smtClean="0"/>
          </a:p>
          <a:p>
            <a:r>
              <a:rPr lang="en-GB" dirty="0" smtClean="0"/>
              <a:t>Patrick Donohue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Analog and Digital Signals </a:t>
            </a:r>
            <a:br>
              <a:rPr lang="en-US" sz="3600" smtClean="0"/>
            </a:br>
            <a:r>
              <a:rPr lang="en-US" sz="3600" smtClean="0"/>
              <a:t>in Time and Frequency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888" y="2119313"/>
            <a:ext cx="4848225" cy="3486150"/>
          </a:xfrm>
          <a:noFill/>
        </p:spPr>
      </p:pic>
    </p:spTree>
    <p:extLst>
      <p:ext uri="{BB962C8B-B14F-4D97-AF65-F5344CB8AC3E}">
        <p14:creationId xmlns:p14="http://schemas.microsoft.com/office/powerpoint/2010/main" val="37945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in Time and Frequency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many possible sources of noise: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Nearby cables </a:t>
            </a:r>
            <a:r>
              <a:rPr lang="en-GB" sz="2000" dirty="0" smtClean="0"/>
              <a:t>that</a:t>
            </a:r>
            <a:r>
              <a:rPr lang="en-US" sz="2000" dirty="0" smtClean="0"/>
              <a:t> carry data signals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Radio frequency interference (RFI), which is noise from other signals being transmitted nearby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Electromagnetic interference (EMI), which is noise from nearby sources such as motors and lights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Laser noise at the transmitter or receiver of an optical signal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024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0"/>
            <a:ext cx="4038600" cy="2398713"/>
          </a:xfrm>
          <a:noFill/>
        </p:spPr>
      </p:pic>
    </p:spTree>
    <p:extLst>
      <p:ext uri="{BB962C8B-B14F-4D97-AF65-F5344CB8AC3E}">
        <p14:creationId xmlns:p14="http://schemas.microsoft.com/office/powerpoint/2010/main" val="21101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Bandwidth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Analog bandwidth typically refers to the frequency range of an analog electronic system. </a:t>
            </a:r>
          </a:p>
          <a:p>
            <a:pPr eaLnBrk="1" hangingPunct="1"/>
            <a:r>
              <a:rPr lang="en-US" sz="2800" dirty="0" smtClean="0"/>
              <a:t>Digital bandwidth measures how much information can flow from one place to another in a given amount of time.</a:t>
            </a:r>
          </a:p>
          <a:p>
            <a:pPr lvl="1" eaLnBrk="1" hangingPunct="1"/>
            <a:r>
              <a:rPr lang="en-US" sz="2400" dirty="0" smtClean="0"/>
              <a:t>1 kbps = 1000 bps</a:t>
            </a:r>
          </a:p>
          <a:p>
            <a:pPr lvl="1" eaLnBrk="1" hangingPunct="1"/>
            <a:r>
              <a:rPr lang="en-US" sz="2400" dirty="0" smtClean="0"/>
              <a:t>1 Mbps = 1,000,000 bps = </a:t>
            </a:r>
            <a:r>
              <a:rPr lang="en-GB" sz="2400" dirty="0" smtClean="0"/>
              <a:t>1</a:t>
            </a:r>
            <a:r>
              <a:rPr lang="en-US" sz="2400" dirty="0" smtClean="0"/>
              <a:t>000 kbps</a:t>
            </a:r>
          </a:p>
          <a:p>
            <a:pPr lvl="1" eaLnBrk="1" hangingPunct="1"/>
            <a:r>
              <a:rPr lang="en-US" sz="2400" dirty="0" smtClean="0"/>
              <a:t>1 </a:t>
            </a:r>
            <a:r>
              <a:rPr lang="en-US" sz="2400" dirty="0" err="1" smtClean="0"/>
              <a:t>Gbps</a:t>
            </a:r>
            <a:r>
              <a:rPr lang="en-US" sz="2400" dirty="0" smtClean="0"/>
              <a:t> = 1,000,000,000 bps = 1,000 Mbps</a:t>
            </a:r>
          </a:p>
        </p:txBody>
      </p:sp>
    </p:spTree>
    <p:extLst>
      <p:ext uri="{BB962C8B-B14F-4D97-AF65-F5344CB8AC3E}">
        <p14:creationId xmlns:p14="http://schemas.microsoft.com/office/powerpoint/2010/main" val="24913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Signals and Noise</a:t>
            </a:r>
          </a:p>
        </p:txBody>
      </p:sp>
    </p:spTree>
    <p:extLst>
      <p:ext uri="{BB962C8B-B14F-4D97-AF65-F5344CB8AC3E}">
        <p14:creationId xmlns:p14="http://schemas.microsoft.com/office/powerpoint/2010/main" val="21947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Signaling over Copper and Fiber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On copper cable, data signals are represented by voltage levels that represent binary </a:t>
            </a:r>
            <a:r>
              <a:rPr lang="en-GB" sz="2800" dirty="0" smtClean="0"/>
              <a:t>1s</a:t>
            </a:r>
            <a:r>
              <a:rPr lang="en-US" sz="2800" dirty="0" smtClean="0"/>
              <a:t> and </a:t>
            </a:r>
            <a:r>
              <a:rPr lang="en-GB" sz="2800" dirty="0" smtClean="0"/>
              <a:t>0s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Shielded (coaxial cable) and unshielded</a:t>
            </a:r>
          </a:p>
          <a:p>
            <a:pPr lvl="1" eaLnBrk="1" hangingPunct="1"/>
            <a:r>
              <a:rPr lang="en-US" sz="2400" dirty="0" smtClean="0"/>
              <a:t>There are two types of twisted</a:t>
            </a:r>
            <a:r>
              <a:rPr lang="en-GB" sz="2400" dirty="0" smtClean="0"/>
              <a:t>-</a:t>
            </a:r>
            <a:r>
              <a:rPr lang="en-US" sz="2400" dirty="0" smtClean="0"/>
              <a:t>pair cable</a:t>
            </a:r>
            <a:r>
              <a:rPr lang="en-GB" sz="2400" dirty="0" smtClean="0"/>
              <a:t>:</a:t>
            </a:r>
            <a:r>
              <a:rPr lang="en-US" sz="2400" dirty="0" smtClean="0"/>
              <a:t> shielded twisted pair (STP) and unshielded twisted pair (UTP). </a:t>
            </a:r>
          </a:p>
          <a:p>
            <a:pPr eaLnBrk="1" hangingPunct="1"/>
            <a:r>
              <a:rPr lang="en-US" sz="2800" dirty="0" smtClean="0"/>
              <a:t>Fiber</a:t>
            </a:r>
            <a:r>
              <a:rPr lang="en-GB" sz="2800" dirty="0" smtClean="0"/>
              <a:t>-</a:t>
            </a:r>
            <a:r>
              <a:rPr lang="en-US" sz="2800" dirty="0" smtClean="0"/>
              <a:t>optic cable is used to transmit data signals by increasing and decreasing the intensity of light to represent binary </a:t>
            </a:r>
            <a:r>
              <a:rPr lang="en-GB" sz="2800" dirty="0" smtClean="0"/>
              <a:t>1s</a:t>
            </a:r>
            <a:r>
              <a:rPr lang="en-US" sz="2800" dirty="0" smtClean="0"/>
              <a:t> and </a:t>
            </a:r>
            <a:r>
              <a:rPr lang="en-GB" sz="2800" dirty="0" smtClean="0"/>
              <a:t>0s</a:t>
            </a:r>
            <a:r>
              <a:rPr lang="en-US" sz="2800" dirty="0" smtClean="0"/>
              <a:t>. 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99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Attenuation and Insertion Loss on Copper Media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Attenuation is the decrease in signal amplitude over the length of a link.</a:t>
            </a:r>
          </a:p>
          <a:p>
            <a:pPr eaLnBrk="1" hangingPunct="1"/>
            <a:r>
              <a:rPr lang="en-US" sz="2800" dirty="0" smtClean="0"/>
              <a:t>Impedance discontinuities caused by defective or improperly installed connectors also contributes to attenuation. </a:t>
            </a:r>
          </a:p>
          <a:p>
            <a:pPr eaLnBrk="1" hangingPunct="1"/>
            <a:r>
              <a:rPr lang="en-US" sz="2800" dirty="0" smtClean="0"/>
              <a:t>Impedance is a measurement of the resistance of the cable to alternating current (AC), and is measured in ohms.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595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on Copper Media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Crosstalk involves the transmission of signals from one wire to a nearby wire.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can also be caused by signals on separate, nearby cables.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crosstalk is caused by a signal on another cable, it is called alien crosstalk. Crosstalk is more destructive at higher transmission frequencies.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Cable testing instruments measure crosstalk by applying a test signal to one wire pair. The cable tester then measures the amplitude of the unwanted crosstalk signals induced on the other wire pairs in the cable.</a:t>
            </a:r>
          </a:p>
        </p:txBody>
      </p:sp>
    </p:spTree>
    <p:extLst>
      <p:ext uri="{BB962C8B-B14F-4D97-AF65-F5344CB8AC3E}">
        <p14:creationId xmlns:p14="http://schemas.microsoft.com/office/powerpoint/2010/main" val="22786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Crosstalk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three distinct types of crosstalk: </a:t>
            </a:r>
          </a:p>
          <a:p>
            <a:pPr lvl="1" eaLnBrk="1" hangingPunct="1"/>
            <a:r>
              <a:rPr lang="en-US" dirty="0" smtClean="0"/>
              <a:t>Near-end crosstalk (NEXT) </a:t>
            </a:r>
          </a:p>
          <a:p>
            <a:pPr lvl="1" eaLnBrk="1" hangingPunct="1"/>
            <a:r>
              <a:rPr lang="en-US" dirty="0" smtClean="0"/>
              <a:t>Far-end crosstalk (FEXT) </a:t>
            </a:r>
          </a:p>
          <a:p>
            <a:pPr lvl="1" eaLnBrk="1" hangingPunct="1"/>
            <a:r>
              <a:rPr lang="en-US" dirty="0" smtClean="0"/>
              <a:t>Power sum near-end crosstalk (PSNEXT)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Crosstalk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72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Near-end crosstalk (NEXT) is computed as the ratio of voltage amplitude between the test signal and the crosstalk signal when measured from the same end of the link.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FEXT crosstalk occurs further away from the transmitter and creates less noise on a cable than NEXT.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PSNEXT is computed for each wire pair based on the NEXT effects of the other three pairs.</a:t>
            </a:r>
          </a:p>
        </p:txBody>
      </p:sp>
      <p:pic>
        <p:nvPicPr>
          <p:cNvPr id="17412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447800"/>
            <a:ext cx="3731840" cy="1841500"/>
          </a:xfrm>
          <a:noFill/>
        </p:spPr>
      </p:pic>
      <p:pic>
        <p:nvPicPr>
          <p:cNvPr id="17413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289300"/>
            <a:ext cx="3731840" cy="1511300"/>
          </a:xfrm>
          <a:noFill/>
        </p:spPr>
      </p:pic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7151"/>
            <a:ext cx="3744416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Cable Testing Standards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2800" dirty="0" smtClean="0">
                <a:cs typeface="Times New Roman" pitchFamily="18" charset="0"/>
              </a:rPr>
              <a:t>TIA/EIA standards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 smtClean="0">
                <a:cs typeface="Times New Roman" pitchFamily="18" charset="0"/>
              </a:rPr>
              <a:t>Greatest impact on networking media standards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800" dirty="0" smtClean="0">
                <a:cs typeface="Times New Roman" pitchFamily="18" charset="0"/>
              </a:rPr>
              <a:t>TIA/EIA-568-A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 smtClean="0">
                <a:cs typeface="Times New Roman" pitchFamily="18" charset="0"/>
              </a:rPr>
              <a:t>Most widely used standards for technical performance of networking media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800" dirty="0" smtClean="0">
                <a:cs typeface="Times New Roman" pitchFamily="18" charset="0"/>
              </a:rPr>
              <a:t>Differentiating between connections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 smtClean="0">
                <a:cs typeface="Times New Roman" pitchFamily="18" charset="0"/>
              </a:rPr>
              <a:t>RJ-11, RJ-45, DB 15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800" dirty="0" smtClean="0">
                <a:cs typeface="Times New Roman" pitchFamily="18" charset="0"/>
              </a:rPr>
              <a:t>UTP implementation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2400" dirty="0" smtClean="0"/>
              <a:t>RF-45</a:t>
            </a:r>
          </a:p>
        </p:txBody>
      </p:sp>
    </p:spTree>
    <p:extLst>
      <p:ext uri="{BB962C8B-B14F-4D97-AF65-F5344CB8AC3E}">
        <p14:creationId xmlns:p14="http://schemas.microsoft.com/office/powerpoint/2010/main" val="34601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r>
              <a:rPr lang="en-GB" dirty="0" smtClean="0"/>
              <a:t>Waves</a:t>
            </a:r>
          </a:p>
          <a:p>
            <a:r>
              <a:rPr lang="en-GB" dirty="0"/>
              <a:t>Exponents and </a:t>
            </a:r>
            <a:r>
              <a:rPr lang="en-GB" dirty="0" smtClean="0"/>
              <a:t>Logarithms</a:t>
            </a:r>
          </a:p>
          <a:p>
            <a:r>
              <a:rPr lang="en-GB" dirty="0" smtClean="0"/>
              <a:t>Decibels</a:t>
            </a:r>
          </a:p>
          <a:p>
            <a:r>
              <a:rPr lang="en-GB" dirty="0" smtClean="0"/>
              <a:t>Time and Frequency</a:t>
            </a:r>
          </a:p>
          <a:p>
            <a:r>
              <a:rPr lang="en-GB" dirty="0" smtClean="0"/>
              <a:t>Noise</a:t>
            </a:r>
          </a:p>
          <a:p>
            <a:r>
              <a:rPr lang="en-GB" dirty="0" smtClean="0"/>
              <a:t>Signals </a:t>
            </a:r>
          </a:p>
          <a:p>
            <a:r>
              <a:rPr lang="en-GB" dirty="0" smtClean="0"/>
              <a:t>Attenuation</a:t>
            </a:r>
          </a:p>
          <a:p>
            <a:r>
              <a:rPr lang="en-GB" dirty="0" smtClean="0"/>
              <a:t>Crosstalk</a:t>
            </a:r>
          </a:p>
          <a:p>
            <a:r>
              <a:rPr lang="en-GB" dirty="0" smtClean="0"/>
              <a:t>Cable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TIA/EIA Standards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5532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01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Details of TIA/EIA-568-A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TIA/EIA standards address the following six elements of the LAN cabling process: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Horizontal cabling 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Telecommunications closets 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Backbone cabling 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Equipment rooms 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Work areas 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</a:pPr>
            <a:r>
              <a:rPr lang="en-US" altLang="en-US" dirty="0" smtClean="0"/>
              <a:t>Entrance facilities </a:t>
            </a:r>
          </a:p>
        </p:txBody>
      </p:sp>
    </p:spTree>
    <p:extLst>
      <p:ext uri="{BB962C8B-B14F-4D97-AF65-F5344CB8AC3E}">
        <p14:creationId xmlns:p14="http://schemas.microsoft.com/office/powerpoint/2010/main" val="35451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Base Parameters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Propagation delay is a simple measurement of how long it takes for a signal to travel along the cable being tested. </a:t>
            </a:r>
          </a:p>
          <a:p>
            <a:pPr eaLnBrk="1" hangingPunct="1"/>
            <a:r>
              <a:rPr lang="en-US" sz="2400" dirty="0" smtClean="0"/>
              <a:t>The delay in a wire pair depends on its length, twist rate, and electrical properties. </a:t>
            </a:r>
          </a:p>
          <a:p>
            <a:pPr eaLnBrk="1" hangingPunct="1"/>
            <a:r>
              <a:rPr lang="en-US" sz="2400" dirty="0" smtClean="0"/>
              <a:t>Delays are measured in the hundredths of nanoseconds. </a:t>
            </a:r>
          </a:p>
          <a:p>
            <a:pPr eaLnBrk="1" hangingPunct="1"/>
            <a:r>
              <a:rPr lang="en-US" sz="2400" dirty="0" smtClean="0"/>
              <a:t>Testers measure the length of the wire based on the electrical delay as measured by a Time Domain </a:t>
            </a:r>
            <a:r>
              <a:rPr lang="en-US" sz="2400" dirty="0" err="1" smtClean="0"/>
              <a:t>Reflectometry</a:t>
            </a:r>
            <a:r>
              <a:rPr lang="en-US" sz="2400" dirty="0" smtClean="0"/>
              <a:t> (TDR) test, not by the physical length of the cable jacket.</a:t>
            </a:r>
          </a:p>
        </p:txBody>
      </p:sp>
    </p:spTree>
    <p:extLst>
      <p:ext uri="{BB962C8B-B14F-4D97-AF65-F5344CB8AC3E}">
        <p14:creationId xmlns:p14="http://schemas.microsoft.com/office/powerpoint/2010/main" val="24027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Optical Fiber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On a fiber</a:t>
            </a:r>
            <a:r>
              <a:rPr lang="en-GB" sz="2400" dirty="0" smtClean="0"/>
              <a:t>-</a:t>
            </a:r>
            <a:r>
              <a:rPr lang="en-US" sz="2400" dirty="0" smtClean="0"/>
              <a:t>optic link, the acceptable amount of signal power loss that can occur without dropping below the requirements of the receiver must be calculated. </a:t>
            </a:r>
          </a:p>
          <a:p>
            <a:pPr eaLnBrk="1" hangingPunct="1"/>
            <a:r>
              <a:rPr lang="en-US" sz="2400" dirty="0" smtClean="0"/>
              <a:t>A fiber test instrument checks whether the optical link loss budget has been exceeded. </a:t>
            </a:r>
          </a:p>
        </p:txBody>
      </p:sp>
      <p:pic>
        <p:nvPicPr>
          <p:cNvPr id="2253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1905000"/>
            <a:ext cx="3343275" cy="2409825"/>
          </a:xfrm>
          <a:noFill/>
        </p:spPr>
      </p:pic>
    </p:spTree>
    <p:extLst>
      <p:ext uri="{BB962C8B-B14F-4D97-AF65-F5344CB8AC3E}">
        <p14:creationId xmlns:p14="http://schemas.microsoft.com/office/powerpoint/2010/main" val="153812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Standard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 June 20, 2002, the Category 6 (or Cat 6) addition to the TIA-568 standard was published.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new standard specifies the original set of performance parameters that need to be tested for Ethernet cabling as well as the passing scores for each of these tests.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quality cable tester is the Fluke </a:t>
            </a:r>
            <a:br>
              <a:rPr lang="en-US" sz="2800" dirty="0" smtClean="0"/>
            </a:br>
            <a:r>
              <a:rPr lang="en-US" sz="2800" dirty="0" smtClean="0"/>
              <a:t>DSP-LIA013 Channel/Traffic Adapter </a:t>
            </a:r>
            <a:br>
              <a:rPr lang="en-US" sz="2800" dirty="0" smtClean="0"/>
            </a:br>
            <a:r>
              <a:rPr lang="en-US" sz="2800" dirty="0" smtClean="0"/>
              <a:t>for Cat5e. </a:t>
            </a:r>
          </a:p>
        </p:txBody>
      </p:sp>
      <p:pic>
        <p:nvPicPr>
          <p:cNvPr id="23556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3733800"/>
            <a:ext cx="1044575" cy="2362200"/>
          </a:xfrm>
          <a:noFill/>
        </p:spPr>
      </p:pic>
    </p:spTree>
    <p:extLst>
      <p:ext uri="{BB962C8B-B14F-4D97-AF65-F5344CB8AC3E}">
        <p14:creationId xmlns:p14="http://schemas.microsoft.com/office/powerpoint/2010/main" val="27116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Waves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wave is energy traveling from one place to another.</a:t>
            </a:r>
          </a:p>
          <a:p>
            <a:pPr eaLnBrk="1" hangingPunct="1"/>
            <a:r>
              <a:rPr lang="en-US" sz="2400" dirty="0" smtClean="0"/>
              <a:t>Networking professionals are specifically interested in voltage waves on copper media, light waves in optical fiber, </a:t>
            </a:r>
            <a:br>
              <a:rPr lang="en-US" sz="2400" dirty="0" smtClean="0"/>
            </a:br>
            <a:r>
              <a:rPr lang="en-US" sz="2400" dirty="0" smtClean="0"/>
              <a:t>and alternating electric and magnetic fields called electromagnetic waves.  	</a:t>
            </a:r>
          </a:p>
        </p:txBody>
      </p:sp>
      <p:pic>
        <p:nvPicPr>
          <p:cNvPr id="410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600200"/>
            <a:ext cx="4086225" cy="3763963"/>
          </a:xfrm>
          <a:noFill/>
        </p:spPr>
      </p:pic>
    </p:spTree>
    <p:extLst>
      <p:ext uri="{BB962C8B-B14F-4D97-AF65-F5344CB8AC3E}">
        <p14:creationId xmlns:p14="http://schemas.microsoft.com/office/powerpoint/2010/main" val="4505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Sine Waves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9256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Why is a </a:t>
            </a:r>
            <a:r>
              <a:rPr lang="en-US" sz="2400" i="1" dirty="0" smtClean="0"/>
              <a:t>Sine Wave </a:t>
            </a:r>
            <a:r>
              <a:rPr lang="en-US" sz="2400" dirty="0" smtClean="0"/>
              <a:t>called a </a:t>
            </a:r>
            <a:r>
              <a:rPr lang="en-US" sz="2400" i="1" dirty="0" smtClean="0"/>
              <a:t>Sine Wave?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Check out the following animation.</a:t>
            </a:r>
          </a:p>
          <a:p>
            <a:pPr lvl="1" eaLnBrk="1" hangingPunct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www.rkm.com.au/ANIMATIONS/animation-sine-wave.html</a:t>
            </a:r>
            <a:endParaRPr lang="en-US" sz="2000" dirty="0" smtClean="0"/>
          </a:p>
          <a:p>
            <a:pPr eaLnBrk="1" hangingPunct="1"/>
            <a:r>
              <a:rPr lang="en-US" dirty="0" smtClean="0"/>
              <a:t>So if we plot every angle between 0 and 359 degrees using </a:t>
            </a:r>
            <a:r>
              <a:rPr lang="en-US" i="1" dirty="0" err="1" smtClean="0"/>
              <a:t>x,y</a:t>
            </a:r>
            <a:r>
              <a:rPr lang="en-US" i="1" dirty="0" smtClean="0"/>
              <a:t> </a:t>
            </a:r>
            <a:r>
              <a:rPr lang="en-US" dirty="0" smtClean="0"/>
              <a:t>co-ordinates we get a sine wave.</a:t>
            </a:r>
          </a:p>
          <a:p>
            <a:pPr lvl="1" eaLnBrk="1" hangingPunct="1"/>
            <a:endParaRPr lang="en-US" sz="2000" dirty="0"/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4509120"/>
            <a:ext cx="3476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89040"/>
            <a:ext cx="3514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Sine Waves and Square Waves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Sine waves, or sinusoids, are graphs of mathematical functions that repeat the same pattern at regular intervals.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Square wave graphs do not continuously vary with time. The values remain the same for some time, </a:t>
            </a:r>
            <a:r>
              <a:rPr lang="en-GB" sz="2400" dirty="0" smtClean="0"/>
              <a:t>and </a:t>
            </a:r>
            <a:r>
              <a:rPr lang="en-US" sz="2400" dirty="0" smtClean="0"/>
              <a:t>then suddenly change</a:t>
            </a:r>
            <a:r>
              <a:rPr lang="en-GB" sz="2400" dirty="0" smtClean="0"/>
              <a:t>.</a:t>
            </a:r>
            <a:endParaRPr lang="en-US" sz="2400" dirty="0" smtClean="0"/>
          </a:p>
        </p:txBody>
      </p:sp>
      <p:pic>
        <p:nvPicPr>
          <p:cNvPr id="5124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731963"/>
            <a:ext cx="4038600" cy="1922462"/>
          </a:xfrm>
          <a:noFill/>
        </p:spPr>
      </p:pic>
      <p:pic>
        <p:nvPicPr>
          <p:cNvPr id="5125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7425" y="3938588"/>
            <a:ext cx="3738563" cy="2187575"/>
          </a:xfrm>
          <a:noFill/>
        </p:spPr>
      </p:pic>
    </p:spTree>
    <p:extLst>
      <p:ext uri="{BB962C8B-B14F-4D97-AF65-F5344CB8AC3E}">
        <p14:creationId xmlns:p14="http://schemas.microsoft.com/office/powerpoint/2010/main" val="9033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Exponents and Logarithms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networking, there are three important number systems: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 2 – Binary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 10 – Decimal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Base 16 – Hexadecimal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Decimal numbers have 10 different placeholders, the numbers 0</a:t>
            </a:r>
            <a:r>
              <a:rPr lang="en-GB" sz="2400" dirty="0" smtClean="0"/>
              <a:t> through </a:t>
            </a:r>
            <a:r>
              <a:rPr lang="en-US" sz="2400" dirty="0" smtClean="0"/>
              <a:t>9.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Hexadecimal numbers have 16 different placeholders, the numbers 0</a:t>
            </a:r>
            <a:r>
              <a:rPr lang="en-GB" sz="2400" dirty="0" smtClean="0"/>
              <a:t> through </a:t>
            </a:r>
            <a:r>
              <a:rPr lang="en-US" sz="2400" dirty="0" smtClean="0"/>
              <a:t>9 and the letters A</a:t>
            </a:r>
            <a:r>
              <a:rPr lang="en-GB" sz="2400" dirty="0" smtClean="0"/>
              <a:t> through </a:t>
            </a:r>
            <a:r>
              <a:rPr lang="en-US" sz="2400" dirty="0" smtClean="0"/>
              <a:t>F.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logarithm is essentially the opposite of an exponent. A logarithm equals the exponent that a given base would have to be raised to in order to generate a certain value.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0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Decibels (Sound)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24624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Sound is produced by changes in air pressure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Air pressure is measured in </a:t>
            </a:r>
            <a:r>
              <a:rPr lang="en-US" i="1" dirty="0" err="1" smtClean="0"/>
              <a:t>Pascals</a:t>
            </a:r>
            <a:endParaRPr lang="en-US" i="1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units used can get quite large so a logarithmic value is used instead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This value is measured in </a:t>
            </a:r>
            <a:r>
              <a:rPr lang="en-US" sz="2800" i="1" dirty="0" smtClean="0"/>
              <a:t>Decibels </a:t>
            </a:r>
            <a:r>
              <a:rPr lang="en-US" sz="2800" dirty="0" smtClean="0"/>
              <a:t>(dB).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Decibels can also be used to measure the level of signal or electronic noise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88843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Decibels (Electronics)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There are two formulas for calculating decibels: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dB = 10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final</a:t>
            </a:r>
            <a:r>
              <a:rPr lang="en-US" sz="2400" dirty="0" smtClean="0"/>
              <a:t> /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ref</a:t>
            </a:r>
            <a:r>
              <a:rPr lang="en-US" sz="2400" dirty="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dB = 20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(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final</a:t>
            </a:r>
            <a:r>
              <a:rPr lang="en-US" sz="2400" dirty="0" smtClean="0"/>
              <a:t> /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ref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first formula describes decibels in terms of power (P), and the second in terms of voltage (V).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Typically, light waves on optical fiber and radio waves in the air are measured using the power formula.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Electromagnetic waves on copper cables are measured using the voltage formula. 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92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Viewing Signals in Time and Frequency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symbolizing characters, words, pictures, video, or music can be represented electrically by voltage patterns on wires and in electronic devices.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data represented by these voltage patterns can be converted to light waves or radio waves, and then back to voltage waves. </a:t>
            </a:r>
          </a:p>
        </p:txBody>
      </p:sp>
    </p:spTree>
    <p:extLst>
      <p:ext uri="{BB962C8B-B14F-4D97-AF65-F5344CB8AC3E}">
        <p14:creationId xmlns:p14="http://schemas.microsoft.com/office/powerpoint/2010/main" val="2424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2816</TotalTime>
  <Words>1146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Signalling</vt:lpstr>
      <vt:lpstr>Topics</vt:lpstr>
      <vt:lpstr>Waves</vt:lpstr>
      <vt:lpstr>Sine Waves</vt:lpstr>
      <vt:lpstr>Sine Waves and Square Waves</vt:lpstr>
      <vt:lpstr>Exponents and Logarithms</vt:lpstr>
      <vt:lpstr>Decibels (Sound)</vt:lpstr>
      <vt:lpstr>Decibels (Electronics)</vt:lpstr>
      <vt:lpstr>Viewing Signals in Time and Frequency</vt:lpstr>
      <vt:lpstr>Analog and Digital Signals  in Time and Frequency</vt:lpstr>
      <vt:lpstr>Noise in Time and Frequency</vt:lpstr>
      <vt:lpstr>Bandwidth</vt:lpstr>
      <vt:lpstr>Signals and Noise</vt:lpstr>
      <vt:lpstr>Signaling over Copper and Fiber</vt:lpstr>
      <vt:lpstr>Attenuation and Insertion Loss on Copper Media</vt:lpstr>
      <vt:lpstr>Noise on Copper Media</vt:lpstr>
      <vt:lpstr>Types of Crosstalk</vt:lpstr>
      <vt:lpstr>Types of Crosstalk</vt:lpstr>
      <vt:lpstr>Cable Testing Standards</vt:lpstr>
      <vt:lpstr>TIA/EIA Standards</vt:lpstr>
      <vt:lpstr>Details of TIA/EIA-568-A</vt:lpstr>
      <vt:lpstr>Time Base Parameters</vt:lpstr>
      <vt:lpstr>Testing Optical Fiber</vt:lpstr>
      <vt:lpstr>New Standard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Pat.Donohue</cp:lastModifiedBy>
  <cp:revision>159</cp:revision>
  <cp:lastPrinted>1999-09-30T16:19:21Z</cp:lastPrinted>
  <dcterms:created xsi:type="dcterms:W3CDTF">1999-08-19T17:36:44Z</dcterms:created>
  <dcterms:modified xsi:type="dcterms:W3CDTF">2012-10-08T13:47:52Z</dcterms:modified>
</cp:coreProperties>
</file>