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81" r:id="rId2"/>
    <p:sldId id="285" r:id="rId3"/>
    <p:sldId id="298" r:id="rId4"/>
    <p:sldId id="299" r:id="rId5"/>
    <p:sldId id="286" r:id="rId6"/>
    <p:sldId id="300" r:id="rId7"/>
    <p:sldId id="303" r:id="rId8"/>
    <p:sldId id="301" r:id="rId9"/>
    <p:sldId id="304" r:id="rId10"/>
    <p:sldId id="287" r:id="rId11"/>
    <p:sldId id="288" r:id="rId12"/>
    <p:sldId id="289" r:id="rId13"/>
    <p:sldId id="290" r:id="rId14"/>
    <p:sldId id="291" r:id="rId15"/>
    <p:sldId id="292" r:id="rId16"/>
    <p:sldId id="293" r:id="rId17"/>
    <p:sldId id="294" r:id="rId18"/>
    <p:sldId id="309" r:id="rId19"/>
    <p:sldId id="310" r:id="rId20"/>
    <p:sldId id="311" r:id="rId21"/>
    <p:sldId id="313" r:id="rId22"/>
    <p:sldId id="314" r:id="rId23"/>
    <p:sldId id="315" r:id="rId24"/>
    <p:sldId id="316" r:id="rId25"/>
    <p:sldId id="317" r:id="rId26"/>
    <p:sldId id="318" r:id="rId27"/>
    <p:sldId id="306" r:id="rId28"/>
    <p:sldId id="319" r:id="rId29"/>
    <p:sldId id="307"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80808"/>
    <a:srgbClr val="FF3300"/>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30" autoAdjust="0"/>
    <p:restoredTop sz="88688" autoAdjust="0"/>
  </p:normalViewPr>
  <p:slideViewPr>
    <p:cSldViewPr>
      <p:cViewPr>
        <p:scale>
          <a:sx n="110" d="100"/>
          <a:sy n="110" d="100"/>
        </p:scale>
        <p:origin x="-16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7C45653-44A8-482A-B6CD-B92C6A5D578D}" type="slidenum">
              <a:rPr lang="en-US"/>
              <a:pPr>
                <a:defRPr/>
              </a:pPr>
              <a:t>‹#›</a:t>
            </a:fld>
            <a:endParaRPr lang="en-US"/>
          </a:p>
        </p:txBody>
      </p:sp>
    </p:spTree>
    <p:extLst>
      <p:ext uri="{BB962C8B-B14F-4D97-AF65-F5344CB8AC3E}">
        <p14:creationId xmlns:p14="http://schemas.microsoft.com/office/powerpoint/2010/main" val="1811466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pPr algn="ctr">
              <a:defRPr/>
            </a:pPr>
            <a:endParaRPr kumimoji="1" lang="en-GB"/>
          </a:p>
        </p:txBody>
      </p:sp>
      <p:sp>
        <p:nvSpPr>
          <p:cNvPr id="5" name="Rectangle 4"/>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pPr algn="ctr">
              <a:defRPr/>
            </a:pPr>
            <a:endParaRPr kumimoji="1" lang="en-GB"/>
          </a:p>
        </p:txBody>
      </p:sp>
      <p:sp>
        <p:nvSpPr>
          <p:cNvPr id="6"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
        <p:nvSpPr>
          <p:cNvPr id="18435" name="Rectangle 3"/>
          <p:cNvSpPr>
            <a:spLocks noGrp="1" noChangeArrowheads="1"/>
          </p:cNvSpPr>
          <p:nvPr>
            <p:ph type="ctrTitle"/>
          </p:nvPr>
        </p:nvSpPr>
        <p:spPr>
          <a:xfrm>
            <a:off x="990600" y="1171575"/>
            <a:ext cx="7467600" cy="2105025"/>
          </a:xfrm>
        </p:spPr>
        <p:txBody>
          <a:bodyPr>
            <a:spAutoFit/>
          </a:bodyPr>
          <a:lstStyle>
            <a:lvl1pPr>
              <a:defRPr sz="6600">
                <a:solidFill>
                  <a:srgbClr val="CCFFFF"/>
                </a:solidFill>
              </a:defRPr>
            </a:lvl1pPr>
          </a:lstStyle>
          <a:p>
            <a:r>
              <a:rPr lang="en-US"/>
              <a:t>Click to edit Master title style</a:t>
            </a:r>
          </a:p>
        </p:txBody>
      </p:sp>
      <p:sp>
        <p:nvSpPr>
          <p:cNvPr id="18436" name="Rectangle 4"/>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n-US"/>
              <a:t>Click to edit Master subtitle style</a:t>
            </a:r>
          </a:p>
        </p:txBody>
      </p:sp>
      <p:sp>
        <p:nvSpPr>
          <p:cNvPr id="7" name="Rectangle 5"/>
          <p:cNvSpPr>
            <a:spLocks noGrp="1" noChangeArrowheads="1"/>
          </p:cNvSpPr>
          <p:nvPr>
            <p:ph type="dt" sz="half" idx="10"/>
          </p:nvPr>
        </p:nvSpPr>
        <p:spPr>
          <a:xfrm>
            <a:off x="838200" y="6248400"/>
            <a:ext cx="1752600" cy="457200"/>
          </a:xfrm>
        </p:spPr>
        <p:txBody>
          <a:bodyPr/>
          <a:lstStyle>
            <a:lvl1pPr>
              <a:defRPr smtClean="0">
                <a:solidFill>
                  <a:srgbClr val="CCECFF"/>
                </a:solidFill>
              </a:defRPr>
            </a:lvl1pPr>
          </a:lstStyle>
          <a:p>
            <a:pPr>
              <a:defRPr/>
            </a:pPr>
            <a:endParaRPr lang="en-US"/>
          </a:p>
        </p:txBody>
      </p:sp>
      <p:sp>
        <p:nvSpPr>
          <p:cNvPr id="8" name="Rectangle 6"/>
          <p:cNvSpPr>
            <a:spLocks noGrp="1" noChangeArrowheads="1"/>
          </p:cNvSpPr>
          <p:nvPr>
            <p:ph type="ftr" sz="quarter" idx="11"/>
          </p:nvPr>
        </p:nvSpPr>
        <p:spPr>
          <a:xfrm>
            <a:off x="3276600" y="6248400"/>
            <a:ext cx="2895600" cy="457200"/>
          </a:xfrm>
        </p:spPr>
        <p:txBody>
          <a:bodyPr/>
          <a:lstStyle>
            <a:lvl1pPr>
              <a:defRPr smtClean="0">
                <a:solidFill>
                  <a:srgbClr val="CCECFF"/>
                </a:solidFill>
              </a:defRPr>
            </a:lvl1pPr>
          </a:lstStyle>
          <a:p>
            <a:pPr>
              <a:defRPr/>
            </a:pPr>
            <a:endParaRPr lang="en-US"/>
          </a:p>
        </p:txBody>
      </p:sp>
      <p:sp>
        <p:nvSpPr>
          <p:cNvPr id="9" name="Rectangle 7"/>
          <p:cNvSpPr>
            <a:spLocks noGrp="1" noChangeArrowheads="1"/>
          </p:cNvSpPr>
          <p:nvPr>
            <p:ph type="sldNum" sz="quarter" idx="12"/>
          </p:nvPr>
        </p:nvSpPr>
        <p:spPr>
          <a:xfrm>
            <a:off x="6934200" y="6248400"/>
            <a:ext cx="1905000" cy="457200"/>
          </a:xfrm>
        </p:spPr>
        <p:txBody>
          <a:bodyPr/>
          <a:lstStyle>
            <a:lvl1pPr>
              <a:defRPr smtClean="0">
                <a:solidFill>
                  <a:srgbClr val="CCECFF"/>
                </a:solidFill>
              </a:defRPr>
            </a:lvl1pPr>
          </a:lstStyle>
          <a:p>
            <a:pPr>
              <a:defRPr/>
            </a:pPr>
            <a:fld id="{A6C8717F-660F-4FC2-BCD2-8F3839D939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E23507-0B76-4CEF-A539-87810BDD34D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BA2DA4-4AF6-4F06-82A0-759E7C56955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E9387-B41C-41DE-84B7-113AE5F2B22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9944FE-ED0E-450D-8FA3-1DC3E7496D7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06A8CB-F251-4AA0-9DEF-1B34F735739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8D5C5C-E3CD-4814-BD9F-B7A4EEA07F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C52D875-D94F-4F46-B7B5-B6EA53E345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003DA4-FF86-4A71-8085-26C4468E78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895FF4-0C76-4190-A83A-B3456CF8B2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486A90-E73F-4035-AE77-A81CF6699C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lvl1pPr>
          </a:lstStyle>
          <a:p>
            <a:pPr>
              <a:defRPr/>
            </a:pPr>
            <a:endParaRPr lang="en-US"/>
          </a:p>
        </p:txBody>
      </p:sp>
      <p:sp>
        <p:nvSpPr>
          <p:cNvPr id="174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lvl1pPr>
          </a:lstStyle>
          <a:p>
            <a:pPr>
              <a:defRPr/>
            </a:pPr>
            <a:endParaRPr lang="en-US"/>
          </a:p>
        </p:txBody>
      </p:sp>
      <p:sp>
        <p:nvSpPr>
          <p:cNvPr id="1741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vl1pPr>
          </a:lstStyle>
          <a:p>
            <a:pPr>
              <a:defRPr/>
            </a:pPr>
            <a:fld id="{1E493E6E-87EF-4AA6-ACE8-147E7072D88D}" type="slidenum">
              <a:rPr lang="en-US"/>
              <a:pPr>
                <a:defRPr/>
              </a:pPr>
              <a:t>‹#›</a:t>
            </a:fld>
            <a:endParaRPr lang="en-US"/>
          </a:p>
        </p:txBody>
      </p:sp>
      <p:sp>
        <p:nvSpPr>
          <p:cNvPr id="17415" name="Rectangle 7"/>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pPr algn="ctr">
              <a:defRPr/>
            </a:pPr>
            <a:endParaRPr kumimoji="1" lang="en-GB"/>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apache.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971600" y="1230313"/>
            <a:ext cx="7467600" cy="823912"/>
          </a:xfrm>
        </p:spPr>
        <p:txBody>
          <a:bodyPr/>
          <a:lstStyle/>
          <a:p>
            <a:pPr eaLnBrk="1" hangingPunct="1">
              <a:defRPr/>
            </a:pPr>
            <a:r>
              <a:rPr lang="en-GB" sz="4800" dirty="0" smtClean="0"/>
              <a:t>Lecture </a:t>
            </a:r>
            <a:r>
              <a:rPr lang="en-GB" sz="4800" dirty="0" smtClean="0"/>
              <a:t>6:</a:t>
            </a:r>
            <a:endParaRPr lang="en-US" sz="4800" dirty="0" smtClean="0"/>
          </a:p>
        </p:txBody>
      </p:sp>
      <p:sp>
        <p:nvSpPr>
          <p:cNvPr id="36867" name="Rectangle 3"/>
          <p:cNvSpPr>
            <a:spLocks noGrp="1" noChangeArrowheads="1"/>
          </p:cNvSpPr>
          <p:nvPr>
            <p:ph type="subTitle" idx="1"/>
          </p:nvPr>
        </p:nvSpPr>
        <p:spPr>
          <a:xfrm>
            <a:off x="1475656" y="2132856"/>
            <a:ext cx="6400800" cy="1752600"/>
          </a:xfrm>
        </p:spPr>
        <p:txBody>
          <a:bodyPr/>
          <a:lstStyle/>
          <a:p>
            <a:pPr eaLnBrk="1" hangingPunct="1">
              <a:defRPr/>
            </a:pPr>
            <a:r>
              <a:rPr lang="en-GB" dirty="0" smtClean="0"/>
              <a:t>Client Server Architecture</a:t>
            </a:r>
          </a:p>
          <a:p>
            <a:pPr eaLnBrk="1" hangingPunct="1">
              <a:defRPr/>
            </a:pPr>
            <a:r>
              <a:rPr lang="en-GB" dirty="0" smtClean="0"/>
              <a:t>Patrick Donohue</a:t>
            </a:r>
          </a:p>
          <a:p>
            <a:pPr eaLnBrk="1" hangingPunct="1">
              <a:defRPr/>
            </a:pPr>
            <a:r>
              <a:rPr lang="en-GB" sz="2800" dirty="0" smtClean="0"/>
              <a:t>Systems Software </a:t>
            </a:r>
            <a:r>
              <a:rPr lang="en-GB" sz="2800" dirty="0" smtClean="0"/>
              <a:t>&amp; </a:t>
            </a:r>
            <a:r>
              <a:rPr lang="en-GB" sz="2800" dirty="0" smtClean="0"/>
              <a:t>Networks</a:t>
            </a:r>
            <a:endParaRPr lang="en-US" sz="2800" dirty="0" smtClean="0"/>
          </a:p>
        </p:txBody>
      </p:sp>
      <p:sp>
        <p:nvSpPr>
          <p:cNvPr id="3076" name="Text Box 5"/>
          <p:cNvSpPr txBox="1">
            <a:spLocks noChangeArrowheads="1"/>
          </p:cNvSpPr>
          <p:nvPr/>
        </p:nvSpPr>
        <p:spPr bwMode="auto">
          <a:xfrm>
            <a:off x="517525" y="6137275"/>
            <a:ext cx="1228221" cy="246221"/>
          </a:xfrm>
          <a:prstGeom prst="rect">
            <a:avLst/>
          </a:prstGeom>
          <a:noFill/>
          <a:ln w="9525">
            <a:noFill/>
            <a:miter lim="800000"/>
            <a:headEnd/>
            <a:tailEnd/>
          </a:ln>
        </p:spPr>
        <p:txBody>
          <a:bodyPr wrap="none">
            <a:spAutoFit/>
          </a:bodyPr>
          <a:lstStyle/>
          <a:p>
            <a:r>
              <a:rPr lang="en-IE" sz="1000" dirty="0" smtClean="0"/>
              <a:t>© G </a:t>
            </a:r>
            <a:r>
              <a:rPr lang="en-IE" sz="1000" dirty="0" err="1" smtClean="0"/>
              <a:t>Guinnane</a:t>
            </a:r>
            <a:r>
              <a:rPr lang="en-IE" sz="1000" dirty="0" smtClean="0"/>
              <a:t> 2012</a:t>
            </a:r>
            <a:endParaRPr lang="en-US" sz="1000" dirty="0"/>
          </a:p>
        </p:txBody>
      </p:sp>
      <p:pic>
        <p:nvPicPr>
          <p:cNvPr id="3077"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GB" smtClean="0"/>
              <a:t>WWW and Client-Server</a:t>
            </a:r>
          </a:p>
        </p:txBody>
      </p:sp>
      <p:sp>
        <p:nvSpPr>
          <p:cNvPr id="61443" name="Rectangle 3"/>
          <p:cNvSpPr>
            <a:spLocks noGrp="1" noChangeArrowheads="1"/>
          </p:cNvSpPr>
          <p:nvPr>
            <p:ph type="body" idx="1"/>
          </p:nvPr>
        </p:nvSpPr>
        <p:spPr/>
        <p:txBody>
          <a:bodyPr/>
          <a:lstStyle/>
          <a:p>
            <a:pPr eaLnBrk="1" hangingPunct="1">
              <a:defRPr/>
            </a:pPr>
            <a:r>
              <a:rPr lang="en-IE" dirty="0" smtClean="0"/>
              <a:t>The following slides illustrate the client-server process used to download a typical web page</a:t>
            </a:r>
          </a:p>
          <a:p>
            <a:pPr eaLnBrk="1" hangingPunct="1">
              <a:defRPr/>
            </a:pPr>
            <a:r>
              <a:rPr lang="en-IE" dirty="0" smtClean="0"/>
              <a:t>Components</a:t>
            </a:r>
          </a:p>
          <a:p>
            <a:pPr lvl="1" eaLnBrk="1" hangingPunct="1">
              <a:defRPr/>
            </a:pPr>
            <a:r>
              <a:rPr lang="en-IE" dirty="0" smtClean="0"/>
              <a:t>Web http Server (</a:t>
            </a:r>
            <a:r>
              <a:rPr lang="en-IE" dirty="0" err="1" smtClean="0"/>
              <a:t>IIS,Apache</a:t>
            </a:r>
            <a:r>
              <a:rPr lang="en-IE" dirty="0" smtClean="0"/>
              <a:t>, ..)</a:t>
            </a:r>
          </a:p>
          <a:p>
            <a:pPr lvl="1" eaLnBrk="1" hangingPunct="1">
              <a:defRPr/>
            </a:pPr>
            <a:r>
              <a:rPr lang="en-IE" dirty="0" smtClean="0"/>
              <a:t>Web Browser (Explorer, Mozilla Firefox ..)</a:t>
            </a:r>
          </a:p>
          <a:p>
            <a:pPr lvl="1" eaLnBrk="1" hangingPunct="1">
              <a:defRPr/>
            </a:pPr>
            <a:r>
              <a:rPr lang="en-IE" dirty="0" smtClean="0"/>
              <a:t>Domain Name System Server (DNS)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8600" y="457200"/>
            <a:ext cx="4991100" cy="1143000"/>
          </a:xfrm>
        </p:spPr>
        <p:txBody>
          <a:bodyPr/>
          <a:lstStyle/>
          <a:p>
            <a:pPr eaLnBrk="1" hangingPunct="1">
              <a:defRPr/>
            </a:pPr>
            <a:r>
              <a:rPr lang="en-IE" sz="4000" smtClean="0"/>
              <a:t>WWW and client server process </a:t>
            </a:r>
            <a:endParaRPr lang="en-US" sz="4000" smtClean="0"/>
          </a:p>
        </p:txBody>
      </p:sp>
      <p:sp>
        <p:nvSpPr>
          <p:cNvPr id="62467"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lang="en-IE">
                <a:solidFill>
                  <a:schemeClr val="bg2"/>
                </a:solidFill>
              </a:rPr>
              <a:t>Internet</a:t>
            </a:r>
            <a:endParaRPr lang="en-US">
              <a:solidFill>
                <a:schemeClr val="bg2"/>
              </a:solidFill>
            </a:endParaRPr>
          </a:p>
        </p:txBody>
      </p:sp>
      <p:sp>
        <p:nvSpPr>
          <p:cNvPr id="13316"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3317"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3318"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3319"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3320"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3321"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3322"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solidFill>
                  <a:srgbClr val="FF3300"/>
                </a:solidFill>
              </a:rPr>
              <a:t>194</a:t>
            </a:r>
            <a:r>
              <a:rPr lang="en-US">
                <a:solidFill>
                  <a:srgbClr val="FF3300"/>
                </a:solidFill>
              </a:rPr>
              <a:t>.</a:t>
            </a:r>
            <a:r>
              <a:rPr lang="en-US" b="1">
                <a:solidFill>
                  <a:srgbClr val="FF3300"/>
                </a:solidFill>
              </a:rPr>
              <a:t>154</a:t>
            </a:r>
            <a:r>
              <a:rPr lang="en-US">
                <a:solidFill>
                  <a:srgbClr val="FF3300"/>
                </a:solidFill>
              </a:rPr>
              <a:t>.</a:t>
            </a:r>
            <a:r>
              <a:rPr lang="en-US" b="1">
                <a:solidFill>
                  <a:srgbClr val="FF3300"/>
                </a:solidFill>
              </a:rPr>
              <a:t>200</a:t>
            </a:r>
            <a:r>
              <a:rPr lang="en-US">
                <a:solidFill>
                  <a:srgbClr val="FF3300"/>
                </a:solidFill>
              </a:rPr>
              <a:t>.</a:t>
            </a:r>
            <a:r>
              <a:rPr lang="en-US" b="1">
                <a:solidFill>
                  <a:srgbClr val="FF3300"/>
                </a:solidFill>
              </a:rPr>
              <a:t>217</a:t>
            </a:r>
            <a:endParaRPr lang="en-IE">
              <a:solidFill>
                <a:srgbClr val="FF3300"/>
              </a:solidFill>
            </a:endParaRPr>
          </a:p>
          <a:p>
            <a:r>
              <a:rPr lang="en-IE">
                <a:solidFill>
                  <a:schemeClr val="bg2"/>
                </a:solidFill>
              </a:rPr>
              <a:t>www.irishrugby.ie</a:t>
            </a:r>
            <a:endParaRPr lang="en-US">
              <a:solidFill>
                <a:schemeClr val="bg2"/>
              </a:solidFill>
            </a:endParaRPr>
          </a:p>
        </p:txBody>
      </p:sp>
      <p:sp>
        <p:nvSpPr>
          <p:cNvPr id="13323" name="Text Box 11"/>
          <p:cNvSpPr txBox="1">
            <a:spLocks noChangeArrowheads="1"/>
          </p:cNvSpPr>
          <p:nvPr/>
        </p:nvSpPr>
        <p:spPr bwMode="auto">
          <a:xfrm>
            <a:off x="6927850" y="1144588"/>
            <a:ext cx="1620838" cy="1187450"/>
          </a:xfrm>
          <a:prstGeom prst="rect">
            <a:avLst/>
          </a:prstGeom>
          <a:noFill/>
          <a:ln w="9525">
            <a:noFill/>
            <a:miter lim="800000"/>
            <a:headEnd/>
            <a:tailEnd/>
          </a:ln>
        </p:spPr>
        <p:txBody>
          <a:bodyPr wrap="none">
            <a:spAutoFit/>
          </a:bodyPr>
          <a:lstStyle/>
          <a:p>
            <a:r>
              <a:rPr lang="en-IE"/>
              <a:t>Client</a:t>
            </a:r>
          </a:p>
          <a:p>
            <a:r>
              <a:rPr lang="en-IE"/>
              <a:t>Browser</a:t>
            </a:r>
          </a:p>
          <a:p>
            <a:r>
              <a:rPr lang="en-IE"/>
              <a:t>Application</a:t>
            </a:r>
            <a:endParaRPr lang="en-US"/>
          </a:p>
        </p:txBody>
      </p:sp>
      <p:sp>
        <p:nvSpPr>
          <p:cNvPr id="13324" name="Text Box 12"/>
          <p:cNvSpPr txBox="1">
            <a:spLocks noChangeArrowheads="1"/>
          </p:cNvSpPr>
          <p:nvPr/>
        </p:nvSpPr>
        <p:spPr bwMode="auto">
          <a:xfrm>
            <a:off x="6372225" y="4292600"/>
            <a:ext cx="1639888" cy="831850"/>
          </a:xfrm>
          <a:prstGeom prst="rect">
            <a:avLst/>
          </a:prstGeom>
          <a:solidFill>
            <a:srgbClr val="FF3300"/>
          </a:solidFill>
          <a:ln w="9525">
            <a:solidFill>
              <a:srgbClr val="FF3300"/>
            </a:solidFill>
            <a:miter lim="800000"/>
            <a:headEnd/>
            <a:tailEnd/>
          </a:ln>
        </p:spPr>
        <p:txBody>
          <a:bodyPr wrap="none">
            <a:spAutoFit/>
          </a:bodyPr>
          <a:lstStyle/>
          <a:p>
            <a:r>
              <a:rPr lang="en-IE"/>
              <a:t>http</a:t>
            </a:r>
          </a:p>
          <a:p>
            <a:r>
              <a:rPr lang="en-IE"/>
              <a:t>Web Server</a:t>
            </a:r>
            <a:endParaRPr lang="en-US"/>
          </a:p>
        </p:txBody>
      </p:sp>
      <p:sp>
        <p:nvSpPr>
          <p:cNvPr id="13325" name="Line 13"/>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3326"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3327" name="laptop"/>
          <p:cNvSpPr>
            <a:spLocks noEditPoints="1" noChangeArrowheads="1"/>
          </p:cNvSpPr>
          <p:nvPr/>
        </p:nvSpPr>
        <p:spPr bwMode="auto">
          <a:xfrm>
            <a:off x="5651500" y="170021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3328"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3329" name="Text Box 17"/>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pic>
        <p:nvPicPr>
          <p:cNvPr id="13330" name="Picture 18"/>
          <p:cNvPicPr>
            <a:picLocks noGrp="1" noChangeAspect="1" noChangeArrowheads="1"/>
          </p:cNvPicPr>
          <p:nvPr>
            <p:ph idx="1"/>
          </p:nvPr>
        </p:nvPicPr>
        <p:blipFill>
          <a:blip r:embed="rId2" cstate="print"/>
          <a:srcRect/>
          <a:stretch>
            <a:fillRect/>
          </a:stretch>
        </p:blipFill>
        <p:spPr>
          <a:xfrm>
            <a:off x="5940425" y="1773238"/>
            <a:ext cx="571500" cy="373062"/>
          </a:xfrm>
          <a:noFill/>
        </p:spPr>
      </p:pic>
      <p:sp>
        <p:nvSpPr>
          <p:cNvPr id="13331" name="Text Box 19"/>
          <p:cNvSpPr txBox="1">
            <a:spLocks noChangeArrowheads="1"/>
          </p:cNvSpPr>
          <p:nvPr/>
        </p:nvSpPr>
        <p:spPr bwMode="auto">
          <a:xfrm>
            <a:off x="5003800" y="549275"/>
            <a:ext cx="3711575" cy="457200"/>
          </a:xfrm>
          <a:prstGeom prst="rect">
            <a:avLst/>
          </a:prstGeom>
          <a:solidFill>
            <a:srgbClr val="080808"/>
          </a:solidFill>
          <a:ln w="9525">
            <a:noFill/>
            <a:miter lim="800000"/>
            <a:headEnd/>
            <a:tailEnd/>
          </a:ln>
        </p:spPr>
        <p:txBody>
          <a:bodyPr wrap="none">
            <a:spAutoFit/>
          </a:bodyPr>
          <a:lstStyle/>
          <a:p>
            <a:r>
              <a:rPr lang="en-IE"/>
              <a:t>Step 1 – Start Client browser</a:t>
            </a:r>
            <a:endParaRPr lang="en-US"/>
          </a:p>
        </p:txBody>
      </p:sp>
      <p:sp>
        <p:nvSpPr>
          <p:cNvPr id="13332" name="Line 20"/>
          <p:cNvSpPr>
            <a:spLocks noChangeShapeType="1"/>
          </p:cNvSpPr>
          <p:nvPr/>
        </p:nvSpPr>
        <p:spPr bwMode="auto">
          <a:xfrm flipH="1">
            <a:off x="6084888" y="981075"/>
            <a:ext cx="71437" cy="503238"/>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8600" y="457200"/>
            <a:ext cx="3911600" cy="1143000"/>
          </a:xfrm>
        </p:spPr>
        <p:txBody>
          <a:bodyPr/>
          <a:lstStyle/>
          <a:p>
            <a:pPr eaLnBrk="1" hangingPunct="1">
              <a:defRPr/>
            </a:pPr>
            <a:r>
              <a:rPr lang="en-IE" sz="4000" smtClean="0"/>
              <a:t>WWW and client server process </a:t>
            </a:r>
            <a:endParaRPr lang="en-US" sz="4000" smtClean="0"/>
          </a:p>
        </p:txBody>
      </p:sp>
      <p:sp>
        <p:nvSpPr>
          <p:cNvPr id="63491"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lang="en-IE">
                <a:solidFill>
                  <a:schemeClr val="bg2"/>
                </a:solidFill>
              </a:rPr>
              <a:t>Internet</a:t>
            </a:r>
            <a:endParaRPr lang="en-US">
              <a:solidFill>
                <a:schemeClr val="bg2"/>
              </a:solidFill>
            </a:endParaRPr>
          </a:p>
        </p:txBody>
      </p:sp>
      <p:sp>
        <p:nvSpPr>
          <p:cNvPr id="14340"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4341"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4342"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4343"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4344"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4345"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4346"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14347" name="Text Box 11"/>
          <p:cNvSpPr txBox="1">
            <a:spLocks noChangeArrowheads="1"/>
          </p:cNvSpPr>
          <p:nvPr/>
        </p:nvSpPr>
        <p:spPr bwMode="auto">
          <a:xfrm>
            <a:off x="6927850" y="1144588"/>
            <a:ext cx="1620838" cy="1187450"/>
          </a:xfrm>
          <a:prstGeom prst="rect">
            <a:avLst/>
          </a:prstGeom>
          <a:noFill/>
          <a:ln w="9525">
            <a:noFill/>
            <a:miter lim="800000"/>
            <a:headEnd/>
            <a:tailEnd/>
          </a:ln>
        </p:spPr>
        <p:txBody>
          <a:bodyPr wrap="none">
            <a:spAutoFit/>
          </a:bodyPr>
          <a:lstStyle/>
          <a:p>
            <a:r>
              <a:rPr lang="en-IE"/>
              <a:t>Client</a:t>
            </a:r>
          </a:p>
          <a:p>
            <a:r>
              <a:rPr lang="en-IE"/>
              <a:t>Browser</a:t>
            </a:r>
          </a:p>
          <a:p>
            <a:r>
              <a:rPr lang="en-IE"/>
              <a:t>Application</a:t>
            </a:r>
            <a:endParaRPr lang="en-US"/>
          </a:p>
        </p:txBody>
      </p:sp>
      <p:sp>
        <p:nvSpPr>
          <p:cNvPr id="14348" name="Text Box 12"/>
          <p:cNvSpPr txBox="1">
            <a:spLocks noChangeArrowheads="1"/>
          </p:cNvSpPr>
          <p:nvPr/>
        </p:nvSpPr>
        <p:spPr bwMode="auto">
          <a:xfrm>
            <a:off x="6372225" y="4652963"/>
            <a:ext cx="1630363" cy="457200"/>
          </a:xfrm>
          <a:prstGeom prst="rect">
            <a:avLst/>
          </a:prstGeom>
          <a:noFill/>
          <a:ln w="9525">
            <a:noFill/>
            <a:miter lim="800000"/>
            <a:headEnd/>
            <a:tailEnd/>
          </a:ln>
        </p:spPr>
        <p:txBody>
          <a:bodyPr wrap="none">
            <a:spAutoFit/>
          </a:bodyPr>
          <a:lstStyle/>
          <a:p>
            <a:r>
              <a:rPr lang="en-IE"/>
              <a:t>Web Server</a:t>
            </a:r>
            <a:endParaRPr lang="en-US"/>
          </a:p>
        </p:txBody>
      </p:sp>
      <p:sp>
        <p:nvSpPr>
          <p:cNvPr id="14349" name="Line 13"/>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4350"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4351"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4352" name="Text Box 16"/>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sp>
        <p:nvSpPr>
          <p:cNvPr id="14353" name="Text Box 17"/>
          <p:cNvSpPr txBox="1">
            <a:spLocks noChangeArrowheads="1"/>
          </p:cNvSpPr>
          <p:nvPr/>
        </p:nvSpPr>
        <p:spPr bwMode="auto">
          <a:xfrm>
            <a:off x="5003800" y="188913"/>
            <a:ext cx="3508375" cy="822325"/>
          </a:xfrm>
          <a:prstGeom prst="rect">
            <a:avLst/>
          </a:prstGeom>
          <a:solidFill>
            <a:srgbClr val="080808"/>
          </a:solidFill>
          <a:ln w="9525">
            <a:noFill/>
            <a:miter lim="800000"/>
            <a:headEnd/>
            <a:tailEnd/>
          </a:ln>
        </p:spPr>
        <p:txBody>
          <a:bodyPr wrap="none">
            <a:spAutoFit/>
          </a:bodyPr>
          <a:lstStyle/>
          <a:p>
            <a:r>
              <a:rPr lang="en-IE"/>
              <a:t>Step 2 – enter desired URL</a:t>
            </a:r>
          </a:p>
          <a:p>
            <a:r>
              <a:rPr lang="en-IE"/>
              <a:t>In Browser</a:t>
            </a:r>
            <a:endParaRPr lang="en-US"/>
          </a:p>
        </p:txBody>
      </p:sp>
      <p:grpSp>
        <p:nvGrpSpPr>
          <p:cNvPr id="14354" name="Group 18"/>
          <p:cNvGrpSpPr>
            <a:grpSpLocks/>
          </p:cNvGrpSpPr>
          <p:nvPr/>
        </p:nvGrpSpPr>
        <p:grpSpPr bwMode="auto">
          <a:xfrm>
            <a:off x="5651500" y="1700213"/>
            <a:ext cx="1192213" cy="825500"/>
            <a:chOff x="3560" y="1071"/>
            <a:chExt cx="751" cy="520"/>
          </a:xfrm>
        </p:grpSpPr>
        <p:sp>
          <p:nvSpPr>
            <p:cNvPr id="14357" name="laptop"/>
            <p:cNvSpPr>
              <a:spLocks noEditPoints="1" noChangeArrowheads="1"/>
            </p:cNvSpPr>
            <p:nvPr/>
          </p:nvSpPr>
          <p:spPr bwMode="auto">
            <a:xfrm>
              <a:off x="3560" y="1071"/>
              <a:ext cx="751" cy="520"/>
            </a:xfrm>
            <a:custGeom>
              <a:avLst/>
              <a:gdLst>
                <a:gd name="T0" fmla="*/ 117 w 21600"/>
                <a:gd name="T1" fmla="*/ 0 h 21600"/>
                <a:gd name="T2" fmla="*/ 117 w 21600"/>
                <a:gd name="T3" fmla="*/ 173 h 21600"/>
                <a:gd name="T4" fmla="*/ 637 w 21600"/>
                <a:gd name="T5" fmla="*/ 0 h 21600"/>
                <a:gd name="T6" fmla="*/ 637 w 21600"/>
                <a:gd name="T7" fmla="*/ 173 h 21600"/>
                <a:gd name="T8" fmla="*/ 376 w 21600"/>
                <a:gd name="T9" fmla="*/ 0 h 21600"/>
                <a:gd name="T10" fmla="*/ 376 w 21600"/>
                <a:gd name="T11" fmla="*/ 520 h 21600"/>
                <a:gd name="T12" fmla="*/ 0 w 21600"/>
                <a:gd name="T13" fmla="*/ 520 h 21600"/>
                <a:gd name="T14" fmla="*/ 751 w 21600"/>
                <a:gd name="T15" fmla="*/ 520 h 21600"/>
                <a:gd name="T16" fmla="*/ 0 60000 65536"/>
                <a:gd name="T17" fmla="*/ 0 60000 65536"/>
                <a:gd name="T18" fmla="*/ 0 60000 65536"/>
                <a:gd name="T19" fmla="*/ 0 60000 65536"/>
                <a:gd name="T20" fmla="*/ 0 60000 65536"/>
                <a:gd name="T21" fmla="*/ 0 60000 65536"/>
                <a:gd name="T22" fmla="*/ 0 60000 65536"/>
                <a:gd name="T23" fmla="*/ 0 60000 65536"/>
                <a:gd name="T24" fmla="*/ 4458 w 21600"/>
                <a:gd name="T25" fmla="*/ 1869 h 21600"/>
                <a:gd name="T26" fmla="*/ 17315 w 21600"/>
                <a:gd name="T27" fmla="*/ 123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4358" name="Picture 20"/>
            <p:cNvPicPr>
              <a:picLocks noChangeAspect="1" noChangeArrowheads="1"/>
            </p:cNvPicPr>
            <p:nvPr/>
          </p:nvPicPr>
          <p:blipFill>
            <a:blip r:embed="rId2" cstate="print"/>
            <a:srcRect/>
            <a:stretch>
              <a:fillRect/>
            </a:stretch>
          </p:blipFill>
          <p:spPr bwMode="auto">
            <a:xfrm>
              <a:off x="3742" y="1117"/>
              <a:ext cx="360" cy="235"/>
            </a:xfrm>
            <a:prstGeom prst="rect">
              <a:avLst/>
            </a:prstGeom>
            <a:noFill/>
            <a:ln w="9525">
              <a:noFill/>
              <a:miter lim="800000"/>
              <a:headEnd/>
              <a:tailEnd/>
            </a:ln>
          </p:spPr>
        </p:pic>
      </p:grpSp>
      <p:pic>
        <p:nvPicPr>
          <p:cNvPr id="14355" name="Picture 21"/>
          <p:cNvPicPr>
            <a:picLocks noGrp="1" noChangeAspect="1" noChangeArrowheads="1"/>
          </p:cNvPicPr>
          <p:nvPr>
            <p:ph sz="half" idx="2"/>
          </p:nvPr>
        </p:nvPicPr>
        <p:blipFill>
          <a:blip r:embed="rId3" cstate="print"/>
          <a:srcRect/>
          <a:stretch>
            <a:fillRect/>
          </a:stretch>
        </p:blipFill>
        <p:spPr>
          <a:xfrm>
            <a:off x="5867400" y="2060575"/>
            <a:ext cx="2911475" cy="1066800"/>
          </a:xfrm>
          <a:noFill/>
        </p:spPr>
      </p:pic>
      <p:sp>
        <p:nvSpPr>
          <p:cNvPr id="14356" name="Line 22"/>
          <p:cNvSpPr>
            <a:spLocks noChangeShapeType="1"/>
          </p:cNvSpPr>
          <p:nvPr/>
        </p:nvSpPr>
        <p:spPr bwMode="auto">
          <a:xfrm>
            <a:off x="6156325" y="981075"/>
            <a:ext cx="360363" cy="1800225"/>
          </a:xfrm>
          <a:prstGeom prst="line">
            <a:avLst/>
          </a:prstGeom>
          <a:noFill/>
          <a:ln w="38100">
            <a:solidFill>
              <a:srgbClr val="FF3300"/>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457200"/>
            <a:ext cx="3911600" cy="1143000"/>
          </a:xfrm>
        </p:spPr>
        <p:txBody>
          <a:bodyPr/>
          <a:lstStyle/>
          <a:p>
            <a:pPr eaLnBrk="1" hangingPunct="1">
              <a:defRPr/>
            </a:pPr>
            <a:r>
              <a:rPr lang="en-IE" sz="4000" smtClean="0"/>
              <a:t>WWW and client server process </a:t>
            </a:r>
            <a:endParaRPr lang="en-US" sz="4000" smtClean="0"/>
          </a:p>
        </p:txBody>
      </p:sp>
      <p:sp>
        <p:nvSpPr>
          <p:cNvPr id="64515"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solidFill>
                <a:schemeClr val="bg2"/>
              </a:solidFill>
            </a:endParaRPr>
          </a:p>
        </p:txBody>
      </p:sp>
      <p:sp>
        <p:nvSpPr>
          <p:cNvPr id="15364"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5365"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5366"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5367"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5368"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5369"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5370"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15371" name="Text Box 11"/>
          <p:cNvSpPr txBox="1">
            <a:spLocks noChangeArrowheads="1"/>
          </p:cNvSpPr>
          <p:nvPr/>
        </p:nvSpPr>
        <p:spPr bwMode="auto">
          <a:xfrm>
            <a:off x="6927850" y="1144588"/>
            <a:ext cx="1620838" cy="1187450"/>
          </a:xfrm>
          <a:prstGeom prst="rect">
            <a:avLst/>
          </a:prstGeom>
          <a:noFill/>
          <a:ln w="9525">
            <a:noFill/>
            <a:miter lim="800000"/>
            <a:headEnd/>
            <a:tailEnd/>
          </a:ln>
        </p:spPr>
        <p:txBody>
          <a:bodyPr wrap="none">
            <a:spAutoFit/>
          </a:bodyPr>
          <a:lstStyle/>
          <a:p>
            <a:r>
              <a:rPr lang="en-IE"/>
              <a:t>Client</a:t>
            </a:r>
          </a:p>
          <a:p>
            <a:r>
              <a:rPr lang="en-IE"/>
              <a:t>Browser</a:t>
            </a:r>
          </a:p>
          <a:p>
            <a:r>
              <a:rPr lang="en-IE"/>
              <a:t>Application</a:t>
            </a:r>
            <a:endParaRPr lang="en-US"/>
          </a:p>
        </p:txBody>
      </p:sp>
      <p:sp>
        <p:nvSpPr>
          <p:cNvPr id="15372" name="Text Box 12"/>
          <p:cNvSpPr txBox="1">
            <a:spLocks noChangeArrowheads="1"/>
          </p:cNvSpPr>
          <p:nvPr/>
        </p:nvSpPr>
        <p:spPr bwMode="auto">
          <a:xfrm>
            <a:off x="6372225" y="4652963"/>
            <a:ext cx="1630363" cy="457200"/>
          </a:xfrm>
          <a:prstGeom prst="rect">
            <a:avLst/>
          </a:prstGeom>
          <a:noFill/>
          <a:ln w="9525">
            <a:noFill/>
            <a:miter lim="800000"/>
            <a:headEnd/>
            <a:tailEnd/>
          </a:ln>
        </p:spPr>
        <p:txBody>
          <a:bodyPr wrap="none">
            <a:spAutoFit/>
          </a:bodyPr>
          <a:lstStyle/>
          <a:p>
            <a:r>
              <a:rPr lang="en-IE"/>
              <a:t>Web Server</a:t>
            </a:r>
            <a:endParaRPr lang="en-US"/>
          </a:p>
        </p:txBody>
      </p:sp>
      <p:sp>
        <p:nvSpPr>
          <p:cNvPr id="15373" name="Line 13"/>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5374"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5375"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5376" name="Text Box 16"/>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sp>
        <p:nvSpPr>
          <p:cNvPr id="15377" name="Text Box 17"/>
          <p:cNvSpPr txBox="1">
            <a:spLocks noChangeArrowheads="1"/>
          </p:cNvSpPr>
          <p:nvPr/>
        </p:nvSpPr>
        <p:spPr bwMode="auto">
          <a:xfrm>
            <a:off x="5003800" y="188913"/>
            <a:ext cx="3744913" cy="1187450"/>
          </a:xfrm>
          <a:prstGeom prst="rect">
            <a:avLst/>
          </a:prstGeom>
          <a:solidFill>
            <a:srgbClr val="080808"/>
          </a:solidFill>
          <a:ln w="9525">
            <a:noFill/>
            <a:miter lim="800000"/>
            <a:headEnd/>
            <a:tailEnd/>
          </a:ln>
        </p:spPr>
        <p:txBody>
          <a:bodyPr>
            <a:spAutoFit/>
          </a:bodyPr>
          <a:lstStyle/>
          <a:p>
            <a:r>
              <a:rPr lang="en-IE"/>
              <a:t>Step 3 – Browser requests IP address of web server from DNS</a:t>
            </a:r>
            <a:endParaRPr lang="en-US"/>
          </a:p>
        </p:txBody>
      </p:sp>
      <p:grpSp>
        <p:nvGrpSpPr>
          <p:cNvPr id="15378" name="Group 18"/>
          <p:cNvGrpSpPr>
            <a:grpSpLocks/>
          </p:cNvGrpSpPr>
          <p:nvPr/>
        </p:nvGrpSpPr>
        <p:grpSpPr bwMode="auto">
          <a:xfrm>
            <a:off x="5651500" y="1700213"/>
            <a:ext cx="1192213" cy="825500"/>
            <a:chOff x="3560" y="1071"/>
            <a:chExt cx="751" cy="520"/>
          </a:xfrm>
        </p:grpSpPr>
        <p:sp>
          <p:nvSpPr>
            <p:cNvPr id="15383" name="laptop"/>
            <p:cNvSpPr>
              <a:spLocks noEditPoints="1" noChangeArrowheads="1"/>
            </p:cNvSpPr>
            <p:nvPr/>
          </p:nvSpPr>
          <p:spPr bwMode="auto">
            <a:xfrm>
              <a:off x="3560" y="1071"/>
              <a:ext cx="751" cy="520"/>
            </a:xfrm>
            <a:custGeom>
              <a:avLst/>
              <a:gdLst>
                <a:gd name="T0" fmla="*/ 117 w 21600"/>
                <a:gd name="T1" fmla="*/ 0 h 21600"/>
                <a:gd name="T2" fmla="*/ 117 w 21600"/>
                <a:gd name="T3" fmla="*/ 173 h 21600"/>
                <a:gd name="T4" fmla="*/ 637 w 21600"/>
                <a:gd name="T5" fmla="*/ 0 h 21600"/>
                <a:gd name="T6" fmla="*/ 637 w 21600"/>
                <a:gd name="T7" fmla="*/ 173 h 21600"/>
                <a:gd name="T8" fmla="*/ 376 w 21600"/>
                <a:gd name="T9" fmla="*/ 0 h 21600"/>
                <a:gd name="T10" fmla="*/ 376 w 21600"/>
                <a:gd name="T11" fmla="*/ 520 h 21600"/>
                <a:gd name="T12" fmla="*/ 0 w 21600"/>
                <a:gd name="T13" fmla="*/ 520 h 21600"/>
                <a:gd name="T14" fmla="*/ 751 w 21600"/>
                <a:gd name="T15" fmla="*/ 520 h 21600"/>
                <a:gd name="T16" fmla="*/ 0 60000 65536"/>
                <a:gd name="T17" fmla="*/ 0 60000 65536"/>
                <a:gd name="T18" fmla="*/ 0 60000 65536"/>
                <a:gd name="T19" fmla="*/ 0 60000 65536"/>
                <a:gd name="T20" fmla="*/ 0 60000 65536"/>
                <a:gd name="T21" fmla="*/ 0 60000 65536"/>
                <a:gd name="T22" fmla="*/ 0 60000 65536"/>
                <a:gd name="T23" fmla="*/ 0 60000 65536"/>
                <a:gd name="T24" fmla="*/ 4458 w 21600"/>
                <a:gd name="T25" fmla="*/ 1869 h 21600"/>
                <a:gd name="T26" fmla="*/ 17315 w 21600"/>
                <a:gd name="T27" fmla="*/ 123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5384" name="Picture 20"/>
            <p:cNvPicPr>
              <a:picLocks noChangeAspect="1" noChangeArrowheads="1"/>
            </p:cNvPicPr>
            <p:nvPr/>
          </p:nvPicPr>
          <p:blipFill>
            <a:blip r:embed="rId2" cstate="print"/>
            <a:srcRect/>
            <a:stretch>
              <a:fillRect/>
            </a:stretch>
          </p:blipFill>
          <p:spPr bwMode="auto">
            <a:xfrm>
              <a:off x="3742" y="1117"/>
              <a:ext cx="360" cy="235"/>
            </a:xfrm>
            <a:prstGeom prst="rect">
              <a:avLst/>
            </a:prstGeom>
            <a:noFill/>
            <a:ln w="9525">
              <a:noFill/>
              <a:miter lim="800000"/>
              <a:headEnd/>
              <a:tailEnd/>
            </a:ln>
          </p:spPr>
        </p:pic>
      </p:grpSp>
      <p:pic>
        <p:nvPicPr>
          <p:cNvPr id="15379" name="Picture 21"/>
          <p:cNvPicPr>
            <a:picLocks noGrp="1" noChangeAspect="1" noChangeArrowheads="1"/>
          </p:cNvPicPr>
          <p:nvPr>
            <p:ph sz="half" idx="2"/>
          </p:nvPr>
        </p:nvPicPr>
        <p:blipFill>
          <a:blip r:embed="rId3" cstate="print"/>
          <a:srcRect/>
          <a:stretch>
            <a:fillRect/>
          </a:stretch>
        </p:blipFill>
        <p:spPr>
          <a:xfrm>
            <a:off x="5867400" y="2060575"/>
            <a:ext cx="2911475" cy="1066800"/>
          </a:xfrm>
          <a:noFill/>
        </p:spPr>
      </p:pic>
      <p:sp>
        <p:nvSpPr>
          <p:cNvPr id="15380" name="Line 22"/>
          <p:cNvSpPr>
            <a:spLocks noChangeShapeType="1"/>
          </p:cNvSpPr>
          <p:nvPr/>
        </p:nvSpPr>
        <p:spPr bwMode="auto">
          <a:xfrm flipH="1">
            <a:off x="2627313" y="2349500"/>
            <a:ext cx="2881312" cy="2303463"/>
          </a:xfrm>
          <a:prstGeom prst="line">
            <a:avLst/>
          </a:prstGeom>
          <a:noFill/>
          <a:ln w="57150">
            <a:solidFill>
              <a:srgbClr val="99FF99"/>
            </a:solidFill>
            <a:round/>
            <a:headEnd/>
            <a:tailEnd type="triangle" w="med" len="med"/>
          </a:ln>
        </p:spPr>
        <p:txBody>
          <a:bodyPr wrap="none"/>
          <a:lstStyle/>
          <a:p>
            <a:endParaRPr lang="en-US"/>
          </a:p>
        </p:txBody>
      </p:sp>
      <p:sp>
        <p:nvSpPr>
          <p:cNvPr id="15381" name="Text Box 23"/>
          <p:cNvSpPr txBox="1">
            <a:spLocks noChangeArrowheads="1"/>
          </p:cNvSpPr>
          <p:nvPr/>
        </p:nvSpPr>
        <p:spPr bwMode="auto">
          <a:xfrm rot="-2364040">
            <a:off x="2913063" y="2733675"/>
            <a:ext cx="2757487" cy="457200"/>
          </a:xfrm>
          <a:prstGeom prst="rect">
            <a:avLst/>
          </a:prstGeom>
          <a:solidFill>
            <a:schemeClr val="hlink"/>
          </a:solidFill>
          <a:ln w="9525">
            <a:noFill/>
            <a:miter lim="800000"/>
            <a:headEnd/>
            <a:tailEnd/>
          </a:ln>
        </p:spPr>
        <p:txBody>
          <a:bodyPr wrap="none">
            <a:spAutoFit/>
          </a:bodyPr>
          <a:lstStyle/>
          <a:p>
            <a:r>
              <a:rPr lang="en-IE">
                <a:solidFill>
                  <a:srgbClr val="FF3300"/>
                </a:solidFill>
              </a:rPr>
              <a:t>www.irishrugby.ie ? </a:t>
            </a:r>
            <a:endParaRPr lang="en-US">
              <a:solidFill>
                <a:srgbClr val="FF3300"/>
              </a:solidFill>
            </a:endParaRPr>
          </a:p>
        </p:txBody>
      </p:sp>
      <p:sp>
        <p:nvSpPr>
          <p:cNvPr id="15382" name="Text Box 24"/>
          <p:cNvSpPr txBox="1">
            <a:spLocks noChangeArrowheads="1"/>
          </p:cNvSpPr>
          <p:nvPr/>
        </p:nvSpPr>
        <p:spPr bwMode="auto">
          <a:xfrm>
            <a:off x="107950" y="1916113"/>
            <a:ext cx="1873250" cy="1004887"/>
          </a:xfrm>
          <a:prstGeom prst="rect">
            <a:avLst/>
          </a:prstGeom>
          <a:solidFill>
            <a:srgbClr val="000099"/>
          </a:solidFill>
          <a:ln w="9525">
            <a:noFill/>
            <a:miter lim="800000"/>
            <a:headEnd/>
            <a:tailEnd/>
          </a:ln>
        </p:spPr>
        <p:txBody>
          <a:bodyPr>
            <a:spAutoFit/>
          </a:bodyPr>
          <a:lstStyle/>
          <a:p>
            <a:r>
              <a:rPr lang="en-IE" sz="1200" i="1"/>
              <a:t>Tip!</a:t>
            </a:r>
          </a:p>
          <a:p>
            <a:r>
              <a:rPr lang="en-IE" sz="1200" i="1"/>
              <a:t>Use this website to look up host names/IP addresses:</a:t>
            </a:r>
          </a:p>
          <a:p>
            <a:r>
              <a:rPr lang="en-US" sz="1200" i="1"/>
              <a:t>http://www.bankes.com/nslookup.htm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8600" y="457200"/>
            <a:ext cx="3911600" cy="1143000"/>
          </a:xfrm>
        </p:spPr>
        <p:txBody>
          <a:bodyPr/>
          <a:lstStyle/>
          <a:p>
            <a:pPr eaLnBrk="1" hangingPunct="1">
              <a:defRPr/>
            </a:pPr>
            <a:r>
              <a:rPr lang="en-IE" sz="4000" smtClean="0"/>
              <a:t>WWW and client server process </a:t>
            </a:r>
            <a:endParaRPr lang="en-US" sz="4000" smtClean="0"/>
          </a:p>
        </p:txBody>
      </p:sp>
      <p:sp>
        <p:nvSpPr>
          <p:cNvPr id="65539"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solidFill>
                <a:schemeClr val="bg2"/>
              </a:solidFill>
            </a:endParaRPr>
          </a:p>
        </p:txBody>
      </p:sp>
      <p:sp>
        <p:nvSpPr>
          <p:cNvPr id="16388"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6389"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6390"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6391"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6392"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6393"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6394"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16395" name="Text Box 11"/>
          <p:cNvSpPr txBox="1">
            <a:spLocks noChangeArrowheads="1"/>
          </p:cNvSpPr>
          <p:nvPr/>
        </p:nvSpPr>
        <p:spPr bwMode="auto">
          <a:xfrm>
            <a:off x="6372225" y="4652963"/>
            <a:ext cx="1630363" cy="457200"/>
          </a:xfrm>
          <a:prstGeom prst="rect">
            <a:avLst/>
          </a:prstGeom>
          <a:noFill/>
          <a:ln w="9525">
            <a:noFill/>
            <a:miter lim="800000"/>
            <a:headEnd/>
            <a:tailEnd/>
          </a:ln>
        </p:spPr>
        <p:txBody>
          <a:bodyPr wrap="none">
            <a:spAutoFit/>
          </a:bodyPr>
          <a:lstStyle/>
          <a:p>
            <a:r>
              <a:rPr lang="en-IE"/>
              <a:t>Web Server</a:t>
            </a:r>
            <a:endParaRPr lang="en-US"/>
          </a:p>
        </p:txBody>
      </p:sp>
      <p:sp>
        <p:nvSpPr>
          <p:cNvPr id="16396"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6397"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6398"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6399" name="Text Box 15"/>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sp>
        <p:nvSpPr>
          <p:cNvPr id="16400" name="Text Box 16"/>
          <p:cNvSpPr txBox="1">
            <a:spLocks noChangeArrowheads="1"/>
          </p:cNvSpPr>
          <p:nvPr/>
        </p:nvSpPr>
        <p:spPr bwMode="auto">
          <a:xfrm>
            <a:off x="5003800" y="188913"/>
            <a:ext cx="3744913" cy="1187450"/>
          </a:xfrm>
          <a:prstGeom prst="rect">
            <a:avLst/>
          </a:prstGeom>
          <a:solidFill>
            <a:srgbClr val="080808"/>
          </a:solidFill>
          <a:ln w="9525">
            <a:noFill/>
            <a:miter lim="800000"/>
            <a:headEnd/>
            <a:tailEnd/>
          </a:ln>
        </p:spPr>
        <p:txBody>
          <a:bodyPr>
            <a:spAutoFit/>
          </a:bodyPr>
          <a:lstStyle/>
          <a:p>
            <a:r>
              <a:rPr lang="en-IE"/>
              <a:t>Step 4 –DNS responds with the IP address of the web server</a:t>
            </a:r>
            <a:endParaRPr lang="en-US"/>
          </a:p>
        </p:txBody>
      </p:sp>
      <p:grpSp>
        <p:nvGrpSpPr>
          <p:cNvPr id="16401" name="Group 17"/>
          <p:cNvGrpSpPr>
            <a:grpSpLocks/>
          </p:cNvGrpSpPr>
          <p:nvPr/>
        </p:nvGrpSpPr>
        <p:grpSpPr bwMode="auto">
          <a:xfrm>
            <a:off x="5651500" y="1700213"/>
            <a:ext cx="1192213" cy="825500"/>
            <a:chOff x="3560" y="1071"/>
            <a:chExt cx="751" cy="520"/>
          </a:xfrm>
        </p:grpSpPr>
        <p:sp>
          <p:nvSpPr>
            <p:cNvPr id="16405" name="laptop"/>
            <p:cNvSpPr>
              <a:spLocks noEditPoints="1" noChangeArrowheads="1"/>
            </p:cNvSpPr>
            <p:nvPr/>
          </p:nvSpPr>
          <p:spPr bwMode="auto">
            <a:xfrm>
              <a:off x="3560" y="1071"/>
              <a:ext cx="751" cy="520"/>
            </a:xfrm>
            <a:custGeom>
              <a:avLst/>
              <a:gdLst>
                <a:gd name="T0" fmla="*/ 117 w 21600"/>
                <a:gd name="T1" fmla="*/ 0 h 21600"/>
                <a:gd name="T2" fmla="*/ 117 w 21600"/>
                <a:gd name="T3" fmla="*/ 173 h 21600"/>
                <a:gd name="T4" fmla="*/ 637 w 21600"/>
                <a:gd name="T5" fmla="*/ 0 h 21600"/>
                <a:gd name="T6" fmla="*/ 637 w 21600"/>
                <a:gd name="T7" fmla="*/ 173 h 21600"/>
                <a:gd name="T8" fmla="*/ 376 w 21600"/>
                <a:gd name="T9" fmla="*/ 0 h 21600"/>
                <a:gd name="T10" fmla="*/ 376 w 21600"/>
                <a:gd name="T11" fmla="*/ 520 h 21600"/>
                <a:gd name="T12" fmla="*/ 0 w 21600"/>
                <a:gd name="T13" fmla="*/ 520 h 21600"/>
                <a:gd name="T14" fmla="*/ 751 w 21600"/>
                <a:gd name="T15" fmla="*/ 520 h 21600"/>
                <a:gd name="T16" fmla="*/ 0 60000 65536"/>
                <a:gd name="T17" fmla="*/ 0 60000 65536"/>
                <a:gd name="T18" fmla="*/ 0 60000 65536"/>
                <a:gd name="T19" fmla="*/ 0 60000 65536"/>
                <a:gd name="T20" fmla="*/ 0 60000 65536"/>
                <a:gd name="T21" fmla="*/ 0 60000 65536"/>
                <a:gd name="T22" fmla="*/ 0 60000 65536"/>
                <a:gd name="T23" fmla="*/ 0 60000 65536"/>
                <a:gd name="T24" fmla="*/ 4458 w 21600"/>
                <a:gd name="T25" fmla="*/ 1869 h 21600"/>
                <a:gd name="T26" fmla="*/ 17315 w 21600"/>
                <a:gd name="T27" fmla="*/ 123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6406"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w="9525">
              <a:noFill/>
              <a:miter lim="800000"/>
              <a:headEnd/>
              <a:tailEnd/>
            </a:ln>
          </p:spPr>
        </p:pic>
      </p:grpSp>
      <p:pic>
        <p:nvPicPr>
          <p:cNvPr id="16402" name="Picture 20"/>
          <p:cNvPicPr>
            <a:picLocks noGrp="1" noChangeAspect="1" noChangeArrowheads="1"/>
          </p:cNvPicPr>
          <p:nvPr>
            <p:ph sz="half" idx="2"/>
          </p:nvPr>
        </p:nvPicPr>
        <p:blipFill>
          <a:blip r:embed="rId3" cstate="print"/>
          <a:srcRect/>
          <a:stretch>
            <a:fillRect/>
          </a:stretch>
        </p:blipFill>
        <p:spPr>
          <a:xfrm>
            <a:off x="5867400" y="2060575"/>
            <a:ext cx="2911475" cy="1066800"/>
          </a:xfrm>
          <a:noFill/>
        </p:spPr>
      </p:pic>
      <p:sp>
        <p:nvSpPr>
          <p:cNvPr id="16403" name="Line 21"/>
          <p:cNvSpPr>
            <a:spLocks noChangeShapeType="1"/>
          </p:cNvSpPr>
          <p:nvPr/>
        </p:nvSpPr>
        <p:spPr bwMode="auto">
          <a:xfrm flipH="1">
            <a:off x="2627313" y="2349500"/>
            <a:ext cx="2881312" cy="2303463"/>
          </a:xfrm>
          <a:prstGeom prst="line">
            <a:avLst/>
          </a:prstGeom>
          <a:noFill/>
          <a:ln w="57150">
            <a:solidFill>
              <a:srgbClr val="99FF99"/>
            </a:solidFill>
            <a:round/>
            <a:headEnd type="triangle" w="med" len="med"/>
            <a:tailEnd/>
          </a:ln>
        </p:spPr>
        <p:txBody>
          <a:bodyPr wrap="none"/>
          <a:lstStyle/>
          <a:p>
            <a:endParaRPr lang="en-US"/>
          </a:p>
        </p:txBody>
      </p:sp>
      <p:sp>
        <p:nvSpPr>
          <p:cNvPr id="16404" name="Text Box 22"/>
          <p:cNvSpPr txBox="1">
            <a:spLocks noChangeArrowheads="1"/>
          </p:cNvSpPr>
          <p:nvPr/>
        </p:nvSpPr>
        <p:spPr bwMode="auto">
          <a:xfrm rot="-2364040">
            <a:off x="2963863" y="2873375"/>
            <a:ext cx="2317750" cy="457200"/>
          </a:xfrm>
          <a:prstGeom prst="rect">
            <a:avLst/>
          </a:prstGeom>
          <a:solidFill>
            <a:schemeClr val="hlink"/>
          </a:solidFill>
          <a:ln w="9525">
            <a:noFill/>
            <a:miter lim="800000"/>
            <a:headEnd/>
            <a:tailEnd/>
          </a:ln>
        </p:spPr>
        <p:txBody>
          <a:bodyPr wrap="none">
            <a:spAutoFit/>
          </a:bodyPr>
          <a:lstStyle/>
          <a:p>
            <a:r>
              <a:rPr lang="en-IE">
                <a:solidFill>
                  <a:srgbClr val="FF3300"/>
                </a:solidFill>
              </a:rPr>
              <a:t>194.154.200.217 </a:t>
            </a:r>
            <a:endParaRPr lang="en-US">
              <a:solidFill>
                <a:srgbClr val="FF33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457200"/>
            <a:ext cx="3911600" cy="1143000"/>
          </a:xfrm>
        </p:spPr>
        <p:txBody>
          <a:bodyPr/>
          <a:lstStyle/>
          <a:p>
            <a:pPr eaLnBrk="1" hangingPunct="1">
              <a:defRPr/>
            </a:pPr>
            <a:r>
              <a:rPr lang="en-IE" sz="4000" smtClean="0"/>
              <a:t>WWW and client server process </a:t>
            </a:r>
            <a:endParaRPr lang="en-US" sz="4000" smtClean="0"/>
          </a:p>
        </p:txBody>
      </p:sp>
      <p:sp>
        <p:nvSpPr>
          <p:cNvPr id="66563"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solidFill>
                <a:schemeClr val="bg2"/>
              </a:solidFill>
            </a:endParaRPr>
          </a:p>
        </p:txBody>
      </p:sp>
      <p:sp>
        <p:nvSpPr>
          <p:cNvPr id="17412"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7413"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7414"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7415"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7416"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7417"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7418"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17419" name="Text Box 11"/>
          <p:cNvSpPr txBox="1">
            <a:spLocks noChangeArrowheads="1"/>
          </p:cNvSpPr>
          <p:nvPr/>
        </p:nvSpPr>
        <p:spPr bwMode="auto">
          <a:xfrm>
            <a:off x="6372225" y="4652963"/>
            <a:ext cx="657225" cy="457200"/>
          </a:xfrm>
          <a:prstGeom prst="rect">
            <a:avLst/>
          </a:prstGeom>
          <a:noFill/>
          <a:ln w="9525">
            <a:noFill/>
            <a:miter lim="800000"/>
            <a:headEnd/>
            <a:tailEnd/>
          </a:ln>
        </p:spPr>
        <p:txBody>
          <a:bodyPr wrap="none">
            <a:spAutoFit/>
          </a:bodyPr>
          <a:lstStyle/>
          <a:p>
            <a:r>
              <a:rPr lang="en-IE"/>
              <a:t>LIT</a:t>
            </a:r>
            <a:endParaRPr lang="en-US"/>
          </a:p>
        </p:txBody>
      </p:sp>
      <p:sp>
        <p:nvSpPr>
          <p:cNvPr id="17420"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7421"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7422"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7423" name="Text Box 15"/>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sp>
        <p:nvSpPr>
          <p:cNvPr id="17424" name="Text Box 16"/>
          <p:cNvSpPr txBox="1">
            <a:spLocks noChangeArrowheads="1"/>
          </p:cNvSpPr>
          <p:nvPr/>
        </p:nvSpPr>
        <p:spPr bwMode="auto">
          <a:xfrm>
            <a:off x="5003800" y="188913"/>
            <a:ext cx="3744913" cy="1552575"/>
          </a:xfrm>
          <a:prstGeom prst="rect">
            <a:avLst/>
          </a:prstGeom>
          <a:solidFill>
            <a:srgbClr val="080808"/>
          </a:solidFill>
          <a:ln w="9525">
            <a:noFill/>
            <a:miter lim="800000"/>
            <a:headEnd/>
            <a:tailEnd/>
          </a:ln>
        </p:spPr>
        <p:txBody>
          <a:bodyPr>
            <a:spAutoFit/>
          </a:bodyPr>
          <a:lstStyle/>
          <a:p>
            <a:r>
              <a:rPr lang="en-IE"/>
              <a:t>Step 5 –Browser uses the IP address to request resource (index.html) from web server</a:t>
            </a:r>
            <a:endParaRPr lang="en-US"/>
          </a:p>
        </p:txBody>
      </p:sp>
      <p:grpSp>
        <p:nvGrpSpPr>
          <p:cNvPr id="17425" name="Group 17"/>
          <p:cNvGrpSpPr>
            <a:grpSpLocks/>
          </p:cNvGrpSpPr>
          <p:nvPr/>
        </p:nvGrpSpPr>
        <p:grpSpPr bwMode="auto">
          <a:xfrm>
            <a:off x="5651500" y="1700213"/>
            <a:ext cx="1192213" cy="825500"/>
            <a:chOff x="3560" y="1071"/>
            <a:chExt cx="751" cy="520"/>
          </a:xfrm>
        </p:grpSpPr>
        <p:sp>
          <p:nvSpPr>
            <p:cNvPr id="17429" name="laptop"/>
            <p:cNvSpPr>
              <a:spLocks noEditPoints="1" noChangeArrowheads="1"/>
            </p:cNvSpPr>
            <p:nvPr/>
          </p:nvSpPr>
          <p:spPr bwMode="auto">
            <a:xfrm>
              <a:off x="3560" y="1071"/>
              <a:ext cx="751" cy="520"/>
            </a:xfrm>
            <a:custGeom>
              <a:avLst/>
              <a:gdLst>
                <a:gd name="T0" fmla="*/ 117 w 21600"/>
                <a:gd name="T1" fmla="*/ 0 h 21600"/>
                <a:gd name="T2" fmla="*/ 117 w 21600"/>
                <a:gd name="T3" fmla="*/ 173 h 21600"/>
                <a:gd name="T4" fmla="*/ 637 w 21600"/>
                <a:gd name="T5" fmla="*/ 0 h 21600"/>
                <a:gd name="T6" fmla="*/ 637 w 21600"/>
                <a:gd name="T7" fmla="*/ 173 h 21600"/>
                <a:gd name="T8" fmla="*/ 376 w 21600"/>
                <a:gd name="T9" fmla="*/ 0 h 21600"/>
                <a:gd name="T10" fmla="*/ 376 w 21600"/>
                <a:gd name="T11" fmla="*/ 520 h 21600"/>
                <a:gd name="T12" fmla="*/ 0 w 21600"/>
                <a:gd name="T13" fmla="*/ 520 h 21600"/>
                <a:gd name="T14" fmla="*/ 751 w 21600"/>
                <a:gd name="T15" fmla="*/ 520 h 21600"/>
                <a:gd name="T16" fmla="*/ 0 60000 65536"/>
                <a:gd name="T17" fmla="*/ 0 60000 65536"/>
                <a:gd name="T18" fmla="*/ 0 60000 65536"/>
                <a:gd name="T19" fmla="*/ 0 60000 65536"/>
                <a:gd name="T20" fmla="*/ 0 60000 65536"/>
                <a:gd name="T21" fmla="*/ 0 60000 65536"/>
                <a:gd name="T22" fmla="*/ 0 60000 65536"/>
                <a:gd name="T23" fmla="*/ 0 60000 65536"/>
                <a:gd name="T24" fmla="*/ 4458 w 21600"/>
                <a:gd name="T25" fmla="*/ 1869 h 21600"/>
                <a:gd name="T26" fmla="*/ 17315 w 21600"/>
                <a:gd name="T27" fmla="*/ 123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7430"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w="9525">
              <a:noFill/>
              <a:miter lim="800000"/>
              <a:headEnd/>
              <a:tailEnd/>
            </a:ln>
          </p:spPr>
        </p:pic>
      </p:grpSp>
      <p:pic>
        <p:nvPicPr>
          <p:cNvPr id="17426" name="Picture 20"/>
          <p:cNvPicPr>
            <a:picLocks noGrp="1" noChangeAspect="1" noChangeArrowheads="1"/>
          </p:cNvPicPr>
          <p:nvPr>
            <p:ph sz="half" idx="2"/>
          </p:nvPr>
        </p:nvPicPr>
        <p:blipFill>
          <a:blip r:embed="rId3" cstate="print"/>
          <a:srcRect/>
          <a:stretch>
            <a:fillRect/>
          </a:stretch>
        </p:blipFill>
        <p:spPr>
          <a:xfrm>
            <a:off x="5867400" y="2060575"/>
            <a:ext cx="2911475" cy="1066800"/>
          </a:xfrm>
          <a:noFill/>
        </p:spPr>
      </p:pic>
      <p:sp>
        <p:nvSpPr>
          <p:cNvPr id="17427" name="Line 21"/>
          <p:cNvSpPr>
            <a:spLocks noChangeShapeType="1"/>
          </p:cNvSpPr>
          <p:nvPr/>
        </p:nvSpPr>
        <p:spPr bwMode="auto">
          <a:xfrm>
            <a:off x="5508625" y="2349500"/>
            <a:ext cx="215900" cy="2447925"/>
          </a:xfrm>
          <a:prstGeom prst="line">
            <a:avLst/>
          </a:prstGeom>
          <a:noFill/>
          <a:ln w="57150">
            <a:solidFill>
              <a:srgbClr val="99FF99"/>
            </a:solidFill>
            <a:round/>
            <a:headEnd/>
            <a:tailEnd type="triangle" w="med" len="med"/>
          </a:ln>
        </p:spPr>
        <p:txBody>
          <a:bodyPr wrap="none"/>
          <a:lstStyle/>
          <a:p>
            <a:endParaRPr lang="en-US"/>
          </a:p>
        </p:txBody>
      </p:sp>
      <p:sp>
        <p:nvSpPr>
          <p:cNvPr id="17428" name="Text Box 22"/>
          <p:cNvSpPr txBox="1">
            <a:spLocks noChangeArrowheads="1"/>
          </p:cNvSpPr>
          <p:nvPr/>
        </p:nvSpPr>
        <p:spPr bwMode="auto">
          <a:xfrm rot="-5730020">
            <a:off x="3825081" y="3050382"/>
            <a:ext cx="2881313" cy="457200"/>
          </a:xfrm>
          <a:prstGeom prst="rect">
            <a:avLst/>
          </a:prstGeom>
          <a:solidFill>
            <a:schemeClr val="hlink"/>
          </a:solidFill>
          <a:ln w="9525">
            <a:noFill/>
            <a:miter lim="800000"/>
            <a:headEnd/>
            <a:tailEnd/>
          </a:ln>
        </p:spPr>
        <p:txBody>
          <a:bodyPr wrap="none">
            <a:spAutoFit/>
          </a:bodyPr>
          <a:lstStyle/>
          <a:p>
            <a:r>
              <a:rPr lang="en-IE">
                <a:solidFill>
                  <a:srgbClr val="FF3300"/>
                </a:solidFill>
              </a:rPr>
              <a:t> send me Index.html ?</a:t>
            </a:r>
            <a:endParaRPr lang="en-US">
              <a:solidFill>
                <a:srgbClr val="FF33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8600" y="457200"/>
            <a:ext cx="3911600" cy="1143000"/>
          </a:xfrm>
        </p:spPr>
        <p:txBody>
          <a:bodyPr/>
          <a:lstStyle/>
          <a:p>
            <a:pPr eaLnBrk="1" hangingPunct="1">
              <a:defRPr/>
            </a:pPr>
            <a:r>
              <a:rPr lang="en-IE" sz="4000" smtClean="0"/>
              <a:t>WWW and client server process </a:t>
            </a:r>
            <a:endParaRPr lang="en-US" sz="4000" smtClean="0"/>
          </a:p>
        </p:txBody>
      </p:sp>
      <p:sp>
        <p:nvSpPr>
          <p:cNvPr id="67587"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solidFill>
                <a:schemeClr val="bg2"/>
              </a:solidFill>
            </a:endParaRPr>
          </a:p>
        </p:txBody>
      </p:sp>
      <p:sp>
        <p:nvSpPr>
          <p:cNvPr id="18436"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8437"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8438"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8439"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8440"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8441"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8442"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18443" name="Text Box 11"/>
          <p:cNvSpPr txBox="1">
            <a:spLocks noChangeArrowheads="1"/>
          </p:cNvSpPr>
          <p:nvPr/>
        </p:nvSpPr>
        <p:spPr bwMode="auto">
          <a:xfrm>
            <a:off x="6372225" y="4652963"/>
            <a:ext cx="1630363" cy="457200"/>
          </a:xfrm>
          <a:prstGeom prst="rect">
            <a:avLst/>
          </a:prstGeom>
          <a:noFill/>
          <a:ln w="9525">
            <a:noFill/>
            <a:miter lim="800000"/>
            <a:headEnd/>
            <a:tailEnd/>
          </a:ln>
        </p:spPr>
        <p:txBody>
          <a:bodyPr wrap="none">
            <a:spAutoFit/>
          </a:bodyPr>
          <a:lstStyle/>
          <a:p>
            <a:r>
              <a:rPr lang="en-IE"/>
              <a:t>Web Server</a:t>
            </a:r>
            <a:endParaRPr lang="en-US"/>
          </a:p>
        </p:txBody>
      </p:sp>
      <p:sp>
        <p:nvSpPr>
          <p:cNvPr id="18444"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8445"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8446"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8447" name="Text Box 15"/>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sp>
        <p:nvSpPr>
          <p:cNvPr id="18448" name="Text Box 16"/>
          <p:cNvSpPr txBox="1">
            <a:spLocks noChangeArrowheads="1"/>
          </p:cNvSpPr>
          <p:nvPr/>
        </p:nvSpPr>
        <p:spPr bwMode="auto">
          <a:xfrm>
            <a:off x="5003800" y="188913"/>
            <a:ext cx="3744913" cy="822325"/>
          </a:xfrm>
          <a:prstGeom prst="rect">
            <a:avLst/>
          </a:prstGeom>
          <a:solidFill>
            <a:srgbClr val="080808"/>
          </a:solidFill>
          <a:ln w="9525">
            <a:noFill/>
            <a:miter lim="800000"/>
            <a:headEnd/>
            <a:tailEnd/>
          </a:ln>
        </p:spPr>
        <p:txBody>
          <a:bodyPr>
            <a:spAutoFit/>
          </a:bodyPr>
          <a:lstStyle/>
          <a:p>
            <a:r>
              <a:rPr lang="en-IE"/>
              <a:t>Step 6 –web server sends resource to browser client</a:t>
            </a:r>
            <a:endParaRPr lang="en-US"/>
          </a:p>
        </p:txBody>
      </p:sp>
      <p:grpSp>
        <p:nvGrpSpPr>
          <p:cNvPr id="18449" name="Group 17"/>
          <p:cNvGrpSpPr>
            <a:grpSpLocks/>
          </p:cNvGrpSpPr>
          <p:nvPr/>
        </p:nvGrpSpPr>
        <p:grpSpPr bwMode="auto">
          <a:xfrm>
            <a:off x="5651500" y="1700213"/>
            <a:ext cx="1192213" cy="825500"/>
            <a:chOff x="3560" y="1071"/>
            <a:chExt cx="751" cy="520"/>
          </a:xfrm>
        </p:grpSpPr>
        <p:sp>
          <p:nvSpPr>
            <p:cNvPr id="18453" name="laptop"/>
            <p:cNvSpPr>
              <a:spLocks noEditPoints="1" noChangeArrowheads="1"/>
            </p:cNvSpPr>
            <p:nvPr/>
          </p:nvSpPr>
          <p:spPr bwMode="auto">
            <a:xfrm>
              <a:off x="3560" y="1071"/>
              <a:ext cx="751" cy="520"/>
            </a:xfrm>
            <a:custGeom>
              <a:avLst/>
              <a:gdLst>
                <a:gd name="T0" fmla="*/ 117 w 21600"/>
                <a:gd name="T1" fmla="*/ 0 h 21600"/>
                <a:gd name="T2" fmla="*/ 117 w 21600"/>
                <a:gd name="T3" fmla="*/ 173 h 21600"/>
                <a:gd name="T4" fmla="*/ 637 w 21600"/>
                <a:gd name="T5" fmla="*/ 0 h 21600"/>
                <a:gd name="T6" fmla="*/ 637 w 21600"/>
                <a:gd name="T7" fmla="*/ 173 h 21600"/>
                <a:gd name="T8" fmla="*/ 376 w 21600"/>
                <a:gd name="T9" fmla="*/ 0 h 21600"/>
                <a:gd name="T10" fmla="*/ 376 w 21600"/>
                <a:gd name="T11" fmla="*/ 520 h 21600"/>
                <a:gd name="T12" fmla="*/ 0 w 21600"/>
                <a:gd name="T13" fmla="*/ 520 h 21600"/>
                <a:gd name="T14" fmla="*/ 751 w 21600"/>
                <a:gd name="T15" fmla="*/ 520 h 21600"/>
                <a:gd name="T16" fmla="*/ 0 60000 65536"/>
                <a:gd name="T17" fmla="*/ 0 60000 65536"/>
                <a:gd name="T18" fmla="*/ 0 60000 65536"/>
                <a:gd name="T19" fmla="*/ 0 60000 65536"/>
                <a:gd name="T20" fmla="*/ 0 60000 65536"/>
                <a:gd name="T21" fmla="*/ 0 60000 65536"/>
                <a:gd name="T22" fmla="*/ 0 60000 65536"/>
                <a:gd name="T23" fmla="*/ 0 60000 65536"/>
                <a:gd name="T24" fmla="*/ 4458 w 21600"/>
                <a:gd name="T25" fmla="*/ 1869 h 21600"/>
                <a:gd name="T26" fmla="*/ 17315 w 21600"/>
                <a:gd name="T27" fmla="*/ 123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8454"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w="9525">
              <a:noFill/>
              <a:miter lim="800000"/>
              <a:headEnd/>
              <a:tailEnd/>
            </a:ln>
          </p:spPr>
        </p:pic>
      </p:grpSp>
      <p:pic>
        <p:nvPicPr>
          <p:cNvPr id="18450" name="Picture 20"/>
          <p:cNvPicPr>
            <a:picLocks noGrp="1" noChangeAspect="1" noChangeArrowheads="1"/>
          </p:cNvPicPr>
          <p:nvPr>
            <p:ph sz="half" idx="2"/>
          </p:nvPr>
        </p:nvPicPr>
        <p:blipFill>
          <a:blip r:embed="rId3" cstate="print"/>
          <a:srcRect/>
          <a:stretch>
            <a:fillRect/>
          </a:stretch>
        </p:blipFill>
        <p:spPr>
          <a:xfrm>
            <a:off x="5867400" y="2060575"/>
            <a:ext cx="2911475" cy="1066800"/>
          </a:xfrm>
          <a:noFill/>
        </p:spPr>
      </p:pic>
      <p:sp>
        <p:nvSpPr>
          <p:cNvPr id="18451" name="Line 21"/>
          <p:cNvSpPr>
            <a:spLocks noChangeShapeType="1"/>
          </p:cNvSpPr>
          <p:nvPr/>
        </p:nvSpPr>
        <p:spPr bwMode="auto">
          <a:xfrm>
            <a:off x="5508625" y="2349500"/>
            <a:ext cx="215900" cy="2447925"/>
          </a:xfrm>
          <a:prstGeom prst="line">
            <a:avLst/>
          </a:prstGeom>
          <a:noFill/>
          <a:ln w="57150">
            <a:solidFill>
              <a:srgbClr val="99FF99"/>
            </a:solidFill>
            <a:round/>
            <a:headEnd type="triangle" w="med" len="med"/>
            <a:tailEnd/>
          </a:ln>
        </p:spPr>
        <p:txBody>
          <a:bodyPr wrap="none"/>
          <a:lstStyle/>
          <a:p>
            <a:endParaRPr lang="en-US"/>
          </a:p>
        </p:txBody>
      </p:sp>
      <p:sp>
        <p:nvSpPr>
          <p:cNvPr id="18452" name="Text Box 22"/>
          <p:cNvSpPr txBox="1">
            <a:spLocks noChangeArrowheads="1"/>
          </p:cNvSpPr>
          <p:nvPr/>
        </p:nvSpPr>
        <p:spPr bwMode="auto">
          <a:xfrm rot="-5730020">
            <a:off x="4010025" y="3217863"/>
            <a:ext cx="2543175" cy="457200"/>
          </a:xfrm>
          <a:prstGeom prst="rect">
            <a:avLst/>
          </a:prstGeom>
          <a:solidFill>
            <a:schemeClr val="hlink"/>
          </a:solidFill>
          <a:ln w="9525">
            <a:noFill/>
            <a:miter lim="800000"/>
            <a:headEnd/>
            <a:tailEnd/>
          </a:ln>
        </p:spPr>
        <p:txBody>
          <a:bodyPr wrap="none">
            <a:spAutoFit/>
          </a:bodyPr>
          <a:lstStyle/>
          <a:p>
            <a:r>
              <a:rPr lang="en-IE">
                <a:solidFill>
                  <a:srgbClr val="FF3300"/>
                </a:solidFill>
              </a:rPr>
              <a:t> here is  Index.html</a:t>
            </a:r>
            <a:endParaRPr lang="en-US">
              <a:solidFill>
                <a:srgbClr val="FF33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457200"/>
            <a:ext cx="3911600" cy="1143000"/>
          </a:xfrm>
        </p:spPr>
        <p:txBody>
          <a:bodyPr/>
          <a:lstStyle/>
          <a:p>
            <a:pPr eaLnBrk="1" hangingPunct="1">
              <a:defRPr/>
            </a:pPr>
            <a:r>
              <a:rPr lang="en-IE" sz="4000" smtClean="0"/>
              <a:t>WWW and client server process </a:t>
            </a:r>
            <a:endParaRPr lang="en-US" sz="4000" smtClean="0"/>
          </a:p>
        </p:txBody>
      </p:sp>
      <p:sp>
        <p:nvSpPr>
          <p:cNvPr id="68611"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solidFill>
                <a:schemeClr val="bg2"/>
              </a:solidFill>
            </a:endParaRPr>
          </a:p>
        </p:txBody>
      </p:sp>
      <p:sp>
        <p:nvSpPr>
          <p:cNvPr id="19460"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9461"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9462"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9463"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9464"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9465"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9466"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19467" name="Text Box 11"/>
          <p:cNvSpPr txBox="1">
            <a:spLocks noChangeArrowheads="1"/>
          </p:cNvSpPr>
          <p:nvPr/>
        </p:nvSpPr>
        <p:spPr bwMode="auto">
          <a:xfrm>
            <a:off x="6372225" y="4652963"/>
            <a:ext cx="1630363" cy="457200"/>
          </a:xfrm>
          <a:prstGeom prst="rect">
            <a:avLst/>
          </a:prstGeom>
          <a:noFill/>
          <a:ln w="9525">
            <a:noFill/>
            <a:miter lim="800000"/>
            <a:headEnd/>
            <a:tailEnd/>
          </a:ln>
        </p:spPr>
        <p:txBody>
          <a:bodyPr wrap="none">
            <a:spAutoFit/>
          </a:bodyPr>
          <a:lstStyle/>
          <a:p>
            <a:r>
              <a:rPr lang="en-IE"/>
              <a:t>Web Server</a:t>
            </a:r>
            <a:endParaRPr lang="en-US"/>
          </a:p>
        </p:txBody>
      </p:sp>
      <p:sp>
        <p:nvSpPr>
          <p:cNvPr id="19468"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p:spPr>
        <p:txBody>
          <a:bodyPr wrap="none"/>
          <a:lstStyle/>
          <a:p>
            <a:endParaRPr lang="en-US"/>
          </a:p>
        </p:txBody>
      </p:sp>
      <p:sp>
        <p:nvSpPr>
          <p:cNvPr id="19469"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9470"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9471" name="Text Box 15"/>
          <p:cNvSpPr txBox="1">
            <a:spLocks noChangeArrowheads="1"/>
          </p:cNvSpPr>
          <p:nvPr/>
        </p:nvSpPr>
        <p:spPr bwMode="auto">
          <a:xfrm>
            <a:off x="879475" y="5465763"/>
            <a:ext cx="2840038" cy="822325"/>
          </a:xfrm>
          <a:prstGeom prst="rect">
            <a:avLst/>
          </a:prstGeom>
          <a:noFill/>
          <a:ln w="9525">
            <a:noFill/>
            <a:miter lim="800000"/>
            <a:headEnd/>
            <a:tailEnd/>
          </a:ln>
        </p:spPr>
        <p:txBody>
          <a:bodyPr wrap="none">
            <a:spAutoFit/>
          </a:bodyPr>
          <a:lstStyle/>
          <a:p>
            <a:r>
              <a:rPr lang="en-IE"/>
              <a:t>DNS</a:t>
            </a:r>
          </a:p>
          <a:p>
            <a:r>
              <a:rPr lang="en-IE"/>
              <a:t>Domain Name Server</a:t>
            </a:r>
            <a:endParaRPr lang="en-US"/>
          </a:p>
        </p:txBody>
      </p:sp>
      <p:sp>
        <p:nvSpPr>
          <p:cNvPr id="19472" name="Text Box 16"/>
          <p:cNvSpPr txBox="1">
            <a:spLocks noChangeArrowheads="1"/>
          </p:cNvSpPr>
          <p:nvPr/>
        </p:nvSpPr>
        <p:spPr bwMode="auto">
          <a:xfrm>
            <a:off x="5003800" y="188913"/>
            <a:ext cx="3744913" cy="1187450"/>
          </a:xfrm>
          <a:prstGeom prst="rect">
            <a:avLst/>
          </a:prstGeom>
          <a:solidFill>
            <a:srgbClr val="080808"/>
          </a:solidFill>
          <a:ln w="9525">
            <a:noFill/>
            <a:miter lim="800000"/>
            <a:headEnd/>
            <a:tailEnd/>
          </a:ln>
        </p:spPr>
        <p:txBody>
          <a:bodyPr>
            <a:spAutoFit/>
          </a:bodyPr>
          <a:lstStyle/>
          <a:p>
            <a:r>
              <a:rPr lang="en-IE"/>
              <a:t>Step 6 –browser decodes html file and displays on screen</a:t>
            </a:r>
            <a:endParaRPr lang="en-US"/>
          </a:p>
        </p:txBody>
      </p:sp>
      <p:grpSp>
        <p:nvGrpSpPr>
          <p:cNvPr id="19473" name="Group 17"/>
          <p:cNvGrpSpPr>
            <a:grpSpLocks/>
          </p:cNvGrpSpPr>
          <p:nvPr/>
        </p:nvGrpSpPr>
        <p:grpSpPr bwMode="auto">
          <a:xfrm>
            <a:off x="5651500" y="1700213"/>
            <a:ext cx="1192213" cy="825500"/>
            <a:chOff x="3560" y="1071"/>
            <a:chExt cx="751" cy="520"/>
          </a:xfrm>
        </p:grpSpPr>
        <p:sp>
          <p:nvSpPr>
            <p:cNvPr id="19475" name="laptop"/>
            <p:cNvSpPr>
              <a:spLocks noEditPoints="1" noChangeArrowheads="1"/>
            </p:cNvSpPr>
            <p:nvPr/>
          </p:nvSpPr>
          <p:spPr bwMode="auto">
            <a:xfrm>
              <a:off x="3560" y="1071"/>
              <a:ext cx="751" cy="520"/>
            </a:xfrm>
            <a:custGeom>
              <a:avLst/>
              <a:gdLst>
                <a:gd name="T0" fmla="*/ 117 w 21600"/>
                <a:gd name="T1" fmla="*/ 0 h 21600"/>
                <a:gd name="T2" fmla="*/ 117 w 21600"/>
                <a:gd name="T3" fmla="*/ 173 h 21600"/>
                <a:gd name="T4" fmla="*/ 637 w 21600"/>
                <a:gd name="T5" fmla="*/ 0 h 21600"/>
                <a:gd name="T6" fmla="*/ 637 w 21600"/>
                <a:gd name="T7" fmla="*/ 173 h 21600"/>
                <a:gd name="T8" fmla="*/ 376 w 21600"/>
                <a:gd name="T9" fmla="*/ 0 h 21600"/>
                <a:gd name="T10" fmla="*/ 376 w 21600"/>
                <a:gd name="T11" fmla="*/ 520 h 21600"/>
                <a:gd name="T12" fmla="*/ 0 w 21600"/>
                <a:gd name="T13" fmla="*/ 520 h 21600"/>
                <a:gd name="T14" fmla="*/ 751 w 21600"/>
                <a:gd name="T15" fmla="*/ 520 h 21600"/>
                <a:gd name="T16" fmla="*/ 0 60000 65536"/>
                <a:gd name="T17" fmla="*/ 0 60000 65536"/>
                <a:gd name="T18" fmla="*/ 0 60000 65536"/>
                <a:gd name="T19" fmla="*/ 0 60000 65536"/>
                <a:gd name="T20" fmla="*/ 0 60000 65536"/>
                <a:gd name="T21" fmla="*/ 0 60000 65536"/>
                <a:gd name="T22" fmla="*/ 0 60000 65536"/>
                <a:gd name="T23" fmla="*/ 0 60000 65536"/>
                <a:gd name="T24" fmla="*/ 4458 w 21600"/>
                <a:gd name="T25" fmla="*/ 1869 h 21600"/>
                <a:gd name="T26" fmla="*/ 17315 w 21600"/>
                <a:gd name="T27" fmla="*/ 123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9476"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w="9525">
              <a:noFill/>
              <a:miter lim="800000"/>
              <a:headEnd/>
              <a:tailEnd/>
            </a:ln>
          </p:spPr>
        </p:pic>
      </p:grpSp>
      <p:pic>
        <p:nvPicPr>
          <p:cNvPr id="19477" name="Picture 21"/>
          <p:cNvPicPr>
            <a:picLocks noChangeAspect="1" noChangeArrowheads="1"/>
          </p:cNvPicPr>
          <p:nvPr/>
        </p:nvPicPr>
        <p:blipFill>
          <a:blip r:embed="rId3" cstate="print"/>
          <a:srcRect/>
          <a:stretch>
            <a:fillRect/>
          </a:stretch>
        </p:blipFill>
        <p:spPr bwMode="auto">
          <a:xfrm>
            <a:off x="5130626" y="1628800"/>
            <a:ext cx="4013374" cy="24782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IE" smtClean="0"/>
              <a:t>Webserver</a:t>
            </a:r>
            <a:endParaRPr lang="en-US" smtClean="0"/>
          </a:p>
        </p:txBody>
      </p:sp>
      <p:sp>
        <p:nvSpPr>
          <p:cNvPr id="83971" name="Rectangle 3"/>
          <p:cNvSpPr>
            <a:spLocks noGrp="1" noChangeArrowheads="1"/>
          </p:cNvSpPr>
          <p:nvPr>
            <p:ph type="body" idx="1"/>
          </p:nvPr>
        </p:nvSpPr>
        <p:spPr/>
        <p:txBody>
          <a:bodyPr/>
          <a:lstStyle/>
          <a:p>
            <a:pPr eaLnBrk="1" hangingPunct="1">
              <a:lnSpc>
                <a:spcPct val="80000"/>
              </a:lnSpc>
              <a:defRPr/>
            </a:pPr>
            <a:r>
              <a:rPr lang="en-GB" sz="2400" dirty="0" smtClean="0"/>
              <a:t>Is a computer program that is responsible for accepting HTTP requests from clients, which are known as web browsers, and serving them HTTP responses along with optional data contents, which usually are web pages such as HTML documents and linked objects (images, etc.).</a:t>
            </a:r>
            <a:endParaRPr lang="en-IE" sz="2400" dirty="0" smtClean="0"/>
          </a:p>
          <a:p>
            <a:pPr eaLnBrk="1" hangingPunct="1">
              <a:lnSpc>
                <a:spcPct val="80000"/>
              </a:lnSpc>
              <a:defRPr/>
            </a:pPr>
            <a:r>
              <a:rPr lang="en-IE" sz="2400" dirty="0" smtClean="0"/>
              <a:t>Its job is to listen to a particular TCP/IP port for http requests (http=hyper text transport protocol)</a:t>
            </a:r>
          </a:p>
          <a:p>
            <a:pPr eaLnBrk="1" hangingPunct="1">
              <a:lnSpc>
                <a:spcPct val="80000"/>
              </a:lnSpc>
              <a:defRPr/>
            </a:pPr>
            <a:r>
              <a:rPr lang="en-IE" sz="2400" dirty="0" smtClean="0"/>
              <a:t>The webserver has a special folder set up for file sharing – it contains the web pages such as ‘index.html’ and others which it serves if requested</a:t>
            </a:r>
          </a:p>
          <a:p>
            <a:pPr eaLnBrk="1" hangingPunct="1">
              <a:lnSpc>
                <a:spcPct val="80000"/>
              </a:lnSpc>
              <a:defRPr/>
            </a:pPr>
            <a:r>
              <a:rPr lang="en-IE" sz="2400" dirty="0" smtClean="0"/>
              <a:t>If the webserver receives a request for a web page that’s in this folder it will transmit the file to the browser that requested it. </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IE" smtClean="0"/>
              <a:t>Web servers</a:t>
            </a:r>
            <a:endParaRPr lang="en-US" smtClean="0"/>
          </a:p>
        </p:txBody>
      </p:sp>
      <p:sp>
        <p:nvSpPr>
          <p:cNvPr id="84995" name="Rectangle 3"/>
          <p:cNvSpPr>
            <a:spLocks noGrp="1" noChangeArrowheads="1"/>
          </p:cNvSpPr>
          <p:nvPr>
            <p:ph type="body" idx="1"/>
          </p:nvPr>
        </p:nvSpPr>
        <p:spPr>
          <a:xfrm>
            <a:off x="685800" y="1981200"/>
            <a:ext cx="7415213" cy="4114800"/>
          </a:xfrm>
        </p:spPr>
        <p:txBody>
          <a:bodyPr/>
          <a:lstStyle/>
          <a:p>
            <a:pPr eaLnBrk="1" hangingPunct="1">
              <a:defRPr/>
            </a:pPr>
            <a:r>
              <a:rPr lang="en-IE" dirty="0" smtClean="0"/>
              <a:t>Two most commonly used are</a:t>
            </a:r>
          </a:p>
          <a:p>
            <a:pPr lvl="1" eaLnBrk="1" hangingPunct="1">
              <a:defRPr/>
            </a:pPr>
            <a:r>
              <a:rPr lang="en-IE" dirty="0" smtClean="0">
                <a:solidFill>
                  <a:srgbClr val="FF3300"/>
                </a:solidFill>
              </a:rPr>
              <a:t>Apache</a:t>
            </a:r>
            <a:r>
              <a:rPr lang="en-IE" dirty="0" smtClean="0"/>
              <a:t> http server – is an open source web server</a:t>
            </a:r>
          </a:p>
          <a:p>
            <a:pPr lvl="1" eaLnBrk="1" hangingPunct="1">
              <a:defRPr/>
            </a:pPr>
            <a:r>
              <a:rPr lang="en-IE" dirty="0" smtClean="0">
                <a:solidFill>
                  <a:srgbClr val="FF3300"/>
                </a:solidFill>
              </a:rPr>
              <a:t>IIS</a:t>
            </a:r>
            <a:r>
              <a:rPr lang="en-IE" dirty="0" smtClean="0"/>
              <a:t> – Internet Information Services – is part of the Windows Operating System</a:t>
            </a:r>
          </a:p>
          <a:p>
            <a:pPr eaLnBrk="1" hangingPunct="1">
              <a:defRPr/>
            </a:pPr>
            <a:r>
              <a:rPr lang="en-IE" dirty="0" smtClean="0"/>
              <a:t>Lots of others out there also .. </a:t>
            </a:r>
            <a:r>
              <a:rPr lang="en-IE" dirty="0" err="1" smtClean="0"/>
              <a:t>eg</a:t>
            </a:r>
            <a:r>
              <a:rPr lang="en-IE" dirty="0" smtClean="0"/>
              <a:t> ColdFusion</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IE" smtClean="0"/>
              <a:t>Learning Outcomes</a:t>
            </a:r>
            <a:endParaRPr lang="en-US" smtClean="0"/>
          </a:p>
        </p:txBody>
      </p:sp>
      <p:sp>
        <p:nvSpPr>
          <p:cNvPr id="59395" name="Rectangle 3"/>
          <p:cNvSpPr>
            <a:spLocks noGrp="1" noChangeArrowheads="1"/>
          </p:cNvSpPr>
          <p:nvPr>
            <p:ph type="body" idx="1"/>
          </p:nvPr>
        </p:nvSpPr>
        <p:spPr/>
        <p:txBody>
          <a:bodyPr/>
          <a:lstStyle/>
          <a:p>
            <a:pPr eaLnBrk="1" hangingPunct="1">
              <a:defRPr/>
            </a:pPr>
            <a:r>
              <a:rPr lang="en-IE" dirty="0" smtClean="0"/>
              <a:t>You will be able</a:t>
            </a:r>
          </a:p>
          <a:p>
            <a:pPr lvl="1" eaLnBrk="1" hangingPunct="1">
              <a:defRPr/>
            </a:pPr>
            <a:r>
              <a:rPr lang="en-IE" dirty="0" smtClean="0"/>
              <a:t>Describe the client server computing architecture and its main features</a:t>
            </a:r>
          </a:p>
          <a:p>
            <a:pPr lvl="1" eaLnBrk="1" hangingPunct="1">
              <a:defRPr/>
            </a:pPr>
            <a:r>
              <a:rPr lang="en-IE" dirty="0" smtClean="0"/>
              <a:t>Using a client server diagram:</a:t>
            </a:r>
          </a:p>
          <a:p>
            <a:pPr lvl="2" eaLnBrk="1" hangingPunct="1">
              <a:defRPr/>
            </a:pPr>
            <a:r>
              <a:rPr lang="en-IE" dirty="0" smtClean="0"/>
              <a:t>to describe how web pages are accessed across the internet</a:t>
            </a:r>
          </a:p>
          <a:p>
            <a:pPr lvl="1" eaLnBrk="1" hangingPunct="1">
              <a:defRPr/>
            </a:pPr>
            <a:r>
              <a:rPr lang="en-IE" dirty="0" smtClean="0"/>
              <a:t>Be able to author a simple html web page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IE" smtClean="0"/>
              <a:t>APACHE</a:t>
            </a:r>
            <a:endParaRPr lang="en-US" smtClean="0"/>
          </a:p>
        </p:txBody>
      </p:sp>
      <p:sp>
        <p:nvSpPr>
          <p:cNvPr id="86019" name="Rectangle 3"/>
          <p:cNvSpPr>
            <a:spLocks noGrp="1" noChangeArrowheads="1"/>
          </p:cNvSpPr>
          <p:nvPr>
            <p:ph type="body" idx="1"/>
          </p:nvPr>
        </p:nvSpPr>
        <p:spPr>
          <a:xfrm>
            <a:off x="685800" y="1981200"/>
            <a:ext cx="4462463" cy="4114800"/>
          </a:xfrm>
        </p:spPr>
        <p:txBody>
          <a:bodyPr/>
          <a:lstStyle/>
          <a:p>
            <a:pPr eaLnBrk="1" hangingPunct="1">
              <a:defRPr/>
            </a:pPr>
            <a:r>
              <a:rPr lang="en-IE" sz="2800" dirty="0" smtClean="0"/>
              <a:t>Apache http server – is an open source web server</a:t>
            </a:r>
          </a:p>
          <a:p>
            <a:pPr eaLnBrk="1" hangingPunct="1">
              <a:defRPr/>
            </a:pPr>
            <a:r>
              <a:rPr lang="en-IE" sz="2800" dirty="0" smtClean="0"/>
              <a:t>It can be downloaded from </a:t>
            </a:r>
            <a:r>
              <a:rPr lang="en-IE" sz="2800" dirty="0" smtClean="0">
                <a:hlinkClick r:id="rId2"/>
              </a:rPr>
              <a:t>www.apache.org</a:t>
            </a:r>
            <a:endParaRPr lang="en-IE" sz="2800" dirty="0" smtClean="0"/>
          </a:p>
          <a:p>
            <a:pPr eaLnBrk="1" hangingPunct="1">
              <a:defRPr/>
            </a:pPr>
            <a:r>
              <a:rPr lang="en-IE" sz="2800" dirty="0" smtClean="0"/>
              <a:t>It ‘serves’ its web pages by default from a folder called: </a:t>
            </a:r>
            <a:r>
              <a:rPr lang="en-IE" sz="2800" dirty="0" err="1" smtClean="0"/>
              <a:t>htdocs</a:t>
            </a:r>
            <a:endParaRPr lang="en-IE" sz="2800" dirty="0" smtClean="0"/>
          </a:p>
          <a:p>
            <a:pPr eaLnBrk="1" hangingPunct="1">
              <a:buFont typeface="Wingdings" pitchFamily="2" charset="2"/>
              <a:buNone/>
              <a:defRPr/>
            </a:pPr>
            <a:endParaRPr lang="en-IE" sz="2800" dirty="0" smtClean="0"/>
          </a:p>
          <a:p>
            <a:pPr eaLnBrk="1" hangingPunct="1">
              <a:defRPr/>
            </a:pPr>
            <a:endParaRPr lang="en-US" sz="2800" dirty="0" smtClean="0"/>
          </a:p>
        </p:txBody>
      </p:sp>
      <p:pic>
        <p:nvPicPr>
          <p:cNvPr id="22532" name="Picture 4"/>
          <p:cNvPicPr>
            <a:picLocks noChangeAspect="1" noChangeArrowheads="1"/>
          </p:cNvPicPr>
          <p:nvPr/>
        </p:nvPicPr>
        <p:blipFill>
          <a:blip r:embed="rId3" cstate="print"/>
          <a:srcRect/>
          <a:stretch>
            <a:fillRect/>
          </a:stretch>
        </p:blipFill>
        <p:spPr bwMode="auto">
          <a:xfrm>
            <a:off x="5724525" y="1700213"/>
            <a:ext cx="2819400" cy="3314700"/>
          </a:xfrm>
          <a:prstGeom prst="rect">
            <a:avLst/>
          </a:prstGeom>
          <a:noFill/>
          <a:ln w="9525">
            <a:noFill/>
            <a:miter lim="800000"/>
            <a:headEnd/>
            <a:tailEnd/>
          </a:ln>
        </p:spPr>
      </p:pic>
      <p:pic>
        <p:nvPicPr>
          <p:cNvPr id="22533" name="Picture 5"/>
          <p:cNvPicPr>
            <a:picLocks noChangeAspect="1" noChangeArrowheads="1"/>
          </p:cNvPicPr>
          <p:nvPr/>
        </p:nvPicPr>
        <p:blipFill>
          <a:blip r:embed="rId4" cstate="print"/>
          <a:srcRect/>
          <a:stretch>
            <a:fillRect/>
          </a:stretch>
        </p:blipFill>
        <p:spPr bwMode="auto">
          <a:xfrm>
            <a:off x="2987675" y="404813"/>
            <a:ext cx="542925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2532"/>
                                        </p:tgtEl>
                                        <p:attrNameLst>
                                          <p:attrName>style.visibility</p:attrName>
                                        </p:attrNameLst>
                                      </p:cBhvr>
                                      <p:to>
                                        <p:strVal val="visible"/>
                                      </p:to>
                                    </p:set>
                                    <p:anim calcmode="lin" valueType="num">
                                      <p:cBhvr>
                                        <p:cTn id="25" dur="500" fill="hold"/>
                                        <p:tgtEl>
                                          <p:spTgt spid="22532"/>
                                        </p:tgtEl>
                                        <p:attrNameLst>
                                          <p:attrName>ppt_w</p:attrName>
                                        </p:attrNameLst>
                                      </p:cBhvr>
                                      <p:tavLst>
                                        <p:tav tm="0">
                                          <p:val>
                                            <p:fltVal val="0"/>
                                          </p:val>
                                        </p:tav>
                                        <p:tav tm="100000">
                                          <p:val>
                                            <p:strVal val="#ppt_w"/>
                                          </p:val>
                                        </p:tav>
                                      </p:tavLst>
                                    </p:anim>
                                    <p:anim calcmode="lin" valueType="num">
                                      <p:cBhvr>
                                        <p:cTn id="26" dur="500" fill="hold"/>
                                        <p:tgtEl>
                                          <p:spTgt spid="22532"/>
                                        </p:tgtEl>
                                        <p:attrNameLst>
                                          <p:attrName>ppt_h</p:attrName>
                                        </p:attrNameLst>
                                      </p:cBhvr>
                                      <p:tavLst>
                                        <p:tav tm="0">
                                          <p:val>
                                            <p:fltVal val="0"/>
                                          </p:val>
                                        </p:tav>
                                        <p:tav tm="100000">
                                          <p:val>
                                            <p:strVal val="#ppt_h"/>
                                          </p:val>
                                        </p:tav>
                                      </p:tavLst>
                                    </p:anim>
                                    <p:animEffect transition="in" filter="fade">
                                      <p:cBhvr>
                                        <p:cTn id="2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IE" sz="4000" smtClean="0"/>
              <a:t>Controlling and Configuring APACHE</a:t>
            </a:r>
            <a:endParaRPr lang="en-US" sz="4000" smtClean="0"/>
          </a:p>
        </p:txBody>
      </p:sp>
      <p:sp>
        <p:nvSpPr>
          <p:cNvPr id="88067" name="Rectangle 3"/>
          <p:cNvSpPr>
            <a:spLocks noGrp="1" noChangeArrowheads="1"/>
          </p:cNvSpPr>
          <p:nvPr>
            <p:ph type="body" idx="1"/>
          </p:nvPr>
        </p:nvSpPr>
        <p:spPr/>
        <p:txBody>
          <a:bodyPr/>
          <a:lstStyle/>
          <a:p>
            <a:pPr eaLnBrk="1" hangingPunct="1">
              <a:defRPr/>
            </a:pPr>
            <a:r>
              <a:rPr lang="en-IE" dirty="0" smtClean="0"/>
              <a:t>Once Apache is installed in a Windows machine it can be configured, started, stopped </a:t>
            </a:r>
            <a:r>
              <a:rPr lang="en-IE" dirty="0" err="1" smtClean="0"/>
              <a:t>etc</a:t>
            </a:r>
            <a:r>
              <a:rPr lang="en-IE" dirty="0" smtClean="0"/>
              <a:t> using the Apache program group (Start-&gt;All Programs-&gt;Apache..)</a:t>
            </a:r>
            <a:endParaRPr lang="en-US" dirty="0" smtClean="0"/>
          </a:p>
        </p:txBody>
      </p:sp>
      <p:pic>
        <p:nvPicPr>
          <p:cNvPr id="23556" name="Picture 4"/>
          <p:cNvPicPr>
            <a:picLocks noChangeAspect="1" noChangeArrowheads="1"/>
          </p:cNvPicPr>
          <p:nvPr/>
        </p:nvPicPr>
        <p:blipFill>
          <a:blip r:embed="rId2" cstate="print"/>
          <a:srcRect/>
          <a:stretch>
            <a:fillRect/>
          </a:stretch>
        </p:blipFill>
        <p:spPr bwMode="auto">
          <a:xfrm>
            <a:off x="1331913" y="4292600"/>
            <a:ext cx="6448425" cy="1314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p:cTn id="13" dur="500" fill="hold"/>
                                        <p:tgtEl>
                                          <p:spTgt spid="23556"/>
                                        </p:tgtEl>
                                        <p:attrNameLst>
                                          <p:attrName>ppt_w</p:attrName>
                                        </p:attrNameLst>
                                      </p:cBhvr>
                                      <p:tavLst>
                                        <p:tav tm="0">
                                          <p:val>
                                            <p:fltVal val="0"/>
                                          </p:val>
                                        </p:tav>
                                        <p:tav tm="100000">
                                          <p:val>
                                            <p:strVal val="#ppt_w"/>
                                          </p:val>
                                        </p:tav>
                                      </p:tavLst>
                                    </p:anim>
                                    <p:anim calcmode="lin" valueType="num">
                                      <p:cBhvr>
                                        <p:cTn id="14" dur="500" fill="hold"/>
                                        <p:tgtEl>
                                          <p:spTgt spid="23556"/>
                                        </p:tgtEl>
                                        <p:attrNameLst>
                                          <p:attrName>ppt_h</p:attrName>
                                        </p:attrNameLst>
                                      </p:cBhvr>
                                      <p:tavLst>
                                        <p:tav tm="0">
                                          <p:val>
                                            <p:fltVal val="0"/>
                                          </p:val>
                                        </p:tav>
                                        <p:tav tm="100000">
                                          <p:val>
                                            <p:strVal val="#ppt_h"/>
                                          </p:val>
                                        </p:tav>
                                      </p:tavLst>
                                    </p:anim>
                                    <p:animEffect transition="in" filter="fade">
                                      <p:cBhvr>
                                        <p:cTn id="15"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IE" smtClean="0"/>
              <a:t>Test Apache</a:t>
            </a:r>
            <a:endParaRPr lang="en-US" smtClean="0"/>
          </a:p>
        </p:txBody>
      </p:sp>
      <p:sp>
        <p:nvSpPr>
          <p:cNvPr id="89091" name="Rectangle 3"/>
          <p:cNvSpPr>
            <a:spLocks noGrp="1" noChangeArrowheads="1"/>
          </p:cNvSpPr>
          <p:nvPr>
            <p:ph type="body" idx="1"/>
          </p:nvPr>
        </p:nvSpPr>
        <p:spPr/>
        <p:txBody>
          <a:bodyPr/>
          <a:lstStyle/>
          <a:p>
            <a:pPr eaLnBrk="1" hangingPunct="1">
              <a:lnSpc>
                <a:spcPct val="90000"/>
              </a:lnSpc>
              <a:defRPr/>
            </a:pPr>
            <a:r>
              <a:rPr lang="en-IE" dirty="0" smtClean="0"/>
              <a:t>Open a browser and type in : </a:t>
            </a:r>
          </a:p>
          <a:p>
            <a:pPr eaLnBrk="1" hangingPunct="1">
              <a:lnSpc>
                <a:spcPct val="90000"/>
              </a:lnSpc>
              <a:defRPr/>
            </a:pPr>
            <a:r>
              <a:rPr lang="en-US" dirty="0" smtClean="0">
                <a:hlinkClick r:id="rId2"/>
              </a:rPr>
              <a:t>http://localhost:80/</a:t>
            </a:r>
            <a:endParaRPr lang="en-US" dirty="0" smtClean="0"/>
          </a:p>
          <a:p>
            <a:pPr eaLnBrk="1" hangingPunct="1">
              <a:lnSpc>
                <a:spcPct val="90000"/>
              </a:lnSpc>
              <a:defRPr/>
            </a:pPr>
            <a:r>
              <a:rPr lang="en-IE" dirty="0" err="1" smtClean="0"/>
              <a:t>Localhost</a:t>
            </a:r>
            <a:r>
              <a:rPr lang="en-IE" dirty="0" smtClean="0"/>
              <a:t> is the machine you are using – so there is no need for an IP address or a DNS lookup</a:t>
            </a:r>
          </a:p>
          <a:p>
            <a:pPr eaLnBrk="1" hangingPunct="1">
              <a:lnSpc>
                <a:spcPct val="90000"/>
              </a:lnSpc>
              <a:defRPr/>
            </a:pPr>
            <a:r>
              <a:rPr lang="en-IE" dirty="0" smtClean="0"/>
              <a:t>:80 is the TCP/IP PORT the server is listening to</a:t>
            </a:r>
          </a:p>
          <a:p>
            <a:pPr eaLnBrk="1" hangingPunct="1">
              <a:lnSpc>
                <a:spcPct val="90000"/>
              </a:lnSpc>
              <a:defRPr/>
            </a:pPr>
            <a:r>
              <a:rPr lang="en-IE" dirty="0" smtClean="0"/>
              <a:t>Apache is usually listening to port 80</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t>IIS</a:t>
            </a:r>
          </a:p>
        </p:txBody>
      </p:sp>
      <p:sp>
        <p:nvSpPr>
          <p:cNvPr id="90115" name="Rectangle 3"/>
          <p:cNvSpPr>
            <a:spLocks noGrp="1" noChangeArrowheads="1"/>
          </p:cNvSpPr>
          <p:nvPr>
            <p:ph type="body" idx="1"/>
          </p:nvPr>
        </p:nvSpPr>
        <p:spPr>
          <a:xfrm>
            <a:off x="250825" y="1700213"/>
            <a:ext cx="2305050" cy="4114800"/>
          </a:xfrm>
        </p:spPr>
        <p:txBody>
          <a:bodyPr/>
          <a:lstStyle/>
          <a:p>
            <a:pPr eaLnBrk="1" hangingPunct="1">
              <a:lnSpc>
                <a:spcPct val="80000"/>
              </a:lnSpc>
              <a:defRPr/>
            </a:pPr>
            <a:r>
              <a:rPr lang="en-IE" sz="1800" dirty="0" smtClean="0"/>
              <a:t>IIS is a Microsoft http server</a:t>
            </a:r>
          </a:p>
          <a:p>
            <a:pPr eaLnBrk="1" hangingPunct="1">
              <a:lnSpc>
                <a:spcPct val="80000"/>
              </a:lnSpc>
              <a:defRPr/>
            </a:pPr>
            <a:r>
              <a:rPr lang="en-IE" sz="1800" dirty="0" smtClean="0"/>
              <a:t>It is stopped/started by right clicking on My Computer-&gt;Manage my computer and selecting ‘Services’ </a:t>
            </a:r>
          </a:p>
          <a:p>
            <a:pPr eaLnBrk="1" hangingPunct="1">
              <a:lnSpc>
                <a:spcPct val="80000"/>
              </a:lnSpc>
              <a:defRPr/>
            </a:pPr>
            <a:r>
              <a:rPr lang="en-IE" sz="1800" dirty="0" smtClean="0"/>
              <a:t>It is configured by right clicking on My Computer-&gt;Manage my computer  and selecting IIS</a:t>
            </a:r>
          </a:p>
        </p:txBody>
      </p:sp>
      <p:pic>
        <p:nvPicPr>
          <p:cNvPr id="25604" name="Picture 4"/>
          <p:cNvPicPr>
            <a:picLocks noChangeAspect="1" noChangeArrowheads="1"/>
          </p:cNvPicPr>
          <p:nvPr/>
        </p:nvPicPr>
        <p:blipFill>
          <a:blip r:embed="rId2" cstate="print"/>
          <a:srcRect/>
          <a:stretch>
            <a:fillRect/>
          </a:stretch>
        </p:blipFill>
        <p:spPr bwMode="auto">
          <a:xfrm>
            <a:off x="2843213" y="1412875"/>
            <a:ext cx="6300787" cy="4478338"/>
          </a:xfrm>
          <a:prstGeom prst="rect">
            <a:avLst/>
          </a:prstGeom>
          <a:noFill/>
          <a:ln w="9525">
            <a:noFill/>
            <a:miter lim="800000"/>
            <a:headEnd/>
            <a:tailEnd/>
          </a:ln>
        </p:spPr>
      </p:pic>
      <p:sp>
        <p:nvSpPr>
          <p:cNvPr id="25605" name="Line 6"/>
          <p:cNvSpPr>
            <a:spLocks noChangeShapeType="1"/>
          </p:cNvSpPr>
          <p:nvPr/>
        </p:nvSpPr>
        <p:spPr bwMode="auto">
          <a:xfrm flipV="1">
            <a:off x="1692275" y="3429000"/>
            <a:ext cx="1295400" cy="431800"/>
          </a:xfrm>
          <a:prstGeom prst="line">
            <a:avLst/>
          </a:prstGeom>
          <a:noFill/>
          <a:ln w="9525">
            <a:solidFill>
              <a:srgbClr val="FF3300"/>
            </a:solidFill>
            <a:round/>
            <a:headEnd/>
            <a:tailEnd type="triangle" w="med" len="med"/>
          </a:ln>
        </p:spPr>
        <p:txBody>
          <a:bodyPr wrap="none"/>
          <a:lstStyle/>
          <a:p>
            <a:endParaRPr lang="en-US"/>
          </a:p>
        </p:txBody>
      </p:sp>
      <p:sp>
        <p:nvSpPr>
          <p:cNvPr id="25606" name="Line 7"/>
          <p:cNvSpPr>
            <a:spLocks noChangeShapeType="1"/>
          </p:cNvSpPr>
          <p:nvPr/>
        </p:nvSpPr>
        <p:spPr bwMode="auto">
          <a:xfrm flipV="1">
            <a:off x="2195513" y="3933825"/>
            <a:ext cx="863600" cy="1295400"/>
          </a:xfrm>
          <a:prstGeom prst="line">
            <a:avLst/>
          </a:prstGeom>
          <a:noFill/>
          <a:ln w="9525">
            <a:solidFill>
              <a:srgbClr val="FF3300"/>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0115">
                                            <p:txEl>
                                              <p:pRg st="1" end="1"/>
                                            </p:txEl>
                                          </p:spTgt>
                                        </p:tgtEl>
                                        <p:attrNameLst>
                                          <p:attrName>style.visibility</p:attrName>
                                        </p:attrNameLst>
                                      </p:cBhvr>
                                      <p:to>
                                        <p:strVal val="visible"/>
                                      </p:to>
                                    </p:set>
                                    <p:anim calcmode="lin" valueType="num">
                                      <p:cBhvr additive="base">
                                        <p:cTn id="13" dur="500" fill="hold"/>
                                        <p:tgtEl>
                                          <p:spTgt spid="90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0115">
                                            <p:txEl>
                                              <p:pRg st="2" end="2"/>
                                            </p:txEl>
                                          </p:spTgt>
                                        </p:tgtEl>
                                        <p:attrNameLst>
                                          <p:attrName>style.visibility</p:attrName>
                                        </p:attrNameLst>
                                      </p:cBhvr>
                                      <p:to>
                                        <p:strVal val="visible"/>
                                      </p:to>
                                    </p:set>
                                    <p:anim calcmode="lin" valueType="num">
                                      <p:cBhvr additive="base">
                                        <p:cTn id="19" dur="500" fill="hold"/>
                                        <p:tgtEl>
                                          <p:spTgt spid="90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5604"/>
                                        </p:tgtEl>
                                        <p:attrNameLst>
                                          <p:attrName>style.visibility</p:attrName>
                                        </p:attrNameLst>
                                      </p:cBhvr>
                                      <p:to>
                                        <p:strVal val="visible"/>
                                      </p:to>
                                    </p:set>
                                    <p:anim calcmode="lin" valueType="num">
                                      <p:cBhvr>
                                        <p:cTn id="25" dur="500" fill="hold"/>
                                        <p:tgtEl>
                                          <p:spTgt spid="25604"/>
                                        </p:tgtEl>
                                        <p:attrNameLst>
                                          <p:attrName>ppt_w</p:attrName>
                                        </p:attrNameLst>
                                      </p:cBhvr>
                                      <p:tavLst>
                                        <p:tav tm="0">
                                          <p:val>
                                            <p:fltVal val="0"/>
                                          </p:val>
                                        </p:tav>
                                        <p:tav tm="100000">
                                          <p:val>
                                            <p:strVal val="#ppt_w"/>
                                          </p:val>
                                        </p:tav>
                                      </p:tavLst>
                                    </p:anim>
                                    <p:anim calcmode="lin" valueType="num">
                                      <p:cBhvr>
                                        <p:cTn id="26" dur="500" fill="hold"/>
                                        <p:tgtEl>
                                          <p:spTgt spid="25604"/>
                                        </p:tgtEl>
                                        <p:attrNameLst>
                                          <p:attrName>ppt_h</p:attrName>
                                        </p:attrNameLst>
                                      </p:cBhvr>
                                      <p:tavLst>
                                        <p:tav tm="0">
                                          <p:val>
                                            <p:fltVal val="0"/>
                                          </p:val>
                                        </p:tav>
                                        <p:tav tm="100000">
                                          <p:val>
                                            <p:strVal val="#ppt_h"/>
                                          </p:val>
                                        </p:tav>
                                      </p:tavLst>
                                    </p:anim>
                                    <p:animEffect transition="in" filter="fade">
                                      <p:cBhvr>
                                        <p:cTn id="2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IE" smtClean="0"/>
              <a:t>IIS</a:t>
            </a:r>
            <a:endParaRPr lang="en-US" smtClean="0"/>
          </a:p>
        </p:txBody>
      </p:sp>
      <p:sp>
        <p:nvSpPr>
          <p:cNvPr id="91139" name="Rectangle 3"/>
          <p:cNvSpPr>
            <a:spLocks noGrp="1" noChangeArrowheads="1"/>
          </p:cNvSpPr>
          <p:nvPr>
            <p:ph type="body" idx="1"/>
          </p:nvPr>
        </p:nvSpPr>
        <p:spPr/>
        <p:txBody>
          <a:bodyPr/>
          <a:lstStyle/>
          <a:p>
            <a:pPr eaLnBrk="1" hangingPunct="1">
              <a:defRPr/>
            </a:pPr>
            <a:r>
              <a:rPr lang="en-US" dirty="0" smtClean="0"/>
              <a:t>IIS normally serves the web pages from this folder: c:\inetpub\wwwroot\</a:t>
            </a:r>
          </a:p>
          <a:p>
            <a:pPr eaLnBrk="1" hangingPunct="1">
              <a:defRPr/>
            </a:pPr>
            <a:endParaRPr lang="en-US" dirty="0" smtClean="0"/>
          </a:p>
        </p:txBody>
      </p:sp>
      <p:pic>
        <p:nvPicPr>
          <p:cNvPr id="26628" name="Picture 4"/>
          <p:cNvPicPr>
            <a:picLocks noChangeAspect="1" noChangeArrowheads="1"/>
          </p:cNvPicPr>
          <p:nvPr/>
        </p:nvPicPr>
        <p:blipFill>
          <a:blip r:embed="rId2" cstate="print"/>
          <a:srcRect/>
          <a:stretch>
            <a:fillRect/>
          </a:stretch>
        </p:blipFill>
        <p:spPr bwMode="auto">
          <a:xfrm>
            <a:off x="5076825" y="3284538"/>
            <a:ext cx="3495675" cy="2600325"/>
          </a:xfrm>
          <a:prstGeom prst="rect">
            <a:avLst/>
          </a:prstGeom>
          <a:noFill/>
          <a:ln w="9525">
            <a:noFill/>
            <a:miter lim="800000"/>
            <a:headEnd/>
            <a:tailEnd/>
          </a:ln>
        </p:spPr>
      </p:pic>
      <p:sp>
        <p:nvSpPr>
          <p:cNvPr id="26629" name="Line 5"/>
          <p:cNvSpPr>
            <a:spLocks noChangeShapeType="1"/>
          </p:cNvSpPr>
          <p:nvPr/>
        </p:nvSpPr>
        <p:spPr bwMode="auto">
          <a:xfrm flipH="1">
            <a:off x="6588125" y="5661025"/>
            <a:ext cx="1152525" cy="0"/>
          </a:xfrm>
          <a:prstGeom prst="line">
            <a:avLst/>
          </a:prstGeom>
          <a:noFill/>
          <a:ln w="57150">
            <a:solidFill>
              <a:srgbClr val="FF3300"/>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p:cTn id="13" dur="500" fill="hold"/>
                                        <p:tgtEl>
                                          <p:spTgt spid="26628"/>
                                        </p:tgtEl>
                                        <p:attrNameLst>
                                          <p:attrName>ppt_w</p:attrName>
                                        </p:attrNameLst>
                                      </p:cBhvr>
                                      <p:tavLst>
                                        <p:tav tm="0">
                                          <p:val>
                                            <p:fltVal val="0"/>
                                          </p:val>
                                        </p:tav>
                                        <p:tav tm="100000">
                                          <p:val>
                                            <p:strVal val="#ppt_w"/>
                                          </p:val>
                                        </p:tav>
                                      </p:tavLst>
                                    </p:anim>
                                    <p:anim calcmode="lin" valueType="num">
                                      <p:cBhvr>
                                        <p:cTn id="14" dur="500" fill="hold"/>
                                        <p:tgtEl>
                                          <p:spTgt spid="26628"/>
                                        </p:tgtEl>
                                        <p:attrNameLst>
                                          <p:attrName>ppt_h</p:attrName>
                                        </p:attrNameLst>
                                      </p:cBhvr>
                                      <p:tavLst>
                                        <p:tav tm="0">
                                          <p:val>
                                            <p:fltVal val="0"/>
                                          </p:val>
                                        </p:tav>
                                        <p:tav tm="100000">
                                          <p:val>
                                            <p:strVal val="#ppt_h"/>
                                          </p:val>
                                        </p:tav>
                                      </p:tavLst>
                                    </p:anim>
                                    <p:animEffect transition="in" filter="fade">
                                      <p:cBhvr>
                                        <p:cTn id="15" dur="500"/>
                                        <p:tgtEl>
                                          <p:spTgt spid="26628"/>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6629"/>
                                        </p:tgtEl>
                                        <p:attrNameLst>
                                          <p:attrName>style.visibility</p:attrName>
                                        </p:attrNameLst>
                                      </p:cBhvr>
                                      <p:to>
                                        <p:strVal val="visible"/>
                                      </p:to>
                                    </p:set>
                                    <p:anim calcmode="lin" valueType="num">
                                      <p:cBhvr>
                                        <p:cTn id="18" dur="500" fill="hold"/>
                                        <p:tgtEl>
                                          <p:spTgt spid="26629"/>
                                        </p:tgtEl>
                                        <p:attrNameLst>
                                          <p:attrName>ppt_w</p:attrName>
                                        </p:attrNameLst>
                                      </p:cBhvr>
                                      <p:tavLst>
                                        <p:tav tm="0">
                                          <p:val>
                                            <p:fltVal val="0"/>
                                          </p:val>
                                        </p:tav>
                                        <p:tav tm="100000">
                                          <p:val>
                                            <p:strVal val="#ppt_w"/>
                                          </p:val>
                                        </p:tav>
                                      </p:tavLst>
                                    </p:anim>
                                    <p:anim calcmode="lin" valueType="num">
                                      <p:cBhvr>
                                        <p:cTn id="19" dur="500" fill="hold"/>
                                        <p:tgtEl>
                                          <p:spTgt spid="26629"/>
                                        </p:tgtEl>
                                        <p:attrNameLst>
                                          <p:attrName>ppt_h</p:attrName>
                                        </p:attrNameLst>
                                      </p:cBhvr>
                                      <p:tavLst>
                                        <p:tav tm="0">
                                          <p:val>
                                            <p:fltVal val="0"/>
                                          </p:val>
                                        </p:tav>
                                        <p:tav tm="100000">
                                          <p:val>
                                            <p:strVal val="#ppt_h"/>
                                          </p:val>
                                        </p:tav>
                                      </p:tavLst>
                                    </p:anim>
                                    <p:animEffect transition="in" filter="fade">
                                      <p:cBhvr>
                                        <p:cTn id="20"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IE" sz="4000" smtClean="0"/>
              <a:t>Other people can access your website</a:t>
            </a:r>
            <a:endParaRPr lang="en-US" sz="4000" smtClean="0"/>
          </a:p>
        </p:txBody>
      </p:sp>
      <p:sp>
        <p:nvSpPr>
          <p:cNvPr id="92163" name="Rectangle 3"/>
          <p:cNvSpPr>
            <a:spLocks noGrp="1" noChangeArrowheads="1"/>
          </p:cNvSpPr>
          <p:nvPr>
            <p:ph type="body" idx="1"/>
          </p:nvPr>
        </p:nvSpPr>
        <p:spPr/>
        <p:txBody>
          <a:bodyPr/>
          <a:lstStyle/>
          <a:p>
            <a:pPr eaLnBrk="1" hangingPunct="1">
              <a:defRPr/>
            </a:pPr>
            <a:r>
              <a:rPr lang="en-US" dirty="0" smtClean="0"/>
              <a:t>Anyone can access your website if they type this into a browser: </a:t>
            </a:r>
          </a:p>
          <a:p>
            <a:pPr lvl="1" eaLnBrk="1" hangingPunct="1">
              <a:defRPr/>
            </a:pPr>
            <a:r>
              <a:rPr lang="en-US" dirty="0" smtClean="0"/>
              <a:t>http://&lt;your-ip&gt;/</a:t>
            </a:r>
          </a:p>
          <a:p>
            <a:pPr eaLnBrk="1" hangingPunct="1">
              <a:defRPr/>
            </a:pPr>
            <a:r>
              <a:rPr lang="en-IE" dirty="0" smtClean="0"/>
              <a:t>To find out your IP address open a command window and type ‘</a:t>
            </a:r>
            <a:r>
              <a:rPr lang="en-IE" dirty="0" err="1" smtClean="0"/>
              <a:t>ipconfig</a:t>
            </a:r>
            <a:r>
              <a:rPr lang="en-IE" dirty="0" smtClean="0"/>
              <a:t>’</a:t>
            </a:r>
          </a:p>
          <a:p>
            <a:pPr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63">
                                            <p:txEl>
                                              <p:pRg st="2" end="2"/>
                                            </p:txEl>
                                          </p:spTgt>
                                        </p:tgtEl>
                                        <p:attrNameLst>
                                          <p:attrName>style.visibility</p:attrName>
                                        </p:attrNameLst>
                                      </p:cBhvr>
                                      <p:to>
                                        <p:strVal val="visible"/>
                                      </p:to>
                                    </p:set>
                                    <p:anim calcmode="lin" valueType="num">
                                      <p:cBhvr additive="base">
                                        <p:cTn id="19"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IE" smtClean="0"/>
              <a:t>ipconfig</a:t>
            </a:r>
            <a:endParaRPr lang="en-US" smtClean="0"/>
          </a:p>
        </p:txBody>
      </p:sp>
      <p:sp>
        <p:nvSpPr>
          <p:cNvPr id="28675" name="Text Box 4"/>
          <p:cNvSpPr txBox="1">
            <a:spLocks noChangeArrowheads="1"/>
          </p:cNvSpPr>
          <p:nvPr/>
        </p:nvSpPr>
        <p:spPr bwMode="auto">
          <a:xfrm>
            <a:off x="0" y="1773238"/>
            <a:ext cx="8880475" cy="4368800"/>
          </a:xfrm>
          <a:prstGeom prst="rect">
            <a:avLst/>
          </a:prstGeom>
          <a:solidFill>
            <a:srgbClr val="080808"/>
          </a:solidFill>
          <a:ln w="9525">
            <a:solidFill>
              <a:srgbClr val="080808"/>
            </a:solidFill>
            <a:miter lim="800000"/>
            <a:headEnd/>
            <a:tailEnd/>
          </a:ln>
        </p:spPr>
        <p:txBody>
          <a:bodyPr wrap="none">
            <a:spAutoFit/>
          </a:bodyPr>
          <a:lstStyle/>
          <a:p>
            <a:r>
              <a:rPr lang="en-US" sz="2000">
                <a:latin typeface="Courier New" pitchFamily="49" charset="0"/>
              </a:rPr>
              <a:t>Microsoft Windows XP [Version 5.1.2600]</a:t>
            </a:r>
          </a:p>
          <a:p>
            <a:r>
              <a:rPr lang="en-US" sz="2000">
                <a:latin typeface="Courier New" pitchFamily="49" charset="0"/>
              </a:rPr>
              <a:t>(C) Copyright 1985-2001 Microsoft Corp.</a:t>
            </a:r>
          </a:p>
          <a:p>
            <a:endParaRPr lang="en-US" sz="2000">
              <a:latin typeface="Courier New" pitchFamily="49" charset="0"/>
            </a:endParaRPr>
          </a:p>
          <a:p>
            <a:r>
              <a:rPr lang="en-US" sz="2000">
                <a:latin typeface="Courier New" pitchFamily="49" charset="0"/>
              </a:rPr>
              <a:t>C:\Documents and Settings\gerry.guinane&gt;</a:t>
            </a:r>
            <a:r>
              <a:rPr lang="en-US" sz="2000">
                <a:solidFill>
                  <a:srgbClr val="FF3300"/>
                </a:solidFill>
                <a:latin typeface="Courier New" pitchFamily="49" charset="0"/>
              </a:rPr>
              <a:t>ipconfig</a:t>
            </a:r>
          </a:p>
          <a:p>
            <a:endParaRPr lang="en-US" sz="2000">
              <a:latin typeface="Courier New" pitchFamily="49" charset="0"/>
            </a:endParaRPr>
          </a:p>
          <a:p>
            <a:r>
              <a:rPr lang="en-US" sz="2000">
                <a:latin typeface="Courier New" pitchFamily="49" charset="0"/>
              </a:rPr>
              <a:t>Windows IP Configuration</a:t>
            </a:r>
          </a:p>
          <a:p>
            <a:r>
              <a:rPr lang="en-US" sz="2000">
                <a:latin typeface="Courier New" pitchFamily="49" charset="0"/>
              </a:rPr>
              <a:t>Ethernet adapter Wireless Network Connection:</a:t>
            </a:r>
          </a:p>
          <a:p>
            <a:endParaRPr lang="en-US" sz="2000">
              <a:latin typeface="Courier New" pitchFamily="49" charset="0"/>
            </a:endParaRPr>
          </a:p>
          <a:p>
            <a:r>
              <a:rPr lang="en-US" sz="2000">
                <a:latin typeface="Courier New" pitchFamily="49" charset="0"/>
              </a:rPr>
              <a:t>        Connection-specific DNS Suffix  . :</a:t>
            </a:r>
          </a:p>
          <a:p>
            <a:r>
              <a:rPr lang="en-US" sz="2000">
                <a:latin typeface="Courier New" pitchFamily="49" charset="0"/>
              </a:rPr>
              <a:t>        </a:t>
            </a:r>
            <a:r>
              <a:rPr lang="en-US" sz="2000" b="1">
                <a:solidFill>
                  <a:srgbClr val="FF3300"/>
                </a:solidFill>
                <a:latin typeface="Courier New" pitchFamily="49" charset="0"/>
              </a:rPr>
              <a:t>IP Address. . . . . . . . . . . . : 192.168.2.1</a:t>
            </a:r>
          </a:p>
          <a:p>
            <a:r>
              <a:rPr lang="en-US" sz="2000">
                <a:latin typeface="Courier New" pitchFamily="49" charset="0"/>
              </a:rPr>
              <a:t>        Subnet Mask . . . . . . . . . . . : 255.255.255.0</a:t>
            </a:r>
          </a:p>
          <a:p>
            <a:r>
              <a:rPr lang="en-US" sz="2000">
                <a:latin typeface="Courier New" pitchFamily="49" charset="0"/>
              </a:rPr>
              <a:t>        Default Gateway . . . . . . . . . : 192.168.2.254</a:t>
            </a:r>
          </a:p>
          <a:p>
            <a:endParaRPr lang="en-US" sz="2000">
              <a:latin typeface="Courier New" pitchFamily="49" charset="0"/>
            </a:endParaRPr>
          </a:p>
          <a:p>
            <a:r>
              <a:rPr lang="en-US" sz="2000">
                <a:latin typeface="Courier New" pitchFamily="49" charset="0"/>
              </a:rPr>
              <a:t>C:\Documents and Settings\gerry.guinane&gt;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IE" sz="4000" smtClean="0"/>
              <a:t>How to : Author a Simple/static web page</a:t>
            </a:r>
            <a:endParaRPr lang="en-US" sz="4000" smtClean="0"/>
          </a:p>
        </p:txBody>
      </p:sp>
      <p:sp>
        <p:nvSpPr>
          <p:cNvPr id="80899" name="Rectangle 3"/>
          <p:cNvSpPr>
            <a:spLocks noGrp="1" noChangeArrowheads="1"/>
          </p:cNvSpPr>
          <p:nvPr>
            <p:ph type="body" idx="1"/>
          </p:nvPr>
        </p:nvSpPr>
        <p:spPr/>
        <p:txBody>
          <a:bodyPr/>
          <a:lstStyle/>
          <a:p>
            <a:pPr eaLnBrk="1" hangingPunct="1">
              <a:defRPr/>
            </a:pPr>
            <a:r>
              <a:rPr lang="en-IE" dirty="0" smtClean="0"/>
              <a:t>Open notepad++</a:t>
            </a:r>
          </a:p>
          <a:p>
            <a:pPr eaLnBrk="1" hangingPunct="1">
              <a:defRPr/>
            </a:pPr>
            <a:r>
              <a:rPr lang="en-IE" dirty="0" smtClean="0"/>
              <a:t>Enter this text, save the file to the Apache root folder as testindex.html</a:t>
            </a:r>
            <a:endParaRPr lang="en-US" dirty="0" smtClean="0"/>
          </a:p>
        </p:txBody>
      </p:sp>
      <p:sp>
        <p:nvSpPr>
          <p:cNvPr id="29700" name="Text Box 4"/>
          <p:cNvSpPr txBox="1">
            <a:spLocks noChangeArrowheads="1"/>
          </p:cNvSpPr>
          <p:nvPr/>
        </p:nvSpPr>
        <p:spPr bwMode="auto">
          <a:xfrm>
            <a:off x="755650" y="3716338"/>
            <a:ext cx="6950075" cy="2647950"/>
          </a:xfrm>
          <a:prstGeom prst="rect">
            <a:avLst/>
          </a:prstGeom>
          <a:solidFill>
            <a:srgbClr val="080808"/>
          </a:solidFill>
          <a:ln w="9525">
            <a:noFill/>
            <a:miter lim="800000"/>
            <a:headEnd/>
            <a:tailEnd/>
          </a:ln>
        </p:spPr>
        <p:txBody>
          <a:bodyPr wrap="none">
            <a:spAutoFit/>
          </a:bodyPr>
          <a:lstStyle/>
          <a:p>
            <a:r>
              <a:rPr lang="en-GB" dirty="0">
                <a:solidFill>
                  <a:srgbClr val="FF3300"/>
                </a:solidFill>
              </a:rPr>
              <a:t>&lt;html&gt;</a:t>
            </a:r>
          </a:p>
          <a:p>
            <a:pPr lvl="1"/>
            <a:r>
              <a:rPr lang="en-GB" dirty="0">
                <a:solidFill>
                  <a:srgbClr val="FF3300"/>
                </a:solidFill>
              </a:rPr>
              <a:t>&lt;head&gt;&lt;title&gt;Test Web Page&lt;/title&gt;&lt;/head&gt;</a:t>
            </a:r>
          </a:p>
          <a:p>
            <a:pPr lvl="1"/>
            <a:r>
              <a:rPr lang="en-GB" dirty="0">
                <a:solidFill>
                  <a:srgbClr val="FF3300"/>
                </a:solidFill>
              </a:rPr>
              <a:t>&lt;body&gt;</a:t>
            </a:r>
          </a:p>
          <a:p>
            <a:pPr lvl="2"/>
            <a:r>
              <a:rPr lang="en-GB" dirty="0">
                <a:solidFill>
                  <a:srgbClr val="FF3300"/>
                </a:solidFill>
              </a:rPr>
              <a:t>&lt;h1&gt;My Web page&lt;/h1&gt;</a:t>
            </a:r>
          </a:p>
          <a:p>
            <a:pPr lvl="2"/>
            <a:r>
              <a:rPr lang="en-GB" dirty="0">
                <a:solidFill>
                  <a:srgbClr val="FF3300"/>
                </a:solidFill>
              </a:rPr>
              <a:t>&lt;p&gt;Hello - Welcome to the SD2 Web page&lt;/p&gt;</a:t>
            </a:r>
          </a:p>
          <a:p>
            <a:pPr lvl="1"/>
            <a:r>
              <a:rPr lang="en-GB" dirty="0">
                <a:solidFill>
                  <a:srgbClr val="FF3300"/>
                </a:solidFill>
              </a:rPr>
              <a:t>&lt;/body&gt;</a:t>
            </a:r>
          </a:p>
          <a:p>
            <a:r>
              <a:rPr lang="en-GB" dirty="0">
                <a:solidFill>
                  <a:srgbClr val="FF3300"/>
                </a:solidFill>
              </a:rPr>
              <a:t>&lt;/html&gt;</a:t>
            </a:r>
            <a:endParaRPr lang="en-US"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p:cTn id="19" dur="500" fill="hold"/>
                                        <p:tgtEl>
                                          <p:spTgt spid="29700"/>
                                        </p:tgtEl>
                                        <p:attrNameLst>
                                          <p:attrName>ppt_w</p:attrName>
                                        </p:attrNameLst>
                                      </p:cBhvr>
                                      <p:tavLst>
                                        <p:tav tm="0">
                                          <p:val>
                                            <p:fltVal val="0"/>
                                          </p:val>
                                        </p:tav>
                                        <p:tav tm="100000">
                                          <p:val>
                                            <p:strVal val="#ppt_w"/>
                                          </p:val>
                                        </p:tav>
                                      </p:tavLst>
                                    </p:anim>
                                    <p:anim calcmode="lin" valueType="num">
                                      <p:cBhvr>
                                        <p:cTn id="20" dur="500" fill="hold"/>
                                        <p:tgtEl>
                                          <p:spTgt spid="29700"/>
                                        </p:tgtEl>
                                        <p:attrNameLst>
                                          <p:attrName>ppt_h</p:attrName>
                                        </p:attrNameLst>
                                      </p:cBhvr>
                                      <p:tavLst>
                                        <p:tav tm="0">
                                          <p:val>
                                            <p:fltVal val="0"/>
                                          </p:val>
                                        </p:tav>
                                        <p:tav tm="100000">
                                          <p:val>
                                            <p:strVal val="#ppt_h"/>
                                          </p:val>
                                        </p:tav>
                                      </p:tavLst>
                                    </p:anim>
                                    <p:animEffect transition="in" filter="fade">
                                      <p:cBhvr>
                                        <p:cTn id="21"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Grp="1" noChangeAspect="1" noChangeArrowheads="1"/>
          </p:cNvSpPr>
          <p:nvPr>
            <p:ph type="title"/>
          </p:nvPr>
        </p:nvSpPr>
        <p:spPr/>
        <p:txBody>
          <a:bodyPr/>
          <a:lstStyle/>
          <a:p>
            <a:pPr eaLnBrk="1" hangingPunct="1">
              <a:defRPr/>
            </a:pPr>
            <a:r>
              <a:rPr lang="en-IE" smtClean="0"/>
              <a:t>View the web page</a:t>
            </a:r>
            <a:endParaRPr lang="en-US" smtClean="0"/>
          </a:p>
        </p:txBody>
      </p:sp>
      <p:pic>
        <p:nvPicPr>
          <p:cNvPr id="30723" name="Picture 4"/>
          <p:cNvPicPr>
            <a:picLocks noChangeAspect="1" noChangeArrowheads="1"/>
          </p:cNvPicPr>
          <p:nvPr/>
        </p:nvPicPr>
        <p:blipFill>
          <a:blip r:embed="rId2" cstate="print"/>
          <a:srcRect/>
          <a:stretch>
            <a:fillRect/>
          </a:stretch>
        </p:blipFill>
        <p:spPr bwMode="auto">
          <a:xfrm>
            <a:off x="323850" y="1844675"/>
            <a:ext cx="7172325" cy="4829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p:cTn id="7" dur="500" fill="hold"/>
                                        <p:tgtEl>
                                          <p:spTgt spid="30723"/>
                                        </p:tgtEl>
                                        <p:attrNameLst>
                                          <p:attrName>ppt_w</p:attrName>
                                        </p:attrNameLst>
                                      </p:cBhvr>
                                      <p:tavLst>
                                        <p:tav tm="0">
                                          <p:val>
                                            <p:fltVal val="0"/>
                                          </p:val>
                                        </p:tav>
                                        <p:tav tm="100000">
                                          <p:val>
                                            <p:strVal val="#ppt_w"/>
                                          </p:val>
                                        </p:tav>
                                      </p:tavLst>
                                    </p:anim>
                                    <p:anim calcmode="lin" valueType="num">
                                      <p:cBhvr>
                                        <p:cTn id="8" dur="500" fill="hold"/>
                                        <p:tgtEl>
                                          <p:spTgt spid="30723"/>
                                        </p:tgtEl>
                                        <p:attrNameLst>
                                          <p:attrName>ppt_h</p:attrName>
                                        </p:attrNameLst>
                                      </p:cBhvr>
                                      <p:tavLst>
                                        <p:tav tm="0">
                                          <p:val>
                                            <p:fltVal val="0"/>
                                          </p:val>
                                        </p:tav>
                                        <p:tav tm="100000">
                                          <p:val>
                                            <p:strVal val="#ppt_h"/>
                                          </p:val>
                                        </p:tav>
                                      </p:tavLst>
                                    </p:anim>
                                    <p:animEffect transition="in" filter="fade">
                                      <p:cBhvr>
                                        <p:cTn id="9"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IE" smtClean="0"/>
              <a:t>View the html source</a:t>
            </a:r>
            <a:endParaRPr lang="en-US" smtClean="0"/>
          </a:p>
        </p:txBody>
      </p:sp>
      <p:sp>
        <p:nvSpPr>
          <p:cNvPr id="81923" name="Rectangle 3"/>
          <p:cNvSpPr>
            <a:spLocks noGrp="1" noChangeArrowheads="1"/>
          </p:cNvSpPr>
          <p:nvPr>
            <p:ph type="body" idx="1"/>
          </p:nvPr>
        </p:nvSpPr>
        <p:spPr>
          <a:xfrm>
            <a:off x="685800" y="1981200"/>
            <a:ext cx="2373313" cy="4114800"/>
          </a:xfrm>
        </p:spPr>
        <p:txBody>
          <a:bodyPr/>
          <a:lstStyle/>
          <a:p>
            <a:pPr eaLnBrk="1" hangingPunct="1">
              <a:lnSpc>
                <a:spcPct val="80000"/>
              </a:lnSpc>
              <a:defRPr/>
            </a:pPr>
            <a:r>
              <a:rPr lang="en-IE" sz="2800" dirty="0" smtClean="0"/>
              <a:t>This is a useful way to see the actual file that the SERVER has sent to the BROWSER</a:t>
            </a:r>
            <a:endParaRPr lang="en-US" sz="2800" dirty="0" smtClean="0"/>
          </a:p>
        </p:txBody>
      </p:sp>
      <p:pic>
        <p:nvPicPr>
          <p:cNvPr id="31748" name="Picture 4"/>
          <p:cNvPicPr>
            <a:picLocks noChangeAspect="1" noChangeArrowheads="1"/>
          </p:cNvPicPr>
          <p:nvPr/>
        </p:nvPicPr>
        <p:blipFill>
          <a:blip r:embed="rId2" cstate="print"/>
          <a:srcRect/>
          <a:stretch>
            <a:fillRect/>
          </a:stretch>
        </p:blipFill>
        <p:spPr bwMode="auto">
          <a:xfrm>
            <a:off x="3203575" y="2133600"/>
            <a:ext cx="5372100" cy="3616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1748"/>
                                        </p:tgtEl>
                                        <p:attrNameLst>
                                          <p:attrName>style.visibility</p:attrName>
                                        </p:attrNameLst>
                                      </p:cBhvr>
                                      <p:to>
                                        <p:strVal val="visible"/>
                                      </p:to>
                                    </p:set>
                                    <p:anim calcmode="lin" valueType="num">
                                      <p:cBhvr>
                                        <p:cTn id="13" dur="500" fill="hold"/>
                                        <p:tgtEl>
                                          <p:spTgt spid="31748"/>
                                        </p:tgtEl>
                                        <p:attrNameLst>
                                          <p:attrName>ppt_w</p:attrName>
                                        </p:attrNameLst>
                                      </p:cBhvr>
                                      <p:tavLst>
                                        <p:tav tm="0">
                                          <p:val>
                                            <p:fltVal val="0"/>
                                          </p:val>
                                        </p:tav>
                                        <p:tav tm="100000">
                                          <p:val>
                                            <p:strVal val="#ppt_w"/>
                                          </p:val>
                                        </p:tav>
                                      </p:tavLst>
                                    </p:anim>
                                    <p:anim calcmode="lin" valueType="num">
                                      <p:cBhvr>
                                        <p:cTn id="14" dur="500" fill="hold"/>
                                        <p:tgtEl>
                                          <p:spTgt spid="31748"/>
                                        </p:tgtEl>
                                        <p:attrNameLst>
                                          <p:attrName>ppt_h</p:attrName>
                                        </p:attrNameLst>
                                      </p:cBhvr>
                                      <p:tavLst>
                                        <p:tav tm="0">
                                          <p:val>
                                            <p:fltVal val="0"/>
                                          </p:val>
                                        </p:tav>
                                        <p:tav tm="100000">
                                          <p:val>
                                            <p:strVal val="#ppt_h"/>
                                          </p:val>
                                        </p:tav>
                                      </p:tavLst>
                                    </p:anim>
                                    <p:animEffect transition="in" filter="fade">
                                      <p:cBhvr>
                                        <p:cTn id="15"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IE" smtClean="0"/>
              <a:t>Client Server Architecture</a:t>
            </a:r>
            <a:endParaRPr lang="en-US" smtClean="0"/>
          </a:p>
        </p:txBody>
      </p:sp>
      <p:sp>
        <p:nvSpPr>
          <p:cNvPr id="72707" name="Rectangle 3"/>
          <p:cNvSpPr>
            <a:spLocks noGrp="1" noChangeArrowheads="1"/>
          </p:cNvSpPr>
          <p:nvPr>
            <p:ph type="body" idx="1"/>
          </p:nvPr>
        </p:nvSpPr>
        <p:spPr/>
        <p:txBody>
          <a:bodyPr/>
          <a:lstStyle/>
          <a:p>
            <a:pPr eaLnBrk="1" hangingPunct="1">
              <a:lnSpc>
                <a:spcPct val="90000"/>
              </a:lnSpc>
              <a:defRPr/>
            </a:pPr>
            <a:r>
              <a:rPr lang="en-GB" sz="2400" dirty="0" smtClean="0"/>
              <a:t>Client-server is a computing architecture which separates a client from a server, and is almost always implemented over a computer network. </a:t>
            </a:r>
          </a:p>
          <a:p>
            <a:pPr eaLnBrk="1" hangingPunct="1">
              <a:lnSpc>
                <a:spcPct val="90000"/>
              </a:lnSpc>
              <a:defRPr/>
            </a:pPr>
            <a:r>
              <a:rPr lang="en-GB" sz="2400" dirty="0" smtClean="0"/>
              <a:t>Each client or server connected to a network can also be referred to as a node. </a:t>
            </a:r>
          </a:p>
          <a:p>
            <a:pPr eaLnBrk="1" hangingPunct="1">
              <a:lnSpc>
                <a:spcPct val="90000"/>
              </a:lnSpc>
              <a:defRPr/>
            </a:pPr>
            <a:r>
              <a:rPr lang="en-GB" sz="2400" dirty="0" smtClean="0"/>
              <a:t>The most basic type of client-server architecture employs only two types of nodes: clients and servers. </a:t>
            </a:r>
          </a:p>
          <a:p>
            <a:pPr eaLnBrk="1" hangingPunct="1">
              <a:lnSpc>
                <a:spcPct val="90000"/>
              </a:lnSpc>
              <a:defRPr/>
            </a:pPr>
            <a:r>
              <a:rPr lang="en-GB" sz="2400" dirty="0" smtClean="0"/>
              <a:t>This type of architecture is sometimes referred to as two-tier. </a:t>
            </a:r>
          </a:p>
          <a:p>
            <a:pPr eaLnBrk="1" hangingPunct="1">
              <a:lnSpc>
                <a:spcPct val="90000"/>
              </a:lnSpc>
              <a:defRPr/>
            </a:pPr>
            <a:r>
              <a:rPr lang="en-GB" sz="2400" dirty="0" smtClean="0"/>
              <a:t>It allows devices to share files and resources.</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07">
                                            <p:txEl>
                                              <p:pRg st="4" end="4"/>
                                            </p:txEl>
                                          </p:spTgt>
                                        </p:tgtEl>
                                        <p:attrNameLst>
                                          <p:attrName>style.visibility</p:attrName>
                                        </p:attrNameLst>
                                      </p:cBhvr>
                                      <p:to>
                                        <p:strVal val="visible"/>
                                      </p:to>
                                    </p:set>
                                    <p:anim calcmode="lin" valueType="num">
                                      <p:cBhvr additive="base">
                                        <p:cTn id="31" dur="500" fill="hold"/>
                                        <p:tgtEl>
                                          <p:spTgt spid="72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7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IE" smtClean="0"/>
              <a:t>Client Server Architecture</a:t>
            </a:r>
            <a:endParaRPr lang="en-US" smtClean="0"/>
          </a:p>
        </p:txBody>
      </p:sp>
      <p:sp>
        <p:nvSpPr>
          <p:cNvPr id="73731" name="Rectangle 3"/>
          <p:cNvSpPr>
            <a:spLocks noGrp="1" noChangeArrowheads="1"/>
          </p:cNvSpPr>
          <p:nvPr>
            <p:ph type="body" idx="1"/>
          </p:nvPr>
        </p:nvSpPr>
        <p:spPr/>
        <p:txBody>
          <a:bodyPr/>
          <a:lstStyle/>
          <a:p>
            <a:pPr eaLnBrk="1" hangingPunct="1">
              <a:defRPr/>
            </a:pPr>
            <a:r>
              <a:rPr lang="en-GB" dirty="0" smtClean="0"/>
              <a:t>These days, clients are most often web browsers, although that has not always been the case. </a:t>
            </a:r>
          </a:p>
          <a:p>
            <a:pPr eaLnBrk="1" hangingPunct="1">
              <a:defRPr/>
            </a:pPr>
            <a:r>
              <a:rPr lang="en-GB" dirty="0" smtClean="0"/>
              <a:t>Servers typically include </a:t>
            </a:r>
          </a:p>
          <a:p>
            <a:pPr lvl="1" eaLnBrk="1" hangingPunct="1">
              <a:defRPr/>
            </a:pPr>
            <a:r>
              <a:rPr lang="en-GB" dirty="0" smtClean="0"/>
              <a:t>web servers</a:t>
            </a:r>
          </a:p>
          <a:p>
            <a:pPr lvl="1" eaLnBrk="1" hangingPunct="1">
              <a:defRPr/>
            </a:pPr>
            <a:r>
              <a:rPr lang="en-GB" dirty="0" smtClean="0"/>
              <a:t>database servers</a:t>
            </a:r>
          </a:p>
          <a:p>
            <a:pPr lvl="1" eaLnBrk="1" hangingPunct="1">
              <a:defRPr/>
            </a:pPr>
            <a:r>
              <a:rPr lang="en-GB" dirty="0" smtClean="0"/>
              <a:t>mail servers.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GB" smtClean="0"/>
              <a:t>Client-Server</a:t>
            </a:r>
          </a:p>
        </p:txBody>
      </p:sp>
      <p:sp>
        <p:nvSpPr>
          <p:cNvPr id="60419" name="Rectangle 3"/>
          <p:cNvSpPr>
            <a:spLocks noGrp="1" noChangeArrowheads="1"/>
          </p:cNvSpPr>
          <p:nvPr>
            <p:ph type="body" idx="1"/>
          </p:nvPr>
        </p:nvSpPr>
        <p:spPr/>
        <p:txBody>
          <a:bodyPr/>
          <a:lstStyle/>
          <a:p>
            <a:pPr eaLnBrk="1" hangingPunct="1">
              <a:defRPr/>
            </a:pPr>
            <a:r>
              <a:rPr lang="en-IE" dirty="0" smtClean="0"/>
              <a:t>Some hosts on the internet are clients, others are servers. </a:t>
            </a:r>
          </a:p>
          <a:p>
            <a:pPr eaLnBrk="1" hangingPunct="1">
              <a:defRPr/>
            </a:pPr>
            <a:r>
              <a:rPr lang="en-IE" dirty="0" smtClean="0"/>
              <a:t>Clients use servers to do stuff for them!</a:t>
            </a:r>
          </a:p>
          <a:p>
            <a:pPr eaLnBrk="1" hangingPunct="1">
              <a:defRPr/>
            </a:pPr>
            <a:r>
              <a:rPr lang="en-IE" dirty="0" smtClean="0"/>
              <a:t>Examples:</a:t>
            </a:r>
          </a:p>
          <a:p>
            <a:pPr lvl="1" eaLnBrk="1" hangingPunct="1">
              <a:defRPr/>
            </a:pPr>
            <a:r>
              <a:rPr lang="en-IE" dirty="0" smtClean="0"/>
              <a:t>Web browser clients must use a Web SERVER</a:t>
            </a:r>
          </a:p>
          <a:p>
            <a:pPr lvl="1" eaLnBrk="1" hangingPunct="1">
              <a:defRPr/>
            </a:pPr>
            <a:r>
              <a:rPr lang="en-IE" dirty="0" smtClean="0"/>
              <a:t>Email clients must use a Mail Server</a:t>
            </a:r>
          </a:p>
          <a:p>
            <a:pPr eaLnBrk="1" hangingPunct="1">
              <a:defRPr/>
            </a:pPr>
            <a:endParaRPr lang="en-IE" dirty="0" smtClean="0"/>
          </a:p>
          <a:p>
            <a:pPr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 calcmode="lin" valueType="num">
                                      <p:cBhvr additive="base">
                                        <p:cTn id="31"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IE" smtClean="0"/>
              <a:t>DBS and Client-Server</a:t>
            </a:r>
            <a:endParaRPr lang="en-US" smtClean="0"/>
          </a:p>
        </p:txBody>
      </p:sp>
      <p:sp>
        <p:nvSpPr>
          <p:cNvPr id="74755" name="Rectangle 3"/>
          <p:cNvSpPr>
            <a:spLocks noGrp="1" noChangeArrowheads="1"/>
          </p:cNvSpPr>
          <p:nvPr>
            <p:ph type="body" idx="1"/>
          </p:nvPr>
        </p:nvSpPr>
        <p:spPr/>
        <p:txBody>
          <a:bodyPr/>
          <a:lstStyle/>
          <a:p>
            <a:pPr eaLnBrk="1" hangingPunct="1">
              <a:lnSpc>
                <a:spcPct val="90000"/>
              </a:lnSpc>
              <a:defRPr/>
            </a:pPr>
            <a:r>
              <a:rPr lang="en-IE" dirty="0" smtClean="0"/>
              <a:t>Client-Server is a typical architecture employed when making databases accessible to multiple users. </a:t>
            </a:r>
          </a:p>
          <a:p>
            <a:pPr eaLnBrk="1" hangingPunct="1">
              <a:lnSpc>
                <a:spcPct val="90000"/>
              </a:lnSpc>
              <a:defRPr/>
            </a:pPr>
            <a:r>
              <a:rPr lang="en-IE" dirty="0" smtClean="0"/>
              <a:t>The database resides on a DBMS which acts as a SERVER</a:t>
            </a:r>
          </a:p>
          <a:p>
            <a:pPr eaLnBrk="1" hangingPunct="1">
              <a:lnSpc>
                <a:spcPct val="90000"/>
              </a:lnSpc>
              <a:defRPr/>
            </a:pPr>
            <a:r>
              <a:rPr lang="en-IE" dirty="0" smtClean="0"/>
              <a:t>The client is usually an application running on another computer on a network</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5105400" y="4114800"/>
            <a:ext cx="457200" cy="762000"/>
          </a:xfrm>
          <a:prstGeom prst="line">
            <a:avLst/>
          </a:prstGeom>
          <a:noFill/>
          <a:ln w="38100">
            <a:solidFill>
              <a:schemeClr val="tx1"/>
            </a:solidFill>
            <a:round/>
            <a:headEnd/>
            <a:tailEnd/>
          </a:ln>
        </p:spPr>
        <p:txBody>
          <a:bodyPr wrap="none"/>
          <a:lstStyle/>
          <a:p>
            <a:endParaRPr lang="en-US"/>
          </a:p>
        </p:txBody>
      </p:sp>
      <p:sp>
        <p:nvSpPr>
          <p:cNvPr id="9219" name="Line 3"/>
          <p:cNvSpPr>
            <a:spLocks noChangeShapeType="1"/>
          </p:cNvSpPr>
          <p:nvPr/>
        </p:nvSpPr>
        <p:spPr bwMode="auto">
          <a:xfrm flipV="1">
            <a:off x="3505200" y="4114800"/>
            <a:ext cx="609600" cy="838200"/>
          </a:xfrm>
          <a:prstGeom prst="line">
            <a:avLst/>
          </a:prstGeom>
          <a:noFill/>
          <a:ln w="38100">
            <a:solidFill>
              <a:schemeClr val="tx1"/>
            </a:solidFill>
            <a:round/>
            <a:headEnd/>
            <a:tailEnd/>
          </a:ln>
        </p:spPr>
        <p:txBody>
          <a:bodyPr wrap="none"/>
          <a:lstStyle/>
          <a:p>
            <a:endParaRPr lang="en-US"/>
          </a:p>
        </p:txBody>
      </p:sp>
      <p:sp>
        <p:nvSpPr>
          <p:cNvPr id="9220" name="Text Box 4"/>
          <p:cNvSpPr txBox="1">
            <a:spLocks noChangeArrowheads="1"/>
          </p:cNvSpPr>
          <p:nvPr/>
        </p:nvSpPr>
        <p:spPr bwMode="auto">
          <a:xfrm>
            <a:off x="3276600" y="2743200"/>
            <a:ext cx="3048000" cy="495300"/>
          </a:xfrm>
          <a:prstGeom prst="rect">
            <a:avLst/>
          </a:prstGeom>
          <a:noFill/>
          <a:ln w="38100">
            <a:solidFill>
              <a:schemeClr val="tx1"/>
            </a:solidFill>
            <a:miter lim="800000"/>
            <a:headEnd/>
            <a:tailEnd/>
          </a:ln>
        </p:spPr>
        <p:txBody>
          <a:bodyPr>
            <a:spAutoFit/>
          </a:bodyPr>
          <a:lstStyle/>
          <a:p>
            <a:endParaRPr lang="en-GB"/>
          </a:p>
        </p:txBody>
      </p:sp>
      <p:sp>
        <p:nvSpPr>
          <p:cNvPr id="77829" name="Rectangle 5"/>
          <p:cNvSpPr>
            <a:spLocks noGrp="1" noChangeArrowheads="1"/>
          </p:cNvSpPr>
          <p:nvPr>
            <p:ph type="title"/>
          </p:nvPr>
        </p:nvSpPr>
        <p:spPr/>
        <p:txBody>
          <a:bodyPr/>
          <a:lstStyle/>
          <a:p>
            <a:pPr eaLnBrk="1" hangingPunct="1">
              <a:defRPr/>
            </a:pPr>
            <a:r>
              <a:rPr lang="en-GB" sz="4000" smtClean="0"/>
              <a:t>DBS – Client-Server - Logical Architecture </a:t>
            </a:r>
            <a:endParaRPr lang="en-US" sz="4000" smtClean="0"/>
          </a:p>
        </p:txBody>
      </p:sp>
      <p:sp>
        <p:nvSpPr>
          <p:cNvPr id="77830" name="AutoShape 6"/>
          <p:cNvSpPr>
            <a:spLocks noChangeArrowheads="1"/>
          </p:cNvSpPr>
          <p:nvPr/>
        </p:nvSpPr>
        <p:spPr bwMode="auto">
          <a:xfrm rot="-5377955">
            <a:off x="3009900" y="4838700"/>
            <a:ext cx="1066800" cy="990600"/>
          </a:xfrm>
          <a:prstGeom prst="flowChartMagneticDrum">
            <a:avLst/>
          </a:prstGeom>
          <a:gradFill rotWithShape="0">
            <a:gsLst>
              <a:gs pos="0">
                <a:schemeClr val="tx1">
                  <a:gamma/>
                  <a:shade val="46275"/>
                  <a:invGamma/>
                </a:schemeClr>
              </a:gs>
              <a:gs pos="50000">
                <a:schemeClr val="tx1"/>
              </a:gs>
              <a:gs pos="100000">
                <a:schemeClr val="tx1">
                  <a:gamma/>
                  <a:shade val="46275"/>
                  <a:invGamma/>
                </a:schemeClr>
              </a:gs>
            </a:gsLst>
            <a:lin ang="0" scaled="1"/>
          </a:gradFill>
          <a:ln w="19050">
            <a:solidFill>
              <a:srgbClr val="080808"/>
            </a:solidFill>
            <a:round/>
            <a:headEnd/>
            <a:tailEnd/>
          </a:ln>
          <a:effectLst/>
        </p:spPr>
        <p:txBody>
          <a:bodyPr wrap="none" anchor="ctr"/>
          <a:lstStyle/>
          <a:p>
            <a:pPr>
              <a:defRPr/>
            </a:pPr>
            <a:endParaRPr lang="en-US"/>
          </a:p>
        </p:txBody>
      </p:sp>
      <p:sp>
        <p:nvSpPr>
          <p:cNvPr id="9223" name="Text Box 7"/>
          <p:cNvSpPr txBox="1">
            <a:spLocks noChangeArrowheads="1"/>
          </p:cNvSpPr>
          <p:nvPr/>
        </p:nvSpPr>
        <p:spPr bwMode="auto">
          <a:xfrm>
            <a:off x="2514600" y="3657600"/>
            <a:ext cx="4495800" cy="495300"/>
          </a:xfrm>
          <a:prstGeom prst="rect">
            <a:avLst/>
          </a:prstGeom>
          <a:noFill/>
          <a:ln w="38100">
            <a:solidFill>
              <a:schemeClr val="tx1"/>
            </a:solidFill>
            <a:miter lim="800000"/>
            <a:headEnd/>
            <a:tailEnd/>
          </a:ln>
        </p:spPr>
        <p:txBody>
          <a:bodyPr>
            <a:spAutoFit/>
          </a:bodyPr>
          <a:lstStyle/>
          <a:p>
            <a:pPr algn="ctr"/>
            <a:r>
              <a:rPr lang="en-GB" dirty="0"/>
              <a:t>DBMS</a:t>
            </a:r>
            <a:endParaRPr lang="en-US" dirty="0"/>
          </a:p>
        </p:txBody>
      </p:sp>
      <p:sp>
        <p:nvSpPr>
          <p:cNvPr id="77832" name="AutoShape 8"/>
          <p:cNvSpPr>
            <a:spLocks noChangeArrowheads="1"/>
          </p:cNvSpPr>
          <p:nvPr/>
        </p:nvSpPr>
        <p:spPr bwMode="auto">
          <a:xfrm rot="-5377955">
            <a:off x="4975225" y="4816475"/>
            <a:ext cx="1066800" cy="990600"/>
          </a:xfrm>
          <a:prstGeom prst="flowChartMagneticDrum">
            <a:avLst/>
          </a:prstGeom>
          <a:gradFill rotWithShape="0">
            <a:gsLst>
              <a:gs pos="0">
                <a:schemeClr val="tx1">
                  <a:gamma/>
                  <a:shade val="46275"/>
                  <a:invGamma/>
                </a:schemeClr>
              </a:gs>
              <a:gs pos="50000">
                <a:schemeClr val="tx1"/>
              </a:gs>
              <a:gs pos="100000">
                <a:schemeClr val="tx1">
                  <a:gamma/>
                  <a:shade val="46275"/>
                  <a:invGamma/>
                </a:schemeClr>
              </a:gs>
            </a:gsLst>
            <a:lin ang="0" scaled="1"/>
          </a:gradFill>
          <a:ln w="19050">
            <a:solidFill>
              <a:srgbClr val="080808"/>
            </a:solidFill>
            <a:round/>
            <a:headEnd/>
            <a:tailEnd/>
          </a:ln>
          <a:effectLst/>
        </p:spPr>
        <p:txBody>
          <a:bodyPr vert="eaVert" wrap="none" anchor="ctr"/>
          <a:lstStyle/>
          <a:p>
            <a:pPr algn="ctr">
              <a:defRPr/>
            </a:pPr>
            <a:endParaRPr lang="en-GB"/>
          </a:p>
        </p:txBody>
      </p:sp>
      <p:sp>
        <p:nvSpPr>
          <p:cNvPr id="9225" name="Text Box 9"/>
          <p:cNvSpPr txBox="1">
            <a:spLocks noChangeArrowheads="1"/>
          </p:cNvSpPr>
          <p:nvPr/>
        </p:nvSpPr>
        <p:spPr bwMode="auto">
          <a:xfrm>
            <a:off x="3124200" y="2590800"/>
            <a:ext cx="3048000" cy="495300"/>
          </a:xfrm>
          <a:prstGeom prst="rect">
            <a:avLst/>
          </a:prstGeom>
          <a:solidFill>
            <a:schemeClr val="folHlink"/>
          </a:solidFill>
          <a:ln w="38100">
            <a:solidFill>
              <a:schemeClr val="tx1"/>
            </a:solidFill>
            <a:miter lim="800000"/>
            <a:headEnd/>
            <a:tailEnd/>
          </a:ln>
        </p:spPr>
        <p:txBody>
          <a:bodyPr>
            <a:spAutoFit/>
          </a:bodyPr>
          <a:lstStyle/>
          <a:p>
            <a:endParaRPr lang="en-GB"/>
          </a:p>
        </p:txBody>
      </p:sp>
      <p:sp>
        <p:nvSpPr>
          <p:cNvPr id="9226" name="Text Box 10"/>
          <p:cNvSpPr txBox="1">
            <a:spLocks noChangeArrowheads="1"/>
          </p:cNvSpPr>
          <p:nvPr/>
        </p:nvSpPr>
        <p:spPr bwMode="auto">
          <a:xfrm>
            <a:off x="2971800" y="2438400"/>
            <a:ext cx="2903538" cy="495300"/>
          </a:xfrm>
          <a:prstGeom prst="rect">
            <a:avLst/>
          </a:prstGeom>
          <a:solidFill>
            <a:schemeClr val="hlink"/>
          </a:solidFill>
          <a:ln w="38100">
            <a:solidFill>
              <a:schemeClr val="tx1"/>
            </a:solidFill>
            <a:miter lim="800000"/>
            <a:headEnd/>
            <a:tailEnd/>
          </a:ln>
        </p:spPr>
        <p:txBody>
          <a:bodyPr wrap="none">
            <a:spAutoFit/>
          </a:bodyPr>
          <a:lstStyle/>
          <a:p>
            <a:r>
              <a:rPr lang="en-GB"/>
              <a:t>Application Programs</a:t>
            </a:r>
            <a:endParaRPr lang="en-US"/>
          </a:p>
        </p:txBody>
      </p:sp>
      <p:sp>
        <p:nvSpPr>
          <p:cNvPr id="9227" name="Line 11"/>
          <p:cNvSpPr>
            <a:spLocks noChangeShapeType="1"/>
          </p:cNvSpPr>
          <p:nvPr/>
        </p:nvSpPr>
        <p:spPr bwMode="auto">
          <a:xfrm>
            <a:off x="4724400" y="3276600"/>
            <a:ext cx="0" cy="381000"/>
          </a:xfrm>
          <a:prstGeom prst="line">
            <a:avLst/>
          </a:prstGeom>
          <a:noFill/>
          <a:ln w="38100">
            <a:solidFill>
              <a:schemeClr val="tx1"/>
            </a:solidFill>
            <a:round/>
            <a:headEnd/>
            <a:tailEnd/>
          </a:ln>
        </p:spPr>
        <p:txBody>
          <a:bodyPr wrap="none"/>
          <a:lstStyle/>
          <a:p>
            <a:endParaRPr lang="en-US"/>
          </a:p>
        </p:txBody>
      </p:sp>
      <p:sp>
        <p:nvSpPr>
          <p:cNvPr id="9228" name="Text Box 12"/>
          <p:cNvSpPr txBox="1">
            <a:spLocks noChangeArrowheads="1"/>
          </p:cNvSpPr>
          <p:nvPr/>
        </p:nvSpPr>
        <p:spPr bwMode="auto">
          <a:xfrm>
            <a:off x="6232525" y="4994275"/>
            <a:ext cx="1316038" cy="822325"/>
          </a:xfrm>
          <a:prstGeom prst="rect">
            <a:avLst/>
          </a:prstGeom>
          <a:noFill/>
          <a:ln w="9525">
            <a:noFill/>
            <a:miter lim="800000"/>
            <a:headEnd/>
            <a:tailEnd/>
          </a:ln>
        </p:spPr>
        <p:txBody>
          <a:bodyPr wrap="none">
            <a:spAutoFit/>
          </a:bodyPr>
          <a:lstStyle/>
          <a:p>
            <a:r>
              <a:rPr lang="en-GB"/>
              <a:t>DB</a:t>
            </a:r>
          </a:p>
          <a:p>
            <a:r>
              <a:rPr lang="en-GB"/>
              <a:t>Metadata</a:t>
            </a:r>
            <a:endParaRPr lang="en-US"/>
          </a:p>
        </p:txBody>
      </p:sp>
      <p:sp>
        <p:nvSpPr>
          <p:cNvPr id="9229" name="Text Box 13"/>
          <p:cNvSpPr txBox="1">
            <a:spLocks noChangeArrowheads="1"/>
          </p:cNvSpPr>
          <p:nvPr/>
        </p:nvSpPr>
        <p:spPr bwMode="auto">
          <a:xfrm>
            <a:off x="1371600" y="4724400"/>
            <a:ext cx="1620838" cy="1187450"/>
          </a:xfrm>
          <a:prstGeom prst="rect">
            <a:avLst/>
          </a:prstGeom>
          <a:noFill/>
          <a:ln w="9525">
            <a:noFill/>
            <a:miter lim="800000"/>
            <a:headEnd/>
            <a:tailEnd/>
          </a:ln>
        </p:spPr>
        <p:txBody>
          <a:bodyPr wrap="none">
            <a:spAutoFit/>
          </a:bodyPr>
          <a:lstStyle/>
          <a:p>
            <a:r>
              <a:rPr lang="en-GB"/>
              <a:t>DB</a:t>
            </a:r>
          </a:p>
          <a:p>
            <a:r>
              <a:rPr lang="en-GB"/>
              <a:t>Application</a:t>
            </a:r>
          </a:p>
          <a:p>
            <a:r>
              <a:rPr lang="en-GB"/>
              <a:t>Data</a:t>
            </a:r>
            <a:endParaRPr lang="en-US"/>
          </a:p>
        </p:txBody>
      </p:sp>
      <p:sp>
        <p:nvSpPr>
          <p:cNvPr id="9230" name="Rectangle 14"/>
          <p:cNvSpPr>
            <a:spLocks noChangeArrowheads="1"/>
          </p:cNvSpPr>
          <p:nvPr/>
        </p:nvSpPr>
        <p:spPr bwMode="auto">
          <a:xfrm>
            <a:off x="685800" y="2057400"/>
            <a:ext cx="7772400" cy="4114800"/>
          </a:xfrm>
          <a:prstGeom prst="rect">
            <a:avLst/>
          </a:prstGeom>
          <a:noFill/>
          <a:ln w="9525">
            <a:solidFill>
              <a:schemeClr val="tx1"/>
            </a:solidFill>
            <a:prstDash val="sysDot"/>
            <a:miter lim="800000"/>
            <a:headEnd/>
            <a:tailEnd/>
          </a:ln>
        </p:spPr>
        <p:txBody>
          <a:bodyPr wrap="none" anchor="ctr"/>
          <a:lstStyle/>
          <a:p>
            <a:endParaRPr lang="en-US"/>
          </a:p>
        </p:txBody>
      </p:sp>
      <p:sp>
        <p:nvSpPr>
          <p:cNvPr id="9231" name="Text Box 15"/>
          <p:cNvSpPr txBox="1">
            <a:spLocks noChangeArrowheads="1"/>
          </p:cNvSpPr>
          <p:nvPr/>
        </p:nvSpPr>
        <p:spPr bwMode="auto">
          <a:xfrm>
            <a:off x="7620000" y="1524000"/>
            <a:ext cx="777875" cy="457200"/>
          </a:xfrm>
          <a:prstGeom prst="rect">
            <a:avLst/>
          </a:prstGeom>
          <a:noFill/>
          <a:ln w="9525">
            <a:noFill/>
            <a:miter lim="800000"/>
            <a:headEnd/>
            <a:tailEnd/>
          </a:ln>
        </p:spPr>
        <p:txBody>
          <a:bodyPr wrap="none">
            <a:spAutoFit/>
          </a:bodyPr>
          <a:lstStyle/>
          <a:p>
            <a:r>
              <a:rPr lang="en-GB"/>
              <a:t>DBS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457200"/>
            <a:ext cx="6215063" cy="1143000"/>
          </a:xfrm>
        </p:spPr>
        <p:txBody>
          <a:bodyPr/>
          <a:lstStyle/>
          <a:p>
            <a:pPr eaLnBrk="1" hangingPunct="1">
              <a:defRPr/>
            </a:pPr>
            <a:r>
              <a:rPr lang="en-GB" sz="4000" smtClean="0"/>
              <a:t>DBS – Client-Server - Physical Architecture</a:t>
            </a:r>
            <a:endParaRPr lang="en-US" sz="4000" smtClean="0"/>
          </a:p>
        </p:txBody>
      </p:sp>
      <p:sp>
        <p:nvSpPr>
          <p:cNvPr id="75780"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lang="en-IE">
                <a:solidFill>
                  <a:schemeClr val="bg2"/>
                </a:solidFill>
              </a:rPr>
              <a:t>Local Area Network</a:t>
            </a:r>
            <a:endParaRPr lang="en-US">
              <a:solidFill>
                <a:schemeClr val="bg2"/>
              </a:solidFill>
            </a:endParaRPr>
          </a:p>
        </p:txBody>
      </p:sp>
      <p:sp>
        <p:nvSpPr>
          <p:cNvPr id="10244" name="Line 5"/>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0245" name="Line 6"/>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0246" name="Line 7"/>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0247" name="Line 8"/>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0248" name="Line 9"/>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0249" name="Line 10"/>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0250" name="Text Box 12"/>
          <p:cNvSpPr txBox="1">
            <a:spLocks noChangeArrowheads="1"/>
          </p:cNvSpPr>
          <p:nvPr/>
        </p:nvSpPr>
        <p:spPr bwMode="auto">
          <a:xfrm>
            <a:off x="7019925" y="1125538"/>
            <a:ext cx="2124075" cy="1552575"/>
          </a:xfrm>
          <a:prstGeom prst="rect">
            <a:avLst/>
          </a:prstGeom>
          <a:noFill/>
          <a:ln w="9525">
            <a:noFill/>
            <a:miter lim="800000"/>
            <a:headEnd/>
            <a:tailEnd/>
          </a:ln>
        </p:spPr>
        <p:txBody>
          <a:bodyPr>
            <a:spAutoFit/>
          </a:bodyPr>
          <a:lstStyle/>
          <a:p>
            <a:r>
              <a:rPr lang="en-IE"/>
              <a:t>Client</a:t>
            </a:r>
          </a:p>
          <a:p>
            <a:r>
              <a:rPr lang="en-IE"/>
              <a:t>Application</a:t>
            </a:r>
          </a:p>
          <a:p>
            <a:r>
              <a:rPr lang="en-IE"/>
              <a:t>Accounts Department</a:t>
            </a:r>
            <a:endParaRPr lang="en-US"/>
          </a:p>
        </p:txBody>
      </p:sp>
      <p:sp>
        <p:nvSpPr>
          <p:cNvPr id="10251" name="laptop"/>
          <p:cNvSpPr>
            <a:spLocks noEditPoints="1" noChangeArrowheads="1"/>
          </p:cNvSpPr>
          <p:nvPr/>
        </p:nvSpPr>
        <p:spPr bwMode="auto">
          <a:xfrm>
            <a:off x="1403350" y="465296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252" name="laptop"/>
          <p:cNvSpPr>
            <a:spLocks noEditPoints="1" noChangeArrowheads="1"/>
          </p:cNvSpPr>
          <p:nvPr/>
        </p:nvSpPr>
        <p:spPr bwMode="auto">
          <a:xfrm>
            <a:off x="5651500" y="170021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253"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254" name="Text Box 18"/>
          <p:cNvSpPr txBox="1">
            <a:spLocks noChangeArrowheads="1"/>
          </p:cNvSpPr>
          <p:nvPr/>
        </p:nvSpPr>
        <p:spPr bwMode="auto">
          <a:xfrm>
            <a:off x="611188" y="5661025"/>
            <a:ext cx="2200275" cy="822325"/>
          </a:xfrm>
          <a:prstGeom prst="rect">
            <a:avLst/>
          </a:prstGeom>
          <a:noFill/>
          <a:ln w="9525">
            <a:noFill/>
            <a:miter lim="800000"/>
            <a:headEnd/>
            <a:tailEnd/>
          </a:ln>
        </p:spPr>
        <p:txBody>
          <a:bodyPr wrap="none">
            <a:spAutoFit/>
          </a:bodyPr>
          <a:lstStyle/>
          <a:p>
            <a:r>
              <a:rPr lang="en-IE"/>
              <a:t>DATABASE</a:t>
            </a:r>
          </a:p>
          <a:p>
            <a:r>
              <a:rPr lang="en-IE"/>
              <a:t> Server (DBMS)</a:t>
            </a:r>
            <a:endParaRPr lang="en-US"/>
          </a:p>
        </p:txBody>
      </p:sp>
      <p:sp>
        <p:nvSpPr>
          <p:cNvPr id="10255" name="Text Box 22"/>
          <p:cNvSpPr txBox="1">
            <a:spLocks noChangeArrowheads="1"/>
          </p:cNvSpPr>
          <p:nvPr/>
        </p:nvSpPr>
        <p:spPr bwMode="auto">
          <a:xfrm>
            <a:off x="6372225" y="4508500"/>
            <a:ext cx="2339975" cy="1187450"/>
          </a:xfrm>
          <a:prstGeom prst="rect">
            <a:avLst/>
          </a:prstGeom>
          <a:noFill/>
          <a:ln w="9525">
            <a:noFill/>
            <a:miter lim="800000"/>
            <a:headEnd/>
            <a:tailEnd/>
          </a:ln>
        </p:spPr>
        <p:txBody>
          <a:bodyPr wrap="none">
            <a:spAutoFit/>
          </a:bodyPr>
          <a:lstStyle/>
          <a:p>
            <a:r>
              <a:rPr lang="en-IE"/>
              <a:t>Client</a:t>
            </a:r>
          </a:p>
          <a:p>
            <a:r>
              <a:rPr lang="en-IE"/>
              <a:t>Application</a:t>
            </a:r>
          </a:p>
          <a:p>
            <a:r>
              <a:rPr lang="en-IE"/>
              <a:t>Sales Department</a:t>
            </a:r>
            <a:endParaRPr lang="en-US"/>
          </a:p>
        </p:txBody>
      </p:sp>
      <p:sp>
        <p:nvSpPr>
          <p:cNvPr id="75799" name="AutoShape 23"/>
          <p:cNvSpPr>
            <a:spLocks noChangeArrowheads="1"/>
          </p:cNvSpPr>
          <p:nvPr/>
        </p:nvSpPr>
        <p:spPr bwMode="auto">
          <a:xfrm rot="-5377955">
            <a:off x="474663" y="4789487"/>
            <a:ext cx="706438" cy="576263"/>
          </a:xfrm>
          <a:prstGeom prst="flowChartMagneticDrum">
            <a:avLst/>
          </a:prstGeom>
          <a:gradFill rotWithShape="0">
            <a:gsLst>
              <a:gs pos="0">
                <a:schemeClr val="tx1">
                  <a:gamma/>
                  <a:shade val="46275"/>
                  <a:invGamma/>
                </a:schemeClr>
              </a:gs>
              <a:gs pos="50000">
                <a:schemeClr val="tx1"/>
              </a:gs>
              <a:gs pos="100000">
                <a:schemeClr val="tx1">
                  <a:gamma/>
                  <a:shade val="46275"/>
                  <a:invGamma/>
                </a:schemeClr>
              </a:gs>
            </a:gsLst>
            <a:lin ang="0" scaled="1"/>
          </a:gradFill>
          <a:ln w="19050">
            <a:solidFill>
              <a:srgbClr val="080808"/>
            </a:solidFill>
            <a:round/>
            <a:headEnd/>
            <a:tailEnd/>
          </a:ln>
          <a:effectLst/>
        </p:spPr>
        <p:txBody>
          <a:bodyPr wrap="none" anchor="ctr"/>
          <a:lstStyle/>
          <a:p>
            <a:pPr>
              <a:defRPr/>
            </a:pPr>
            <a:endParaRPr lang="en-US"/>
          </a:p>
        </p:txBody>
      </p:sp>
      <p:sp>
        <p:nvSpPr>
          <p:cNvPr id="10257" name="Line 24"/>
          <p:cNvSpPr>
            <a:spLocks noChangeShapeType="1"/>
          </p:cNvSpPr>
          <p:nvPr/>
        </p:nvSpPr>
        <p:spPr bwMode="auto">
          <a:xfrm>
            <a:off x="1187450" y="4941888"/>
            <a:ext cx="360363" cy="0"/>
          </a:xfrm>
          <a:prstGeom prst="line">
            <a:avLst/>
          </a:prstGeom>
          <a:noFill/>
          <a:ln w="38100">
            <a:solidFill>
              <a:srgbClr val="FF3300"/>
            </a:solidFill>
            <a:round/>
            <a:headEnd type="triangle" w="med" len="me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IE" smtClean="0"/>
              <a:t>Web Applications</a:t>
            </a:r>
            <a:endParaRPr lang="en-US" smtClean="0"/>
          </a:p>
        </p:txBody>
      </p:sp>
      <p:sp>
        <p:nvSpPr>
          <p:cNvPr id="78851" name="Rectangle 3"/>
          <p:cNvSpPr>
            <a:spLocks noGrp="1" noChangeArrowheads="1"/>
          </p:cNvSpPr>
          <p:nvPr>
            <p:ph type="body" idx="1"/>
          </p:nvPr>
        </p:nvSpPr>
        <p:spPr/>
        <p:txBody>
          <a:bodyPr/>
          <a:lstStyle/>
          <a:p>
            <a:pPr eaLnBrk="1" hangingPunct="1">
              <a:lnSpc>
                <a:spcPct val="90000"/>
              </a:lnSpc>
              <a:defRPr/>
            </a:pPr>
            <a:r>
              <a:rPr lang="en-IE" sz="2400" dirty="0" smtClean="0"/>
              <a:t>Many commercial enterprises make their databases accessible to internal and external users via the internet. </a:t>
            </a:r>
          </a:p>
          <a:p>
            <a:pPr eaLnBrk="1" hangingPunct="1">
              <a:lnSpc>
                <a:spcPct val="90000"/>
              </a:lnSpc>
              <a:defRPr/>
            </a:pPr>
            <a:r>
              <a:rPr lang="en-IE" sz="2400" dirty="0" smtClean="0"/>
              <a:t>This is a form of client-server architecture also. </a:t>
            </a:r>
          </a:p>
          <a:p>
            <a:pPr eaLnBrk="1" hangingPunct="1">
              <a:lnSpc>
                <a:spcPct val="90000"/>
              </a:lnSpc>
              <a:defRPr/>
            </a:pPr>
            <a:r>
              <a:rPr lang="en-IE" sz="2400" dirty="0" smtClean="0"/>
              <a:t>Web applications permit ‘dynamic’ creation of web page content – </a:t>
            </a:r>
            <a:r>
              <a:rPr lang="en-IE" sz="2400" dirty="0" err="1" smtClean="0"/>
              <a:t>ie</a:t>
            </a:r>
            <a:r>
              <a:rPr lang="en-IE" sz="2400" dirty="0" smtClean="0"/>
              <a:t> the content depends on user choices</a:t>
            </a:r>
          </a:p>
          <a:p>
            <a:pPr eaLnBrk="1" hangingPunct="1">
              <a:lnSpc>
                <a:spcPct val="90000"/>
              </a:lnSpc>
              <a:defRPr/>
            </a:pPr>
            <a:r>
              <a:rPr lang="en-IE" sz="2400" dirty="0" smtClean="0"/>
              <a:t>To understand how web applications work it is first necessary to understand how a standard/static web page is accessed by a client. </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theme/theme1.xml><?xml version="1.0" encoding="utf-8"?>
<a:theme xmlns:a="http://schemas.openxmlformats.org/drawingml/2006/main" name="Whirlpool">
  <a:themeElements>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963</TotalTime>
  <Words>1160</Words>
  <Application>Microsoft Office PowerPoint</Application>
  <PresentationFormat>On-screen Show (4:3)</PresentationFormat>
  <Paragraphs>192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Whirlpool</vt:lpstr>
      <vt:lpstr>Lecture 6:</vt:lpstr>
      <vt:lpstr>Learning Outcomes</vt:lpstr>
      <vt:lpstr>Client Server Architecture</vt:lpstr>
      <vt:lpstr>Client Server Architecture</vt:lpstr>
      <vt:lpstr>Client-Server</vt:lpstr>
      <vt:lpstr>DBS and Client-Server</vt:lpstr>
      <vt:lpstr>DBS – Client-Server - Logical Architecture </vt:lpstr>
      <vt:lpstr>DBS – Client-Server - Physical Architecture</vt:lpstr>
      <vt:lpstr>Web Applications</vt:lpstr>
      <vt:lpstr>WWW and Client-Server</vt:lpstr>
      <vt:lpstr>WWW and client server process </vt:lpstr>
      <vt:lpstr>WWW and client server process </vt:lpstr>
      <vt:lpstr>WWW and client server process </vt:lpstr>
      <vt:lpstr>WWW and client server process </vt:lpstr>
      <vt:lpstr>WWW and client server process </vt:lpstr>
      <vt:lpstr>WWW and client server process </vt:lpstr>
      <vt:lpstr>WWW and client server process </vt:lpstr>
      <vt:lpstr>Webserver</vt:lpstr>
      <vt:lpstr>Web servers</vt:lpstr>
      <vt:lpstr>APACHE</vt:lpstr>
      <vt:lpstr>Controlling and Configuring APACHE</vt:lpstr>
      <vt:lpstr>Test Apache</vt:lpstr>
      <vt:lpstr>IIS</vt:lpstr>
      <vt:lpstr>IIS</vt:lpstr>
      <vt:lpstr>Other people can access your website</vt:lpstr>
      <vt:lpstr>ipconfig</vt:lpstr>
      <vt:lpstr>How to : Author a Simple/static web page</vt:lpstr>
      <vt:lpstr>View the web page</vt:lpstr>
      <vt:lpstr>View the html source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pdonohue</dc:creator>
  <cp:lastModifiedBy>pdonohue</cp:lastModifiedBy>
  <cp:revision>70</cp:revision>
  <dcterms:created xsi:type="dcterms:W3CDTF">1601-01-01T00:00:00Z</dcterms:created>
  <dcterms:modified xsi:type="dcterms:W3CDTF">2012-11-06T10:02:46Z</dcterms:modified>
</cp:coreProperties>
</file>