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sldIdLst>
    <p:sldId id="281" r:id="rId2"/>
    <p:sldId id="285" r:id="rId3"/>
    <p:sldId id="306" r:id="rId4"/>
    <p:sldId id="319" r:id="rId5"/>
    <p:sldId id="307" r:id="rId6"/>
    <p:sldId id="295" r:id="rId7"/>
    <p:sldId id="305" r:id="rId8"/>
    <p:sldId id="329" r:id="rId9"/>
    <p:sldId id="308" r:id="rId10"/>
    <p:sldId id="320" r:id="rId11"/>
    <p:sldId id="321" r:id="rId12"/>
    <p:sldId id="322" r:id="rId13"/>
    <p:sldId id="297" r:id="rId14"/>
    <p:sldId id="333" r:id="rId15"/>
    <p:sldId id="334" r:id="rId16"/>
    <p:sldId id="337" r:id="rId17"/>
    <p:sldId id="338" r:id="rId18"/>
    <p:sldId id="339" r:id="rId19"/>
    <p:sldId id="347" r:id="rId20"/>
    <p:sldId id="341" r:id="rId21"/>
    <p:sldId id="345" r:id="rId22"/>
    <p:sldId id="342" r:id="rId23"/>
    <p:sldId id="346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0C0C0"/>
    <a:srgbClr val="080808"/>
    <a:srgbClr val="FF3300"/>
    <a:srgbClr val="99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60" autoAdjust="0"/>
    <p:restoredTop sz="88688" autoAdjust="0"/>
  </p:normalViewPr>
  <p:slideViewPr>
    <p:cSldViewPr>
      <p:cViewPr>
        <p:scale>
          <a:sx n="88" d="100"/>
          <a:sy n="88" d="100"/>
        </p:scale>
        <p:origin x="-2304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0F8D0A7-C296-495D-9B33-414BE6E71B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67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390A2B-C8C9-4E62-BE93-C73F2FFA024A}" type="slidenum">
              <a:rPr lang="en-US"/>
              <a:pPr/>
              <a:t>10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000" smtClean="0"/>
          </a:p>
          <a:p>
            <a:endParaRPr lang="en-US" sz="1000" smtClean="0"/>
          </a:p>
          <a:p>
            <a:endParaRPr lang="en-US" sz="1000" smtClean="0"/>
          </a:p>
          <a:p>
            <a:endParaRPr lang="en-US" sz="1000" smtClean="0"/>
          </a:p>
          <a:p>
            <a:r>
              <a:rPr lang="en-US" sz="1000" smtClean="0"/>
              <a:t>&lt;html&gt;</a:t>
            </a:r>
          </a:p>
          <a:p>
            <a:r>
              <a:rPr lang="en-US" sz="1000" smtClean="0"/>
              <a:t>&lt;head&gt;&lt;title&gt;Javascript example&lt;/title&gt;&lt;/head&gt;</a:t>
            </a:r>
          </a:p>
          <a:p>
            <a:endParaRPr lang="en-US" sz="1000" smtClean="0"/>
          </a:p>
          <a:p>
            <a:r>
              <a:rPr lang="en-US" sz="1000" smtClean="0"/>
              <a:t>&lt;body&gt;</a:t>
            </a:r>
          </a:p>
          <a:p>
            <a:endParaRPr lang="en-US" sz="1000" smtClean="0"/>
          </a:p>
          <a:p>
            <a:r>
              <a:rPr lang="en-US" sz="1000" smtClean="0"/>
              <a:t>&lt;script type="text/javascript"&gt;</a:t>
            </a:r>
          </a:p>
          <a:p>
            <a:r>
              <a:rPr lang="en-US" sz="1000" smtClean="0"/>
              <a:t>document.write("Welcome to SD2 Database Systems");</a:t>
            </a:r>
          </a:p>
          <a:p>
            <a:r>
              <a:rPr lang="en-US" sz="1000" smtClean="0"/>
              <a:t>&lt;/script&gt;</a:t>
            </a:r>
          </a:p>
          <a:p>
            <a:endParaRPr lang="en-US" sz="1000" smtClean="0"/>
          </a:p>
          <a:p>
            <a:r>
              <a:rPr lang="en-US" sz="1000" smtClean="0"/>
              <a:t>&lt;noscript&gt;</a:t>
            </a:r>
          </a:p>
          <a:p>
            <a:r>
              <a:rPr lang="en-US" sz="1000" smtClean="0"/>
              <a:t>Your browser either does not support JavaScript, or you have JavaScript </a:t>
            </a:r>
          </a:p>
          <a:p>
            <a:r>
              <a:rPr lang="en-US" sz="1000" smtClean="0"/>
              <a:t>turned off.</a:t>
            </a:r>
          </a:p>
          <a:p>
            <a:r>
              <a:rPr lang="en-US" sz="1000" smtClean="0"/>
              <a:t>&lt;/noscript&gt;</a:t>
            </a:r>
          </a:p>
          <a:p>
            <a:endParaRPr lang="en-US" sz="1000" smtClean="0"/>
          </a:p>
          <a:p>
            <a:r>
              <a:rPr lang="en-US" sz="1000" smtClean="0"/>
              <a:t>&lt;/body&gt;&lt;/html&gt;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99F3B9-20A1-4855-B4FC-CB5E963243CB}" type="slidenum">
              <a:rPr lang="en-US"/>
              <a:pPr/>
              <a:t>11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&lt;html&gt;</a:t>
            </a:r>
          </a:p>
          <a:p>
            <a:pPr>
              <a:lnSpc>
                <a:spcPct val="90000"/>
              </a:lnSpc>
            </a:pPr>
            <a:r>
              <a:rPr lang="en-US" smtClean="0"/>
              <a:t>&lt;head&gt;</a:t>
            </a:r>
          </a:p>
          <a:p>
            <a:pPr>
              <a:lnSpc>
                <a:spcPct val="90000"/>
              </a:lnSpc>
            </a:pPr>
            <a:r>
              <a:rPr lang="en-US" smtClean="0"/>
              <a:t>&lt;title&gt;Javascript example&lt;/title&gt;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&lt;script type="text/javascript"&gt;</a:t>
            </a:r>
          </a:p>
          <a:p>
            <a:pPr>
              <a:lnSpc>
                <a:spcPct val="90000"/>
              </a:lnSpc>
            </a:pPr>
            <a:r>
              <a:rPr lang="en-US" smtClean="0"/>
              <a:t>function displaymessage()</a:t>
            </a:r>
          </a:p>
          <a:p>
            <a:pPr>
              <a:lnSpc>
                <a:spcPct val="90000"/>
              </a:lnSpc>
            </a:pPr>
            <a:r>
              <a:rPr lang="en-US" smtClean="0"/>
              <a:t>{</a:t>
            </a:r>
          </a:p>
          <a:p>
            <a:pPr>
              <a:lnSpc>
                <a:spcPct val="90000"/>
              </a:lnSpc>
            </a:pPr>
            <a:r>
              <a:rPr lang="en-US" smtClean="0"/>
              <a:t>alert("Hello World!");</a:t>
            </a:r>
          </a:p>
          <a:p>
            <a:pPr>
              <a:lnSpc>
                <a:spcPct val="90000"/>
              </a:lnSpc>
            </a:pPr>
            <a:r>
              <a:rPr lang="en-US" smtClean="0"/>
              <a:t>}</a:t>
            </a:r>
          </a:p>
          <a:p>
            <a:pPr>
              <a:lnSpc>
                <a:spcPct val="90000"/>
              </a:lnSpc>
            </a:pPr>
            <a:r>
              <a:rPr lang="en-US" smtClean="0"/>
              <a:t>&lt;/script&gt;</a:t>
            </a:r>
          </a:p>
          <a:p>
            <a:pPr>
              <a:lnSpc>
                <a:spcPct val="90000"/>
              </a:lnSpc>
            </a:pPr>
            <a:r>
              <a:rPr lang="en-US" smtClean="0"/>
              <a:t>&lt;/head&gt;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&lt;body&gt;</a:t>
            </a:r>
          </a:p>
          <a:p>
            <a:pPr>
              <a:lnSpc>
                <a:spcPct val="90000"/>
              </a:lnSpc>
            </a:pPr>
            <a:r>
              <a:rPr lang="en-US" smtClean="0"/>
              <a:t>&lt;form&gt;</a:t>
            </a:r>
          </a:p>
          <a:p>
            <a:pPr>
              <a:lnSpc>
                <a:spcPct val="90000"/>
              </a:lnSpc>
            </a:pPr>
            <a:r>
              <a:rPr lang="en-US" smtClean="0"/>
              <a:t>&lt;input type="button" value="Click me!" onclick="displaymessage()" &gt;</a:t>
            </a:r>
          </a:p>
          <a:p>
            <a:pPr>
              <a:lnSpc>
                <a:spcPct val="90000"/>
              </a:lnSpc>
            </a:pPr>
            <a:r>
              <a:rPr lang="en-US" smtClean="0"/>
              <a:t>&lt;/form&gt;</a:t>
            </a:r>
          </a:p>
          <a:p>
            <a:pPr>
              <a:lnSpc>
                <a:spcPct val="90000"/>
              </a:lnSpc>
            </a:pPr>
            <a:r>
              <a:rPr lang="en-US" smtClean="0"/>
              <a:t>&lt;/body&gt;</a:t>
            </a:r>
          </a:p>
          <a:p>
            <a:pPr>
              <a:lnSpc>
                <a:spcPct val="90000"/>
              </a:lnSpc>
            </a:pPr>
            <a:r>
              <a:rPr lang="en-US" smtClean="0"/>
              <a:t>&lt;/html&gt;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 rot="16200000">
            <a:off x="8591550" y="338138"/>
            <a:ext cx="8905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FF3300"/>
                </a:solidFill>
                <a:cs typeface="Times New Roman" pitchFamily="18" charset="0"/>
              </a:rPr>
              <a:t>© </a:t>
            </a:r>
            <a:r>
              <a:rPr lang="en-IE" sz="800">
                <a:solidFill>
                  <a:srgbClr val="FF3300"/>
                </a:solidFill>
              </a:rPr>
              <a:t>Gerry Guinane</a:t>
            </a:r>
            <a:endParaRPr lang="en-US" sz="800">
              <a:solidFill>
                <a:srgbClr val="FF330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171575"/>
            <a:ext cx="7467600" cy="2105025"/>
          </a:xfrm>
        </p:spPr>
        <p:txBody>
          <a:bodyPr>
            <a:spAutoFit/>
          </a:bodyPr>
          <a:lstStyle>
            <a:lvl1pPr>
              <a:defRPr sz="6600">
                <a:solidFill>
                  <a:srgbClr val="CC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>
                <a:solidFill>
                  <a:srgbClr val="CCEC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248400"/>
            <a:ext cx="1752600" cy="457200"/>
          </a:xfrm>
        </p:spPr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fld id="{BF4106E0-DBB9-402A-A19C-591325D75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7E97C-0E05-4EFE-9341-C6FCD79E8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3A995-0A35-4DF7-8BC0-132B2B1547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49F04-861C-4523-A741-738184BC3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84DFD-DBBE-4C0C-BCC9-43CC412DD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8CEDB-9498-4E01-A039-2C764EFFE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D1F19-E9EE-4A5C-85FF-FF922269E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0A33C-2B02-456C-81BE-4D6362038B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5F507-7048-4DA1-B58D-48CAFD5F4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630A4-A33C-41CE-A1D8-7AE99A3E8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4191C-D890-45BC-A6B7-FE3B1D317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fld id="{3BFB918F-597E-474F-9DD6-7426EBECF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452688"/>
            <a:ext cx="7467600" cy="823912"/>
          </a:xfrm>
        </p:spPr>
        <p:txBody>
          <a:bodyPr/>
          <a:lstStyle/>
          <a:p>
            <a:pPr eaLnBrk="1" hangingPunct="1">
              <a:defRPr/>
            </a:pPr>
            <a:r>
              <a:rPr lang="en-GB" sz="4800" dirty="0" smtClean="0"/>
              <a:t>Lecture </a:t>
            </a:r>
            <a:r>
              <a:rPr lang="en-GB" sz="4800" dirty="0" smtClean="0"/>
              <a:t>7: </a:t>
            </a:r>
            <a:r>
              <a:rPr lang="en-GB" sz="4800" dirty="0" smtClean="0"/>
              <a:t>Client/Server</a:t>
            </a:r>
            <a:endParaRPr lang="en-US" sz="4800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34290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Web Applications</a:t>
            </a:r>
          </a:p>
          <a:p>
            <a:pPr eaLnBrk="1" hangingPunct="1">
              <a:defRPr/>
            </a:pPr>
            <a:r>
              <a:rPr lang="en-GB" dirty="0" smtClean="0"/>
              <a:t>Client Side –v- Server Side</a:t>
            </a:r>
          </a:p>
          <a:p>
            <a:pPr eaLnBrk="1" hangingPunct="1">
              <a:defRPr/>
            </a:pPr>
            <a:r>
              <a:rPr lang="en-GB" dirty="0" smtClean="0"/>
              <a:t>Patrick Donohue</a:t>
            </a:r>
          </a:p>
          <a:p>
            <a:pPr eaLnBrk="1" hangingPunct="1">
              <a:defRPr/>
            </a:pPr>
            <a:r>
              <a:rPr lang="en-GB" sz="2800" dirty="0" smtClean="0"/>
              <a:t>Limerick Institute of Technology</a:t>
            </a:r>
            <a:endParaRPr lang="en-US" sz="2800" dirty="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517525" y="6137275"/>
            <a:ext cx="12602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200" dirty="0" smtClean="0"/>
              <a:t>© Gerry </a:t>
            </a:r>
            <a:r>
              <a:rPr lang="en-IE" sz="1200" dirty="0" err="1" smtClean="0"/>
              <a:t>Guinane</a:t>
            </a:r>
            <a:endParaRPr lang="en-US" sz="1200" dirty="0"/>
          </a:p>
        </p:txBody>
      </p:sp>
      <p:pic>
        <p:nvPicPr>
          <p:cNvPr id="3077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598863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z="4000" smtClean="0"/>
              <a:t>Javascript – client side - hello world example</a:t>
            </a:r>
            <a:endParaRPr lang="en-US" sz="4000" smtClean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IE" sz="2000" smtClean="0"/>
              <a:t>Open notepad, insert this text and save as testjava.html</a:t>
            </a:r>
          </a:p>
          <a:p>
            <a:pPr eaLnBrk="1" hangingPunct="1">
              <a:defRPr/>
            </a:pPr>
            <a:r>
              <a:rPr lang="en-IE" sz="2000" smtClean="0"/>
              <a:t>In the browser – open the page</a:t>
            </a:r>
          </a:p>
          <a:p>
            <a:pPr lvl="1" eaLnBrk="1" hangingPunct="1">
              <a:defRPr/>
            </a:pPr>
            <a:r>
              <a:rPr lang="en-US" sz="1800" smtClean="0"/>
              <a:t>http://localhost/testjava.html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79388" y="2924175"/>
            <a:ext cx="7842250" cy="3282950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urier New" pitchFamily="49" charset="0"/>
              </a:rPr>
              <a:t>&lt;html&gt;</a:t>
            </a:r>
          </a:p>
          <a:p>
            <a:r>
              <a:rPr lang="en-US" sz="1400">
                <a:latin typeface="Courier New" pitchFamily="49" charset="0"/>
              </a:rPr>
              <a:t>&lt;head&gt;&lt;title&gt;Javascript example&lt;/title&gt;&lt;/head&gt;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&lt;body&gt;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&lt;script type="text/javascript"&gt;</a:t>
            </a:r>
          </a:p>
          <a:p>
            <a:r>
              <a:rPr lang="en-US" sz="1400">
                <a:latin typeface="Courier New" pitchFamily="49" charset="0"/>
              </a:rPr>
              <a:t>document.write("Welcome to SD2 Database Systems");</a:t>
            </a:r>
          </a:p>
          <a:p>
            <a:r>
              <a:rPr lang="en-US" sz="1400">
                <a:latin typeface="Courier New" pitchFamily="49" charset="0"/>
              </a:rPr>
              <a:t>&lt;/script&gt;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&lt;noscript&gt;</a:t>
            </a:r>
          </a:p>
          <a:p>
            <a:r>
              <a:rPr lang="en-US" sz="1400">
                <a:latin typeface="Courier New" pitchFamily="49" charset="0"/>
              </a:rPr>
              <a:t>Your browser either does not support JavaScript, or you have JavaScript </a:t>
            </a:r>
          </a:p>
          <a:p>
            <a:r>
              <a:rPr lang="en-US" sz="1400">
                <a:latin typeface="Courier New" pitchFamily="49" charset="0"/>
              </a:rPr>
              <a:t>turned off.</a:t>
            </a:r>
          </a:p>
          <a:p>
            <a:r>
              <a:rPr lang="en-US" sz="1400">
                <a:latin typeface="Courier New" pitchFamily="49" charset="0"/>
              </a:rPr>
              <a:t>&lt;/noscript&gt;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&lt;/body&gt;&lt;/html&gt;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31775" y="6257925"/>
            <a:ext cx="8804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800"/>
              <a:t>Note – if Javascripting is not enabled in your browser the &lt;noscript&gt; text is displayed. </a:t>
            </a:r>
            <a:endParaRPr lang="en-US" sz="1800"/>
          </a:p>
        </p:txBody>
      </p:sp>
      <p:sp>
        <p:nvSpPr>
          <p:cNvPr id="12294" name="AutoShape 7"/>
          <p:cNvSpPr>
            <a:spLocks noChangeArrowheads="1"/>
          </p:cNvSpPr>
          <p:nvPr/>
        </p:nvSpPr>
        <p:spPr bwMode="auto">
          <a:xfrm>
            <a:off x="7451725" y="0"/>
            <a:ext cx="1692275" cy="1628775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IE" sz="1000">
                <a:solidFill>
                  <a:srgbClr val="080808"/>
                </a:solidFill>
              </a:rPr>
              <a:t>Note : Cut n paste from Powerpoint to the notepad sometimes doesn’t work. Normally this is fixed if you delete all “double quotes” in your notepad editor and type them in again!!!</a:t>
            </a:r>
            <a:endParaRPr lang="en-US" sz="1000">
              <a:solidFill>
                <a:srgbClr val="080808"/>
              </a:solidFill>
            </a:endParaRPr>
          </a:p>
          <a:p>
            <a:pPr algn="ctr"/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z="4000" smtClean="0"/>
              <a:t>Javascript – Functions can be defined</a:t>
            </a:r>
            <a:endParaRPr lang="en-US" sz="4000" smtClean="0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03213" y="6257925"/>
            <a:ext cx="7221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600"/>
              <a:t>Tutorial on Javascript:   </a:t>
            </a:r>
            <a:r>
              <a:rPr lang="en-US"/>
              <a:t>http://www.w3schools.com/js/default.asp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179388" y="1773238"/>
            <a:ext cx="8158162" cy="3378200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&lt;html&gt;</a:t>
            </a:r>
          </a:p>
          <a:p>
            <a:r>
              <a:rPr lang="en-US" sz="1200">
                <a:latin typeface="Courier New" pitchFamily="49" charset="0"/>
              </a:rPr>
              <a:t>&lt;head&gt;</a:t>
            </a:r>
          </a:p>
          <a:p>
            <a:r>
              <a:rPr lang="en-US" sz="1200">
                <a:latin typeface="Courier New" pitchFamily="49" charset="0"/>
              </a:rPr>
              <a:t>&lt;title&gt;Javascript example&lt;/title&gt;</a:t>
            </a:r>
          </a:p>
          <a:p>
            <a:endParaRPr lang="en-US" sz="1200">
              <a:latin typeface="Courier New" pitchFamily="49" charset="0"/>
            </a:endParaRPr>
          </a:p>
          <a:p>
            <a:r>
              <a:rPr lang="en-US" sz="1200">
                <a:solidFill>
                  <a:srgbClr val="FF3300"/>
                </a:solidFill>
                <a:latin typeface="Courier New" pitchFamily="49" charset="0"/>
              </a:rPr>
              <a:t>&lt;script type="text/javascript"&gt;</a:t>
            </a:r>
          </a:p>
          <a:p>
            <a:r>
              <a:rPr lang="en-US" sz="1200">
                <a:solidFill>
                  <a:srgbClr val="FF3300"/>
                </a:solidFill>
                <a:latin typeface="Courier New" pitchFamily="49" charset="0"/>
              </a:rPr>
              <a:t>function displaymessage()</a:t>
            </a:r>
          </a:p>
          <a:p>
            <a:r>
              <a:rPr lang="en-US" sz="1200">
                <a:solidFill>
                  <a:srgbClr val="FF3300"/>
                </a:solidFill>
                <a:latin typeface="Courier New" pitchFamily="49" charset="0"/>
              </a:rPr>
              <a:t>{</a:t>
            </a:r>
          </a:p>
          <a:p>
            <a:r>
              <a:rPr lang="en-US" sz="1200">
                <a:solidFill>
                  <a:srgbClr val="FF3300"/>
                </a:solidFill>
                <a:latin typeface="Courier New" pitchFamily="49" charset="0"/>
              </a:rPr>
              <a:t>alert("Hello World!");</a:t>
            </a:r>
          </a:p>
          <a:p>
            <a:r>
              <a:rPr lang="en-US" sz="1200">
                <a:solidFill>
                  <a:srgbClr val="FF3300"/>
                </a:solidFill>
                <a:latin typeface="Courier New" pitchFamily="49" charset="0"/>
              </a:rPr>
              <a:t>}</a:t>
            </a:r>
          </a:p>
          <a:p>
            <a:r>
              <a:rPr lang="en-US" sz="1200">
                <a:solidFill>
                  <a:srgbClr val="FF3300"/>
                </a:solidFill>
                <a:latin typeface="Courier New" pitchFamily="49" charset="0"/>
              </a:rPr>
              <a:t>&lt;/script&gt;</a:t>
            </a:r>
          </a:p>
          <a:p>
            <a:r>
              <a:rPr lang="en-US" sz="1200">
                <a:latin typeface="Courier New" pitchFamily="49" charset="0"/>
              </a:rPr>
              <a:t>&lt;/head&gt;</a:t>
            </a:r>
          </a:p>
          <a:p>
            <a:endParaRPr lang="en-US" sz="1200">
              <a:latin typeface="Courier New" pitchFamily="49" charset="0"/>
            </a:endParaRPr>
          </a:p>
          <a:p>
            <a:r>
              <a:rPr lang="en-US" sz="1200">
                <a:latin typeface="Courier New" pitchFamily="49" charset="0"/>
              </a:rPr>
              <a:t>&lt;body&gt;</a:t>
            </a:r>
          </a:p>
          <a:p>
            <a:r>
              <a:rPr lang="en-US" sz="1200">
                <a:latin typeface="Courier New" pitchFamily="49" charset="0"/>
              </a:rPr>
              <a:t>&lt;form&gt;</a:t>
            </a:r>
          </a:p>
          <a:p>
            <a:r>
              <a:rPr lang="en-US" sz="1200">
                <a:latin typeface="Courier New" pitchFamily="49" charset="0"/>
              </a:rPr>
              <a:t>&lt;input type="button" value="Click me!" onclick="displaymessage()" &gt;</a:t>
            </a:r>
          </a:p>
          <a:p>
            <a:r>
              <a:rPr lang="en-US" sz="1200">
                <a:latin typeface="Courier New" pitchFamily="49" charset="0"/>
              </a:rPr>
              <a:t>&lt;/form&gt;</a:t>
            </a:r>
          </a:p>
          <a:p>
            <a:r>
              <a:rPr lang="en-US" sz="1200">
                <a:latin typeface="Courier New" pitchFamily="49" charset="0"/>
              </a:rPr>
              <a:t>&lt;/body&gt;</a:t>
            </a:r>
          </a:p>
          <a:p>
            <a:r>
              <a:rPr lang="en-US" sz="1200">
                <a:latin typeface="Courier New" pitchFamily="49" charset="0"/>
              </a:rPr>
              <a:t>&lt;/html&gt;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395288" y="5516563"/>
            <a:ext cx="668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Functions are normally defined in the &lt;head&gt; section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z="4000" smtClean="0"/>
              <a:t>JS – interaction with the host machine (your PC) </a:t>
            </a:r>
            <a:endParaRPr lang="en-US" sz="4000" smtClean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07950" y="1700213"/>
            <a:ext cx="8229600" cy="5121275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ourier New" pitchFamily="49" charset="0"/>
              </a:rPr>
              <a:t>&lt;html&gt;</a:t>
            </a:r>
          </a:p>
          <a:p>
            <a:pPr lvl="1"/>
            <a:r>
              <a:rPr lang="en-US" sz="1000" b="1" dirty="0">
                <a:latin typeface="Courier New" pitchFamily="49" charset="0"/>
              </a:rPr>
              <a:t>&lt;head&gt;</a:t>
            </a:r>
          </a:p>
          <a:p>
            <a:pPr lvl="2"/>
            <a:r>
              <a:rPr lang="en-US" sz="1000" b="1" dirty="0">
                <a:latin typeface="Courier New" pitchFamily="49" charset="0"/>
              </a:rPr>
              <a:t>&lt;script type="text/</a:t>
            </a:r>
            <a:r>
              <a:rPr lang="en-US" sz="1000" b="1" dirty="0" err="1">
                <a:latin typeface="Courier New" pitchFamily="49" charset="0"/>
              </a:rPr>
              <a:t>javascript</a:t>
            </a:r>
            <a:r>
              <a:rPr lang="en-US" sz="1000" b="1" dirty="0">
                <a:latin typeface="Courier New" pitchFamily="49" charset="0"/>
              </a:rPr>
              <a:t>"&gt;</a:t>
            </a:r>
          </a:p>
          <a:p>
            <a:pPr lvl="3"/>
            <a:r>
              <a:rPr lang="en-US" sz="1000" b="1" dirty="0">
                <a:latin typeface="Courier New" pitchFamily="49" charset="0"/>
              </a:rPr>
              <a:t>function </a:t>
            </a:r>
            <a:r>
              <a:rPr lang="en-US" sz="1000" b="1" dirty="0" err="1">
                <a:latin typeface="Courier New" pitchFamily="49" charset="0"/>
              </a:rPr>
              <a:t>startTime</a:t>
            </a:r>
            <a:r>
              <a:rPr lang="en-US" sz="1000" b="1" dirty="0">
                <a:latin typeface="Courier New" pitchFamily="49" charset="0"/>
              </a:rPr>
              <a:t>()</a:t>
            </a:r>
          </a:p>
          <a:p>
            <a:pPr lvl="3"/>
            <a:r>
              <a:rPr lang="en-US" sz="1000" b="1" dirty="0">
                <a:latin typeface="Courier New" pitchFamily="49" charset="0"/>
              </a:rPr>
              <a:t>{</a:t>
            </a:r>
          </a:p>
          <a:p>
            <a:pPr lvl="4"/>
            <a:r>
              <a:rPr lang="en-US" sz="1000" b="1" dirty="0" err="1">
                <a:latin typeface="Courier New" pitchFamily="49" charset="0"/>
              </a:rPr>
              <a:t>var</a:t>
            </a:r>
            <a:r>
              <a:rPr lang="en-US" sz="1000" b="1" dirty="0">
                <a:latin typeface="Courier New" pitchFamily="49" charset="0"/>
              </a:rPr>
              <a:t> today=new Date();</a:t>
            </a:r>
          </a:p>
          <a:p>
            <a:pPr lvl="4"/>
            <a:r>
              <a:rPr lang="en-US" sz="1000" b="1" dirty="0" err="1">
                <a:latin typeface="Courier New" pitchFamily="49" charset="0"/>
              </a:rPr>
              <a:t>var</a:t>
            </a:r>
            <a:r>
              <a:rPr lang="en-US" sz="1000" b="1" dirty="0">
                <a:latin typeface="Courier New" pitchFamily="49" charset="0"/>
              </a:rPr>
              <a:t> h=</a:t>
            </a:r>
            <a:r>
              <a:rPr lang="en-US" sz="1000" b="1" dirty="0" err="1">
                <a:latin typeface="Courier New" pitchFamily="49" charset="0"/>
              </a:rPr>
              <a:t>today.getHours</a:t>
            </a:r>
            <a:r>
              <a:rPr lang="en-US" sz="1000" b="1" dirty="0">
                <a:latin typeface="Courier New" pitchFamily="49" charset="0"/>
              </a:rPr>
              <a:t>();</a:t>
            </a:r>
          </a:p>
          <a:p>
            <a:pPr lvl="4"/>
            <a:r>
              <a:rPr lang="en-US" sz="1000" b="1" dirty="0" err="1">
                <a:latin typeface="Courier New" pitchFamily="49" charset="0"/>
              </a:rPr>
              <a:t>var</a:t>
            </a:r>
            <a:r>
              <a:rPr lang="en-US" sz="1000" b="1" dirty="0">
                <a:latin typeface="Courier New" pitchFamily="49" charset="0"/>
              </a:rPr>
              <a:t> m=</a:t>
            </a:r>
            <a:r>
              <a:rPr lang="en-US" sz="1000" b="1" dirty="0" err="1">
                <a:latin typeface="Courier New" pitchFamily="49" charset="0"/>
              </a:rPr>
              <a:t>today.getMinutes</a:t>
            </a:r>
            <a:r>
              <a:rPr lang="en-US" sz="1000" b="1" dirty="0">
                <a:latin typeface="Courier New" pitchFamily="49" charset="0"/>
              </a:rPr>
              <a:t>();</a:t>
            </a:r>
          </a:p>
          <a:p>
            <a:pPr lvl="4"/>
            <a:r>
              <a:rPr lang="en-US" sz="1000" b="1" dirty="0" err="1">
                <a:latin typeface="Courier New" pitchFamily="49" charset="0"/>
              </a:rPr>
              <a:t>var</a:t>
            </a:r>
            <a:r>
              <a:rPr lang="en-US" sz="1000" b="1" dirty="0">
                <a:latin typeface="Courier New" pitchFamily="49" charset="0"/>
              </a:rPr>
              <a:t> s=</a:t>
            </a:r>
            <a:r>
              <a:rPr lang="en-US" sz="1000" b="1" dirty="0" err="1">
                <a:latin typeface="Courier New" pitchFamily="49" charset="0"/>
              </a:rPr>
              <a:t>today.getSeconds</a:t>
            </a:r>
            <a:r>
              <a:rPr lang="en-US" sz="1000" b="1" dirty="0">
                <a:latin typeface="Courier New" pitchFamily="49" charset="0"/>
              </a:rPr>
              <a:t>();</a:t>
            </a:r>
          </a:p>
          <a:p>
            <a:pPr lvl="4"/>
            <a:r>
              <a:rPr lang="en-US" sz="1000" b="1" dirty="0">
                <a:latin typeface="Courier New" pitchFamily="49" charset="0"/>
              </a:rPr>
              <a:t>// add a zero in front of numbers&lt;10</a:t>
            </a:r>
          </a:p>
          <a:p>
            <a:pPr lvl="4"/>
            <a:r>
              <a:rPr lang="en-US" sz="1000" b="1" dirty="0">
                <a:latin typeface="Courier New" pitchFamily="49" charset="0"/>
              </a:rPr>
              <a:t>m=</a:t>
            </a:r>
            <a:r>
              <a:rPr lang="en-US" sz="1000" b="1" dirty="0" err="1">
                <a:latin typeface="Courier New" pitchFamily="49" charset="0"/>
              </a:rPr>
              <a:t>checkTime</a:t>
            </a:r>
            <a:r>
              <a:rPr lang="en-US" sz="1000" b="1" dirty="0">
                <a:latin typeface="Courier New" pitchFamily="49" charset="0"/>
              </a:rPr>
              <a:t>(m);</a:t>
            </a:r>
          </a:p>
          <a:p>
            <a:pPr lvl="4"/>
            <a:r>
              <a:rPr lang="en-US" sz="1000" b="1" dirty="0">
                <a:latin typeface="Courier New" pitchFamily="49" charset="0"/>
              </a:rPr>
              <a:t>s=</a:t>
            </a:r>
            <a:r>
              <a:rPr lang="en-US" sz="1000" b="1" dirty="0" err="1">
                <a:latin typeface="Courier New" pitchFamily="49" charset="0"/>
              </a:rPr>
              <a:t>checkTime</a:t>
            </a:r>
            <a:r>
              <a:rPr lang="en-US" sz="1000" b="1" dirty="0">
                <a:latin typeface="Courier New" pitchFamily="49" charset="0"/>
              </a:rPr>
              <a:t>(s);</a:t>
            </a:r>
          </a:p>
          <a:p>
            <a:pPr lvl="4"/>
            <a:r>
              <a:rPr lang="en-US" sz="1000" b="1" dirty="0" err="1">
                <a:latin typeface="Courier New" pitchFamily="49" charset="0"/>
              </a:rPr>
              <a:t>document.getElementById</a:t>
            </a:r>
            <a:r>
              <a:rPr lang="en-US" sz="1000" b="1" dirty="0">
                <a:latin typeface="Courier New" pitchFamily="49" charset="0"/>
              </a:rPr>
              <a:t>('txt').</a:t>
            </a:r>
            <a:r>
              <a:rPr lang="en-US" sz="1000" b="1" dirty="0" err="1">
                <a:latin typeface="Courier New" pitchFamily="49" charset="0"/>
              </a:rPr>
              <a:t>innerHTML</a:t>
            </a:r>
            <a:r>
              <a:rPr lang="en-US" sz="1000" b="1" dirty="0">
                <a:latin typeface="Courier New" pitchFamily="49" charset="0"/>
              </a:rPr>
              <a:t>=h+":"+m+":"+s;</a:t>
            </a:r>
          </a:p>
          <a:p>
            <a:pPr lvl="4"/>
            <a:r>
              <a:rPr lang="en-US" sz="1000" b="1" dirty="0">
                <a:latin typeface="Courier New" pitchFamily="49" charset="0"/>
              </a:rPr>
              <a:t>t=</a:t>
            </a:r>
            <a:r>
              <a:rPr lang="en-US" sz="1000" b="1" dirty="0" err="1">
                <a:latin typeface="Courier New" pitchFamily="49" charset="0"/>
              </a:rPr>
              <a:t>setTimeout</a:t>
            </a:r>
            <a:r>
              <a:rPr lang="en-US" sz="1000" b="1" dirty="0">
                <a:latin typeface="Courier New" pitchFamily="49" charset="0"/>
              </a:rPr>
              <a:t>('</a:t>
            </a:r>
            <a:r>
              <a:rPr lang="en-US" sz="1000" b="1" dirty="0" err="1">
                <a:latin typeface="Courier New" pitchFamily="49" charset="0"/>
              </a:rPr>
              <a:t>startTime</a:t>
            </a:r>
            <a:r>
              <a:rPr lang="en-US" sz="1000" b="1" dirty="0">
                <a:latin typeface="Courier New" pitchFamily="49" charset="0"/>
              </a:rPr>
              <a:t>()',500);</a:t>
            </a:r>
          </a:p>
          <a:p>
            <a:pPr lvl="3"/>
            <a:r>
              <a:rPr lang="en-US" sz="1000" b="1" dirty="0">
                <a:latin typeface="Courier New" pitchFamily="49" charset="0"/>
              </a:rPr>
              <a:t>}</a:t>
            </a:r>
          </a:p>
          <a:p>
            <a:pPr lvl="3"/>
            <a:endParaRPr lang="en-US" sz="1000" b="1" dirty="0">
              <a:latin typeface="Courier New" pitchFamily="49" charset="0"/>
            </a:endParaRPr>
          </a:p>
          <a:p>
            <a:pPr lvl="3"/>
            <a:r>
              <a:rPr lang="en-US" sz="1000" b="1" dirty="0">
                <a:latin typeface="Courier New" pitchFamily="49" charset="0"/>
              </a:rPr>
              <a:t>function </a:t>
            </a:r>
            <a:r>
              <a:rPr lang="en-US" sz="1000" b="1" dirty="0" err="1">
                <a:latin typeface="Courier New" pitchFamily="49" charset="0"/>
              </a:rPr>
              <a:t>checkTime</a:t>
            </a:r>
            <a:r>
              <a:rPr lang="en-US" sz="1000" b="1" dirty="0">
                <a:latin typeface="Courier New" pitchFamily="49" charset="0"/>
              </a:rPr>
              <a:t>(</a:t>
            </a:r>
            <a:r>
              <a:rPr lang="en-US" sz="1000" b="1" dirty="0" err="1">
                <a:latin typeface="Courier New" pitchFamily="49" charset="0"/>
              </a:rPr>
              <a:t>i</a:t>
            </a:r>
            <a:r>
              <a:rPr lang="en-US" sz="1000" b="1" dirty="0">
                <a:latin typeface="Courier New" pitchFamily="49" charset="0"/>
              </a:rPr>
              <a:t>)</a:t>
            </a:r>
          </a:p>
          <a:p>
            <a:pPr lvl="3"/>
            <a:r>
              <a:rPr lang="en-US" sz="1000" b="1" dirty="0">
                <a:latin typeface="Courier New" pitchFamily="49" charset="0"/>
              </a:rPr>
              <a:t>{</a:t>
            </a:r>
          </a:p>
          <a:p>
            <a:pPr lvl="4"/>
            <a:r>
              <a:rPr lang="en-US" sz="1000" b="1" dirty="0">
                <a:latin typeface="Courier New" pitchFamily="49" charset="0"/>
              </a:rPr>
              <a:t>if (</a:t>
            </a:r>
            <a:r>
              <a:rPr lang="en-US" sz="1000" b="1" dirty="0" err="1">
                <a:latin typeface="Courier New" pitchFamily="49" charset="0"/>
              </a:rPr>
              <a:t>i</a:t>
            </a:r>
            <a:r>
              <a:rPr lang="en-US" sz="1000" b="1" dirty="0">
                <a:latin typeface="Courier New" pitchFamily="49" charset="0"/>
              </a:rPr>
              <a:t>&lt;10)</a:t>
            </a:r>
          </a:p>
          <a:p>
            <a:pPr lvl="4"/>
            <a:r>
              <a:rPr lang="en-US" sz="1000" b="1" dirty="0">
                <a:latin typeface="Courier New" pitchFamily="49" charset="0"/>
              </a:rPr>
              <a:t>  {</a:t>
            </a:r>
          </a:p>
          <a:p>
            <a:pPr lvl="4"/>
            <a:r>
              <a:rPr lang="en-US" sz="1000" b="1" dirty="0">
                <a:latin typeface="Courier New" pitchFamily="49" charset="0"/>
              </a:rPr>
              <a:t>  </a:t>
            </a:r>
            <a:r>
              <a:rPr lang="en-US" sz="1000" b="1" dirty="0" err="1">
                <a:latin typeface="Courier New" pitchFamily="49" charset="0"/>
              </a:rPr>
              <a:t>i</a:t>
            </a:r>
            <a:r>
              <a:rPr lang="en-US" sz="1000" b="1" dirty="0">
                <a:latin typeface="Courier New" pitchFamily="49" charset="0"/>
              </a:rPr>
              <a:t>="0" + </a:t>
            </a:r>
            <a:r>
              <a:rPr lang="en-US" sz="1000" b="1" dirty="0" err="1">
                <a:latin typeface="Courier New" pitchFamily="49" charset="0"/>
              </a:rPr>
              <a:t>i</a:t>
            </a:r>
            <a:r>
              <a:rPr lang="en-US" sz="1000" b="1" dirty="0">
                <a:latin typeface="Courier New" pitchFamily="49" charset="0"/>
              </a:rPr>
              <a:t>;</a:t>
            </a:r>
          </a:p>
          <a:p>
            <a:pPr lvl="4"/>
            <a:r>
              <a:rPr lang="en-US" sz="1000" b="1" dirty="0">
                <a:latin typeface="Courier New" pitchFamily="49" charset="0"/>
              </a:rPr>
              <a:t>  }</a:t>
            </a:r>
          </a:p>
          <a:p>
            <a:pPr lvl="4"/>
            <a:r>
              <a:rPr lang="en-US" sz="1000" b="1" dirty="0">
                <a:latin typeface="Courier New" pitchFamily="49" charset="0"/>
              </a:rPr>
              <a:t>return </a:t>
            </a:r>
            <a:r>
              <a:rPr lang="en-US" sz="1000" b="1" dirty="0" err="1">
                <a:latin typeface="Courier New" pitchFamily="49" charset="0"/>
              </a:rPr>
              <a:t>i</a:t>
            </a:r>
            <a:r>
              <a:rPr lang="en-US" sz="1000" b="1" dirty="0">
                <a:latin typeface="Courier New" pitchFamily="49" charset="0"/>
              </a:rPr>
              <a:t>;</a:t>
            </a:r>
          </a:p>
          <a:p>
            <a:pPr lvl="3"/>
            <a:r>
              <a:rPr lang="en-US" sz="1000" b="1" dirty="0">
                <a:latin typeface="Courier New" pitchFamily="49" charset="0"/>
              </a:rPr>
              <a:t>}</a:t>
            </a:r>
          </a:p>
          <a:p>
            <a:pPr lvl="2"/>
            <a:r>
              <a:rPr lang="en-US" sz="1000" b="1" dirty="0">
                <a:latin typeface="Courier New" pitchFamily="49" charset="0"/>
              </a:rPr>
              <a:t>&lt;/script&gt;</a:t>
            </a:r>
          </a:p>
          <a:p>
            <a:pPr lvl="1"/>
            <a:r>
              <a:rPr lang="en-US" sz="1000" b="1" dirty="0">
                <a:latin typeface="Courier New" pitchFamily="49" charset="0"/>
              </a:rPr>
              <a:t>&lt;/head&gt;</a:t>
            </a:r>
          </a:p>
          <a:p>
            <a:pPr lvl="1"/>
            <a:endParaRPr lang="en-US" sz="1000" b="1" dirty="0">
              <a:latin typeface="Courier New" pitchFamily="49" charset="0"/>
            </a:endParaRPr>
          </a:p>
          <a:p>
            <a:pPr lvl="1"/>
            <a:r>
              <a:rPr lang="en-GB" sz="1000" b="1" dirty="0">
                <a:latin typeface="Courier New" pitchFamily="49" charset="0"/>
              </a:rPr>
              <a:t>&lt;body </a:t>
            </a:r>
            <a:r>
              <a:rPr lang="en-GB" sz="1000" b="1" dirty="0" err="1">
                <a:latin typeface="Courier New" pitchFamily="49" charset="0"/>
              </a:rPr>
              <a:t>onload</a:t>
            </a:r>
            <a:r>
              <a:rPr lang="en-GB" sz="1000" b="1" dirty="0">
                <a:latin typeface="Courier New" pitchFamily="49" charset="0"/>
              </a:rPr>
              <a:t>="</a:t>
            </a:r>
            <a:r>
              <a:rPr lang="en-GB" sz="1000" b="1" dirty="0" err="1">
                <a:latin typeface="Courier New" pitchFamily="49" charset="0"/>
              </a:rPr>
              <a:t>startTime</a:t>
            </a:r>
            <a:r>
              <a:rPr lang="en-GB" sz="1000" b="1" dirty="0">
                <a:latin typeface="Courier New" pitchFamily="49" charset="0"/>
              </a:rPr>
              <a:t>()"&gt;</a:t>
            </a:r>
          </a:p>
          <a:p>
            <a:pPr lvl="2"/>
            <a:r>
              <a:rPr lang="en-GB" sz="1000" b="1" dirty="0">
                <a:latin typeface="Courier New" pitchFamily="49" charset="0"/>
              </a:rPr>
              <a:t>&lt;h1&gt;System Clock&lt;/h1&gt;</a:t>
            </a:r>
          </a:p>
          <a:p>
            <a:pPr lvl="2"/>
            <a:r>
              <a:rPr lang="en-GB" sz="1000" b="1" dirty="0">
                <a:latin typeface="Courier New" pitchFamily="49" charset="0"/>
              </a:rPr>
              <a:t>The time is: </a:t>
            </a:r>
          </a:p>
          <a:p>
            <a:pPr lvl="2"/>
            <a:r>
              <a:rPr lang="en-GB" sz="1000" b="1" dirty="0">
                <a:latin typeface="Courier New" pitchFamily="49" charset="0"/>
              </a:rPr>
              <a:t>&lt;div id="txt"&gt;&lt;/div&gt;</a:t>
            </a:r>
          </a:p>
          <a:p>
            <a:pPr lvl="1"/>
            <a:r>
              <a:rPr lang="en-GB" sz="1000" b="1" dirty="0">
                <a:latin typeface="Courier New" pitchFamily="49" charset="0"/>
              </a:rPr>
              <a:t>&lt;/body&gt;</a:t>
            </a:r>
          </a:p>
          <a:p>
            <a:r>
              <a:rPr lang="en-US" sz="1000" b="1" dirty="0">
                <a:latin typeface="Courier New" pitchFamily="49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1"/>
          <p:cNvSpPr>
            <a:spLocks noChangeArrowheads="1"/>
          </p:cNvSpPr>
          <p:nvPr/>
        </p:nvSpPr>
        <p:spPr bwMode="auto">
          <a:xfrm>
            <a:off x="5076825" y="2205038"/>
            <a:ext cx="3887788" cy="424815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49911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IE" sz="4000" smtClean="0"/>
              <a:t>Server Side Scripting </a:t>
            </a:r>
            <a:endParaRPr lang="en-US" sz="4000" smtClean="0"/>
          </a:p>
        </p:txBody>
      </p:sp>
      <p:sp>
        <p:nvSpPr>
          <p:cNvPr id="71683" name="Cloud"/>
          <p:cNvSpPr>
            <a:spLocks noChangeAspect="1" noEditPoints="1" noChangeArrowheads="1"/>
          </p:cNvSpPr>
          <p:nvPr/>
        </p:nvSpPr>
        <p:spPr bwMode="auto">
          <a:xfrm>
            <a:off x="1820863" y="2205038"/>
            <a:ext cx="2743200" cy="18383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IE">
              <a:solidFill>
                <a:schemeClr val="bg2"/>
              </a:solidFill>
            </a:endParaRPr>
          </a:p>
          <a:p>
            <a:pPr>
              <a:defRPr/>
            </a:pPr>
            <a:r>
              <a:rPr lang="en-IE">
                <a:solidFill>
                  <a:schemeClr val="bg2"/>
                </a:solidFill>
              </a:rPr>
              <a:t>   Internet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>
            <a:off x="2036763" y="1989138"/>
            <a:ext cx="360362" cy="3603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668338" y="2638425"/>
            <a:ext cx="1223962" cy="3587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 flipH="1">
            <a:off x="1316038" y="3646488"/>
            <a:ext cx="576262" cy="431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>
            <a:off x="4124325" y="3862388"/>
            <a:ext cx="360363" cy="5762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 flipV="1">
            <a:off x="4629150" y="2997200"/>
            <a:ext cx="719138" cy="2159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 flipV="1">
            <a:off x="4413250" y="1917700"/>
            <a:ext cx="719138" cy="5762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6048375" y="641350"/>
            <a:ext cx="16208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Client</a:t>
            </a:r>
          </a:p>
          <a:p>
            <a:r>
              <a:rPr lang="en-IE"/>
              <a:t>Browser</a:t>
            </a:r>
          </a:p>
          <a:p>
            <a:r>
              <a:rPr lang="en-IE"/>
              <a:t>Application</a:t>
            </a:r>
            <a:endParaRPr lang="en-US"/>
          </a:p>
        </p:txBody>
      </p:sp>
      <p:sp>
        <p:nvSpPr>
          <p:cNvPr id="15372" name="laptop"/>
          <p:cNvSpPr>
            <a:spLocks noEditPoints="1" noChangeArrowheads="1"/>
          </p:cNvSpPr>
          <p:nvPr/>
        </p:nvSpPr>
        <p:spPr bwMode="auto">
          <a:xfrm>
            <a:off x="523875" y="4149725"/>
            <a:ext cx="1192213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60 w 21600"/>
              <a:gd name="T5" fmla="*/ 0 h 21600"/>
              <a:gd name="T6" fmla="*/ 1011560 w 21600"/>
              <a:gd name="T7" fmla="*/ 274135 h 21600"/>
              <a:gd name="T8" fmla="*/ 596107 w 21600"/>
              <a:gd name="T9" fmla="*/ 0 h 21600"/>
              <a:gd name="T10" fmla="*/ 596107 w 21600"/>
              <a:gd name="T11" fmla="*/ 825500 h 21600"/>
              <a:gd name="T12" fmla="*/ 0 w 21600"/>
              <a:gd name="T13" fmla="*/ 825500 h 21600"/>
              <a:gd name="T14" fmla="*/ 1192213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3" name="laptop"/>
          <p:cNvSpPr>
            <a:spLocks noEditPoints="1" noChangeArrowheads="1"/>
          </p:cNvSpPr>
          <p:nvPr/>
        </p:nvSpPr>
        <p:spPr bwMode="auto">
          <a:xfrm>
            <a:off x="4772025" y="1196975"/>
            <a:ext cx="1192213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60 w 21600"/>
              <a:gd name="T5" fmla="*/ 0 h 21600"/>
              <a:gd name="T6" fmla="*/ 1011560 w 21600"/>
              <a:gd name="T7" fmla="*/ 274135 h 21600"/>
              <a:gd name="T8" fmla="*/ 596107 w 21600"/>
              <a:gd name="T9" fmla="*/ 0 h 21600"/>
              <a:gd name="T10" fmla="*/ 596107 w 21600"/>
              <a:gd name="T11" fmla="*/ 825500 h 21600"/>
              <a:gd name="T12" fmla="*/ 0 w 21600"/>
              <a:gd name="T13" fmla="*/ 825500 h 21600"/>
              <a:gd name="T14" fmla="*/ 1192213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4" name="laptop"/>
          <p:cNvSpPr>
            <a:spLocks noEditPoints="1" noChangeArrowheads="1"/>
          </p:cNvSpPr>
          <p:nvPr/>
        </p:nvSpPr>
        <p:spPr bwMode="auto">
          <a:xfrm>
            <a:off x="5148263" y="2708275"/>
            <a:ext cx="1192212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59 w 21600"/>
              <a:gd name="T5" fmla="*/ 0 h 21600"/>
              <a:gd name="T6" fmla="*/ 1011559 w 21600"/>
              <a:gd name="T7" fmla="*/ 274135 h 21600"/>
              <a:gd name="T8" fmla="*/ 596106 w 21600"/>
              <a:gd name="T9" fmla="*/ 0 h 21600"/>
              <a:gd name="T10" fmla="*/ 596106 w 21600"/>
              <a:gd name="T11" fmla="*/ 825500 h 21600"/>
              <a:gd name="T12" fmla="*/ 0 w 21600"/>
              <a:gd name="T13" fmla="*/ 825500 h 21600"/>
              <a:gd name="T14" fmla="*/ 1192212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5" name="Text Box 17"/>
          <p:cNvSpPr txBox="1">
            <a:spLocks noChangeArrowheads="1"/>
          </p:cNvSpPr>
          <p:nvPr/>
        </p:nvSpPr>
        <p:spPr bwMode="auto">
          <a:xfrm>
            <a:off x="0" y="4962525"/>
            <a:ext cx="2840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DNS</a:t>
            </a:r>
          </a:p>
          <a:p>
            <a:r>
              <a:rPr lang="en-IE"/>
              <a:t>Domain Name Server</a:t>
            </a:r>
            <a:endParaRPr lang="en-US"/>
          </a:p>
        </p:txBody>
      </p:sp>
      <p:pic>
        <p:nvPicPr>
          <p:cNvPr id="15376" name="Picture 1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76825" y="1268413"/>
            <a:ext cx="571500" cy="373062"/>
          </a:xfrm>
          <a:noFill/>
        </p:spPr>
      </p:pic>
      <p:sp>
        <p:nvSpPr>
          <p:cNvPr id="15377" name="laptop"/>
          <p:cNvSpPr>
            <a:spLocks noEditPoints="1" noChangeArrowheads="1"/>
          </p:cNvSpPr>
          <p:nvPr/>
        </p:nvSpPr>
        <p:spPr bwMode="auto">
          <a:xfrm>
            <a:off x="7019925" y="2708275"/>
            <a:ext cx="1192213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60 w 21600"/>
              <a:gd name="T5" fmla="*/ 0 h 21600"/>
              <a:gd name="T6" fmla="*/ 1011560 w 21600"/>
              <a:gd name="T7" fmla="*/ 274135 h 21600"/>
              <a:gd name="T8" fmla="*/ 596107 w 21600"/>
              <a:gd name="T9" fmla="*/ 0 h 21600"/>
              <a:gd name="T10" fmla="*/ 596107 w 21600"/>
              <a:gd name="T11" fmla="*/ 825500 h 21600"/>
              <a:gd name="T12" fmla="*/ 0 w 21600"/>
              <a:gd name="T13" fmla="*/ 825500 h 21600"/>
              <a:gd name="T14" fmla="*/ 1192213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Text Box 22"/>
          <p:cNvSpPr txBox="1">
            <a:spLocks noChangeArrowheads="1"/>
          </p:cNvSpPr>
          <p:nvPr/>
        </p:nvSpPr>
        <p:spPr bwMode="auto">
          <a:xfrm>
            <a:off x="7019925" y="2349500"/>
            <a:ext cx="1655763" cy="590550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600"/>
              <a:t>Web Application Server</a:t>
            </a:r>
            <a:endParaRPr lang="en-US" sz="1600"/>
          </a:p>
        </p:txBody>
      </p:sp>
      <p:sp>
        <p:nvSpPr>
          <p:cNvPr id="15379" name="Line 24"/>
          <p:cNvSpPr>
            <a:spLocks noChangeShapeType="1"/>
          </p:cNvSpPr>
          <p:nvPr/>
        </p:nvSpPr>
        <p:spPr bwMode="auto">
          <a:xfrm>
            <a:off x="6227763" y="2997200"/>
            <a:ext cx="79216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0" name="Text Box 12"/>
          <p:cNvSpPr txBox="1">
            <a:spLocks noChangeArrowheads="1"/>
          </p:cNvSpPr>
          <p:nvPr/>
        </p:nvSpPr>
        <p:spPr bwMode="auto">
          <a:xfrm>
            <a:off x="5148263" y="2420938"/>
            <a:ext cx="1295400" cy="346075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600"/>
              <a:t>Web Server</a:t>
            </a:r>
            <a:endParaRPr lang="en-US" sz="1600"/>
          </a:p>
        </p:txBody>
      </p:sp>
      <p:sp>
        <p:nvSpPr>
          <p:cNvPr id="15381" name="laptop"/>
          <p:cNvSpPr>
            <a:spLocks noEditPoints="1" noChangeArrowheads="1"/>
          </p:cNvSpPr>
          <p:nvPr/>
        </p:nvSpPr>
        <p:spPr bwMode="auto">
          <a:xfrm>
            <a:off x="7235825" y="4508500"/>
            <a:ext cx="1192213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60 w 21600"/>
              <a:gd name="T5" fmla="*/ 0 h 21600"/>
              <a:gd name="T6" fmla="*/ 1011560 w 21600"/>
              <a:gd name="T7" fmla="*/ 274135 h 21600"/>
              <a:gd name="T8" fmla="*/ 596107 w 21600"/>
              <a:gd name="T9" fmla="*/ 0 h 21600"/>
              <a:gd name="T10" fmla="*/ 596107 w 21600"/>
              <a:gd name="T11" fmla="*/ 825500 h 21600"/>
              <a:gd name="T12" fmla="*/ 0 w 21600"/>
              <a:gd name="T13" fmla="*/ 825500 h 21600"/>
              <a:gd name="T14" fmla="*/ 1192213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2" name="Text Box 26"/>
          <p:cNvSpPr txBox="1">
            <a:spLocks noChangeArrowheads="1"/>
          </p:cNvSpPr>
          <p:nvPr/>
        </p:nvSpPr>
        <p:spPr bwMode="auto">
          <a:xfrm>
            <a:off x="6588125" y="5516563"/>
            <a:ext cx="2200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DATABASE</a:t>
            </a:r>
          </a:p>
          <a:p>
            <a:r>
              <a:rPr lang="en-IE"/>
              <a:t> Server (DBMS)</a:t>
            </a:r>
            <a:endParaRPr lang="en-US"/>
          </a:p>
        </p:txBody>
      </p:sp>
      <p:sp>
        <p:nvSpPr>
          <p:cNvPr id="71707" name="AutoShape 27"/>
          <p:cNvSpPr>
            <a:spLocks noChangeArrowheads="1"/>
          </p:cNvSpPr>
          <p:nvPr/>
        </p:nvSpPr>
        <p:spPr bwMode="auto">
          <a:xfrm rot="-5377955">
            <a:off x="6307138" y="4645025"/>
            <a:ext cx="706437" cy="576263"/>
          </a:xfrm>
          <a:prstGeom prst="flowChartMagneticDrum">
            <a:avLst/>
          </a:prstGeom>
          <a:gradFill rotWithShape="0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 w="19050">
            <a:solidFill>
              <a:srgbClr val="08080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384" name="Line 28"/>
          <p:cNvSpPr>
            <a:spLocks noChangeShapeType="1"/>
          </p:cNvSpPr>
          <p:nvPr/>
        </p:nvSpPr>
        <p:spPr bwMode="auto">
          <a:xfrm>
            <a:off x="7019925" y="4797425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5" name="Line 29"/>
          <p:cNvSpPr>
            <a:spLocks noChangeShapeType="1"/>
          </p:cNvSpPr>
          <p:nvPr/>
        </p:nvSpPr>
        <p:spPr bwMode="auto">
          <a:xfrm flipH="1">
            <a:off x="7667625" y="3644900"/>
            <a:ext cx="0" cy="7921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6" name="Text Box 30"/>
          <p:cNvSpPr txBox="1">
            <a:spLocks noChangeArrowheads="1"/>
          </p:cNvSpPr>
          <p:nvPr/>
        </p:nvSpPr>
        <p:spPr bwMode="auto">
          <a:xfrm>
            <a:off x="2895600" y="4457700"/>
            <a:ext cx="3260725" cy="1917700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/>
              <a:t>This is the typical architecture of a server side web application – the next few slides explain each element</a:t>
            </a:r>
            <a:endParaRPr lang="en-US"/>
          </a:p>
        </p:txBody>
      </p:sp>
      <p:sp>
        <p:nvSpPr>
          <p:cNvPr id="15387" name="Line 32"/>
          <p:cNvSpPr>
            <a:spLocks noChangeShapeType="1"/>
          </p:cNvSpPr>
          <p:nvPr/>
        </p:nvSpPr>
        <p:spPr bwMode="auto">
          <a:xfrm flipV="1">
            <a:off x="5580063" y="4149725"/>
            <a:ext cx="576262" cy="57467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076825" y="2205038"/>
            <a:ext cx="3887788" cy="424815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9911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IE" sz="4000" smtClean="0"/>
              <a:t>Server Side Scripting </a:t>
            </a:r>
            <a:endParaRPr lang="en-US" sz="4000" smtClean="0"/>
          </a:p>
        </p:txBody>
      </p:sp>
      <p:sp>
        <p:nvSpPr>
          <p:cNvPr id="16388" name="laptop"/>
          <p:cNvSpPr>
            <a:spLocks noEditPoints="1" noChangeArrowheads="1"/>
          </p:cNvSpPr>
          <p:nvPr/>
        </p:nvSpPr>
        <p:spPr bwMode="auto">
          <a:xfrm>
            <a:off x="5148263" y="2708275"/>
            <a:ext cx="1192212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59 w 21600"/>
              <a:gd name="T5" fmla="*/ 0 h 21600"/>
              <a:gd name="T6" fmla="*/ 1011559 w 21600"/>
              <a:gd name="T7" fmla="*/ 274135 h 21600"/>
              <a:gd name="T8" fmla="*/ 596106 w 21600"/>
              <a:gd name="T9" fmla="*/ 0 h 21600"/>
              <a:gd name="T10" fmla="*/ 596106 w 21600"/>
              <a:gd name="T11" fmla="*/ 825500 h 21600"/>
              <a:gd name="T12" fmla="*/ 0 w 21600"/>
              <a:gd name="T13" fmla="*/ 825500 h 21600"/>
              <a:gd name="T14" fmla="*/ 1192212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9" name="laptop"/>
          <p:cNvSpPr>
            <a:spLocks noEditPoints="1" noChangeArrowheads="1"/>
          </p:cNvSpPr>
          <p:nvPr/>
        </p:nvSpPr>
        <p:spPr bwMode="auto">
          <a:xfrm>
            <a:off x="7019925" y="2708275"/>
            <a:ext cx="1192213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60 w 21600"/>
              <a:gd name="T5" fmla="*/ 0 h 21600"/>
              <a:gd name="T6" fmla="*/ 1011560 w 21600"/>
              <a:gd name="T7" fmla="*/ 274135 h 21600"/>
              <a:gd name="T8" fmla="*/ 596107 w 21600"/>
              <a:gd name="T9" fmla="*/ 0 h 21600"/>
              <a:gd name="T10" fmla="*/ 596107 w 21600"/>
              <a:gd name="T11" fmla="*/ 825500 h 21600"/>
              <a:gd name="T12" fmla="*/ 0 w 21600"/>
              <a:gd name="T13" fmla="*/ 825500 h 21600"/>
              <a:gd name="T14" fmla="*/ 1192213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Text Box 18"/>
          <p:cNvSpPr txBox="1">
            <a:spLocks noChangeArrowheads="1"/>
          </p:cNvSpPr>
          <p:nvPr/>
        </p:nvSpPr>
        <p:spPr bwMode="auto">
          <a:xfrm>
            <a:off x="7019925" y="2349500"/>
            <a:ext cx="1655763" cy="590550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600"/>
              <a:t>Web Application Server</a:t>
            </a:r>
            <a:endParaRPr lang="en-US" sz="1600"/>
          </a:p>
        </p:txBody>
      </p:sp>
      <p:sp>
        <p:nvSpPr>
          <p:cNvPr id="16391" name="Line 19"/>
          <p:cNvSpPr>
            <a:spLocks noChangeShapeType="1"/>
          </p:cNvSpPr>
          <p:nvPr/>
        </p:nvSpPr>
        <p:spPr bwMode="auto">
          <a:xfrm>
            <a:off x="6227763" y="2997200"/>
            <a:ext cx="79216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2" name="Text Box 20"/>
          <p:cNvSpPr txBox="1">
            <a:spLocks noChangeArrowheads="1"/>
          </p:cNvSpPr>
          <p:nvPr/>
        </p:nvSpPr>
        <p:spPr bwMode="auto">
          <a:xfrm>
            <a:off x="5148263" y="2420938"/>
            <a:ext cx="1295400" cy="346075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600"/>
              <a:t>Web Server</a:t>
            </a:r>
            <a:endParaRPr lang="en-US" sz="1600"/>
          </a:p>
        </p:txBody>
      </p:sp>
      <p:sp>
        <p:nvSpPr>
          <p:cNvPr id="16393" name="laptop"/>
          <p:cNvSpPr>
            <a:spLocks noEditPoints="1" noChangeArrowheads="1"/>
          </p:cNvSpPr>
          <p:nvPr/>
        </p:nvSpPr>
        <p:spPr bwMode="auto">
          <a:xfrm>
            <a:off x="7235825" y="4508500"/>
            <a:ext cx="1192213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60 w 21600"/>
              <a:gd name="T5" fmla="*/ 0 h 21600"/>
              <a:gd name="T6" fmla="*/ 1011560 w 21600"/>
              <a:gd name="T7" fmla="*/ 274135 h 21600"/>
              <a:gd name="T8" fmla="*/ 596107 w 21600"/>
              <a:gd name="T9" fmla="*/ 0 h 21600"/>
              <a:gd name="T10" fmla="*/ 596107 w 21600"/>
              <a:gd name="T11" fmla="*/ 825500 h 21600"/>
              <a:gd name="T12" fmla="*/ 0 w 21600"/>
              <a:gd name="T13" fmla="*/ 825500 h 21600"/>
              <a:gd name="T14" fmla="*/ 1192213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Text Box 22"/>
          <p:cNvSpPr txBox="1">
            <a:spLocks noChangeArrowheads="1"/>
          </p:cNvSpPr>
          <p:nvPr/>
        </p:nvSpPr>
        <p:spPr bwMode="auto">
          <a:xfrm>
            <a:off x="6588125" y="5516563"/>
            <a:ext cx="2200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DATABASE</a:t>
            </a:r>
          </a:p>
          <a:p>
            <a:r>
              <a:rPr lang="en-IE"/>
              <a:t> Server (DBMS)</a:t>
            </a:r>
            <a:endParaRPr lang="en-US"/>
          </a:p>
        </p:txBody>
      </p:sp>
      <p:sp>
        <p:nvSpPr>
          <p:cNvPr id="109591" name="AutoShape 23"/>
          <p:cNvSpPr>
            <a:spLocks noChangeArrowheads="1"/>
          </p:cNvSpPr>
          <p:nvPr/>
        </p:nvSpPr>
        <p:spPr bwMode="auto">
          <a:xfrm rot="-5377955">
            <a:off x="6307138" y="4645025"/>
            <a:ext cx="706437" cy="576263"/>
          </a:xfrm>
          <a:prstGeom prst="flowChartMagneticDrum">
            <a:avLst/>
          </a:prstGeom>
          <a:gradFill rotWithShape="0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 w="19050">
            <a:solidFill>
              <a:srgbClr val="08080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96" name="Line 24"/>
          <p:cNvSpPr>
            <a:spLocks noChangeShapeType="1"/>
          </p:cNvSpPr>
          <p:nvPr/>
        </p:nvSpPr>
        <p:spPr bwMode="auto">
          <a:xfrm>
            <a:off x="7019925" y="4797425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7" name="Line 25"/>
          <p:cNvSpPr>
            <a:spLocks noChangeShapeType="1"/>
          </p:cNvSpPr>
          <p:nvPr/>
        </p:nvSpPr>
        <p:spPr bwMode="auto">
          <a:xfrm flipH="1">
            <a:off x="7667625" y="3644900"/>
            <a:ext cx="0" cy="7921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8" name="Text Box 26"/>
          <p:cNvSpPr txBox="1">
            <a:spLocks noChangeArrowheads="1"/>
          </p:cNvSpPr>
          <p:nvPr/>
        </p:nvSpPr>
        <p:spPr bwMode="auto">
          <a:xfrm>
            <a:off x="0" y="1268413"/>
            <a:ext cx="4716463" cy="5203825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/>
              <a:t>The </a:t>
            </a:r>
            <a:r>
              <a:rPr lang="en-IE" b="1">
                <a:solidFill>
                  <a:srgbClr val="FF3300"/>
                </a:solidFill>
              </a:rPr>
              <a:t>Web Server</a:t>
            </a:r>
            <a:r>
              <a:rPr lang="en-IE"/>
              <a:t> is normally IIS or Apache httpd server.</a:t>
            </a:r>
          </a:p>
          <a:p>
            <a:endParaRPr lang="en-IE"/>
          </a:p>
          <a:p>
            <a:r>
              <a:rPr lang="en-IE"/>
              <a:t>It contains normal web pages/files in html and web pages containing ‘scripts’</a:t>
            </a:r>
          </a:p>
          <a:p>
            <a:endParaRPr lang="en-IE"/>
          </a:p>
          <a:p>
            <a:r>
              <a:rPr lang="en-IE"/>
              <a:t>Html files usually have an extension .htm or .html</a:t>
            </a:r>
          </a:p>
          <a:p>
            <a:endParaRPr lang="en-IE"/>
          </a:p>
          <a:p>
            <a:r>
              <a:rPr lang="en-IE"/>
              <a:t>Scripts are executable code which is normally ‘embedded’ in the html.  Script files will have extensions like .php or .asp or .cgi</a:t>
            </a:r>
            <a:endParaRPr lang="en-US"/>
          </a:p>
        </p:txBody>
      </p:sp>
      <p:sp>
        <p:nvSpPr>
          <p:cNvPr id="16399" name="Text Box 28"/>
          <p:cNvSpPr txBox="1">
            <a:spLocks noChangeArrowheads="1"/>
          </p:cNvSpPr>
          <p:nvPr/>
        </p:nvSpPr>
        <p:spPr bwMode="auto">
          <a:xfrm>
            <a:off x="5343525" y="1649413"/>
            <a:ext cx="314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Web Application Server</a:t>
            </a:r>
            <a:endParaRPr lang="en-US"/>
          </a:p>
        </p:txBody>
      </p:sp>
      <p:sp>
        <p:nvSpPr>
          <p:cNvPr id="16400" name="Line 29"/>
          <p:cNvSpPr>
            <a:spLocks noChangeShapeType="1"/>
          </p:cNvSpPr>
          <p:nvPr/>
        </p:nvSpPr>
        <p:spPr bwMode="auto">
          <a:xfrm>
            <a:off x="3779838" y="1916113"/>
            <a:ext cx="1152525" cy="5048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5076825" y="2205038"/>
            <a:ext cx="3887788" cy="424815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9911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IE" sz="4000" smtClean="0"/>
              <a:t>Server Side Scripting </a:t>
            </a:r>
            <a:endParaRPr lang="en-US" sz="4000" smtClean="0"/>
          </a:p>
        </p:txBody>
      </p:sp>
      <p:sp>
        <p:nvSpPr>
          <p:cNvPr id="17412" name="laptop"/>
          <p:cNvSpPr>
            <a:spLocks noEditPoints="1" noChangeArrowheads="1"/>
          </p:cNvSpPr>
          <p:nvPr/>
        </p:nvSpPr>
        <p:spPr bwMode="auto">
          <a:xfrm>
            <a:off x="5148263" y="2708275"/>
            <a:ext cx="1192212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59 w 21600"/>
              <a:gd name="T5" fmla="*/ 0 h 21600"/>
              <a:gd name="T6" fmla="*/ 1011559 w 21600"/>
              <a:gd name="T7" fmla="*/ 274135 h 21600"/>
              <a:gd name="T8" fmla="*/ 596106 w 21600"/>
              <a:gd name="T9" fmla="*/ 0 h 21600"/>
              <a:gd name="T10" fmla="*/ 596106 w 21600"/>
              <a:gd name="T11" fmla="*/ 825500 h 21600"/>
              <a:gd name="T12" fmla="*/ 0 w 21600"/>
              <a:gd name="T13" fmla="*/ 825500 h 21600"/>
              <a:gd name="T14" fmla="*/ 1192212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3" name="laptop"/>
          <p:cNvSpPr>
            <a:spLocks noEditPoints="1" noChangeArrowheads="1"/>
          </p:cNvSpPr>
          <p:nvPr/>
        </p:nvSpPr>
        <p:spPr bwMode="auto">
          <a:xfrm>
            <a:off x="7019925" y="2708275"/>
            <a:ext cx="1192213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60 w 21600"/>
              <a:gd name="T5" fmla="*/ 0 h 21600"/>
              <a:gd name="T6" fmla="*/ 1011560 w 21600"/>
              <a:gd name="T7" fmla="*/ 274135 h 21600"/>
              <a:gd name="T8" fmla="*/ 596107 w 21600"/>
              <a:gd name="T9" fmla="*/ 0 h 21600"/>
              <a:gd name="T10" fmla="*/ 596107 w 21600"/>
              <a:gd name="T11" fmla="*/ 825500 h 21600"/>
              <a:gd name="T12" fmla="*/ 0 w 21600"/>
              <a:gd name="T13" fmla="*/ 825500 h 21600"/>
              <a:gd name="T14" fmla="*/ 1192213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7019925" y="2349500"/>
            <a:ext cx="1655763" cy="590550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600"/>
              <a:t>Web Application Server</a:t>
            </a:r>
            <a:endParaRPr lang="en-US" sz="1600"/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5148263" y="2420938"/>
            <a:ext cx="1295400" cy="346075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600"/>
              <a:t>Web Server</a:t>
            </a:r>
            <a:endParaRPr lang="en-US" sz="1600"/>
          </a:p>
        </p:txBody>
      </p:sp>
      <p:sp>
        <p:nvSpPr>
          <p:cNvPr id="17416" name="laptop"/>
          <p:cNvSpPr>
            <a:spLocks noEditPoints="1" noChangeArrowheads="1"/>
          </p:cNvSpPr>
          <p:nvPr/>
        </p:nvSpPr>
        <p:spPr bwMode="auto">
          <a:xfrm>
            <a:off x="7235825" y="4508500"/>
            <a:ext cx="1192213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60 w 21600"/>
              <a:gd name="T5" fmla="*/ 0 h 21600"/>
              <a:gd name="T6" fmla="*/ 1011560 w 21600"/>
              <a:gd name="T7" fmla="*/ 274135 h 21600"/>
              <a:gd name="T8" fmla="*/ 596107 w 21600"/>
              <a:gd name="T9" fmla="*/ 0 h 21600"/>
              <a:gd name="T10" fmla="*/ 596107 w 21600"/>
              <a:gd name="T11" fmla="*/ 825500 h 21600"/>
              <a:gd name="T12" fmla="*/ 0 w 21600"/>
              <a:gd name="T13" fmla="*/ 825500 h 21600"/>
              <a:gd name="T14" fmla="*/ 1192213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6588125" y="5516563"/>
            <a:ext cx="2200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DATABASE</a:t>
            </a:r>
          </a:p>
          <a:p>
            <a:r>
              <a:rPr lang="en-IE"/>
              <a:t> Server (DBMS)</a:t>
            </a:r>
            <a:endParaRPr lang="en-US"/>
          </a:p>
        </p:txBody>
      </p:sp>
      <p:sp>
        <p:nvSpPr>
          <p:cNvPr id="113675" name="AutoShape 11"/>
          <p:cNvSpPr>
            <a:spLocks noChangeArrowheads="1"/>
          </p:cNvSpPr>
          <p:nvPr/>
        </p:nvSpPr>
        <p:spPr bwMode="auto">
          <a:xfrm rot="-5377955">
            <a:off x="6307138" y="4645025"/>
            <a:ext cx="706437" cy="576263"/>
          </a:xfrm>
          <a:prstGeom prst="flowChartMagneticDrum">
            <a:avLst/>
          </a:prstGeom>
          <a:gradFill rotWithShape="0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 w="19050">
            <a:solidFill>
              <a:srgbClr val="08080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>
            <a:off x="7019925" y="4797425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 flipH="1">
            <a:off x="7667625" y="3644900"/>
            <a:ext cx="0" cy="7921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0" y="1268413"/>
            <a:ext cx="5003800" cy="5035550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800"/>
              <a:t>IF the client side  browser requests a web page/file containing a </a:t>
            </a:r>
            <a:r>
              <a:rPr lang="en-IE" sz="1800" b="1">
                <a:solidFill>
                  <a:srgbClr val="FF3300"/>
                </a:solidFill>
              </a:rPr>
              <a:t>SCRIPT</a:t>
            </a:r>
            <a:r>
              <a:rPr lang="en-IE" sz="1800"/>
              <a:t> from a </a:t>
            </a:r>
            <a:r>
              <a:rPr lang="en-IE" sz="1800" b="1"/>
              <a:t>Web Server</a:t>
            </a:r>
            <a:r>
              <a:rPr lang="en-IE" sz="1800"/>
              <a:t> – the Web Server passes the ‘script’ parts of the file to a </a:t>
            </a:r>
            <a:r>
              <a:rPr lang="en-IE" sz="1800">
                <a:solidFill>
                  <a:srgbClr val="FF3300"/>
                </a:solidFill>
              </a:rPr>
              <a:t>Web Application Server</a:t>
            </a:r>
            <a:r>
              <a:rPr lang="en-IE" sz="1800"/>
              <a:t> for processing. </a:t>
            </a:r>
          </a:p>
          <a:p>
            <a:endParaRPr lang="en-IE" sz="1800"/>
          </a:p>
          <a:p>
            <a:r>
              <a:rPr lang="en-IE" sz="1800"/>
              <a:t>For example – if the client requests ‘index.php’ from the Web Server – the Web Server will pass on any PHP scripts to the Web Application Server for processing. </a:t>
            </a:r>
          </a:p>
          <a:p>
            <a:endParaRPr lang="en-IE" sz="1800"/>
          </a:p>
          <a:p>
            <a:r>
              <a:rPr lang="en-IE" sz="1800"/>
              <a:t>The Web Application Server returns HTML code to the Web Server to be inserted into the index.php file instead of the original script and sent to the client. </a:t>
            </a:r>
          </a:p>
          <a:p>
            <a:endParaRPr lang="en-IE" sz="1800"/>
          </a:p>
          <a:p>
            <a:r>
              <a:rPr lang="en-IE" sz="1800"/>
              <a:t>Web Application Servers are dedicated to processing specific scripting languages. </a:t>
            </a:r>
          </a:p>
          <a:p>
            <a:endParaRPr lang="en-IE" sz="1800"/>
          </a:p>
          <a:p>
            <a:r>
              <a:rPr lang="en-IE" sz="1800"/>
              <a:t>As a result the client browser only receives HTML </a:t>
            </a:r>
            <a:endParaRPr lang="en-US" sz="1800"/>
          </a:p>
        </p:txBody>
      </p:sp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5343525" y="1649413"/>
            <a:ext cx="314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Web Application Server</a:t>
            </a:r>
            <a:endParaRPr lang="en-US"/>
          </a:p>
        </p:txBody>
      </p:sp>
      <p:sp>
        <p:nvSpPr>
          <p:cNvPr id="17423" name="Line 17"/>
          <p:cNvSpPr>
            <a:spLocks noChangeShapeType="1"/>
          </p:cNvSpPr>
          <p:nvPr/>
        </p:nvSpPr>
        <p:spPr bwMode="auto">
          <a:xfrm>
            <a:off x="6227763" y="3068638"/>
            <a:ext cx="7207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4" name="Line 18"/>
          <p:cNvSpPr>
            <a:spLocks noChangeShapeType="1"/>
          </p:cNvSpPr>
          <p:nvPr/>
        </p:nvSpPr>
        <p:spPr bwMode="auto">
          <a:xfrm flipH="1">
            <a:off x="6372225" y="3357563"/>
            <a:ext cx="576263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5" name="Text Box 19"/>
          <p:cNvSpPr txBox="1">
            <a:spLocks noChangeArrowheads="1"/>
          </p:cNvSpPr>
          <p:nvPr/>
        </p:nvSpPr>
        <p:spPr bwMode="auto">
          <a:xfrm>
            <a:off x="6372225" y="2708275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400"/>
              <a:t>PHP</a:t>
            </a:r>
            <a:endParaRPr lang="en-US" sz="1400"/>
          </a:p>
        </p:txBody>
      </p:sp>
      <p:sp>
        <p:nvSpPr>
          <p:cNvPr id="17426" name="Text Box 20"/>
          <p:cNvSpPr txBox="1">
            <a:spLocks noChangeArrowheads="1"/>
          </p:cNvSpPr>
          <p:nvPr/>
        </p:nvSpPr>
        <p:spPr bwMode="auto">
          <a:xfrm>
            <a:off x="6443663" y="3429000"/>
            <a:ext cx="6873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400"/>
              <a:t>HTML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mtClean="0"/>
              <a:t>Simple Example! </a:t>
            </a:r>
            <a:endParaRPr lang="en-US" smtClean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PHP: Hypertext Preprocessor – is a commonly used scripting language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dirty="0" smtClean="0"/>
              <a:t>The next couple of slides show a simple hello world example of PHP and how it gets processed and delivered to a client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dirty="0" smtClean="0"/>
              <a:t>Note – our example doesn’t involve the database/DBMS – that’s another days work!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mtClean="0"/>
              <a:t>PHP Basics</a:t>
            </a:r>
            <a:endParaRPr lang="en-US" smtClean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IE" sz="2000" dirty="0" smtClean="0"/>
              <a:t>PHP Scripts are embedded in HTML files using TAGS : 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IE" sz="1600" b="1" dirty="0" smtClean="0">
                <a:solidFill>
                  <a:srgbClr val="FF3300"/>
                </a:solidFill>
                <a:latin typeface="Courier New" pitchFamily="49" charset="0"/>
              </a:rPr>
              <a:t>&lt;?</a:t>
            </a:r>
            <a:r>
              <a:rPr lang="en-IE" sz="1600" b="1" dirty="0" err="1" smtClean="0">
                <a:solidFill>
                  <a:srgbClr val="FF3300"/>
                </a:solidFill>
                <a:latin typeface="Courier New" pitchFamily="49" charset="0"/>
              </a:rPr>
              <a:t>php</a:t>
            </a:r>
            <a:endParaRPr lang="en-IE" sz="1600" b="1" dirty="0" smtClean="0">
              <a:solidFill>
                <a:srgbClr val="FF3300"/>
              </a:solidFill>
              <a:latin typeface="Courier New" pitchFamily="49" charset="0"/>
            </a:endParaRP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IE" sz="1600" b="1" dirty="0" smtClean="0">
                <a:solidFill>
                  <a:srgbClr val="FF3300"/>
                </a:solidFill>
                <a:latin typeface="Courier New" pitchFamily="49" charset="0"/>
              </a:rPr>
              <a:t>: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IE" sz="1600" b="1" dirty="0" smtClean="0">
                <a:solidFill>
                  <a:srgbClr val="FF3300"/>
                </a:solidFill>
                <a:latin typeface="Courier New" pitchFamily="49" charset="0"/>
              </a:rPr>
              <a:t>:PHP script here. 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IE" sz="1600" b="1" dirty="0" smtClean="0">
                <a:solidFill>
                  <a:srgbClr val="FF3300"/>
                </a:solidFill>
                <a:latin typeface="Courier New" pitchFamily="49" charset="0"/>
              </a:rPr>
              <a:t>: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IE" sz="1600" b="1" dirty="0" smtClean="0">
                <a:solidFill>
                  <a:srgbClr val="FF3300"/>
                </a:solidFill>
                <a:latin typeface="Courier New" pitchFamily="49" charset="0"/>
              </a:rPr>
              <a:t>?&gt;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000" dirty="0" smtClean="0"/>
              <a:t>The file extension is .</a:t>
            </a:r>
            <a:r>
              <a:rPr lang="en-IE" sz="2000" dirty="0" err="1" smtClean="0"/>
              <a:t>php</a:t>
            </a:r>
            <a:r>
              <a:rPr lang="en-IE" sz="2000" dirty="0" smtClean="0"/>
              <a:t>  (example </a:t>
            </a:r>
            <a:r>
              <a:rPr lang="en-IE" sz="2000" dirty="0" err="1" smtClean="0"/>
              <a:t>index.php</a:t>
            </a:r>
            <a:r>
              <a:rPr lang="en-IE" sz="2000" dirty="0" smtClean="0"/>
              <a:t>)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000" dirty="0" smtClean="0"/>
              <a:t>When the Web Server receives a request from a browser client for a file with the extension .</a:t>
            </a:r>
            <a:r>
              <a:rPr lang="en-IE" sz="2000" dirty="0" err="1" smtClean="0"/>
              <a:t>php</a:t>
            </a:r>
            <a:r>
              <a:rPr lang="en-IE" sz="2000" dirty="0" smtClean="0"/>
              <a:t> it knows that it should be passed to the application server to be processed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000" dirty="0" smtClean="0"/>
              <a:t>The Application processor receives the PHP script, performs the required processing and returns a file containing HTML code ONLY  to the Web Server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000" dirty="0" smtClean="0"/>
              <a:t>The processed file is sent to the browser by the web server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000" dirty="0" smtClean="0"/>
              <a:t>The browser displays the file which now contains HTML code only, 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7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7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mtClean="0"/>
              <a:t>Example : sd2welcome.php</a:t>
            </a:r>
            <a:endParaRPr lang="en-US" smtClean="0"/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179388" y="1931988"/>
            <a:ext cx="8640762" cy="4737100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&lt;html&gt;</a:t>
            </a:r>
          </a:p>
          <a:p>
            <a:r>
              <a:rPr lang="en-US" sz="1600" b="1">
                <a:latin typeface="Courier New" pitchFamily="49" charset="0"/>
              </a:rPr>
              <a:t>&lt;head&gt;</a:t>
            </a:r>
          </a:p>
          <a:p>
            <a:r>
              <a:rPr lang="en-US" sz="1600" b="1">
                <a:latin typeface="Courier New" pitchFamily="49" charset="0"/>
              </a:rPr>
              <a:t>&lt;title&gt;SD2 DBS - Web Programming&lt;/title&gt;</a:t>
            </a:r>
          </a:p>
          <a:p>
            <a:r>
              <a:rPr lang="en-US" sz="1600" b="1">
                <a:latin typeface="Courier New" pitchFamily="49" charset="0"/>
              </a:rPr>
              <a:t>&lt;/head&gt;</a:t>
            </a:r>
          </a:p>
          <a:p>
            <a:r>
              <a:rPr lang="en-US" sz="1600" b="1">
                <a:latin typeface="Courier New" pitchFamily="49" charset="0"/>
              </a:rPr>
              <a:t>&lt;body&gt;</a:t>
            </a:r>
          </a:p>
          <a:p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&lt;?php</a:t>
            </a: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//This is a PHP comment</a:t>
            </a: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echo  "&lt;p&gt;Welcome to SD2-DBS Web Programming";</a:t>
            </a: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echo  "&lt;p&gt;";</a:t>
            </a: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$i=1;</a:t>
            </a: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while($i&lt;=5)   //This is a PHP while loop</a:t>
            </a: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  {</a:t>
            </a: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  echo "The value of the loop variable (i) is = " . $i . "&lt;br /&gt;";</a:t>
            </a: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  $i++;</a:t>
            </a: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  }</a:t>
            </a: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?&gt;</a:t>
            </a:r>
          </a:p>
          <a:p>
            <a:r>
              <a:rPr lang="en-US" sz="1600" b="1">
                <a:latin typeface="Courier New" pitchFamily="49" charset="0"/>
              </a:rPr>
              <a:t>&lt;/body&gt;</a:t>
            </a:r>
          </a:p>
          <a:p>
            <a:r>
              <a:rPr lang="en-US" sz="1600" b="1">
                <a:latin typeface="Courier New" pitchFamily="49" charset="0"/>
              </a:rPr>
              <a:t>&lt;/html&gt;</a:t>
            </a:r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mtClean="0"/>
              <a:t>PHP is EMBEDDED in HTML</a:t>
            </a:r>
            <a:endParaRPr lang="en-US" smtClean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79388" y="1931988"/>
            <a:ext cx="8640762" cy="4737100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&lt;html&gt;</a:t>
            </a:r>
          </a:p>
          <a:p>
            <a:r>
              <a:rPr lang="en-US" sz="1600" b="1">
                <a:latin typeface="Courier New" pitchFamily="49" charset="0"/>
              </a:rPr>
              <a:t>&lt;head&gt;</a:t>
            </a:r>
          </a:p>
          <a:p>
            <a:r>
              <a:rPr lang="en-US" sz="1600" b="1">
                <a:latin typeface="Courier New" pitchFamily="49" charset="0"/>
              </a:rPr>
              <a:t>&lt;title&gt;SD2 DBS - Web Programming&lt;/title&gt;</a:t>
            </a:r>
          </a:p>
          <a:p>
            <a:r>
              <a:rPr lang="en-US" sz="1600" b="1">
                <a:latin typeface="Courier New" pitchFamily="49" charset="0"/>
              </a:rPr>
              <a:t>&lt;/head&gt;</a:t>
            </a:r>
          </a:p>
          <a:p>
            <a:r>
              <a:rPr lang="en-US" sz="1600" b="1">
                <a:latin typeface="Courier New" pitchFamily="49" charset="0"/>
              </a:rPr>
              <a:t>&lt;body&gt;</a:t>
            </a:r>
          </a:p>
          <a:p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&lt;?php</a:t>
            </a: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//This is a PHP comment</a:t>
            </a: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echo  "&lt;p&gt;Welcome to SD2-DBS Web Programming";</a:t>
            </a: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echo  "&lt;p&gt;";</a:t>
            </a: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$i=1;</a:t>
            </a: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while($i&lt;=5)   //This is a PHP while loop</a:t>
            </a: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  {</a:t>
            </a: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  echo "The value of the loop variable (i) is = " . $i . "&lt;br /&gt;";</a:t>
            </a: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  $i++;</a:t>
            </a: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  }</a:t>
            </a: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?&gt;</a:t>
            </a:r>
          </a:p>
          <a:p>
            <a:r>
              <a:rPr lang="en-US" sz="1600" b="1">
                <a:latin typeface="Courier New" pitchFamily="49" charset="0"/>
              </a:rPr>
              <a:t>&lt;/body&gt;</a:t>
            </a:r>
          </a:p>
          <a:p>
            <a:r>
              <a:rPr lang="en-US" sz="1600" b="1">
                <a:latin typeface="Courier New" pitchFamily="49" charset="0"/>
              </a:rPr>
              <a:t>&lt;/html&gt;</a:t>
            </a:r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9388" y="3357563"/>
            <a:ext cx="8353425" cy="27352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659563" y="3357563"/>
            <a:ext cx="185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PHP BLOCK</a:t>
            </a:r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79388" y="1916113"/>
            <a:ext cx="6697662" cy="12969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79388" y="6165850"/>
            <a:ext cx="6769100" cy="5048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5795963" y="1916113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HTML</a:t>
            </a:r>
            <a:endParaRPr lang="en-US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5867400" y="6165850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Learning Outcomes</a:t>
            </a:r>
            <a:endParaRPr lang="en-US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You will be able</a:t>
            </a:r>
          </a:p>
          <a:p>
            <a:pPr lvl="1" eaLnBrk="1" hangingPunct="1">
              <a:defRPr/>
            </a:pPr>
            <a:r>
              <a:rPr lang="en-IE" dirty="0" smtClean="0"/>
              <a:t>Describe both client and server side web applications</a:t>
            </a:r>
          </a:p>
          <a:p>
            <a:pPr lvl="1" eaLnBrk="1" hangingPunct="1">
              <a:defRPr/>
            </a:pPr>
            <a:r>
              <a:rPr lang="en-IE" dirty="0" smtClean="0"/>
              <a:t>Recognize a simple client side script using </a:t>
            </a:r>
            <a:r>
              <a:rPr lang="en-IE" dirty="0" err="1" smtClean="0"/>
              <a:t>Javascript</a:t>
            </a:r>
            <a:endParaRPr lang="en-IE" dirty="0" smtClean="0"/>
          </a:p>
          <a:p>
            <a:pPr lvl="1" eaLnBrk="1" hangingPunct="1">
              <a:defRPr/>
            </a:pPr>
            <a:r>
              <a:rPr lang="en-IE" dirty="0" smtClean="0"/>
              <a:t>Recognize a simple server side script using PHP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1"/>
          <p:cNvSpPr txBox="1">
            <a:spLocks noChangeArrowheads="1"/>
          </p:cNvSpPr>
          <p:nvPr/>
        </p:nvSpPr>
        <p:spPr bwMode="auto">
          <a:xfrm>
            <a:off x="0" y="3644900"/>
            <a:ext cx="5003800" cy="641350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800"/>
              <a:t>      The Web Server forwards the requested file to the PHP application server for processing </a:t>
            </a:r>
            <a:endParaRPr lang="en-US" sz="1800"/>
          </a:p>
        </p:txBody>
      </p:sp>
      <p:sp>
        <p:nvSpPr>
          <p:cNvPr id="22531" name="Text Box 32"/>
          <p:cNvSpPr txBox="1">
            <a:spLocks noChangeArrowheads="1"/>
          </p:cNvSpPr>
          <p:nvPr/>
        </p:nvSpPr>
        <p:spPr bwMode="auto">
          <a:xfrm>
            <a:off x="0" y="4652963"/>
            <a:ext cx="5003800" cy="915987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800"/>
              <a:t>      The PHP application server returns the processed file to the Webserver – replacing all PHP code with HTML code</a:t>
            </a:r>
            <a:endParaRPr lang="en-US" sz="1800"/>
          </a:p>
        </p:txBody>
      </p:sp>
      <p:sp>
        <p:nvSpPr>
          <p:cNvPr id="22532" name="Text Box 33"/>
          <p:cNvSpPr txBox="1">
            <a:spLocks noChangeArrowheads="1"/>
          </p:cNvSpPr>
          <p:nvPr/>
        </p:nvSpPr>
        <p:spPr bwMode="auto">
          <a:xfrm>
            <a:off x="0" y="6092825"/>
            <a:ext cx="5003800" cy="641350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800"/>
              <a:t>      The Web Server sends the processed file to the client browser </a:t>
            </a:r>
            <a:endParaRPr lang="en-US" sz="1800"/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5076825" y="2205038"/>
            <a:ext cx="3887788" cy="424815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9911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IE" sz="4000" smtClean="0"/>
              <a:t>Web App Example ..  </a:t>
            </a:r>
            <a:endParaRPr lang="en-US" sz="4000" smtClean="0"/>
          </a:p>
        </p:txBody>
      </p:sp>
      <p:sp>
        <p:nvSpPr>
          <p:cNvPr id="22535" name="laptop"/>
          <p:cNvSpPr>
            <a:spLocks noEditPoints="1" noChangeArrowheads="1"/>
          </p:cNvSpPr>
          <p:nvPr/>
        </p:nvSpPr>
        <p:spPr bwMode="auto">
          <a:xfrm>
            <a:off x="5148263" y="2708275"/>
            <a:ext cx="1192212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59 w 21600"/>
              <a:gd name="T5" fmla="*/ 0 h 21600"/>
              <a:gd name="T6" fmla="*/ 1011559 w 21600"/>
              <a:gd name="T7" fmla="*/ 274135 h 21600"/>
              <a:gd name="T8" fmla="*/ 596106 w 21600"/>
              <a:gd name="T9" fmla="*/ 0 h 21600"/>
              <a:gd name="T10" fmla="*/ 596106 w 21600"/>
              <a:gd name="T11" fmla="*/ 825500 h 21600"/>
              <a:gd name="T12" fmla="*/ 0 w 21600"/>
              <a:gd name="T13" fmla="*/ 825500 h 21600"/>
              <a:gd name="T14" fmla="*/ 1192212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laptop"/>
          <p:cNvSpPr>
            <a:spLocks noEditPoints="1" noChangeArrowheads="1"/>
          </p:cNvSpPr>
          <p:nvPr/>
        </p:nvSpPr>
        <p:spPr bwMode="auto">
          <a:xfrm>
            <a:off x="7019925" y="2708275"/>
            <a:ext cx="1192213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60 w 21600"/>
              <a:gd name="T5" fmla="*/ 0 h 21600"/>
              <a:gd name="T6" fmla="*/ 1011560 w 21600"/>
              <a:gd name="T7" fmla="*/ 274135 h 21600"/>
              <a:gd name="T8" fmla="*/ 596107 w 21600"/>
              <a:gd name="T9" fmla="*/ 0 h 21600"/>
              <a:gd name="T10" fmla="*/ 596107 w 21600"/>
              <a:gd name="T11" fmla="*/ 825500 h 21600"/>
              <a:gd name="T12" fmla="*/ 0 w 21600"/>
              <a:gd name="T13" fmla="*/ 825500 h 21600"/>
              <a:gd name="T14" fmla="*/ 1192213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Text Box 6"/>
          <p:cNvSpPr txBox="1">
            <a:spLocks noChangeArrowheads="1"/>
          </p:cNvSpPr>
          <p:nvPr/>
        </p:nvSpPr>
        <p:spPr bwMode="auto">
          <a:xfrm>
            <a:off x="7019925" y="2349500"/>
            <a:ext cx="1655763" cy="590550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600"/>
              <a:t>PHP Application Server</a:t>
            </a:r>
            <a:endParaRPr lang="en-US" sz="1600"/>
          </a:p>
        </p:txBody>
      </p:sp>
      <p:sp>
        <p:nvSpPr>
          <p:cNvPr id="22538" name="Text Box 7"/>
          <p:cNvSpPr txBox="1">
            <a:spLocks noChangeArrowheads="1"/>
          </p:cNvSpPr>
          <p:nvPr/>
        </p:nvSpPr>
        <p:spPr bwMode="auto">
          <a:xfrm>
            <a:off x="5148263" y="2420938"/>
            <a:ext cx="1295400" cy="346075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600"/>
              <a:t>Apache</a:t>
            </a:r>
            <a:endParaRPr lang="en-US" sz="1600"/>
          </a:p>
        </p:txBody>
      </p:sp>
      <p:sp>
        <p:nvSpPr>
          <p:cNvPr id="22539" name="laptop"/>
          <p:cNvSpPr>
            <a:spLocks noEditPoints="1" noChangeArrowheads="1"/>
          </p:cNvSpPr>
          <p:nvPr/>
        </p:nvSpPr>
        <p:spPr bwMode="auto">
          <a:xfrm>
            <a:off x="7235825" y="4508500"/>
            <a:ext cx="1192213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60 w 21600"/>
              <a:gd name="T5" fmla="*/ 0 h 21600"/>
              <a:gd name="T6" fmla="*/ 1011560 w 21600"/>
              <a:gd name="T7" fmla="*/ 274135 h 21600"/>
              <a:gd name="T8" fmla="*/ 596107 w 21600"/>
              <a:gd name="T9" fmla="*/ 0 h 21600"/>
              <a:gd name="T10" fmla="*/ 596107 w 21600"/>
              <a:gd name="T11" fmla="*/ 825500 h 21600"/>
              <a:gd name="T12" fmla="*/ 0 w 21600"/>
              <a:gd name="T13" fmla="*/ 825500 h 21600"/>
              <a:gd name="T14" fmla="*/ 1192213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Text Box 9"/>
          <p:cNvSpPr txBox="1">
            <a:spLocks noChangeArrowheads="1"/>
          </p:cNvSpPr>
          <p:nvPr/>
        </p:nvSpPr>
        <p:spPr bwMode="auto">
          <a:xfrm>
            <a:off x="6588125" y="5516563"/>
            <a:ext cx="2200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DATABASE</a:t>
            </a:r>
          </a:p>
          <a:p>
            <a:r>
              <a:rPr lang="en-IE"/>
              <a:t> Server (DBMS)</a:t>
            </a:r>
            <a:endParaRPr lang="en-US"/>
          </a:p>
        </p:txBody>
      </p:sp>
      <p:sp>
        <p:nvSpPr>
          <p:cNvPr id="120842" name="AutoShape 10"/>
          <p:cNvSpPr>
            <a:spLocks noChangeArrowheads="1"/>
          </p:cNvSpPr>
          <p:nvPr/>
        </p:nvSpPr>
        <p:spPr bwMode="auto">
          <a:xfrm rot="-5377955">
            <a:off x="6307138" y="4645025"/>
            <a:ext cx="706437" cy="576263"/>
          </a:xfrm>
          <a:prstGeom prst="flowChartMagneticDrum">
            <a:avLst/>
          </a:prstGeom>
          <a:gradFill rotWithShape="0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 w="19050">
            <a:solidFill>
              <a:srgbClr val="08080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542" name="Line 11"/>
          <p:cNvSpPr>
            <a:spLocks noChangeShapeType="1"/>
          </p:cNvSpPr>
          <p:nvPr/>
        </p:nvSpPr>
        <p:spPr bwMode="auto">
          <a:xfrm>
            <a:off x="7019925" y="4797425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43" name="Line 12"/>
          <p:cNvSpPr>
            <a:spLocks noChangeShapeType="1"/>
          </p:cNvSpPr>
          <p:nvPr/>
        </p:nvSpPr>
        <p:spPr bwMode="auto">
          <a:xfrm flipH="1">
            <a:off x="7667625" y="3644900"/>
            <a:ext cx="0" cy="7921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44" name="Text Box 13"/>
          <p:cNvSpPr txBox="1">
            <a:spLocks noChangeArrowheads="1"/>
          </p:cNvSpPr>
          <p:nvPr/>
        </p:nvSpPr>
        <p:spPr bwMode="auto">
          <a:xfrm>
            <a:off x="0" y="1484313"/>
            <a:ext cx="5003800" cy="641350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800"/>
              <a:t>      The Web Server Receives the request from the client browser for sd2welcome.php </a:t>
            </a:r>
            <a:endParaRPr lang="en-US" sz="1800"/>
          </a:p>
        </p:txBody>
      </p:sp>
      <p:sp>
        <p:nvSpPr>
          <p:cNvPr id="22545" name="Line 15"/>
          <p:cNvSpPr>
            <a:spLocks noChangeShapeType="1"/>
          </p:cNvSpPr>
          <p:nvPr/>
        </p:nvSpPr>
        <p:spPr bwMode="auto">
          <a:xfrm>
            <a:off x="6227763" y="3068638"/>
            <a:ext cx="7207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46" name="Line 16"/>
          <p:cNvSpPr>
            <a:spLocks noChangeShapeType="1"/>
          </p:cNvSpPr>
          <p:nvPr/>
        </p:nvSpPr>
        <p:spPr bwMode="auto">
          <a:xfrm flipH="1">
            <a:off x="6372225" y="3357563"/>
            <a:ext cx="576263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47" name="Text Box 17"/>
          <p:cNvSpPr txBox="1">
            <a:spLocks noChangeArrowheads="1"/>
          </p:cNvSpPr>
          <p:nvPr/>
        </p:nvSpPr>
        <p:spPr bwMode="auto">
          <a:xfrm>
            <a:off x="6372225" y="2708275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400"/>
              <a:t>PHP</a:t>
            </a:r>
            <a:endParaRPr lang="en-US" sz="1400"/>
          </a:p>
        </p:txBody>
      </p:sp>
      <p:sp>
        <p:nvSpPr>
          <p:cNvPr id="22548" name="Text Box 18"/>
          <p:cNvSpPr txBox="1">
            <a:spLocks noChangeArrowheads="1"/>
          </p:cNvSpPr>
          <p:nvPr/>
        </p:nvSpPr>
        <p:spPr bwMode="auto">
          <a:xfrm>
            <a:off x="6443663" y="3429000"/>
            <a:ext cx="6873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400"/>
              <a:t>HTML</a:t>
            </a:r>
            <a:endParaRPr lang="en-US" sz="1400"/>
          </a:p>
        </p:txBody>
      </p:sp>
      <p:sp>
        <p:nvSpPr>
          <p:cNvPr id="22549" name="Text Box 19"/>
          <p:cNvSpPr txBox="1">
            <a:spLocks noChangeArrowheads="1"/>
          </p:cNvSpPr>
          <p:nvPr/>
        </p:nvSpPr>
        <p:spPr bwMode="auto">
          <a:xfrm>
            <a:off x="4787900" y="3644900"/>
            <a:ext cx="1900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400"/>
              <a:t>htdocs/sd2welcome.php</a:t>
            </a:r>
            <a:endParaRPr lang="en-US" sz="1400"/>
          </a:p>
        </p:txBody>
      </p:sp>
      <p:sp>
        <p:nvSpPr>
          <p:cNvPr id="22550" name="laptop"/>
          <p:cNvSpPr>
            <a:spLocks noEditPoints="1" noChangeArrowheads="1"/>
          </p:cNvSpPr>
          <p:nvPr/>
        </p:nvSpPr>
        <p:spPr bwMode="auto">
          <a:xfrm>
            <a:off x="900113" y="2492375"/>
            <a:ext cx="1192212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59 w 21600"/>
              <a:gd name="T5" fmla="*/ 0 h 21600"/>
              <a:gd name="T6" fmla="*/ 1011559 w 21600"/>
              <a:gd name="T7" fmla="*/ 274135 h 21600"/>
              <a:gd name="T8" fmla="*/ 596106 w 21600"/>
              <a:gd name="T9" fmla="*/ 0 h 21600"/>
              <a:gd name="T10" fmla="*/ 596106 w 21600"/>
              <a:gd name="T11" fmla="*/ 825500 h 21600"/>
              <a:gd name="T12" fmla="*/ 0 w 21600"/>
              <a:gd name="T13" fmla="*/ 825500 h 21600"/>
              <a:gd name="T14" fmla="*/ 1192212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2551" name="Picture 2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04913" y="2563813"/>
            <a:ext cx="571500" cy="373062"/>
          </a:xfrm>
          <a:noFill/>
        </p:spPr>
      </p:pic>
      <p:sp>
        <p:nvSpPr>
          <p:cNvPr id="22552" name="Line 22"/>
          <p:cNvSpPr>
            <a:spLocks noChangeShapeType="1"/>
          </p:cNvSpPr>
          <p:nvPr/>
        </p:nvSpPr>
        <p:spPr bwMode="auto">
          <a:xfrm>
            <a:off x="2339975" y="2781300"/>
            <a:ext cx="25923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53" name="Oval 23"/>
          <p:cNvSpPr>
            <a:spLocks noChangeArrowheads="1"/>
          </p:cNvSpPr>
          <p:nvPr/>
        </p:nvSpPr>
        <p:spPr bwMode="auto">
          <a:xfrm>
            <a:off x="0" y="1484313"/>
            <a:ext cx="287338" cy="2873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/>
              <a:t>1</a:t>
            </a:r>
            <a:endParaRPr lang="en-US"/>
          </a:p>
        </p:txBody>
      </p:sp>
      <p:sp>
        <p:nvSpPr>
          <p:cNvPr id="22554" name="Oval 24"/>
          <p:cNvSpPr>
            <a:spLocks noChangeArrowheads="1"/>
          </p:cNvSpPr>
          <p:nvPr/>
        </p:nvSpPr>
        <p:spPr bwMode="auto">
          <a:xfrm>
            <a:off x="3203575" y="2565400"/>
            <a:ext cx="287338" cy="2873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/>
              <a:t>1</a:t>
            </a:r>
            <a:endParaRPr lang="en-US"/>
          </a:p>
        </p:txBody>
      </p:sp>
      <p:sp>
        <p:nvSpPr>
          <p:cNvPr id="22555" name="Oval 25"/>
          <p:cNvSpPr>
            <a:spLocks noChangeArrowheads="1"/>
          </p:cNvSpPr>
          <p:nvPr/>
        </p:nvSpPr>
        <p:spPr bwMode="auto">
          <a:xfrm>
            <a:off x="6516688" y="2492375"/>
            <a:ext cx="287337" cy="2873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/>
              <a:t>2</a:t>
            </a:r>
            <a:endParaRPr lang="en-US"/>
          </a:p>
        </p:txBody>
      </p:sp>
      <p:sp>
        <p:nvSpPr>
          <p:cNvPr id="22556" name="Oval 26"/>
          <p:cNvSpPr>
            <a:spLocks noChangeArrowheads="1"/>
          </p:cNvSpPr>
          <p:nvPr/>
        </p:nvSpPr>
        <p:spPr bwMode="auto">
          <a:xfrm>
            <a:off x="0" y="3644900"/>
            <a:ext cx="287338" cy="2873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/>
              <a:t>2</a:t>
            </a:r>
            <a:endParaRPr lang="en-US"/>
          </a:p>
        </p:txBody>
      </p:sp>
      <p:sp>
        <p:nvSpPr>
          <p:cNvPr id="22557" name="Oval 27"/>
          <p:cNvSpPr>
            <a:spLocks noChangeArrowheads="1"/>
          </p:cNvSpPr>
          <p:nvPr/>
        </p:nvSpPr>
        <p:spPr bwMode="auto">
          <a:xfrm>
            <a:off x="6732588" y="3644900"/>
            <a:ext cx="287337" cy="2873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/>
              <a:t>3</a:t>
            </a:r>
            <a:endParaRPr lang="en-US"/>
          </a:p>
        </p:txBody>
      </p:sp>
      <p:sp>
        <p:nvSpPr>
          <p:cNvPr id="22558" name="Oval 28"/>
          <p:cNvSpPr>
            <a:spLocks noChangeArrowheads="1"/>
          </p:cNvSpPr>
          <p:nvPr/>
        </p:nvSpPr>
        <p:spPr bwMode="auto">
          <a:xfrm>
            <a:off x="0" y="4581525"/>
            <a:ext cx="287338" cy="2873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/>
              <a:t>3</a:t>
            </a:r>
            <a:endParaRPr lang="en-US"/>
          </a:p>
        </p:txBody>
      </p:sp>
      <p:sp>
        <p:nvSpPr>
          <p:cNvPr id="22559" name="Oval 29"/>
          <p:cNvSpPr>
            <a:spLocks noChangeArrowheads="1"/>
          </p:cNvSpPr>
          <p:nvPr/>
        </p:nvSpPr>
        <p:spPr bwMode="auto">
          <a:xfrm>
            <a:off x="3203575" y="3141663"/>
            <a:ext cx="287338" cy="2873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/>
              <a:t>4</a:t>
            </a:r>
            <a:endParaRPr lang="en-US"/>
          </a:p>
        </p:txBody>
      </p:sp>
      <p:sp>
        <p:nvSpPr>
          <p:cNvPr id="22560" name="Oval 30"/>
          <p:cNvSpPr>
            <a:spLocks noChangeArrowheads="1"/>
          </p:cNvSpPr>
          <p:nvPr/>
        </p:nvSpPr>
        <p:spPr bwMode="auto">
          <a:xfrm>
            <a:off x="0" y="5949950"/>
            <a:ext cx="287338" cy="2873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/>
              <a:t>4</a:t>
            </a:r>
            <a:endParaRPr lang="en-US"/>
          </a:p>
        </p:txBody>
      </p:sp>
      <p:sp>
        <p:nvSpPr>
          <p:cNvPr id="22561" name="Line 34"/>
          <p:cNvSpPr>
            <a:spLocks noChangeShapeType="1"/>
          </p:cNvSpPr>
          <p:nvPr/>
        </p:nvSpPr>
        <p:spPr bwMode="auto">
          <a:xfrm>
            <a:off x="2339975" y="3141663"/>
            <a:ext cx="25923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IE" sz="4000" smtClean="0"/>
              <a:t>This is the page in the browser</a:t>
            </a:r>
            <a:endParaRPr lang="en-US" sz="4000" smtClean="0"/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484313"/>
            <a:ext cx="60102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z="4000" smtClean="0"/>
              <a:t>Before Processing – sd2welcome.php</a:t>
            </a:r>
            <a:endParaRPr lang="en-US" sz="4000" smtClean="0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179388" y="1931988"/>
            <a:ext cx="8640762" cy="4737100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&lt;html&gt;</a:t>
            </a:r>
          </a:p>
          <a:p>
            <a:r>
              <a:rPr lang="en-US" sz="1600" b="1">
                <a:latin typeface="Courier New" pitchFamily="49" charset="0"/>
              </a:rPr>
              <a:t>&lt;head&gt;</a:t>
            </a:r>
          </a:p>
          <a:p>
            <a:r>
              <a:rPr lang="en-US" sz="1600" b="1">
                <a:latin typeface="Courier New" pitchFamily="49" charset="0"/>
              </a:rPr>
              <a:t>&lt;title&gt;SD2 DBS - Web Programming&lt;/title&gt;</a:t>
            </a:r>
          </a:p>
          <a:p>
            <a:r>
              <a:rPr lang="en-US" sz="1600" b="1">
                <a:latin typeface="Courier New" pitchFamily="49" charset="0"/>
              </a:rPr>
              <a:t>&lt;/head&gt;</a:t>
            </a:r>
          </a:p>
          <a:p>
            <a:r>
              <a:rPr lang="en-US" sz="1600" b="1">
                <a:latin typeface="Courier New" pitchFamily="49" charset="0"/>
              </a:rPr>
              <a:t>&lt;body&gt;</a:t>
            </a:r>
          </a:p>
          <a:p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&lt;?php</a:t>
            </a: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//This is a PHP comment</a:t>
            </a: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echo  "&lt;p&gt;Welcome to SD2-DBS Web Programming";</a:t>
            </a: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echo  "&lt;p&gt;";</a:t>
            </a: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$i=1;</a:t>
            </a: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while($i&lt;=5)   //This is a PHP while loop</a:t>
            </a: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  {</a:t>
            </a: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  echo "The value of the loop variable (i) is = " . $i . "&lt;br /&gt;";</a:t>
            </a: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  $i++;</a:t>
            </a: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  }</a:t>
            </a:r>
          </a:p>
          <a:p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?&gt;</a:t>
            </a:r>
          </a:p>
          <a:p>
            <a:r>
              <a:rPr lang="en-US" sz="1600" b="1">
                <a:latin typeface="Courier New" pitchFamily="49" charset="0"/>
              </a:rPr>
              <a:t>&lt;/body&gt;</a:t>
            </a:r>
          </a:p>
          <a:p>
            <a:r>
              <a:rPr lang="en-US" sz="1600" b="1">
                <a:latin typeface="Courier New" pitchFamily="49" charset="0"/>
              </a:rPr>
              <a:t>&lt;/html&gt;</a:t>
            </a:r>
            <a:r>
              <a:rPr lang="en-US" sz="1600" b="1">
                <a:solidFill>
                  <a:srgbClr val="FF3300"/>
                </a:solidFill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179388" y="1916113"/>
            <a:ext cx="8640762" cy="4737100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b="1">
                <a:latin typeface="Courier New" pitchFamily="49" charset="0"/>
              </a:rPr>
              <a:t>&lt;html&gt;</a:t>
            </a:r>
          </a:p>
          <a:p>
            <a:r>
              <a:rPr lang="en-GB" sz="1600" b="1">
                <a:latin typeface="Courier New" pitchFamily="49" charset="0"/>
              </a:rPr>
              <a:t>&lt;head&gt;</a:t>
            </a:r>
          </a:p>
          <a:p>
            <a:r>
              <a:rPr lang="en-GB" sz="1600" b="1">
                <a:latin typeface="Courier New" pitchFamily="49" charset="0"/>
              </a:rPr>
              <a:t>&lt;title&gt;SD2 DBS - Web Programming&lt;/title&gt;</a:t>
            </a:r>
          </a:p>
          <a:p>
            <a:r>
              <a:rPr lang="en-GB" sz="1600" b="1">
                <a:latin typeface="Courier New" pitchFamily="49" charset="0"/>
              </a:rPr>
              <a:t>&lt;/head&gt;</a:t>
            </a:r>
          </a:p>
          <a:p>
            <a:r>
              <a:rPr lang="en-GB" sz="1600" b="1">
                <a:latin typeface="Courier New" pitchFamily="49" charset="0"/>
              </a:rPr>
              <a:t>&lt;body&gt;</a:t>
            </a:r>
          </a:p>
          <a:p>
            <a:endParaRPr lang="en-GB" sz="1600" b="1">
              <a:latin typeface="Courier New" pitchFamily="49" charset="0"/>
            </a:endParaRPr>
          </a:p>
          <a:p>
            <a:endParaRPr lang="en-GB" sz="1600" b="1">
              <a:latin typeface="Courier New" pitchFamily="49" charset="0"/>
            </a:endParaRPr>
          </a:p>
          <a:p>
            <a:endParaRPr lang="en-GB" sz="1600" b="1">
              <a:latin typeface="Courier New" pitchFamily="49" charset="0"/>
            </a:endParaRPr>
          </a:p>
          <a:p>
            <a:r>
              <a:rPr lang="en-GB" sz="1600" b="1">
                <a:solidFill>
                  <a:srgbClr val="FF3300"/>
                </a:solidFill>
                <a:latin typeface="Courier New" pitchFamily="49" charset="0"/>
              </a:rPr>
              <a:t>&lt;p&gt;Welcome to SD2-DBS Web Programming</a:t>
            </a:r>
          </a:p>
          <a:p>
            <a:r>
              <a:rPr lang="en-GB" sz="1600" b="1">
                <a:solidFill>
                  <a:srgbClr val="FF3300"/>
                </a:solidFill>
                <a:latin typeface="Courier New" pitchFamily="49" charset="0"/>
              </a:rPr>
              <a:t>&lt;p&gt;</a:t>
            </a:r>
          </a:p>
          <a:p>
            <a:r>
              <a:rPr lang="en-GB" sz="1600" b="1">
                <a:solidFill>
                  <a:srgbClr val="FF3300"/>
                </a:solidFill>
                <a:latin typeface="Courier New" pitchFamily="49" charset="0"/>
              </a:rPr>
              <a:t>The value of the loop variable (i) is = 1&lt;br /&gt;</a:t>
            </a:r>
          </a:p>
          <a:p>
            <a:r>
              <a:rPr lang="en-GB" sz="1600" b="1">
                <a:solidFill>
                  <a:srgbClr val="FF3300"/>
                </a:solidFill>
                <a:latin typeface="Courier New" pitchFamily="49" charset="0"/>
              </a:rPr>
              <a:t>The value of the loop variable (i) is = 2&lt;br /&gt;</a:t>
            </a:r>
          </a:p>
          <a:p>
            <a:r>
              <a:rPr lang="en-GB" sz="1600" b="1">
                <a:solidFill>
                  <a:srgbClr val="FF3300"/>
                </a:solidFill>
                <a:latin typeface="Courier New" pitchFamily="49" charset="0"/>
              </a:rPr>
              <a:t>The value of the loop variable (i) is = 3&lt;br /&gt;</a:t>
            </a:r>
          </a:p>
          <a:p>
            <a:r>
              <a:rPr lang="en-GB" sz="1600" b="1">
                <a:solidFill>
                  <a:srgbClr val="FF3300"/>
                </a:solidFill>
                <a:latin typeface="Courier New" pitchFamily="49" charset="0"/>
              </a:rPr>
              <a:t>The value of the loop variable (i) is = 4&lt;br /&gt;</a:t>
            </a:r>
          </a:p>
          <a:p>
            <a:r>
              <a:rPr lang="en-GB" sz="1600" b="1">
                <a:solidFill>
                  <a:srgbClr val="FF3300"/>
                </a:solidFill>
                <a:latin typeface="Courier New" pitchFamily="49" charset="0"/>
              </a:rPr>
              <a:t>The value of the loop variable (i) is = 5&lt;br /&gt;</a:t>
            </a:r>
          </a:p>
          <a:p>
            <a:endParaRPr lang="en-GB" sz="1600" b="1">
              <a:solidFill>
                <a:srgbClr val="FF3300"/>
              </a:solidFill>
              <a:latin typeface="Courier New" pitchFamily="49" charset="0"/>
            </a:endParaRPr>
          </a:p>
          <a:p>
            <a:endParaRPr lang="en-GB" sz="1600" b="1">
              <a:latin typeface="Courier New" pitchFamily="49" charset="0"/>
            </a:endParaRPr>
          </a:p>
          <a:p>
            <a:r>
              <a:rPr lang="en-GB" sz="1600" b="1">
                <a:latin typeface="Courier New" pitchFamily="49" charset="0"/>
              </a:rPr>
              <a:t>&lt;/body&gt;</a:t>
            </a:r>
          </a:p>
          <a:p>
            <a:r>
              <a:rPr lang="en-GB" sz="1600" b="1">
                <a:latin typeface="Courier New" pitchFamily="49" charset="0"/>
              </a:rPr>
              <a:t>&lt;/html&gt; </a:t>
            </a:r>
            <a:endParaRPr lang="en-US" sz="1600" b="1">
              <a:latin typeface="Courier New" pitchFamily="49" charset="0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2311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IE" sz="4000" smtClean="0"/>
              <a:t>After Processing – sd2welcome.php as sent to the browser</a:t>
            </a:r>
            <a:endParaRPr 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z="4000" smtClean="0"/>
              <a:t>How to : Author a Simple/static web page</a:t>
            </a:r>
            <a:endParaRPr lang="en-US" sz="4000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Open notepad</a:t>
            </a:r>
          </a:p>
          <a:p>
            <a:pPr eaLnBrk="1" hangingPunct="1">
              <a:defRPr/>
            </a:pPr>
            <a:r>
              <a:rPr lang="en-IE" dirty="0" smtClean="0"/>
              <a:t>Enter this text, save the file to the Apache root folder as testindex.html</a:t>
            </a:r>
            <a:endParaRPr lang="en-US" dirty="0" smtClean="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55650" y="3716338"/>
            <a:ext cx="6950075" cy="2647950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3300"/>
                </a:solidFill>
              </a:rPr>
              <a:t>&lt;html&gt;</a:t>
            </a:r>
          </a:p>
          <a:p>
            <a:pPr lvl="1"/>
            <a:r>
              <a:rPr lang="en-GB" dirty="0">
                <a:solidFill>
                  <a:srgbClr val="FF3300"/>
                </a:solidFill>
              </a:rPr>
              <a:t>&lt;head&gt;&lt;title&gt;Test Web Page&lt;/title&gt;&lt;/head&gt;</a:t>
            </a:r>
          </a:p>
          <a:p>
            <a:pPr lvl="1"/>
            <a:r>
              <a:rPr lang="en-GB" dirty="0">
                <a:solidFill>
                  <a:srgbClr val="FF3300"/>
                </a:solidFill>
              </a:rPr>
              <a:t>&lt;body&gt;</a:t>
            </a:r>
          </a:p>
          <a:p>
            <a:pPr lvl="2"/>
            <a:r>
              <a:rPr lang="en-GB" dirty="0">
                <a:solidFill>
                  <a:srgbClr val="FF3300"/>
                </a:solidFill>
              </a:rPr>
              <a:t>&lt;h1&gt;My Web page&lt;/h1&gt;</a:t>
            </a:r>
          </a:p>
          <a:p>
            <a:pPr lvl="2"/>
            <a:r>
              <a:rPr lang="en-GB" dirty="0">
                <a:solidFill>
                  <a:srgbClr val="FF3300"/>
                </a:solidFill>
              </a:rPr>
              <a:t>&lt;p&gt;Hello - Welcome to the SD2 Web page&lt;/p&gt;</a:t>
            </a:r>
          </a:p>
          <a:p>
            <a:pPr lvl="1"/>
            <a:r>
              <a:rPr lang="en-GB" dirty="0">
                <a:solidFill>
                  <a:srgbClr val="FF3300"/>
                </a:solidFill>
              </a:rPr>
              <a:t>&lt;/body&gt;</a:t>
            </a:r>
          </a:p>
          <a:p>
            <a:r>
              <a:rPr lang="en-GB" dirty="0">
                <a:solidFill>
                  <a:srgbClr val="FF3300"/>
                </a:solidFill>
              </a:rPr>
              <a:t>&lt;/html&gt;</a:t>
            </a:r>
            <a:endParaRPr lang="en-US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  <p:bldP spid="51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View the web page</a:t>
            </a:r>
            <a:endParaRPr lang="en-US" dirty="0" smtClean="0"/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844675"/>
            <a:ext cx="717232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mtClean="0"/>
              <a:t>View the html source</a:t>
            </a:r>
            <a:endParaRPr lang="en-US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2373313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IE" sz="2800" dirty="0" smtClean="0"/>
              <a:t>This is a useful way to see the actual file that the SERVER has sent to the BROWSER</a:t>
            </a:r>
            <a:endParaRPr lang="en-US" sz="2800" dirty="0" smtClean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575" y="2133600"/>
            <a:ext cx="5372100" cy="361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mtClean="0"/>
              <a:t>DBS and Web Applications</a:t>
            </a:r>
            <a:endParaRPr lang="en-US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Many web servers are capable of hosting an APPLICATION server also. </a:t>
            </a:r>
          </a:p>
          <a:p>
            <a:pPr eaLnBrk="1" hangingPunct="1">
              <a:defRPr/>
            </a:pPr>
            <a:r>
              <a:rPr lang="en-IE" dirty="0" smtClean="0"/>
              <a:t>Generally a DATABASE is used to store data used in the Web Application</a:t>
            </a:r>
          </a:p>
          <a:p>
            <a:pPr eaLnBrk="1" hangingPunct="1">
              <a:defRPr/>
            </a:pPr>
            <a:r>
              <a:rPr lang="en-IE" dirty="0" smtClean="0">
                <a:solidFill>
                  <a:srgbClr val="FF3300"/>
                </a:solidFill>
              </a:rPr>
              <a:t>This technology has led to the availability of DYNAMIC content web pages</a:t>
            </a:r>
            <a:endParaRPr lang="en-US" dirty="0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mtClean="0"/>
              <a:t>Dynamic content.</a:t>
            </a:r>
            <a:endParaRPr lang="en-US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IE" sz="2800" dirty="0" smtClean="0"/>
              <a:t>There are two ways of getting dynamic content into a web page.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800" dirty="0" smtClean="0"/>
              <a:t>They are defined in terms of where the ‘processing’ is done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800" dirty="0" smtClean="0">
                <a:solidFill>
                  <a:srgbClr val="FF3300"/>
                </a:solidFill>
              </a:rPr>
              <a:t>Client side scripting</a:t>
            </a:r>
            <a:r>
              <a:rPr lang="en-IE" sz="2800" dirty="0" smtClean="0"/>
              <a:t> – the processing of code is done by the client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IE" sz="2400" dirty="0" smtClean="0"/>
              <a:t>For example JAVASCRIPT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800" dirty="0" smtClean="0">
                <a:solidFill>
                  <a:srgbClr val="FF3300"/>
                </a:solidFill>
              </a:rPr>
              <a:t>Server side scripting</a:t>
            </a:r>
            <a:r>
              <a:rPr lang="en-IE" sz="2800" dirty="0" smtClean="0"/>
              <a:t> – the code is processed by the web server and then sent to the client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IE" sz="2400" dirty="0" smtClean="0"/>
              <a:t>For example PHP, ASP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49911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IE" sz="4000" smtClean="0"/>
              <a:t>Client side processing </a:t>
            </a:r>
            <a:endParaRPr lang="en-US" sz="4000" smtClean="0"/>
          </a:p>
        </p:txBody>
      </p:sp>
      <p:sp>
        <p:nvSpPr>
          <p:cNvPr id="104451" name="Cloud"/>
          <p:cNvSpPr>
            <a:spLocks noChangeAspect="1" noEditPoints="1" noChangeArrowheads="1"/>
          </p:cNvSpPr>
          <p:nvPr/>
        </p:nvSpPr>
        <p:spPr bwMode="auto">
          <a:xfrm>
            <a:off x="2700338" y="2708275"/>
            <a:ext cx="2743200" cy="18383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IE">
              <a:solidFill>
                <a:schemeClr val="bg2"/>
              </a:solidFill>
            </a:endParaRPr>
          </a:p>
          <a:p>
            <a:pPr>
              <a:defRPr/>
            </a:pPr>
            <a:r>
              <a:rPr lang="en-IE">
                <a:solidFill>
                  <a:schemeClr val="bg2"/>
                </a:solidFill>
              </a:rPr>
              <a:t>     Internet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2916238" y="2492375"/>
            <a:ext cx="360362" cy="3603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1547813" y="3141663"/>
            <a:ext cx="1223962" cy="3587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H="1">
            <a:off x="2195513" y="4149725"/>
            <a:ext cx="576262" cy="431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5003800" y="4365625"/>
            <a:ext cx="360363" cy="5762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5508625" y="3500438"/>
            <a:ext cx="719138" cy="2159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V="1">
            <a:off x="5292725" y="2420938"/>
            <a:ext cx="719138" cy="5762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0" name="Text Box 11"/>
          <p:cNvSpPr txBox="1">
            <a:spLocks noChangeArrowheads="1"/>
          </p:cNvSpPr>
          <p:nvPr/>
        </p:nvSpPr>
        <p:spPr bwMode="auto">
          <a:xfrm>
            <a:off x="7019925" y="1700213"/>
            <a:ext cx="16208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Client</a:t>
            </a:r>
          </a:p>
          <a:p>
            <a:r>
              <a:rPr lang="en-IE"/>
              <a:t>Browser</a:t>
            </a:r>
          </a:p>
          <a:p>
            <a:r>
              <a:rPr lang="en-IE"/>
              <a:t>Application</a:t>
            </a:r>
            <a:endParaRPr lang="en-US"/>
          </a:p>
        </p:txBody>
      </p:sp>
      <p:sp>
        <p:nvSpPr>
          <p:cNvPr id="10251" name="Text Box 12"/>
          <p:cNvSpPr txBox="1">
            <a:spLocks noChangeArrowheads="1"/>
          </p:cNvSpPr>
          <p:nvPr/>
        </p:nvSpPr>
        <p:spPr bwMode="auto">
          <a:xfrm>
            <a:off x="6011863" y="4437063"/>
            <a:ext cx="1639887" cy="466725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Web Server</a:t>
            </a:r>
            <a:endParaRPr lang="en-US"/>
          </a:p>
        </p:txBody>
      </p:sp>
      <p:sp>
        <p:nvSpPr>
          <p:cNvPr id="10252" name="laptop"/>
          <p:cNvSpPr>
            <a:spLocks noEditPoints="1" noChangeArrowheads="1"/>
          </p:cNvSpPr>
          <p:nvPr/>
        </p:nvSpPr>
        <p:spPr bwMode="auto">
          <a:xfrm>
            <a:off x="1403350" y="4652963"/>
            <a:ext cx="1192213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60 w 21600"/>
              <a:gd name="T5" fmla="*/ 0 h 21600"/>
              <a:gd name="T6" fmla="*/ 1011560 w 21600"/>
              <a:gd name="T7" fmla="*/ 274135 h 21600"/>
              <a:gd name="T8" fmla="*/ 596107 w 21600"/>
              <a:gd name="T9" fmla="*/ 0 h 21600"/>
              <a:gd name="T10" fmla="*/ 596107 w 21600"/>
              <a:gd name="T11" fmla="*/ 825500 h 21600"/>
              <a:gd name="T12" fmla="*/ 0 w 21600"/>
              <a:gd name="T13" fmla="*/ 825500 h 21600"/>
              <a:gd name="T14" fmla="*/ 1192213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laptop"/>
          <p:cNvSpPr>
            <a:spLocks noEditPoints="1" noChangeArrowheads="1"/>
          </p:cNvSpPr>
          <p:nvPr/>
        </p:nvSpPr>
        <p:spPr bwMode="auto">
          <a:xfrm>
            <a:off x="5651500" y="1700213"/>
            <a:ext cx="1192213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60 w 21600"/>
              <a:gd name="T5" fmla="*/ 0 h 21600"/>
              <a:gd name="T6" fmla="*/ 1011560 w 21600"/>
              <a:gd name="T7" fmla="*/ 274135 h 21600"/>
              <a:gd name="T8" fmla="*/ 596107 w 21600"/>
              <a:gd name="T9" fmla="*/ 0 h 21600"/>
              <a:gd name="T10" fmla="*/ 596107 w 21600"/>
              <a:gd name="T11" fmla="*/ 825500 h 21600"/>
              <a:gd name="T12" fmla="*/ 0 w 21600"/>
              <a:gd name="T13" fmla="*/ 825500 h 21600"/>
              <a:gd name="T14" fmla="*/ 1192213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" name="laptop"/>
          <p:cNvSpPr>
            <a:spLocks noEditPoints="1" noChangeArrowheads="1"/>
          </p:cNvSpPr>
          <p:nvPr/>
        </p:nvSpPr>
        <p:spPr bwMode="auto">
          <a:xfrm>
            <a:off x="4932363" y="4941888"/>
            <a:ext cx="1192212" cy="825500"/>
          </a:xfrm>
          <a:custGeom>
            <a:avLst/>
            <a:gdLst>
              <a:gd name="T0" fmla="*/ 185566 w 21600"/>
              <a:gd name="T1" fmla="*/ 0 h 21600"/>
              <a:gd name="T2" fmla="*/ 185566 w 21600"/>
              <a:gd name="T3" fmla="*/ 274135 h 21600"/>
              <a:gd name="T4" fmla="*/ 1011559 w 21600"/>
              <a:gd name="T5" fmla="*/ 0 h 21600"/>
              <a:gd name="T6" fmla="*/ 1011559 w 21600"/>
              <a:gd name="T7" fmla="*/ 274135 h 21600"/>
              <a:gd name="T8" fmla="*/ 596106 w 21600"/>
              <a:gd name="T9" fmla="*/ 0 h 21600"/>
              <a:gd name="T10" fmla="*/ 596106 w 21600"/>
              <a:gd name="T11" fmla="*/ 825500 h 21600"/>
              <a:gd name="T12" fmla="*/ 0 w 21600"/>
              <a:gd name="T13" fmla="*/ 825500 h 21600"/>
              <a:gd name="T14" fmla="*/ 1192212 w 21600"/>
              <a:gd name="T15" fmla="*/ 8255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Text Box 17"/>
          <p:cNvSpPr txBox="1">
            <a:spLocks noChangeArrowheads="1"/>
          </p:cNvSpPr>
          <p:nvPr/>
        </p:nvSpPr>
        <p:spPr bwMode="auto">
          <a:xfrm>
            <a:off x="879475" y="5465763"/>
            <a:ext cx="2840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DNS</a:t>
            </a:r>
          </a:p>
          <a:p>
            <a:r>
              <a:rPr lang="en-IE"/>
              <a:t>Domain Name Server</a:t>
            </a:r>
            <a:endParaRPr lang="en-US"/>
          </a:p>
        </p:txBody>
      </p:sp>
      <p:pic>
        <p:nvPicPr>
          <p:cNvPr id="10256" name="Picture 1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940425" y="1773238"/>
            <a:ext cx="571500" cy="373062"/>
          </a:xfrm>
          <a:noFill/>
        </p:spPr>
      </p:pic>
      <p:sp>
        <p:nvSpPr>
          <p:cNvPr id="10257" name="Freeform 21"/>
          <p:cNvSpPr>
            <a:spLocks/>
          </p:cNvSpPr>
          <p:nvPr/>
        </p:nvSpPr>
        <p:spPr bwMode="auto">
          <a:xfrm>
            <a:off x="4919663" y="885825"/>
            <a:ext cx="1333500" cy="1103313"/>
          </a:xfrm>
          <a:custGeom>
            <a:avLst/>
            <a:gdLst>
              <a:gd name="T0" fmla="*/ 461 w 840"/>
              <a:gd name="T1" fmla="*/ 695 h 695"/>
              <a:gd name="T2" fmla="*/ 53 w 840"/>
              <a:gd name="T3" fmla="*/ 513 h 695"/>
              <a:gd name="T4" fmla="*/ 144 w 840"/>
              <a:gd name="T5" fmla="*/ 60 h 695"/>
              <a:gd name="T6" fmla="*/ 734 w 840"/>
              <a:gd name="T7" fmla="*/ 151 h 695"/>
              <a:gd name="T8" fmla="*/ 779 w 840"/>
              <a:gd name="T9" fmla="*/ 423 h 6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0"/>
              <a:gd name="T16" fmla="*/ 0 h 695"/>
              <a:gd name="T17" fmla="*/ 840 w 840"/>
              <a:gd name="T18" fmla="*/ 695 h 6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0" h="695">
                <a:moveTo>
                  <a:pt x="461" y="695"/>
                </a:moveTo>
                <a:cubicBezTo>
                  <a:pt x="283" y="657"/>
                  <a:pt x="106" y="619"/>
                  <a:pt x="53" y="513"/>
                </a:cubicBezTo>
                <a:cubicBezTo>
                  <a:pt x="0" y="407"/>
                  <a:pt x="31" y="120"/>
                  <a:pt x="144" y="60"/>
                </a:cubicBezTo>
                <a:cubicBezTo>
                  <a:pt x="257" y="0"/>
                  <a:pt x="628" y="90"/>
                  <a:pt x="734" y="151"/>
                </a:cubicBezTo>
                <a:cubicBezTo>
                  <a:pt x="840" y="212"/>
                  <a:pt x="809" y="317"/>
                  <a:pt x="779" y="423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8" name="Text Box 22"/>
          <p:cNvSpPr txBox="1">
            <a:spLocks noChangeArrowheads="1"/>
          </p:cNvSpPr>
          <p:nvPr/>
        </p:nvSpPr>
        <p:spPr bwMode="auto">
          <a:xfrm>
            <a:off x="4211638" y="44450"/>
            <a:ext cx="30432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/>
              <a:t>Processing is done on the client side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z="4000" smtClean="0"/>
              <a:t>Client side scripting - Javascript</a:t>
            </a:r>
            <a:endParaRPr lang="en-US" sz="4000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The script is embedded in the html file</a:t>
            </a:r>
          </a:p>
          <a:p>
            <a:pPr eaLnBrk="1" hangingPunct="1">
              <a:defRPr/>
            </a:pPr>
            <a:r>
              <a:rPr lang="en-IE" dirty="0" smtClean="0"/>
              <a:t>The html file is sent to the browser in the usual way by the server</a:t>
            </a:r>
          </a:p>
          <a:p>
            <a:pPr eaLnBrk="1" hangingPunct="1">
              <a:defRPr/>
            </a:pPr>
            <a:r>
              <a:rPr lang="en-IE" dirty="0" smtClean="0"/>
              <a:t>The browser (client) executes the </a:t>
            </a:r>
            <a:r>
              <a:rPr lang="en-IE" dirty="0" err="1" smtClean="0"/>
              <a:t>Javascript</a:t>
            </a:r>
            <a:r>
              <a:rPr lang="en-IE" dirty="0" smtClean="0"/>
              <a:t>  (also known as Jscript)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theme/theme1.xml><?xml version="1.0" encoding="utf-8"?>
<a:theme xmlns:a="http://schemas.openxmlformats.org/drawingml/2006/main" name="Whirlpool">
  <a:themeElements>
    <a:clrScheme name="Whirlpool 1">
      <a:dk1>
        <a:srgbClr val="000066"/>
      </a:dk1>
      <a:lt1>
        <a:srgbClr val="FFFF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DADA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Whirlpoo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Whirlpool 1">
        <a:dk1>
          <a:srgbClr val="000066"/>
        </a:dk1>
        <a:lt1>
          <a:srgbClr val="FFFF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2">
        <a:dk1>
          <a:srgbClr val="000066"/>
        </a:dk1>
        <a:lt1>
          <a:srgbClr val="FFFF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3">
        <a:dk1>
          <a:srgbClr val="393939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868686"/>
        </a:accent2>
        <a:accent3>
          <a:srgbClr val="AAAAAA"/>
        </a:accent3>
        <a:accent4>
          <a:srgbClr val="DADADA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Designs\Whirlpool.pot</Template>
  <TotalTime>1066</TotalTime>
  <Words>1723</Words>
  <Application>Microsoft Office PowerPoint</Application>
  <PresentationFormat>On-screen Show (4:3)</PresentationFormat>
  <Paragraphs>327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Whirlpool</vt:lpstr>
      <vt:lpstr>Lecture 7: Client/Server</vt:lpstr>
      <vt:lpstr>Learning Outcomes</vt:lpstr>
      <vt:lpstr>How to : Author a Simple/static web page</vt:lpstr>
      <vt:lpstr>View the web page</vt:lpstr>
      <vt:lpstr>View the html source</vt:lpstr>
      <vt:lpstr>DBS and Web Applications</vt:lpstr>
      <vt:lpstr>Dynamic content.</vt:lpstr>
      <vt:lpstr>Client side processing </vt:lpstr>
      <vt:lpstr>Client side scripting - Javascript</vt:lpstr>
      <vt:lpstr>Javascript – client side - hello world example</vt:lpstr>
      <vt:lpstr>Javascript – Functions can be defined</vt:lpstr>
      <vt:lpstr>JS – interaction with the host machine (your PC) </vt:lpstr>
      <vt:lpstr>Server Side Scripting </vt:lpstr>
      <vt:lpstr>Server Side Scripting </vt:lpstr>
      <vt:lpstr>Server Side Scripting </vt:lpstr>
      <vt:lpstr>Simple Example! </vt:lpstr>
      <vt:lpstr>PHP Basics</vt:lpstr>
      <vt:lpstr>Example : sd2welcome.php</vt:lpstr>
      <vt:lpstr>PHP is EMBEDDED in HTML</vt:lpstr>
      <vt:lpstr>Web App Example ..  </vt:lpstr>
      <vt:lpstr>This is the page in the browser</vt:lpstr>
      <vt:lpstr>Before Processing – sd2welcome.php</vt:lpstr>
      <vt:lpstr>After Processing – sd2welcome.php as sent to the browser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Donohue</dc:creator>
  <cp:lastModifiedBy>pdonohue</cp:lastModifiedBy>
  <cp:revision>69</cp:revision>
  <dcterms:created xsi:type="dcterms:W3CDTF">1601-01-01T00:00:00Z</dcterms:created>
  <dcterms:modified xsi:type="dcterms:W3CDTF">2012-11-06T10:03:11Z</dcterms:modified>
</cp:coreProperties>
</file>