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68" r:id="rId3"/>
    <p:sldId id="369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34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348" autoAdjust="0"/>
  </p:normalViewPr>
  <p:slideViewPr>
    <p:cSldViewPr>
      <p:cViewPr>
        <p:scale>
          <a:sx n="75" d="100"/>
          <a:sy n="75" d="100"/>
        </p:scale>
        <p:origin x="-2664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1BFF04-A98E-4750-A2B4-3D88D5201E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7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6E878F-088B-4D00-B1F4-2D976C5F3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95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29280" indent="-280492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21969" indent="-224394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570756" indent="-224394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19544" indent="-224394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468331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17119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365906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14694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0D67E637-81E1-4EE4-97CD-EFC4109FBA1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29280" indent="-280492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21969" indent="-224394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570756" indent="-224394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19544" indent="-224394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468331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17119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365906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14694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16614E8-350F-49F6-8115-3D71FFA931EC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29280" indent="-280492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21969" indent="-224394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570756" indent="-224394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19544" indent="-224394" defTabSz="914717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468331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17119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365906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14694" indent="-224394" defTabSz="9147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A9D935E9-9D92-48EC-8027-F9C69B4DE3A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Version 1.0</a:t>
            </a:r>
          </a:p>
          <a:p>
            <a:pPr>
              <a:defRPr/>
            </a:pPr>
            <a:r>
              <a:rPr lang="en-US" dirty="0"/>
              <a:t>© Patrick Donohue </a:t>
            </a:r>
            <a:r>
              <a:rPr lang="en-US" dirty="0" smtClean="0"/>
              <a:t>2012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GB" dirty="0" smtClean="0"/>
              <a:t>CNSM</a:t>
            </a:r>
            <a:endParaRPr lang="en-IE" dirty="0"/>
          </a:p>
          <a:p>
            <a:pPr>
              <a:defRPr/>
            </a:pPr>
            <a:r>
              <a:rPr lang="en-GB" dirty="0" smtClean="0"/>
              <a:t>Computer Networks &amp; Systems Management</a:t>
            </a:r>
            <a:endParaRPr lang="en-GB" dirty="0"/>
          </a:p>
          <a:p>
            <a:pPr>
              <a:defRPr/>
            </a:pPr>
            <a:r>
              <a:rPr lang="en-GB" dirty="0"/>
              <a:t>Module ComNet1 Networks1</a:t>
            </a:r>
          </a:p>
          <a:p>
            <a:pPr>
              <a:defRPr/>
            </a:pPr>
            <a:r>
              <a:rPr lang="en-US" dirty="0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046CA95-9A78-41A9-B6EF-8A946BA2945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CB3061D-C0D3-4D59-8D77-74943AC5A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286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B6A9BB-E4EA-4109-A38B-976AAEE35B4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pPr lvl="0"/>
            <a:endParaRPr lang="en-IE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CBD05-7EAC-4497-9454-1DDF8FAE5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8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C592FE5-A267-453C-867C-13215FCBA2D7}" type="slidenum">
              <a:rPr lang="en-US"/>
              <a:pPr>
                <a:defRPr/>
              </a:pPr>
              <a:t>‹#›</a:t>
            </a:fld>
            <a:r>
              <a:rPr lang="en-US"/>
              <a:t> of 15 </a:t>
            </a:r>
          </a:p>
        </p:txBody>
      </p:sp>
    </p:spTree>
    <p:extLst>
      <p:ext uri="{BB962C8B-B14F-4D97-AF65-F5344CB8AC3E}">
        <p14:creationId xmlns:p14="http://schemas.microsoft.com/office/powerpoint/2010/main" val="9633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F13B02-0D8F-4609-821B-1A48ADE1CB0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DD1001-275E-4983-AE7C-A39B1C3F4D3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EF7076D-D980-498E-9A7A-EC529826A19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2EBFF4F-E758-4302-BED9-A27ECEDA758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983F554-C4F9-4939-B0E7-3C47F5082D9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E1EA304-C345-4B98-BF83-70AE972FD0E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6690809-F9DC-4D89-ADF1-09FCDACFE66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B.Sc (Ord) in Software Development</a:t>
            </a:r>
          </a:p>
          <a:p>
            <a:pPr>
              <a:defRPr/>
            </a:pPr>
            <a:r>
              <a:rPr lang="en-US"/>
              <a:t>Module SD32 Software Development</a:t>
            </a:r>
          </a:p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71C0137-3610-4BF0-9AE5-B8ACB3FC9A2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mtClean="0"/>
              <a:t>of 12 </a:t>
            </a:r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50813" y="0"/>
            <a:ext cx="534987" cy="6858000"/>
            <a:chOff x="95" y="0"/>
            <a:chExt cx="535" cy="432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 rot="-5400000">
              <a:off x="81" y="229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rot="-5400000">
              <a:off x="81" y="3480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 rot="-5400000">
              <a:off x="81" y="110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 rot="-5400000">
              <a:off x="81" y="1698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25 h 264"/>
                <a:gd name="T2" fmla="*/ 1 w 457"/>
                <a:gd name="T3" fmla="*/ 0 h 264"/>
                <a:gd name="T4" fmla="*/ 0 w 457"/>
                <a:gd name="T5" fmla="*/ 228 h 264"/>
                <a:gd name="T6" fmla="*/ 457 w 457"/>
                <a:gd name="T7" fmla="*/ 225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5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documentation/mysql/bychapter/manual_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000" dirty="0" smtClean="0">
                <a:solidFill>
                  <a:schemeClr val="bg1"/>
                </a:solidFill>
              </a:rPr>
              <a:t>SD 2</a:t>
            </a:r>
            <a:endParaRPr lang="en-IE" sz="1000" b="0" dirty="0" smtClean="0">
              <a:solidFill>
                <a:schemeClr val="bg1"/>
              </a:solidFill>
            </a:endParaRPr>
          </a:p>
          <a:p>
            <a:r>
              <a:rPr lang="en-GB" sz="1000" b="0" dirty="0" smtClean="0">
                <a:solidFill>
                  <a:schemeClr val="bg1"/>
                </a:solidFill>
              </a:rPr>
              <a:t>Systems Software &amp; Networks</a:t>
            </a:r>
            <a:endParaRPr lang="en-GB" sz="1000" b="0" dirty="0" smtClean="0">
              <a:solidFill>
                <a:schemeClr val="bg1"/>
              </a:solidFill>
            </a:endParaRPr>
          </a:p>
          <a:p>
            <a:r>
              <a:rPr lang="en-US" sz="1000" b="0" dirty="0" smtClean="0">
                <a:solidFill>
                  <a:schemeClr val="bg1"/>
                </a:solidFill>
              </a:rPr>
              <a:t>Lecture </a:t>
            </a:r>
            <a:r>
              <a:rPr lang="en-US" sz="1000" b="0" dirty="0" smtClean="0">
                <a:solidFill>
                  <a:schemeClr val="bg1"/>
                </a:solidFill>
              </a:rPr>
              <a:t>9</a:t>
            </a:r>
            <a:endParaRPr lang="en-US" sz="1000" b="0" dirty="0" smtClean="0">
              <a:solidFill>
                <a:schemeClr val="bg1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500188"/>
            <a:ext cx="7772400" cy="1143000"/>
          </a:xfrm>
        </p:spPr>
        <p:txBody>
          <a:bodyPr/>
          <a:lstStyle/>
          <a:p>
            <a:r>
              <a:rPr lang="en-GB" dirty="0" smtClean="0"/>
              <a:t>Introduction to MySQL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861048"/>
            <a:ext cx="8001000" cy="1752600"/>
          </a:xfrm>
        </p:spPr>
        <p:txBody>
          <a:bodyPr/>
          <a:lstStyle/>
          <a:p>
            <a:r>
              <a:rPr lang="en-GB" b="1" dirty="0" smtClean="0"/>
              <a:t>Systems Software &amp; Networks</a:t>
            </a:r>
            <a:endParaRPr lang="en-GB" dirty="0" smtClean="0"/>
          </a:p>
          <a:p>
            <a:r>
              <a:rPr lang="en-GB" dirty="0" smtClean="0"/>
              <a:t>Patrick Donohue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Queries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You can also enter multiple statements on a single line. Just end each one with a semicolon: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mysql</a:t>
            </a:r>
            <a:r>
              <a:rPr lang="en-US" sz="1800" b="1" dirty="0" smtClean="0">
                <a:latin typeface="Courier New" pitchFamily="49" charset="0"/>
              </a:rPr>
              <a:t>&gt; SELECT VERSION(); SELECT NOW();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| VERSION()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| 3.22.20a-log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| NOW()        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| 2004 00:15:33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212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Multi-Line Commands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mysql</a:t>
            </a:r>
            <a:r>
              <a:rPr lang="en-US" sz="2800" dirty="0" smtClean="0"/>
              <a:t> determines where your statement ends by looking for the terminating semicolon, not by looking for the end of the input line.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Here's a simple multiple-line statement: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mysql</a:t>
            </a:r>
            <a:r>
              <a:rPr lang="en-US" sz="1800" b="1" dirty="0" smtClean="0">
                <a:latin typeface="Courier New" pitchFamily="49" charset="0"/>
              </a:rPr>
              <a:t>&gt; SELECT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    -&gt; USER()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    -&gt; 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    -&gt; CURRENT_DATE;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| USER()             | CURRENT_DATE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| </a:t>
            </a:r>
            <a:r>
              <a:rPr lang="en-US" sz="1800" b="1" dirty="0" err="1" smtClean="0">
                <a:latin typeface="Courier New" pitchFamily="49" charset="0"/>
              </a:rPr>
              <a:t>joesmith@localhost</a:t>
            </a:r>
            <a:r>
              <a:rPr lang="en-US" sz="1800" b="1" dirty="0" smtClean="0">
                <a:latin typeface="Courier New" pitchFamily="49" charset="0"/>
              </a:rPr>
              <a:t> | 1999-03-18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+--------------------+--------------+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76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Canceling a Command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If you decide you don't want to execute a command that you are in the process of entering, cancel it by typing \c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mysql</a:t>
            </a:r>
            <a:r>
              <a:rPr lang="en-US" b="1" dirty="0" smtClean="0">
                <a:latin typeface="Courier New" pitchFamily="49" charset="0"/>
              </a:rPr>
              <a:t>&gt; SELECT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-&gt; USER()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-&gt; \c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mysql</a:t>
            </a:r>
            <a:r>
              <a:rPr lang="en-US" b="1" dirty="0" smtClean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756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Database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get started on your own database, first check which databases currently exist.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the SHOW statement to find out which databases currently exist on the server: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mysql</a:t>
            </a:r>
            <a:r>
              <a:rPr lang="en-US" sz="2000" b="1" dirty="0" smtClean="0">
                <a:latin typeface="Courier New" pitchFamily="49" charset="0"/>
              </a:rPr>
              <a:t>&gt; show databases;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Database |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</a:t>
            </a:r>
            <a:r>
              <a:rPr lang="en-US" sz="2000" b="1" dirty="0" err="1" smtClean="0">
                <a:latin typeface="Courier New" pitchFamily="49" charset="0"/>
              </a:rPr>
              <a:t>mysql</a:t>
            </a:r>
            <a:r>
              <a:rPr lang="en-US" sz="2000" b="1" dirty="0" smtClean="0">
                <a:latin typeface="Courier New" pitchFamily="49" charset="0"/>
              </a:rPr>
              <a:t>    |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test     |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2 rows in set (0.01 sec)</a:t>
            </a:r>
          </a:p>
        </p:txBody>
      </p:sp>
    </p:spTree>
    <p:extLst>
      <p:ext uri="{BB962C8B-B14F-4D97-AF65-F5344CB8AC3E}">
        <p14:creationId xmlns:p14="http://schemas.microsoft.com/office/powerpoint/2010/main" val="21537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Database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create a new database, issue the “create database” command:</a:t>
            </a:r>
          </a:p>
          <a:p>
            <a:pPr lvl="1" eaLnBrk="1" hangingPunct="1"/>
            <a:r>
              <a:rPr lang="en-US" sz="2400" b="1" dirty="0" err="1" smtClean="0">
                <a:latin typeface="Courier New" pitchFamily="49" charset="0"/>
              </a:rPr>
              <a:t>mysql</a:t>
            </a:r>
            <a:r>
              <a:rPr lang="en-US" sz="2400" b="1" dirty="0" smtClean="0">
                <a:latin typeface="Courier New" pitchFamily="49" charset="0"/>
              </a:rPr>
              <a:t>&gt; create database </a:t>
            </a:r>
            <a:r>
              <a:rPr lang="en-US" sz="2400" b="1" dirty="0" err="1" smtClean="0">
                <a:latin typeface="Courier New" pitchFamily="49" charset="0"/>
              </a:rPr>
              <a:t>webdb</a:t>
            </a:r>
            <a:r>
              <a:rPr lang="en-US" sz="2400" b="1" dirty="0" smtClean="0">
                <a:latin typeface="Courier New" pitchFamily="49" charset="0"/>
              </a:rPr>
              <a:t>;</a:t>
            </a:r>
            <a:endParaRPr lang="en-US" sz="2400" dirty="0" smtClean="0"/>
          </a:p>
          <a:p>
            <a:pPr eaLnBrk="1" hangingPunct="1"/>
            <a:r>
              <a:rPr lang="en-US" dirty="0" smtClean="0"/>
              <a:t>To the select a database, issue the “use” command:</a:t>
            </a:r>
          </a:p>
          <a:p>
            <a:pPr lvl="1" eaLnBrk="1" hangingPunct="1"/>
            <a:r>
              <a:rPr lang="en-US" sz="2400" b="1" dirty="0" err="1" smtClean="0">
                <a:latin typeface="Courier New" pitchFamily="49" charset="0"/>
              </a:rPr>
              <a:t>mysql</a:t>
            </a:r>
            <a:r>
              <a:rPr lang="en-US" sz="2400" b="1" dirty="0" smtClean="0">
                <a:latin typeface="Courier New" pitchFamily="49" charset="0"/>
              </a:rPr>
              <a:t>&gt; use </a:t>
            </a:r>
            <a:r>
              <a:rPr lang="en-US" sz="2400" b="1" dirty="0" err="1" smtClean="0">
                <a:latin typeface="Courier New" pitchFamily="49" charset="0"/>
              </a:rPr>
              <a:t>webdb</a:t>
            </a:r>
            <a:r>
              <a:rPr lang="en-US" sz="2400" b="1" dirty="0" smtClean="0">
                <a:latin typeface="Courier New" pitchFamily="49" charset="0"/>
              </a:rPr>
              <a:t>;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4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Table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Once you have selected a database, you can view all database tables: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mysql</a:t>
            </a:r>
            <a:r>
              <a:rPr lang="en-US" b="1" dirty="0" smtClean="0">
                <a:latin typeface="Courier New" pitchFamily="49" charset="0"/>
              </a:rPr>
              <a:t>&gt; show tables;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Empty set (0.02 sec)</a:t>
            </a:r>
          </a:p>
          <a:p>
            <a:pPr eaLnBrk="1" hangingPunct="1"/>
            <a:r>
              <a:rPr lang="en-US" dirty="0" smtClean="0"/>
              <a:t>An empty set indicates that I have not created any tables yet.</a:t>
            </a:r>
          </a:p>
          <a:p>
            <a:pPr eaLnBrk="1" hangingPunct="1">
              <a:buFont typeface="Wingdings" pitchFamily="2" charset="2"/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/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Table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Let’s create a table for storing pets.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Table:  pets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name:		VARCHAR(20)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owner:		VARCHAR(20)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species:		VARCHAR(20)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sex:		CHAR(1)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birth:		DATE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date:		DATE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765925" y="4456113"/>
            <a:ext cx="1880643" cy="15696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b="1" dirty="0"/>
              <a:t>VARCHAR is</a:t>
            </a:r>
          </a:p>
          <a:p>
            <a:pPr eaLnBrk="1" hangingPunct="1"/>
            <a:r>
              <a:rPr lang="en-US" b="1" dirty="0"/>
              <a:t>usually used</a:t>
            </a:r>
          </a:p>
          <a:p>
            <a:pPr eaLnBrk="1" hangingPunct="1"/>
            <a:r>
              <a:rPr lang="en-US" b="1" dirty="0"/>
              <a:t>to store string</a:t>
            </a:r>
          </a:p>
          <a:p>
            <a:pPr eaLnBrk="1" hangingPunct="1"/>
            <a:r>
              <a:rPr lang="en-US" b="1" dirty="0"/>
              <a:t>data.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flipH="1" flipV="1">
            <a:off x="5508104" y="3573016"/>
            <a:ext cx="1197496" cy="846584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047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19461" grpId="0" animBg="1"/>
      <p:bldP spid="194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Table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create a table, use the CREATE TABLE command: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mysql</a:t>
            </a:r>
            <a:r>
              <a:rPr lang="en-US" sz="2400" b="1" dirty="0" smtClean="0">
                <a:latin typeface="Courier New" pitchFamily="49" charset="0"/>
              </a:rPr>
              <a:t>&gt; CREATE TABLE pet (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-&gt; name VARCHAR(20),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-&gt; owner VARCHAR(20),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-&gt; species VARCHAR(20),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-&gt; sex CHAR(1),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-&gt; birth DATE, death DATE);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Query OK, 0 rows affected (0.04 sec)</a:t>
            </a:r>
          </a:p>
        </p:txBody>
      </p:sp>
    </p:spTree>
    <p:extLst>
      <p:ext uri="{BB962C8B-B14F-4D97-AF65-F5344CB8AC3E}">
        <p14:creationId xmlns:p14="http://schemas.microsoft.com/office/powerpoint/2010/main" val="42472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Showing Tables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verify that the table has been created: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err="1" smtClean="0">
                <a:latin typeface="Courier New" pitchFamily="49" charset="0"/>
              </a:rPr>
              <a:t>mysql</a:t>
            </a:r>
            <a:r>
              <a:rPr lang="en-US" sz="2800" b="1" dirty="0" smtClean="0">
                <a:latin typeface="Courier New" pitchFamily="49" charset="0"/>
              </a:rPr>
              <a:t>&gt; show tables;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+------------------+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| </a:t>
            </a:r>
            <a:r>
              <a:rPr lang="en-US" sz="2800" b="1" dirty="0" err="1" smtClean="0">
                <a:latin typeface="Courier New" pitchFamily="49" charset="0"/>
              </a:rPr>
              <a:t>Tables_in_test</a:t>
            </a:r>
            <a:r>
              <a:rPr lang="en-US" sz="2800" b="1" dirty="0" smtClean="0">
                <a:latin typeface="Courier New" pitchFamily="49" charset="0"/>
              </a:rPr>
              <a:t>  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+------------------+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| pet             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+------------------+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1 row in set (0.01 sec)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Describing Tables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 view a table structure, use the DESCRIBE command: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mysql</a:t>
            </a:r>
            <a:r>
              <a:rPr lang="en-US" sz="1600" b="1" dirty="0" smtClean="0">
                <a:latin typeface="Courier New" pitchFamily="49" charset="0"/>
              </a:rPr>
              <a:t>&gt; describe pet;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Field   | Type        | Null | Key | Default | Extra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name    | </a:t>
            </a:r>
            <a:r>
              <a:rPr lang="en-US" sz="1600" b="1" dirty="0" err="1" smtClean="0">
                <a:latin typeface="Courier New" pitchFamily="49" charset="0"/>
              </a:rPr>
              <a:t>varchar</a:t>
            </a:r>
            <a:r>
              <a:rPr lang="en-US" sz="1600" b="1" dirty="0" smtClean="0">
                <a:latin typeface="Courier New" pitchFamily="49" charset="0"/>
              </a:rPr>
              <a:t>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owner   | </a:t>
            </a:r>
            <a:r>
              <a:rPr lang="en-US" sz="1600" b="1" dirty="0" err="1" smtClean="0">
                <a:latin typeface="Courier New" pitchFamily="49" charset="0"/>
              </a:rPr>
              <a:t>varchar</a:t>
            </a:r>
            <a:r>
              <a:rPr lang="en-US" sz="1600" b="1" dirty="0" smtClean="0">
                <a:latin typeface="Courier New" pitchFamily="49" charset="0"/>
              </a:rPr>
              <a:t>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species | </a:t>
            </a:r>
            <a:r>
              <a:rPr lang="en-US" sz="1600" b="1" dirty="0" err="1" smtClean="0">
                <a:latin typeface="Courier New" pitchFamily="49" charset="0"/>
              </a:rPr>
              <a:t>varchar</a:t>
            </a:r>
            <a:r>
              <a:rPr lang="en-US" sz="1600" b="1" dirty="0" smtClean="0">
                <a:latin typeface="Courier New" pitchFamily="49" charset="0"/>
              </a:rPr>
              <a:t>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sex     | char(1)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birth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death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6 rows in set (0.02 sec)</a:t>
            </a:r>
          </a:p>
        </p:txBody>
      </p:sp>
    </p:spTree>
    <p:extLst>
      <p:ext uri="{BB962C8B-B14F-4D97-AF65-F5344CB8AC3E}">
        <p14:creationId xmlns:p14="http://schemas.microsoft.com/office/powerpoint/2010/main" val="34667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 to MySQL</a:t>
            </a:r>
          </a:p>
          <a:p>
            <a:pPr eaLnBrk="1" hangingPunct="1"/>
            <a:r>
              <a:rPr lang="en-US" dirty="0" smtClean="0"/>
              <a:t>Connecting and Disconnecting</a:t>
            </a:r>
          </a:p>
          <a:p>
            <a:pPr eaLnBrk="1" hangingPunct="1"/>
            <a:r>
              <a:rPr lang="en-US" dirty="0" smtClean="0"/>
              <a:t>Entering Basic Queries</a:t>
            </a:r>
          </a:p>
          <a:p>
            <a:pPr eaLnBrk="1" hangingPunct="1"/>
            <a:r>
              <a:rPr lang="en-US" dirty="0" smtClean="0"/>
              <a:t>Creating and Using a Database</a:t>
            </a:r>
          </a:p>
        </p:txBody>
      </p:sp>
    </p:spTree>
    <p:extLst>
      <p:ext uri="{BB962C8B-B14F-4D97-AF65-F5344CB8AC3E}">
        <p14:creationId xmlns:p14="http://schemas.microsoft.com/office/powerpoint/2010/main" val="19970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a Table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delete an entire table, use the DROP TABLE command: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mysql</a:t>
            </a:r>
            <a:r>
              <a:rPr lang="en-US" sz="2400" b="1" dirty="0" smtClean="0">
                <a:latin typeface="Courier New" pitchFamily="49" charset="0"/>
              </a:rPr>
              <a:t>&gt; drop table pet;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Query OK, 0 rows affected (0.02 sec)</a:t>
            </a:r>
          </a:p>
          <a:p>
            <a:pPr eaLnBrk="1" hangingPunct="1"/>
            <a:endParaRPr lang="en-US" sz="2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Loading Data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Use the INSERT statement to enter data into a table.</a:t>
            </a:r>
          </a:p>
          <a:p>
            <a:pPr eaLnBrk="1" hangingPunct="1"/>
            <a:r>
              <a:rPr lang="en-US" sz="2800" dirty="0" smtClean="0"/>
              <a:t>For example:</a:t>
            </a:r>
          </a:p>
          <a:p>
            <a:pPr lvl="1" eaLnBrk="1" hangingPunct="1"/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INSERT INTO pet VALUES ('</a:t>
            </a:r>
            <a:r>
              <a:rPr lang="en-US" sz="2400" dirty="0" err="1" smtClean="0">
                <a:latin typeface="Courier New" pitchFamily="49" charset="0"/>
              </a:rPr>
              <a:t>Fluffy','Harold','cat','f</a:t>
            </a:r>
            <a:r>
              <a:rPr lang="en-US" sz="2400" dirty="0" smtClean="0">
                <a:latin typeface="Courier New" pitchFamily="49" charset="0"/>
              </a:rPr>
              <a:t>',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'1999-02-04',NULL);</a:t>
            </a:r>
          </a:p>
          <a:p>
            <a:pPr eaLnBrk="1" hangingPunct="1"/>
            <a:r>
              <a:rPr lang="en-US" sz="2800" dirty="0" smtClean="0"/>
              <a:t>The next slide shows a full set of sample data.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lvl="1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41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173FD1-AE25-4D19-A5D7-B3A92FA8A3E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data…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914400" y="1524000"/>
            <a:ext cx="78486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564507"/>
              </p:ext>
            </p:extLst>
          </p:nvPr>
        </p:nvGraphicFramePr>
        <p:xfrm>
          <a:off x="1066800" y="1676400"/>
          <a:ext cx="7467600" cy="4191003"/>
        </p:xfrm>
        <a:graphic>
          <a:graphicData uri="http://schemas.openxmlformats.org/drawingml/2006/table">
            <a:tbl>
              <a:tblPr/>
              <a:tblGrid>
                <a:gridCol w="1044575"/>
                <a:gridCol w="882650"/>
                <a:gridCol w="1042988"/>
                <a:gridCol w="563562"/>
                <a:gridCol w="1925638"/>
                <a:gridCol w="2008187"/>
              </a:tblGrid>
              <a:tr h="523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name 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owner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species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sex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birth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death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Fluffy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Harold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cat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1993-02-04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Claws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Gwen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cat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1994-03-17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Buffy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Harold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dog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1989-05-13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Fang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Benny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dog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1990-08-27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Bowser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Diane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dog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1998-08-31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1995-07-29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Chirpy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Gwen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bird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1998-09-11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Whistler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Gwen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bird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1997-12-09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Slim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Benny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snake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1996-04-29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26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Loading Sample Data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You could create a text file `pet.txt' containing one record per line.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Values must be separated by tabs, and given in the order in which the columns were listed in the CREATE TABLE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Then load the data via the LOAD DATA Command.</a:t>
            </a:r>
          </a:p>
        </p:txBody>
      </p:sp>
    </p:spTree>
    <p:extLst>
      <p:ext uri="{BB962C8B-B14F-4D97-AF65-F5344CB8AC3E}">
        <p14:creationId xmlns:p14="http://schemas.microsoft.com/office/powerpoint/2010/main" val="18369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Sample Data File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66800" y="1524000"/>
            <a:ext cx="7543800" cy="3022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Fluffy	Harold	cat	f	1993-02-04	\N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Claws	Gwen	cat	m	1994-03-17	\N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Buffy	Harold	dog	f	1989-05-13	\N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Fang	Benny	dog	m	1990-08-27	\N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Bowser	Diane	dog	m	1979-08-31	1995-07-29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Chirpy	Gwen	bird	f	1998-09-11	\N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Whistler	Gwen	bird	\N	1997-12-09	\N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Slim	Benny	snake	m	1996-04-29	\N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203325" y="4837113"/>
            <a:ext cx="76887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To Load pet.txt:</a:t>
            </a:r>
          </a:p>
          <a:p>
            <a:pPr eaLnBrk="1" hangingPunct="1"/>
            <a:endParaRPr lang="en-US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b="1" dirty="0" err="1">
                <a:solidFill>
                  <a:schemeClr val="bg1"/>
                </a:solidFill>
              </a:rPr>
              <a:t>mysql</a:t>
            </a:r>
            <a:r>
              <a:rPr lang="en-US" b="1" dirty="0">
                <a:solidFill>
                  <a:schemeClr val="bg1"/>
                </a:solidFill>
              </a:rPr>
              <a:t>&gt;  LOAD DATA LOCAL INFILE "pet.txt" INTO TABLE pet; </a:t>
            </a:r>
          </a:p>
        </p:txBody>
      </p:sp>
    </p:spTree>
    <p:extLst>
      <p:ext uri="{BB962C8B-B14F-4D97-AF65-F5344CB8AC3E}">
        <p14:creationId xmlns:p14="http://schemas.microsoft.com/office/powerpoint/2010/main" val="27503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585AAF-3F4E-46F0-B89D-D1DC9EFDAE4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For each of the examples, assume the following set of data.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914400" y="1600200"/>
            <a:ext cx="7772400" cy="472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15462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967071"/>
              </p:ext>
            </p:extLst>
          </p:nvPr>
        </p:nvGraphicFramePr>
        <p:xfrm>
          <a:off x="1066800" y="1905000"/>
          <a:ext cx="7467600" cy="4191003"/>
        </p:xfrm>
        <a:graphic>
          <a:graphicData uri="http://schemas.openxmlformats.org/drawingml/2006/table">
            <a:tbl>
              <a:tblPr/>
              <a:tblGrid>
                <a:gridCol w="1044575"/>
                <a:gridCol w="882650"/>
                <a:gridCol w="1042988"/>
                <a:gridCol w="563562"/>
                <a:gridCol w="1925638"/>
                <a:gridCol w="2008187"/>
              </a:tblGrid>
              <a:tr h="523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name </a:t>
                      </a: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owner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species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sex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birth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death 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Fluffy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Harold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cat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1993-02-04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Claws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Gwen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cat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1994-03-17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Buffy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Harold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dog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1989-05-13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Fang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Benny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dog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1990-08-27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Bowser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Diane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dog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1998-08-31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1995-07-29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Chirpy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Gwen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bird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1998-09-11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Whistler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Gwen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bird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1997-12-09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Slim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Benny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snake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1996-04-29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05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56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Select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SELECT statement is used to pull information from a table.</a:t>
            </a:r>
          </a:p>
          <a:p>
            <a:pPr eaLnBrk="1" hangingPunct="1"/>
            <a:r>
              <a:rPr lang="en-US" dirty="0" smtClean="0"/>
              <a:t>The general format is: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SELECT </a:t>
            </a:r>
            <a:r>
              <a:rPr lang="en-US" b="1" dirty="0" err="1" smtClean="0">
                <a:latin typeface="Courier New" pitchFamily="49" charset="0"/>
              </a:rPr>
              <a:t>what_to_select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FROM </a:t>
            </a:r>
            <a:r>
              <a:rPr lang="en-US" b="1" dirty="0" err="1" smtClean="0">
                <a:latin typeface="Courier New" pitchFamily="49" charset="0"/>
              </a:rPr>
              <a:t>which_table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WHERE </a:t>
            </a:r>
            <a:r>
              <a:rPr lang="en-US" b="1" dirty="0" err="1" smtClean="0">
                <a:latin typeface="Courier New" pitchFamily="49" charset="0"/>
              </a:rPr>
              <a:t>conditions_to_satisfy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All Data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simplest form of SELECT retrieves everything from a table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err="1" smtClean="0">
                <a:latin typeface="Courier New" pitchFamily="49" charset="0"/>
              </a:rPr>
              <a:t>mysql</a:t>
            </a:r>
            <a:r>
              <a:rPr lang="en-US" sz="1400" b="1" dirty="0" smtClean="0">
                <a:latin typeface="Courier New" pitchFamily="49" charset="0"/>
              </a:rPr>
              <a:t>&gt; select * from pet;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| name     | owner 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| Fluffy   | Harold | cat     | f    | 1999-02-04 | NULL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| Claws    | Gwen   | cat     | f    | 1994-03-17 | NULL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| Buffy    | Harold | dog     | f    | 1989-05-13 | NULL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| Fang     | Benny  | dog     | m    | 1999-08-27 | NULL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| Bowser   | Diane  | dog     | m    | 1998-08-31 | 1995-07-29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| Chirpy   | Gwen   | bird    | f    | 1998-09-11 | NULL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| Whistler | Gwen   | bird    |      | 1997-12-09 | NULL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| Slim     | Benny  | snake   | m    | 1996-04-29 | NULL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urier New" pitchFamily="49" charset="0"/>
              </a:rPr>
              <a:t>8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09613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Particular Rows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You can select only particular rows from your table.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For example, if you want to verify the change that you made to Bowser's birth date, select Bowser's record like this: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mysql</a:t>
            </a:r>
            <a:r>
              <a:rPr lang="en-US" sz="1600" b="1" dirty="0" smtClean="0">
                <a:latin typeface="Courier New" pitchFamily="49" charset="0"/>
              </a:rPr>
              <a:t>&gt; SELECT * FROM pet WHERE name = "Bowser";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name   | owner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Bowser | Diane | dog     | m    | 1998-08-31 | 1995-07-29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Particular Rows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find all animals born after 1998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/>
              <a:t>SELECT * FROM pet WHERE birth &gt;= "1998-1-1";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/>
            <a:r>
              <a:rPr lang="en-US" sz="2800" dirty="0" smtClean="0"/>
              <a:t>To find all female dogs, use a logical AND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/>
              <a:t>SELECT * FROM pet WHERE species = "dog" AND sex = "f";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/>
            <a:r>
              <a:rPr lang="en-US" sz="2800" dirty="0" smtClean="0"/>
              <a:t>To find all snakes or birds, use a logical OR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/>
              <a:t>SELECT * FROM pet WHERE species = "snake"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/>
              <a:t>OR species = "bird"; </a:t>
            </a:r>
          </a:p>
        </p:txBody>
      </p:sp>
    </p:spTree>
    <p:extLst>
      <p:ext uri="{BB962C8B-B14F-4D97-AF65-F5344CB8AC3E}">
        <p14:creationId xmlns:p14="http://schemas.microsoft.com/office/powerpoint/2010/main" val="22158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Source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of these slides are based directly on the MySQL Documentation.</a:t>
            </a:r>
          </a:p>
          <a:p>
            <a:pPr eaLnBrk="1" hangingPunct="1"/>
            <a:r>
              <a:rPr lang="en-US" dirty="0" smtClean="0"/>
              <a:t>Most information comes from Chapter 3, MySQL Tutorial:</a:t>
            </a:r>
          </a:p>
          <a:p>
            <a:pPr eaLnBrk="1" hangingPunct="1"/>
            <a:r>
              <a:rPr lang="en-US" dirty="0" smtClean="0">
                <a:hlinkClick r:id="rId3"/>
              </a:rPr>
              <a:t>http://www.mysql.com/documentation/mysql/bychapter/manual_Tutorial.html#Tutorial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91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Particular Columns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If you don’t want to see entire rows from your table, just name the columns in which you are interested, separated by commas.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 example, if you want to know when your pets were born, select the name and birth columns.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(see example next slide.)</a:t>
            </a:r>
          </a:p>
        </p:txBody>
      </p:sp>
    </p:spTree>
    <p:extLst>
      <p:ext uri="{BB962C8B-B14F-4D97-AF65-F5344CB8AC3E}">
        <p14:creationId xmlns:p14="http://schemas.microsoft.com/office/powerpoint/2010/main" val="10718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Selecting Particular Columns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mysql</a:t>
            </a:r>
            <a:r>
              <a:rPr lang="en-US" sz="2000" b="1" dirty="0" smtClean="0">
                <a:latin typeface="Courier New" pitchFamily="49" charset="0"/>
              </a:rPr>
              <a:t>&gt; select name, birth from pet;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name     | birth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Fluffy   | 1999-02-04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Claws    | 1994-03-17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Buffy    | 1989-05-13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Fang     | 1999-08-27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Bowser   | 1998-08-31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Chirpy   | 1998-09-11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Whistler | 1997-12-09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| Slim     | 1996-04-29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8 rows in set (0.01 sec)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832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Data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 sort a result, use an ORDER BY clause.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For example, to view animal birthdays, sorted by date: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143000" y="2819400"/>
            <a:ext cx="6296025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mysql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&gt; SELECT name, birth FROM pet ORDER BY birth;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+----------+------------+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name     | birth     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+----------+------------+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Buffy    | 1989-05-13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Claws    | 1994-03-17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Slim     | 1996-04-29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Whistler | 1997-12-09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Bowser   | 1998-08-31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Chirpy   | 1998-09-11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Fluffy   | 1999-02-04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Fang     | 1999-08-27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+----------+------------+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 rows in set (0.02 sec)</a:t>
            </a:r>
          </a:p>
          <a:p>
            <a:pPr eaLnBrk="1" hangingPunct="1"/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  <p:bldP spid="358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Data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sort in reverse order, add the DESC (descending keyword)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690721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mysql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&gt; SELECT name, birth FROM pet ORDER BY birth DESC;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+----------+------------+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name     | birth     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+----------+------------+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Fang     | 1999-08-27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Fluffy   | 1999-02-04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Chirpy   | 1998-09-11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Bowser   | 1998-08-31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Whistler | 1997-12-09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Slim     | 1996-04-29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Claws    | 1994-03-17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| Buffy    | 1989-05-13 |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+----------+------------+</a:t>
            </a: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8 rows in set (0.02 sec)</a:t>
            </a:r>
          </a:p>
        </p:txBody>
      </p:sp>
    </p:spTree>
    <p:extLst>
      <p:ext uri="{BB962C8B-B14F-4D97-AF65-F5344CB8AC3E}">
        <p14:creationId xmlns:p14="http://schemas.microsoft.com/office/powerpoint/2010/main" val="24602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NULLs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NULL means missing value or unknown value.</a:t>
            </a:r>
          </a:p>
          <a:p>
            <a:pPr eaLnBrk="1" hangingPunct="1"/>
            <a:r>
              <a:rPr lang="en-US" dirty="0" smtClean="0"/>
              <a:t>To test for NULL, you cannot use the arithmetic comparison operators, such as =, &lt; or &lt;&gt;.</a:t>
            </a:r>
          </a:p>
          <a:p>
            <a:pPr eaLnBrk="1" hangingPunct="1"/>
            <a:r>
              <a:rPr lang="en-US" dirty="0" smtClean="0"/>
              <a:t>Rather, you must use the IS NULL and IS NOT NULL operators instead.</a:t>
            </a:r>
          </a:p>
        </p:txBody>
      </p:sp>
    </p:spTree>
    <p:extLst>
      <p:ext uri="{BB962C8B-B14F-4D97-AF65-F5344CB8AC3E}">
        <p14:creationId xmlns:p14="http://schemas.microsoft.com/office/powerpoint/2010/main" val="36209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NULLs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For example, to find all your dead pets (what a morbid example!)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mysql</a:t>
            </a:r>
            <a:r>
              <a:rPr lang="en-US" sz="2400" b="1" dirty="0" smtClean="0">
                <a:latin typeface="Courier New" pitchFamily="49" charset="0"/>
              </a:rPr>
              <a:t>&gt; select name from pet where death &gt;IS NOT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| name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| Bowser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1 row in set (0.01 sec)</a:t>
            </a:r>
          </a:p>
          <a:p>
            <a:pPr eaLnBrk="1" hangingPunct="1">
              <a:lnSpc>
                <a:spcPct val="80000"/>
              </a:lnSpc>
            </a:pPr>
            <a:endParaRPr lang="en-US" sz="2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Matching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MySQL provides: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standard SQL pattern matching;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regular expression pattern matching, similar to those used by Unix utilities such as vi, </a:t>
            </a:r>
            <a:r>
              <a:rPr lang="en-US" sz="2000" dirty="0" err="1" smtClean="0"/>
              <a:t>grep</a:t>
            </a:r>
            <a:r>
              <a:rPr lang="en-US" sz="2000" dirty="0" smtClean="0"/>
              <a:t> and sed.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SQL Pattern matching: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To perform pattern matching, use the LIKE or NOT LIKE comparison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By default, patterns are case insensitive.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Special Characters: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_  Used to match any single character.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% Used to match an arbitrary number of characters.</a:t>
            </a:r>
          </a:p>
        </p:txBody>
      </p:sp>
    </p:spTree>
    <p:extLst>
      <p:ext uri="{BB962C8B-B14F-4D97-AF65-F5344CB8AC3E}">
        <p14:creationId xmlns:p14="http://schemas.microsoft.com/office/powerpoint/2010/main" val="14309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Matching Example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find names beginning with ‘b’: 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mysql</a:t>
            </a:r>
            <a:r>
              <a:rPr lang="en-US" sz="1600" b="1" dirty="0" smtClean="0">
                <a:latin typeface="Courier New" pitchFamily="49" charset="0"/>
              </a:rPr>
              <a:t>&gt; SELECT * FROM pet WHERE name LIKE "b%";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name   | owner  | species | sex  | birth      | death     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Buffy  | Harold | dog     | f    | 1989-05-13 | NULL      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Bowser | Diane  | dog     | m    | 1989-08-31 | 1995-07-29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+--------+--------+---------+------+------------+------------+</a:t>
            </a:r>
          </a:p>
        </p:txBody>
      </p:sp>
    </p:spTree>
    <p:extLst>
      <p:ext uri="{BB962C8B-B14F-4D97-AF65-F5344CB8AC3E}">
        <p14:creationId xmlns:p14="http://schemas.microsoft.com/office/powerpoint/2010/main" val="2084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Matching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find names ending with `</a:t>
            </a:r>
            <a:r>
              <a:rPr lang="en-US" dirty="0" err="1" smtClean="0"/>
              <a:t>fy</a:t>
            </a:r>
            <a:r>
              <a:rPr lang="en-US" dirty="0" smtClean="0"/>
              <a:t>': 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mysql</a:t>
            </a:r>
            <a:r>
              <a:rPr lang="en-US" sz="1600" b="1" dirty="0" smtClean="0">
                <a:latin typeface="Courier New" pitchFamily="49" charset="0"/>
              </a:rPr>
              <a:t>&gt; SELECT * FROM pet WHERE name LIKE "%</a:t>
            </a:r>
            <a:r>
              <a:rPr lang="en-US" sz="1600" b="1" dirty="0" err="1" smtClean="0">
                <a:latin typeface="Courier New" pitchFamily="49" charset="0"/>
              </a:rPr>
              <a:t>fy</a:t>
            </a:r>
            <a:r>
              <a:rPr lang="en-US" sz="1600" b="1" dirty="0" smtClean="0">
                <a:latin typeface="Courier New" pitchFamily="49" charset="0"/>
              </a:rPr>
              <a:t>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name   | owner  | species | sex  | birth      | death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Fluffy | Harold | cat     | f    | 1993-02-04 | NULL 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Buffy  | Harold | dog     | f    | 1989-05-13 | NULL 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408326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Matching Example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8382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To find names containing a ‘w’: </a:t>
            </a:r>
          </a:p>
          <a:p>
            <a:pPr eaLnBrk="1" hangingPunct="1"/>
            <a:endParaRPr lang="en-US" sz="28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mysql</a:t>
            </a:r>
            <a:r>
              <a:rPr lang="en-US" sz="1600" b="1" dirty="0" smtClean="0">
                <a:latin typeface="Courier New" pitchFamily="49" charset="0"/>
              </a:rPr>
              <a:t>&gt; SELECT * FROM pet WHERE name LIKE "%w%";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+----------+-------+---------+------+------------+------------+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name     | owner | species | sex  | birth      | death     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+----------+-------+---------+------+------------+------------+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Claws    | Gwen  | cat     | m    | 1994-03-17 | NULL      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Bowser   | Diane | dog     | m    | 1989-08-31 | 1995-07-29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Whistler | Gwen  | bird    | NULL | 1997-12-09 | NULL      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+----------+-------+---------+------+------------+------------+</a:t>
            </a:r>
          </a:p>
        </p:txBody>
      </p:sp>
    </p:spTree>
    <p:extLst>
      <p:ext uri="{BB962C8B-B14F-4D97-AF65-F5344CB8AC3E}">
        <p14:creationId xmlns:p14="http://schemas.microsoft.com/office/powerpoint/2010/main" val="10269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MySQL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MySQL is a very popular, open source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Officially pronounced “my </a:t>
            </a:r>
            <a:r>
              <a:rPr lang="en-US" sz="2400" dirty="0" err="1" smtClean="0"/>
              <a:t>Ess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Ell” (not my sequel).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Handles very large databases;  very fast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Why MySQL?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Free (much cheaper than Oracle!)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Each student can install MySQL locally.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Easy to use Shell for creating tables, querying tables,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Easy to use with Java JDBC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21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Matching Example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To find names containing exactly five characters, use the _ pattern character: 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mysql</a:t>
            </a:r>
            <a:r>
              <a:rPr lang="en-US" sz="1600" b="1" dirty="0" smtClean="0">
                <a:latin typeface="Courier New" pitchFamily="49" charset="0"/>
              </a:rPr>
              <a:t>&gt; SELECT * FROM pet WHERE name LIKE "_____";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name  | owner  | species | sex  | birth      | death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Claws | Gwen   | cat     | m    | 1994-03-17 | NULL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Buffy | Harold | dog     | f    | 1989-05-13 | NULL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+-------+--------+---------+------+------------+-------+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36788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 Matching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other type of pattern matching provided by MySQL uses extended regular expressions. </a:t>
            </a:r>
          </a:p>
          <a:p>
            <a:pPr eaLnBrk="1" hangingPunct="1"/>
            <a:r>
              <a:rPr lang="en-US" dirty="0" smtClean="0"/>
              <a:t>When you test for a match for this type of pattern, use the REGEXP and NOT REGEXP operators (or RLIKE and NOT RLIKE, which are synonyms).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9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Some characteristics of extended regular expressions are: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. matches any single character.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character class [...] matches any character within the brackets. For example, [</a:t>
            </a:r>
            <a:r>
              <a:rPr lang="en-US" sz="2000" dirty="0" err="1" smtClean="0"/>
              <a:t>abc</a:t>
            </a:r>
            <a:r>
              <a:rPr lang="en-US" sz="2000" dirty="0" smtClean="0"/>
              <a:t>] matches a, b, or c. To name a range of characters, use a dash. [a-z] matches any lowercase letter, whereas [0-9] matches any digit.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* matches zero or more instances of the thing preceding it. For example, x* matches any number of x characters, [0-9]* matches any number of digits, and .* matches any number of anything.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 anchor a pattern so that it must match the beginning or end of the value being tested, use ^ at the beginning or $ at the end of the pattern. </a:t>
            </a:r>
          </a:p>
        </p:txBody>
      </p:sp>
    </p:spTree>
    <p:extLst>
      <p:ext uri="{BB962C8B-B14F-4D97-AF65-F5344CB8AC3E}">
        <p14:creationId xmlns:p14="http://schemas.microsoft.com/office/powerpoint/2010/main" val="13497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 Ex Example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 find names beginning with b, use ^ to match the beginning of the name: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mysql</a:t>
            </a:r>
            <a:r>
              <a:rPr lang="en-US" sz="1600" b="1" dirty="0" smtClean="0">
                <a:latin typeface="Courier New" pitchFamily="49" charset="0"/>
              </a:rPr>
              <a:t>&gt; SELECT * FROM pet WHERE name REGEXP "^b";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name   | owner 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Buffy  | Harold | dog     | f    | 1989-05-13 | NULL    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Bowser | Diane  | dog     | m    | 1989-08-31 | 1995-07-29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+--------+--------+---------+------+------------+------------+</a:t>
            </a:r>
          </a:p>
        </p:txBody>
      </p:sp>
    </p:spTree>
    <p:extLst>
      <p:ext uri="{BB962C8B-B14F-4D97-AF65-F5344CB8AC3E}">
        <p14:creationId xmlns:p14="http://schemas.microsoft.com/office/powerpoint/2010/main" val="30998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 Ex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 find names ending with `</a:t>
            </a:r>
            <a:r>
              <a:rPr lang="en-US" sz="2400" dirty="0" err="1" smtClean="0"/>
              <a:t>fy</a:t>
            </a:r>
            <a:r>
              <a:rPr lang="en-US" sz="2400" dirty="0" smtClean="0"/>
              <a:t>', use `$' to match the end of the name:</a:t>
            </a:r>
            <a:r>
              <a:rPr lang="en-US" sz="18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mysql</a:t>
            </a:r>
            <a:r>
              <a:rPr lang="en-US" sz="1600" b="1" dirty="0" smtClean="0">
                <a:latin typeface="Courier New" pitchFamily="49" charset="0"/>
              </a:rPr>
              <a:t>&gt; SELECT * FROM pet WHERE name REGEXP "</a:t>
            </a:r>
            <a:r>
              <a:rPr lang="en-US" sz="1600" b="1" dirty="0" err="1" smtClean="0">
                <a:latin typeface="Courier New" pitchFamily="49" charset="0"/>
              </a:rPr>
              <a:t>fy</a:t>
            </a:r>
            <a:r>
              <a:rPr lang="en-US" sz="1600" b="1" dirty="0" smtClean="0">
                <a:latin typeface="Courier New" pitchFamily="49" charset="0"/>
              </a:rPr>
              <a:t>$";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name   | owner  | species | sex  | birth      | death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Fluffy | Harold | cat     | f    | 1993-02-04 | NULL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| Buffy  | Harold | dog     | f    | 1989-05-13 | NULL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+--------+--------+---------+------+------------+-------+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38901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Rows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Databases are often used to answer the question, "How often does a certain type of data occur in a table?"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example, you might want to know how many pets you have, or how many pets each owner has.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Counting the total number of animals you have is the same question as “How many rows are in the pet table?” because there is one record per pet.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COUNT() function counts the number of non-NULL results.</a:t>
            </a:r>
          </a:p>
        </p:txBody>
      </p:sp>
    </p:spTree>
    <p:extLst>
      <p:ext uri="{BB962C8B-B14F-4D97-AF65-F5344CB8AC3E}">
        <p14:creationId xmlns:p14="http://schemas.microsoft.com/office/powerpoint/2010/main" val="142573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Rows Example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query to determine total number of pets: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err="1" smtClean="0">
                <a:latin typeface="Courier New" pitchFamily="49" charset="0"/>
              </a:rPr>
              <a:t>mysql</a:t>
            </a:r>
            <a:r>
              <a:rPr lang="en-US" sz="2800" b="1" dirty="0" smtClean="0">
                <a:latin typeface="Courier New" pitchFamily="49" charset="0"/>
              </a:rPr>
              <a:t>&gt; SELECT COUNT(*) FROM pet;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+----------+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| COUNT(*)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+----------+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|        9 |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+----------+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Batch Mode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the previous sections, you saw how MySQL is used interactively to enter queries and view the results.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You can also run MySQL in batch mode. To do this, put the commands you want to run in a file, then tell </a:t>
            </a:r>
            <a:r>
              <a:rPr lang="en-US" dirty="0" err="1" smtClean="0"/>
              <a:t>mysql</a:t>
            </a:r>
            <a:r>
              <a:rPr lang="en-US" dirty="0" smtClean="0"/>
              <a:t> to read its input from the file: 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C:\mysql\bin&gt; </a:t>
            </a:r>
            <a:r>
              <a:rPr lang="en-US" b="1" dirty="0" err="1" smtClean="0">
                <a:latin typeface="Courier New" pitchFamily="49" charset="0"/>
              </a:rPr>
              <a:t>mysql</a:t>
            </a:r>
            <a:r>
              <a:rPr lang="en-US" b="1" dirty="0" smtClean="0">
                <a:latin typeface="Courier New" pitchFamily="49" charset="0"/>
              </a:rPr>
              <a:t> &lt; batch-file</a:t>
            </a:r>
            <a:r>
              <a:rPr lang="en-US" dirty="0" smtClean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3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Next Session…..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458200" cy="3302000"/>
          </a:xfrm>
        </p:spPr>
        <p:txBody>
          <a:bodyPr/>
          <a:lstStyle/>
          <a:p>
            <a:r>
              <a:rPr lang="en-GB" dirty="0" smtClean="0"/>
              <a:t>Further HTML -&gt; Cascading Style Sheets (CSS)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Connecting to MySQL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MySQL provides an interactive shell for creating tables, inserting data, etc.</a:t>
            </a:r>
          </a:p>
          <a:p>
            <a:pPr eaLnBrk="1" hangingPunct="1"/>
            <a:r>
              <a:rPr lang="en-US" dirty="0" smtClean="0"/>
              <a:t>On Windows, just go to c:\mysql\bin, and type: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mysql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Or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open the MySQL console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Path must be set in Environmental variables if opening the command prompt in any other folder</a:t>
            </a:r>
          </a:p>
        </p:txBody>
      </p:sp>
    </p:spTree>
    <p:extLst>
      <p:ext uri="{BB962C8B-B14F-4D97-AF65-F5344CB8AC3E}">
        <p14:creationId xmlns:p14="http://schemas.microsoft.com/office/powerpoint/2010/main" val="29798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Session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For example: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Enter password:  *****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Welcome to the MySQL monitor.  Commands end with ; or \g.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Your MySQL connection id is 241 to server version: 3.23.49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Type 'help;' or '\h' for help. Type '\c' to clear the buffer.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 smtClean="0">
                <a:latin typeface="Courier New" pitchFamily="49" charset="0"/>
              </a:rPr>
              <a:t>mysql</a:t>
            </a:r>
            <a:r>
              <a:rPr lang="en-US" sz="14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First time access: hit enter key as there is no password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 exit the MySQL Shell, just type QUIT or EXIT: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mysql</a:t>
            </a:r>
            <a:r>
              <a:rPr lang="en-US" sz="1800" dirty="0" smtClean="0">
                <a:latin typeface="Courier New" pitchFamily="49" charset="0"/>
              </a:rPr>
              <a:t>&gt; QUIT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mysql</a:t>
            </a:r>
            <a:r>
              <a:rPr lang="en-US" sz="1800" dirty="0" smtClean="0">
                <a:latin typeface="Courier New" pitchFamily="49" charset="0"/>
              </a:rPr>
              <a:t>&gt;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exit</a:t>
            </a:r>
            <a:endParaRPr lang="en-US" sz="14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Queries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Once logged in, you can try some simple queries.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For example: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mysql</a:t>
            </a:r>
            <a:r>
              <a:rPr lang="en-US" sz="1800" b="1" dirty="0" smtClean="0">
                <a:latin typeface="Courier New" pitchFamily="49" charset="0"/>
              </a:rPr>
              <a:t>&gt; SELECT VERSION(), CURRENT_DATE;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| VERSION() | CURRENT_DATE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| 3.23.49   | 2002-05-26  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Courier New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Note that most MySQL commands end with a semicolon (;)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MySQL returns the total number of rows found, and the total time to execute the query.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So results are returned as tables.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Queries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Keywords are not case-sensitive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following queries are equivalent: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mysql</a:t>
            </a:r>
            <a:r>
              <a:rPr lang="en-US" sz="2400" b="1" dirty="0" smtClean="0">
                <a:latin typeface="Courier New" pitchFamily="49" charset="0"/>
              </a:rPr>
              <a:t>&gt; SELECT VERSION(), CURRENT_DATE;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mysql</a:t>
            </a:r>
            <a:r>
              <a:rPr lang="en-US" sz="2400" b="1" dirty="0" smtClean="0">
                <a:latin typeface="Courier New" pitchFamily="49" charset="0"/>
              </a:rPr>
              <a:t>&gt; select version(), </a:t>
            </a:r>
            <a:r>
              <a:rPr lang="en-US" sz="2400" b="1" dirty="0" err="1" smtClean="0">
                <a:latin typeface="Courier New" pitchFamily="49" charset="0"/>
              </a:rPr>
              <a:t>current_date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</a:rPr>
              <a:t>mysql</a:t>
            </a:r>
            <a:r>
              <a:rPr lang="en-US" sz="2400" b="1" dirty="0" smtClean="0">
                <a:latin typeface="Courier New" pitchFamily="49" charset="0"/>
              </a:rPr>
              <a:t>&gt; </a:t>
            </a:r>
            <a:r>
              <a:rPr lang="en-US" sz="2400" b="1" dirty="0" err="1" smtClean="0">
                <a:latin typeface="Courier New" pitchFamily="49" charset="0"/>
              </a:rPr>
              <a:t>SeLeCt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vErSiOn</a:t>
            </a:r>
            <a:r>
              <a:rPr lang="en-US" sz="2400" b="1" dirty="0" smtClean="0">
                <a:latin typeface="Courier New" pitchFamily="49" charset="0"/>
              </a:rPr>
              <a:t>(), </a:t>
            </a:r>
            <a:r>
              <a:rPr lang="en-US" sz="2400" b="1" dirty="0" err="1" smtClean="0">
                <a:latin typeface="Courier New" pitchFamily="49" charset="0"/>
              </a:rPr>
              <a:t>current_DATE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Queries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Here's another query. It demonstrates that you can use </a:t>
            </a:r>
            <a:r>
              <a:rPr lang="en-US" sz="2800" dirty="0" err="1" smtClean="0"/>
              <a:t>mysql</a:t>
            </a:r>
            <a:r>
              <a:rPr lang="en-US" sz="2800" dirty="0" smtClean="0"/>
              <a:t> as a simple calculator: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err="1" smtClean="0">
                <a:latin typeface="Courier New" pitchFamily="49" charset="0"/>
              </a:rPr>
              <a:t>mysql</a:t>
            </a:r>
            <a:r>
              <a:rPr lang="en-US" sz="2800" b="1" dirty="0" smtClean="0">
                <a:latin typeface="Courier New" pitchFamily="49" charset="0"/>
              </a:rPr>
              <a:t>&gt; SELECT SIN(PI()/4), (4+1)*5;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| SIN(PI()/4) | (4+1)*5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|    0.707107 |      25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</a:pPr>
            <a:endParaRPr lang="en-US" sz="2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2725</TotalTime>
  <Words>2774</Words>
  <Application>Microsoft Office PowerPoint</Application>
  <PresentationFormat>On-screen Show (4:3)</PresentationFormat>
  <Paragraphs>516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Blank Presentation</vt:lpstr>
      <vt:lpstr>Introduction to MySQL</vt:lpstr>
      <vt:lpstr>Topics</vt:lpstr>
      <vt:lpstr>Source</vt:lpstr>
      <vt:lpstr>MySQL</vt:lpstr>
      <vt:lpstr>Connecting to MySQL</vt:lpstr>
      <vt:lpstr>Sample Session</vt:lpstr>
      <vt:lpstr>Basic Queries</vt:lpstr>
      <vt:lpstr>Basic Queries</vt:lpstr>
      <vt:lpstr>Basic Queries</vt:lpstr>
      <vt:lpstr>Basic Queries</vt:lpstr>
      <vt:lpstr>Multi-Line Commands</vt:lpstr>
      <vt:lpstr>Canceling a Command</vt:lpstr>
      <vt:lpstr>Using a Database</vt:lpstr>
      <vt:lpstr>Using a Database</vt:lpstr>
      <vt:lpstr>Creating a Table</vt:lpstr>
      <vt:lpstr>Creating a Table</vt:lpstr>
      <vt:lpstr>Creating a Table</vt:lpstr>
      <vt:lpstr>Showing Tables</vt:lpstr>
      <vt:lpstr>Describing Tables</vt:lpstr>
      <vt:lpstr>Deleting a Table</vt:lpstr>
      <vt:lpstr>Loading Data</vt:lpstr>
      <vt:lpstr>More data…</vt:lpstr>
      <vt:lpstr>Loading Sample Data </vt:lpstr>
      <vt:lpstr>Sample Data File</vt:lpstr>
      <vt:lpstr>For each of the examples, assume the following set of data.</vt:lpstr>
      <vt:lpstr>SQL Select</vt:lpstr>
      <vt:lpstr>Selecting All Data</vt:lpstr>
      <vt:lpstr>Selecting Particular Rows</vt:lpstr>
      <vt:lpstr>Selecting Particular Rows</vt:lpstr>
      <vt:lpstr>Selecting Particular Columns</vt:lpstr>
      <vt:lpstr>Selecting Particular Columns</vt:lpstr>
      <vt:lpstr>Sorting Data</vt:lpstr>
      <vt:lpstr>Sorting Data</vt:lpstr>
      <vt:lpstr>Working with NULLs</vt:lpstr>
      <vt:lpstr>Working with NULLs</vt:lpstr>
      <vt:lpstr>Pattern Matching</vt:lpstr>
      <vt:lpstr>Pattern Matching Example</vt:lpstr>
      <vt:lpstr>Pattern Matching Example</vt:lpstr>
      <vt:lpstr>Pattern Matching Example</vt:lpstr>
      <vt:lpstr>Pattern Matching Example</vt:lpstr>
      <vt:lpstr>Regular Expression Matching</vt:lpstr>
      <vt:lpstr>Regular Expressions</vt:lpstr>
      <vt:lpstr>Reg Ex Example</vt:lpstr>
      <vt:lpstr>Reg Ex Example</vt:lpstr>
      <vt:lpstr>Counting Rows</vt:lpstr>
      <vt:lpstr>Counting Rows Example</vt:lpstr>
      <vt:lpstr>Batch Mode</vt:lpstr>
      <vt:lpstr>Next Session…..</vt:lpstr>
    </vt:vector>
  </TitlesOfParts>
  <Company>TRBDI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Software Quality</dc:title>
  <dc:creator>trbdi</dc:creator>
  <cp:lastModifiedBy>pdonohue</cp:lastModifiedBy>
  <cp:revision>148</cp:revision>
  <cp:lastPrinted>1999-09-30T16:19:21Z</cp:lastPrinted>
  <dcterms:created xsi:type="dcterms:W3CDTF">1999-08-19T17:36:44Z</dcterms:created>
  <dcterms:modified xsi:type="dcterms:W3CDTF">2012-11-13T13:00:47Z</dcterms:modified>
</cp:coreProperties>
</file>