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540" r:id="rId3"/>
    <p:sldId id="541" r:id="rId4"/>
    <p:sldId id="542" r:id="rId5"/>
    <p:sldId id="543" r:id="rId6"/>
    <p:sldId id="544" r:id="rId7"/>
    <p:sldId id="545" r:id="rId8"/>
    <p:sldId id="546" r:id="rId9"/>
    <p:sldId id="547" r:id="rId10"/>
    <p:sldId id="548" r:id="rId11"/>
    <p:sldId id="549" r:id="rId12"/>
    <p:sldId id="550" r:id="rId13"/>
    <p:sldId id="551" r:id="rId14"/>
    <p:sldId id="552" r:id="rId15"/>
    <p:sldId id="553" r:id="rId16"/>
    <p:sldId id="554" r:id="rId17"/>
    <p:sldId id="555" r:id="rId18"/>
    <p:sldId id="556" r:id="rId19"/>
    <p:sldId id="557" r:id="rId20"/>
    <p:sldId id="558" r:id="rId21"/>
    <p:sldId id="559" r:id="rId22"/>
    <p:sldId id="560" r:id="rId23"/>
    <p:sldId id="561" r:id="rId24"/>
    <p:sldId id="562" r:id="rId25"/>
    <p:sldId id="563" r:id="rId26"/>
    <p:sldId id="564" r:id="rId27"/>
    <p:sldId id="565" r:id="rId28"/>
    <p:sldId id="566" r:id="rId29"/>
    <p:sldId id="567" r:id="rId30"/>
    <p:sldId id="568" r:id="rId31"/>
    <p:sldId id="569" r:id="rId32"/>
    <p:sldId id="570" r:id="rId33"/>
    <p:sldId id="531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1348" autoAdjust="0"/>
  </p:normalViewPr>
  <p:slideViewPr>
    <p:cSldViewPr>
      <p:cViewPr>
        <p:scale>
          <a:sx n="75" d="100"/>
          <a:sy n="75" d="100"/>
        </p:scale>
        <p:origin x="-1224" y="-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"/>
    </p:cViewPr>
  </p:sorterViewPr>
  <p:notesViewPr>
    <p:cSldViewPr>
      <p:cViewPr varScale="1">
        <p:scale>
          <a:sx n="60" d="100"/>
          <a:sy n="60" d="100"/>
        </p:scale>
        <p:origin x="-249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91BFF04-A98E-4750-A2B4-3D88D5201EA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5975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D6E878F-088B-4D00-B1F4-2D976C5F3A6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3951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5E6160-238B-46B5-87E7-B6144769C1F2}" type="slidenum">
              <a:rPr lang="en-US"/>
              <a:pPr/>
              <a:t>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1945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0AEB93-5F4F-43BC-8E29-6C6AD192881C}" type="slidenum">
              <a:rPr lang="en-US"/>
              <a:pPr/>
              <a:t>11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3789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0A32F9-D641-46A5-811F-978EDE2AEE07}" type="slidenum">
              <a:rPr lang="en-US"/>
              <a:pPr/>
              <a:t>12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3993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B33F38-6B3A-443C-8786-A90BF05FBCCA}" type="slidenum">
              <a:rPr lang="en-US"/>
              <a:pPr/>
              <a:t>13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4198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A52D36-C4AB-469A-AA20-FCB9CA0081BB}" type="slidenum">
              <a:rPr lang="en-US"/>
              <a:pPr/>
              <a:t>14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4403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28E381-5DBF-4EC5-90FF-A19E7999BD39}" type="slidenum">
              <a:rPr lang="en-US"/>
              <a:pPr/>
              <a:t>15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4608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CB77DF-9658-46FC-ADA5-4617EC06317E}" type="slidenum">
              <a:rPr lang="en-US"/>
              <a:pPr/>
              <a:t>16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4813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1560EF-EAE4-4A05-B07C-6E508EFE6149}" type="slidenum">
              <a:rPr lang="en-US"/>
              <a:pPr/>
              <a:t>17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5017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678BE0-2169-4CBD-AAFF-FC4E25001113}" type="slidenum">
              <a:rPr lang="en-US"/>
              <a:pPr/>
              <a:t>18</a:t>
            </a:fld>
            <a:endParaRPr 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5427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7CE2A1-5EDF-48AD-AD74-F0F53035E895}" type="slidenum">
              <a:rPr lang="en-US"/>
              <a:pPr/>
              <a:t>19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5632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606217-A695-460B-9B88-0B6402C1FEDE}" type="slidenum">
              <a:rPr lang="en-US"/>
              <a:pPr/>
              <a:t>20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5837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48174C-EF5C-481B-9F24-7A056D19B259}" type="slidenum">
              <a:rPr lang="en-US"/>
              <a:pPr/>
              <a:t>3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21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6F4403-DE04-49C2-97DC-663048F0483D}" type="slidenum">
              <a:rPr lang="en-US"/>
              <a:pPr/>
              <a:t>21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6041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D75058-054E-4C14-9DAC-9A0BAB9DABA2}" type="slidenum">
              <a:rPr lang="en-US"/>
              <a:pPr/>
              <a:t>22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6246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F37FE7-02B7-453B-AE10-A95E6A5353A9}" type="slidenum">
              <a:rPr lang="en-US"/>
              <a:pPr/>
              <a:t>23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6451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60C8BA-C473-4326-8656-30F53C02AEAD}" type="slidenum">
              <a:rPr lang="en-US"/>
              <a:pPr/>
              <a:t>24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6861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807BFE-5321-4714-9888-775F496A3AE8}" type="slidenum">
              <a:rPr lang="en-US"/>
              <a:pPr/>
              <a:t>25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7065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8E71CC-F494-4E1B-A12B-55105B4FE868}" type="slidenum">
              <a:rPr lang="en-US"/>
              <a:pPr/>
              <a:t>26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727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1BE21E-7515-478D-99D5-EB48F5055C59}" type="slidenum">
              <a:rPr lang="en-US"/>
              <a:pPr/>
              <a:t>27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7475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426D4B-5255-4913-9933-28DDE9559B3E}" type="slidenum">
              <a:rPr lang="en-US"/>
              <a:pPr/>
              <a:t>28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7680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51378D-CEC3-436C-B942-D35B6BAA4580}" type="slidenum">
              <a:rPr lang="en-US"/>
              <a:pPr/>
              <a:t>29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7885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2FBFF6-C6F5-4A70-AA57-606F39D38B22}" type="slidenum">
              <a:rPr lang="en-US"/>
              <a:pPr/>
              <a:t>30</a:t>
            </a:fld>
            <a:endParaRPr 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8089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BCAAE3-0344-4F35-91DE-D1FE5C0DEA2D}" type="slidenum">
              <a:rPr lang="en-US"/>
              <a:pPr/>
              <a:t>4</a:t>
            </a:fld>
            <a:endParaRPr 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2355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A9AA22-4257-4583-BD2F-ABC986E05602}" type="slidenum">
              <a:rPr lang="en-US"/>
              <a:pPr/>
              <a:t>31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8294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4B30B7-61A7-4F6F-9AC0-FBB8C417A266}" type="slidenum">
              <a:rPr lang="en-US"/>
              <a:pPr/>
              <a:t>32</a:t>
            </a:fld>
            <a:endParaRPr 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8499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99DF70-048D-4E63-A066-6CB5BCD9C279}" type="slidenum">
              <a:rPr lang="en-US"/>
              <a:pPr/>
              <a:t>33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512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AC64B-7582-43F6-ACFB-92A40AF43139}" type="slidenum">
              <a:rPr lang="en-US"/>
              <a:pPr/>
              <a:t>5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2560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F4A58D-2597-4FF7-A536-4BA36CA7FA55}" type="slidenum">
              <a:rPr lang="en-US"/>
              <a:pPr/>
              <a:t>6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2765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0BF072-0984-4888-ACFC-41BE3DAD01D6}" type="slidenum">
              <a:rPr lang="en-US"/>
              <a:pPr/>
              <a:t>7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2969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811412-E180-4E2B-9C9F-F6BB0E8AA2F3}" type="slidenum">
              <a:rPr lang="en-US"/>
              <a:pPr/>
              <a:t>8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3174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721AA9-6E19-4264-BA9C-6A636955061B}" type="slidenum">
              <a:rPr lang="en-US"/>
              <a:pPr/>
              <a:t>9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3379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4D0E76-4470-432C-AE45-1DE743464D4E}" type="slidenum">
              <a:rPr lang="en-US"/>
              <a:pPr/>
              <a:t>10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3584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en-US" dirty="0"/>
              <a:t>Version 1.0</a:t>
            </a:r>
          </a:p>
          <a:p>
            <a:pPr>
              <a:defRPr/>
            </a:pPr>
            <a:r>
              <a:rPr lang="en-US" dirty="0"/>
              <a:t>© Patrick Donohue </a:t>
            </a:r>
            <a:r>
              <a:rPr lang="en-US" dirty="0" smtClean="0"/>
              <a:t>2012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GB" dirty="0" smtClean="0"/>
              <a:t>CNSM</a:t>
            </a:r>
            <a:endParaRPr lang="en-IE" dirty="0"/>
          </a:p>
          <a:p>
            <a:pPr>
              <a:defRPr/>
            </a:pPr>
            <a:r>
              <a:rPr lang="en-GB" dirty="0" smtClean="0"/>
              <a:t>Computer Networks &amp; Systems Management</a:t>
            </a:r>
            <a:endParaRPr lang="en-GB" dirty="0"/>
          </a:p>
          <a:p>
            <a:pPr>
              <a:defRPr/>
            </a:pPr>
            <a:r>
              <a:rPr lang="en-GB" dirty="0"/>
              <a:t>Module ComNet1 Networks1</a:t>
            </a:r>
          </a:p>
          <a:p>
            <a:pPr>
              <a:defRPr/>
            </a:pPr>
            <a:r>
              <a:rPr lang="en-US" dirty="0" smtClean="0"/>
              <a:t>Lecture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B046CA95-9A78-41A9-B6EF-8A946BA29455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mtClean="0"/>
              <a:t>of 12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83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Version 2.0</a:t>
            </a:r>
          </a:p>
          <a:p>
            <a:pPr>
              <a:defRPr/>
            </a:pPr>
            <a:r>
              <a:rPr lang="en-US"/>
              <a:t>© Patrick Donohue 2004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B.Sc</a:t>
            </a:r>
            <a:r>
              <a:rPr lang="en-US" dirty="0"/>
              <a:t> (</a:t>
            </a:r>
            <a:r>
              <a:rPr lang="en-US" dirty="0" err="1"/>
              <a:t>Ord</a:t>
            </a:r>
            <a:r>
              <a:rPr lang="en-US" dirty="0"/>
              <a:t>) in Software Development</a:t>
            </a:r>
          </a:p>
          <a:p>
            <a:pPr>
              <a:defRPr/>
            </a:pPr>
            <a:r>
              <a:rPr lang="en-US" dirty="0"/>
              <a:t>Module SD32 Software Development</a:t>
            </a:r>
          </a:p>
          <a:p>
            <a:pPr>
              <a:defRPr/>
            </a:pPr>
            <a:r>
              <a:rPr lang="en-US" dirty="0" smtClean="0"/>
              <a:t>Lecture 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9CB3061D-C0D3-4D59-8D77-74943AC5ADDE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mtClean="0"/>
              <a:t>of 12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46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28600"/>
            <a:ext cx="21145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61912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Version 2.0</a:t>
            </a:r>
          </a:p>
          <a:p>
            <a:pPr>
              <a:defRPr/>
            </a:pPr>
            <a:r>
              <a:rPr lang="en-US"/>
              <a:t>© Patrick Donohue 2004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B.Sc</a:t>
            </a:r>
            <a:r>
              <a:rPr lang="en-US" dirty="0"/>
              <a:t> (</a:t>
            </a:r>
            <a:r>
              <a:rPr lang="en-US" dirty="0" err="1"/>
              <a:t>Ord</a:t>
            </a:r>
            <a:r>
              <a:rPr lang="en-US" dirty="0"/>
              <a:t>) in Software Development</a:t>
            </a:r>
          </a:p>
          <a:p>
            <a:pPr>
              <a:defRPr/>
            </a:pPr>
            <a:r>
              <a:rPr lang="en-US" dirty="0"/>
              <a:t>Module SD32 Software Development</a:t>
            </a:r>
          </a:p>
          <a:p>
            <a:pPr>
              <a:defRPr/>
            </a:pPr>
            <a:r>
              <a:rPr lang="en-US" dirty="0" smtClean="0"/>
              <a:t>Lecture 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6BB6A9BB-E4EA-4109-A38B-976AAEE35B43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mtClean="0"/>
              <a:t>of 12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95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C52609B-24C7-4EAC-A21C-6FD1C19652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72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D082343-B99E-4090-BCBE-4D5EB5E961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54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48F606C-14D7-46B1-BD0B-0BFA4224B3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33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Version 2.0</a:t>
            </a:r>
          </a:p>
          <a:p>
            <a:pPr>
              <a:defRPr/>
            </a:pPr>
            <a:r>
              <a:rPr lang="en-US"/>
              <a:t>© Patrick Donohue 2004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B.Sc</a:t>
            </a:r>
            <a:r>
              <a:rPr lang="en-US" dirty="0"/>
              <a:t> (</a:t>
            </a:r>
            <a:r>
              <a:rPr lang="en-US" dirty="0" err="1"/>
              <a:t>Ord</a:t>
            </a:r>
            <a:r>
              <a:rPr lang="en-US" dirty="0"/>
              <a:t>) in Software Development</a:t>
            </a:r>
          </a:p>
          <a:p>
            <a:pPr>
              <a:defRPr/>
            </a:pPr>
            <a:r>
              <a:rPr lang="en-US" dirty="0"/>
              <a:t>Module SD32 Software Development</a:t>
            </a:r>
          </a:p>
          <a:p>
            <a:pPr>
              <a:defRPr/>
            </a:pPr>
            <a:r>
              <a:rPr lang="en-US" dirty="0" smtClean="0"/>
              <a:t>Lecture 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CC592FE5-A267-453C-867C-13215FCBA2D7}" type="slidenum">
              <a:rPr lang="en-US"/>
              <a:pPr>
                <a:defRPr/>
              </a:pPr>
              <a:t>‹#›</a:t>
            </a:fld>
            <a:r>
              <a:rPr lang="en-US"/>
              <a:t> of 15 </a:t>
            </a:r>
          </a:p>
        </p:txBody>
      </p:sp>
    </p:spTree>
    <p:extLst>
      <p:ext uri="{BB962C8B-B14F-4D97-AF65-F5344CB8AC3E}">
        <p14:creationId xmlns:p14="http://schemas.microsoft.com/office/powerpoint/2010/main" val="96335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Version 2.0</a:t>
            </a:r>
          </a:p>
          <a:p>
            <a:pPr>
              <a:defRPr/>
            </a:pPr>
            <a:r>
              <a:rPr lang="en-US"/>
              <a:t>© Patrick Donohue 2004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B.Sc</a:t>
            </a:r>
            <a:r>
              <a:rPr lang="en-US" dirty="0"/>
              <a:t> (</a:t>
            </a:r>
            <a:r>
              <a:rPr lang="en-US" dirty="0" err="1"/>
              <a:t>Ord</a:t>
            </a:r>
            <a:r>
              <a:rPr lang="en-US" dirty="0"/>
              <a:t>) in Software Development</a:t>
            </a:r>
          </a:p>
          <a:p>
            <a:pPr>
              <a:defRPr/>
            </a:pPr>
            <a:r>
              <a:rPr lang="en-US" dirty="0"/>
              <a:t>Module SD32 Software Development</a:t>
            </a:r>
          </a:p>
          <a:p>
            <a:pPr>
              <a:defRPr/>
            </a:pPr>
            <a:r>
              <a:rPr lang="en-US" dirty="0" smtClean="0"/>
              <a:t>Lecture 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D1F13B02-0D8F-4609-821B-1A48ADE1CB07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mtClean="0"/>
              <a:t>of 12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60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1529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1524000"/>
            <a:ext cx="41529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Version 2.0</a:t>
            </a:r>
          </a:p>
          <a:p>
            <a:pPr>
              <a:defRPr/>
            </a:pPr>
            <a:r>
              <a:rPr lang="en-US"/>
              <a:t>© Patrick Donohue 2004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B.Sc</a:t>
            </a:r>
            <a:r>
              <a:rPr lang="en-US" dirty="0"/>
              <a:t> (</a:t>
            </a:r>
            <a:r>
              <a:rPr lang="en-US" dirty="0" err="1"/>
              <a:t>Ord</a:t>
            </a:r>
            <a:r>
              <a:rPr lang="en-US" dirty="0"/>
              <a:t>) in Software Development</a:t>
            </a:r>
          </a:p>
          <a:p>
            <a:pPr>
              <a:defRPr/>
            </a:pPr>
            <a:r>
              <a:rPr lang="en-US" dirty="0"/>
              <a:t>Module SD32 Software Development</a:t>
            </a:r>
          </a:p>
          <a:p>
            <a:pPr>
              <a:defRPr/>
            </a:pPr>
            <a:r>
              <a:rPr lang="en-US" dirty="0" smtClean="0"/>
              <a:t>Lecture 4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E6DD1001-275E-4983-AE7C-A39B1C3F4D3F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mtClean="0"/>
              <a:t>of 12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Version 2.0</a:t>
            </a:r>
          </a:p>
          <a:p>
            <a:pPr>
              <a:defRPr/>
            </a:pPr>
            <a:r>
              <a:rPr lang="en-US"/>
              <a:t>© Patrick Donohue 2004</a:t>
            </a:r>
          </a:p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B.Sc</a:t>
            </a:r>
            <a:r>
              <a:rPr lang="en-US" dirty="0"/>
              <a:t> (</a:t>
            </a:r>
            <a:r>
              <a:rPr lang="en-US" dirty="0" err="1"/>
              <a:t>Ord</a:t>
            </a:r>
            <a:r>
              <a:rPr lang="en-US" dirty="0"/>
              <a:t>) in Software Development</a:t>
            </a:r>
          </a:p>
          <a:p>
            <a:pPr>
              <a:defRPr/>
            </a:pPr>
            <a:r>
              <a:rPr lang="en-US" dirty="0"/>
              <a:t>Module SD32 Software Development</a:t>
            </a:r>
          </a:p>
          <a:p>
            <a:pPr>
              <a:defRPr/>
            </a:pPr>
            <a:r>
              <a:rPr lang="en-US" dirty="0" smtClean="0"/>
              <a:t>Lecture 4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0EF7076D-D980-498E-9A7A-EC529826A193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mtClean="0"/>
              <a:t>of 12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1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Version 2.0</a:t>
            </a:r>
          </a:p>
          <a:p>
            <a:pPr>
              <a:defRPr/>
            </a:pPr>
            <a:r>
              <a:rPr lang="en-US"/>
              <a:t>© Patrick Donohue 2004</a:t>
            </a:r>
          </a:p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B.Sc</a:t>
            </a:r>
            <a:r>
              <a:rPr lang="en-US" dirty="0"/>
              <a:t> (</a:t>
            </a:r>
            <a:r>
              <a:rPr lang="en-US" dirty="0" err="1"/>
              <a:t>Ord</a:t>
            </a:r>
            <a:r>
              <a:rPr lang="en-US" dirty="0"/>
              <a:t>) in Software Development</a:t>
            </a:r>
          </a:p>
          <a:p>
            <a:pPr>
              <a:defRPr/>
            </a:pPr>
            <a:r>
              <a:rPr lang="en-US" dirty="0"/>
              <a:t>Module SD32 Software Development</a:t>
            </a:r>
          </a:p>
          <a:p>
            <a:pPr>
              <a:defRPr/>
            </a:pPr>
            <a:r>
              <a:rPr lang="en-US" dirty="0" smtClean="0"/>
              <a:t>Lecture 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72EBFF4F-E758-4302-BED9-A27ECEDA758E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mtClean="0"/>
              <a:t>of 12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60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Version 2.0</a:t>
            </a:r>
          </a:p>
          <a:p>
            <a:pPr>
              <a:defRPr/>
            </a:pPr>
            <a:r>
              <a:rPr lang="en-US"/>
              <a:t>© Patrick Donohue 2004</a:t>
            </a:r>
          </a:p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B.Sc</a:t>
            </a:r>
            <a:r>
              <a:rPr lang="en-US" dirty="0"/>
              <a:t> (</a:t>
            </a:r>
            <a:r>
              <a:rPr lang="en-US" dirty="0" err="1"/>
              <a:t>Ord</a:t>
            </a:r>
            <a:r>
              <a:rPr lang="en-US" dirty="0"/>
              <a:t>) in Software Development</a:t>
            </a:r>
          </a:p>
          <a:p>
            <a:pPr>
              <a:defRPr/>
            </a:pPr>
            <a:r>
              <a:rPr lang="en-US" dirty="0"/>
              <a:t>Module SD32 Software Development</a:t>
            </a:r>
          </a:p>
          <a:p>
            <a:pPr>
              <a:defRPr/>
            </a:pPr>
            <a:r>
              <a:rPr lang="en-US" dirty="0" smtClean="0"/>
              <a:t>Lecture 4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C983F554-C4F9-4939-B0E7-3C47F5082D9E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mtClean="0"/>
              <a:t>of 12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12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Version 2.0</a:t>
            </a:r>
          </a:p>
          <a:p>
            <a:pPr>
              <a:defRPr/>
            </a:pPr>
            <a:r>
              <a:rPr lang="en-US"/>
              <a:t>© Patrick Donohue 2004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B.Sc</a:t>
            </a:r>
            <a:r>
              <a:rPr lang="en-US" dirty="0"/>
              <a:t> (</a:t>
            </a:r>
            <a:r>
              <a:rPr lang="en-US" dirty="0" err="1"/>
              <a:t>Ord</a:t>
            </a:r>
            <a:r>
              <a:rPr lang="en-US" dirty="0"/>
              <a:t>) in Software Development</a:t>
            </a:r>
          </a:p>
          <a:p>
            <a:pPr>
              <a:defRPr/>
            </a:pPr>
            <a:r>
              <a:rPr lang="en-US" dirty="0"/>
              <a:t>Module SD32 Software Development</a:t>
            </a:r>
          </a:p>
          <a:p>
            <a:pPr>
              <a:defRPr/>
            </a:pPr>
            <a:r>
              <a:rPr lang="en-US" dirty="0" smtClean="0"/>
              <a:t>Lecture 4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EE1EA304-C345-4B98-BF83-70AE972FD0E6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mtClean="0"/>
              <a:t>of 12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4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Version 2.0</a:t>
            </a:r>
          </a:p>
          <a:p>
            <a:pPr>
              <a:defRPr/>
            </a:pPr>
            <a:r>
              <a:rPr lang="en-US"/>
              <a:t>© Patrick Donohue 2004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B.Sc</a:t>
            </a:r>
            <a:r>
              <a:rPr lang="en-US" dirty="0"/>
              <a:t> (</a:t>
            </a:r>
            <a:r>
              <a:rPr lang="en-US" dirty="0" err="1"/>
              <a:t>Ord</a:t>
            </a:r>
            <a:r>
              <a:rPr lang="en-US" dirty="0"/>
              <a:t>) in Software Development</a:t>
            </a:r>
          </a:p>
          <a:p>
            <a:pPr>
              <a:defRPr/>
            </a:pPr>
            <a:r>
              <a:rPr lang="en-US" dirty="0"/>
              <a:t>Module SD32 Software Development</a:t>
            </a:r>
          </a:p>
          <a:p>
            <a:pPr>
              <a:defRPr/>
            </a:pPr>
            <a:r>
              <a:rPr lang="en-US" dirty="0" smtClean="0"/>
              <a:t>Lecture 4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46690809-F9DC-4D89-ADF1-09FCDACFE661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mtClean="0"/>
              <a:t>of 12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5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28600"/>
            <a:ext cx="7391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458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Version 2.0</a:t>
            </a:r>
          </a:p>
          <a:p>
            <a:pPr>
              <a:defRPr/>
            </a:pPr>
            <a:r>
              <a:rPr lang="en-US"/>
              <a:t>© Patrick Donohue 2004</a:t>
            </a:r>
          </a:p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B.Sc</a:t>
            </a:r>
            <a:r>
              <a:rPr lang="en-US" dirty="0"/>
              <a:t> (</a:t>
            </a:r>
            <a:r>
              <a:rPr lang="en-US" dirty="0" err="1"/>
              <a:t>Ord</a:t>
            </a:r>
            <a:r>
              <a:rPr lang="en-US" dirty="0"/>
              <a:t>) in Software Development</a:t>
            </a:r>
          </a:p>
          <a:p>
            <a:pPr>
              <a:defRPr/>
            </a:pPr>
            <a:r>
              <a:rPr lang="en-US" dirty="0"/>
              <a:t>Module SD32 Software Development</a:t>
            </a:r>
          </a:p>
          <a:p>
            <a:pPr>
              <a:defRPr/>
            </a:pPr>
            <a:r>
              <a:rPr lang="en-US" dirty="0" smtClean="0"/>
              <a:t>Lecture 4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F71C0137-3610-4BF0-9AE5-B8ACB3FC9A20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mtClean="0"/>
              <a:t>of 12 </a:t>
            </a:r>
            <a:endParaRPr 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150813" y="0"/>
            <a:ext cx="534987" cy="6858000"/>
            <a:chOff x="95" y="0"/>
            <a:chExt cx="535" cy="4320"/>
          </a:xfrm>
        </p:grpSpPr>
        <p:sp>
          <p:nvSpPr>
            <p:cNvPr id="1032" name="AutoShape 8"/>
            <p:cNvSpPr>
              <a:spLocks noChangeArrowheads="1"/>
            </p:cNvSpPr>
            <p:nvPr/>
          </p:nvSpPr>
          <p:spPr bwMode="auto">
            <a:xfrm rot="-5400000">
              <a:off x="81" y="2292"/>
              <a:ext cx="564" cy="532"/>
            </a:xfrm>
            <a:prstGeom prst="parallelogram">
              <a:avLst>
                <a:gd name="adj" fmla="val 56036"/>
              </a:avLst>
            </a:prstGeom>
            <a:gradFill rotWithShape="0">
              <a:gsLst>
                <a:gs pos="0">
                  <a:srgbClr val="000099"/>
                </a:gs>
                <a:gs pos="100000">
                  <a:srgbClr val="FFCC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033" name="AutoShape 9"/>
            <p:cNvSpPr>
              <a:spLocks noChangeArrowheads="1"/>
            </p:cNvSpPr>
            <p:nvPr/>
          </p:nvSpPr>
          <p:spPr bwMode="auto">
            <a:xfrm rot="-5400000">
              <a:off x="81" y="2886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rgbClr val="000099"/>
                </a:gs>
                <a:gs pos="100000">
                  <a:srgbClr val="FFCC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034" name="AutoShape 10"/>
            <p:cNvSpPr>
              <a:spLocks noChangeArrowheads="1"/>
            </p:cNvSpPr>
            <p:nvPr/>
          </p:nvSpPr>
          <p:spPr bwMode="auto">
            <a:xfrm rot="-5400000">
              <a:off x="81" y="3480"/>
              <a:ext cx="564" cy="532"/>
            </a:xfrm>
            <a:prstGeom prst="parallelogram">
              <a:avLst>
                <a:gd name="adj" fmla="val 56036"/>
              </a:avLst>
            </a:prstGeom>
            <a:gradFill rotWithShape="0">
              <a:gsLst>
                <a:gs pos="0">
                  <a:srgbClr val="000099"/>
                </a:gs>
                <a:gs pos="100000">
                  <a:srgbClr val="FFCC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035" name="AutoShape 11"/>
            <p:cNvSpPr>
              <a:spLocks noChangeArrowheads="1"/>
            </p:cNvSpPr>
            <p:nvPr/>
          </p:nvSpPr>
          <p:spPr bwMode="auto">
            <a:xfrm rot="-5400000">
              <a:off x="81" y="508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rgbClr val="000099"/>
                </a:gs>
                <a:gs pos="100000">
                  <a:srgbClr val="FFCC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036" name="AutoShape 12"/>
            <p:cNvSpPr>
              <a:spLocks noChangeArrowheads="1"/>
            </p:cNvSpPr>
            <p:nvPr/>
          </p:nvSpPr>
          <p:spPr bwMode="auto">
            <a:xfrm rot="-5400000">
              <a:off x="81" y="1102"/>
              <a:ext cx="564" cy="532"/>
            </a:xfrm>
            <a:prstGeom prst="parallelogram">
              <a:avLst>
                <a:gd name="adj" fmla="val 56036"/>
              </a:avLst>
            </a:prstGeom>
            <a:gradFill rotWithShape="0">
              <a:gsLst>
                <a:gs pos="0">
                  <a:srgbClr val="000099"/>
                </a:gs>
                <a:gs pos="100000">
                  <a:srgbClr val="FFCC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037" name="AutoShape 13"/>
            <p:cNvSpPr>
              <a:spLocks noChangeArrowheads="1"/>
            </p:cNvSpPr>
            <p:nvPr/>
          </p:nvSpPr>
          <p:spPr bwMode="auto">
            <a:xfrm rot="-5400000">
              <a:off x="81" y="1698"/>
              <a:ext cx="564" cy="532"/>
            </a:xfrm>
            <a:prstGeom prst="parallelogram">
              <a:avLst>
                <a:gd name="adj" fmla="val 56036"/>
              </a:avLst>
            </a:prstGeom>
            <a:gradFill rotWithShape="0">
              <a:gsLst>
                <a:gs pos="0">
                  <a:srgbClr val="000099"/>
                </a:gs>
                <a:gs pos="100000">
                  <a:srgbClr val="FFCC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98" y="0"/>
              <a:ext cx="532" cy="465"/>
            </a:xfrm>
            <a:custGeom>
              <a:avLst/>
              <a:gdLst>
                <a:gd name="T0" fmla="*/ 1 w 532"/>
                <a:gd name="T1" fmla="*/ 0 h 465"/>
                <a:gd name="T2" fmla="*/ 0 w 532"/>
                <a:gd name="T3" fmla="*/ 166 h 465"/>
                <a:gd name="T4" fmla="*/ 532 w 532"/>
                <a:gd name="T5" fmla="*/ 465 h 465"/>
                <a:gd name="T6" fmla="*/ 532 w 532"/>
                <a:gd name="T7" fmla="*/ 201 h 465"/>
                <a:gd name="T8" fmla="*/ 172 w 532"/>
                <a:gd name="T9" fmla="*/ 0 h 465"/>
                <a:gd name="T10" fmla="*/ 1 w 532"/>
                <a:gd name="T11" fmla="*/ 0 h 4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32" h="465">
                  <a:moveTo>
                    <a:pt x="1" y="0"/>
                  </a:moveTo>
                  <a:lnTo>
                    <a:pt x="0" y="166"/>
                  </a:lnTo>
                  <a:lnTo>
                    <a:pt x="532" y="465"/>
                  </a:lnTo>
                  <a:lnTo>
                    <a:pt x="532" y="201"/>
                  </a:lnTo>
                  <a:lnTo>
                    <a:pt x="172" y="0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CC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95" y="4060"/>
              <a:ext cx="457" cy="260"/>
            </a:xfrm>
            <a:custGeom>
              <a:avLst/>
              <a:gdLst>
                <a:gd name="T0" fmla="*/ 457 w 457"/>
                <a:gd name="T1" fmla="*/ 225 h 264"/>
                <a:gd name="T2" fmla="*/ 1 w 457"/>
                <a:gd name="T3" fmla="*/ 0 h 264"/>
                <a:gd name="T4" fmla="*/ 0 w 457"/>
                <a:gd name="T5" fmla="*/ 228 h 264"/>
                <a:gd name="T6" fmla="*/ 457 w 457"/>
                <a:gd name="T7" fmla="*/ 225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7" h="264">
                  <a:moveTo>
                    <a:pt x="457" y="260"/>
                  </a:moveTo>
                  <a:lnTo>
                    <a:pt x="1" y="0"/>
                  </a:lnTo>
                  <a:lnTo>
                    <a:pt x="0" y="264"/>
                  </a:lnTo>
                  <a:lnTo>
                    <a:pt x="457" y="26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CC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9" r:id="rId12"/>
    <p:sldLayoutId id="2147483880" r:id="rId13"/>
    <p:sldLayoutId id="2147483881" r:id="rId14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bg1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bg1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bg1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bg1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bg1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bg1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bg1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ww.linux.org/info/gnu.html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ebian.org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://www.suse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fedora.redhat.com/" TargetMode="External"/><Relationship Id="rId5" Type="http://schemas.openxmlformats.org/officeDocument/2006/relationships/hyperlink" Target="http://www.redhat.com/" TargetMode="External"/><Relationship Id="rId4" Type="http://schemas.openxmlformats.org/officeDocument/2006/relationships/hyperlink" Target="http://www.mandrakesoft.com/" TargetMode="External"/><Relationship Id="rId9" Type="http://schemas.openxmlformats.org/officeDocument/2006/relationships/hyperlink" Target="http://www.ubuntu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000" dirty="0" smtClean="0">
                <a:solidFill>
                  <a:schemeClr val="bg1"/>
                </a:solidFill>
              </a:rPr>
              <a:t>SD</a:t>
            </a:r>
            <a:endParaRPr lang="en-IE" sz="1000" b="0" dirty="0" smtClean="0">
              <a:solidFill>
                <a:schemeClr val="bg1"/>
              </a:solidFill>
            </a:endParaRPr>
          </a:p>
          <a:p>
            <a:r>
              <a:rPr lang="en-GB" sz="1000" b="0" dirty="0" err="1" smtClean="0">
                <a:solidFill>
                  <a:schemeClr val="bg1"/>
                </a:solidFill>
              </a:rPr>
              <a:t>SysSoftnet</a:t>
            </a:r>
            <a:endParaRPr lang="en-GB" sz="1000" b="0" dirty="0" smtClean="0">
              <a:solidFill>
                <a:schemeClr val="bg1"/>
              </a:solidFill>
            </a:endParaRPr>
          </a:p>
          <a:p>
            <a:r>
              <a:rPr lang="en-US" sz="1000" b="0" dirty="0" smtClean="0">
                <a:solidFill>
                  <a:schemeClr val="bg1"/>
                </a:solidFill>
              </a:rPr>
              <a:t>Lecture </a:t>
            </a:r>
            <a:r>
              <a:rPr lang="en-US" sz="1000" b="0" dirty="0" smtClean="0">
                <a:solidFill>
                  <a:schemeClr val="bg1"/>
                </a:solidFill>
              </a:rPr>
              <a:t>17</a:t>
            </a:r>
            <a:endParaRPr lang="en-US" sz="1000" b="0" dirty="0" smtClean="0">
              <a:solidFill>
                <a:schemeClr val="bg1"/>
              </a:solidFill>
            </a:endParaRP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2938" y="1500188"/>
            <a:ext cx="7772400" cy="1143000"/>
          </a:xfrm>
        </p:spPr>
        <p:txBody>
          <a:bodyPr/>
          <a:lstStyle/>
          <a:p>
            <a:r>
              <a:rPr lang="en-GB" smtClean="0"/>
              <a:t>Lecture </a:t>
            </a:r>
            <a:r>
              <a:rPr lang="en-GB" smtClean="0"/>
              <a:t>17: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Introduction to</a:t>
            </a:r>
            <a:br>
              <a:rPr lang="en-GB" dirty="0" smtClean="0"/>
            </a:br>
            <a:r>
              <a:rPr lang="en-GB" dirty="0" smtClean="0"/>
              <a:t>Unix</a:t>
            </a:r>
            <a:br>
              <a:rPr lang="en-GB" dirty="0" smtClean="0"/>
            </a:br>
            <a:r>
              <a:rPr lang="en-GB" dirty="0" smtClean="0"/>
              <a:t>&amp;</a:t>
            </a:r>
            <a:br>
              <a:rPr lang="en-GB" dirty="0" smtClean="0"/>
            </a:br>
            <a:r>
              <a:rPr lang="en-GB" dirty="0" smtClean="0"/>
              <a:t>Linux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3568" y="3861048"/>
            <a:ext cx="8001000" cy="1752600"/>
          </a:xfrm>
        </p:spPr>
        <p:txBody>
          <a:bodyPr/>
          <a:lstStyle/>
          <a:p>
            <a:r>
              <a:rPr lang="en-GB" b="1" dirty="0" smtClean="0"/>
              <a:t>Systems Software</a:t>
            </a:r>
          </a:p>
          <a:p>
            <a:r>
              <a:rPr lang="en-GB" b="1" dirty="0" smtClean="0"/>
              <a:t>&amp;</a:t>
            </a:r>
          </a:p>
          <a:p>
            <a:r>
              <a:rPr lang="en-GB" b="1" dirty="0"/>
              <a:t>N</a:t>
            </a:r>
            <a:r>
              <a:rPr lang="en-GB" b="1" dirty="0" smtClean="0"/>
              <a:t>etworks</a:t>
            </a:r>
            <a:endParaRPr lang="en-GB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884238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b="1" dirty="0"/>
              <a:t>UNIX File System</a:t>
            </a:r>
            <a:endParaRPr lang="en-GB" sz="4000" b="1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marL="392113" indent="-293688" defTabSz="414338">
              <a:lnSpc>
                <a:spcPct val="80000"/>
              </a:lnSpc>
              <a:buClr>
                <a:srgbClr val="DF0587"/>
              </a:buClr>
              <a:buFont typeface="Wingdings" pitchFamily="2" charset="2"/>
              <a:buNone/>
            </a:pPr>
            <a:endParaRPr lang="en-US" sz="2300" b="1">
              <a:solidFill>
                <a:srgbClr val="000066"/>
              </a:solidFill>
            </a:endParaRPr>
          </a:p>
          <a:p>
            <a:pPr marL="392113" indent="-293688" defTabSz="414338"/>
            <a:endParaRPr lang="en-US" sz="2800"/>
          </a:p>
        </p:txBody>
      </p:sp>
      <p:sp>
        <p:nvSpPr>
          <p:cNvPr id="34820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34821" name="AutoShape 5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34822" name="AutoShape 6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34823" name="AutoShape 7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500" b="1">
                <a:solidFill>
                  <a:schemeClr val="bg1"/>
                </a:solidFill>
                <a:latin typeface="Times" pitchFamily="16" charset="0"/>
              </a:rPr>
              <a:t>Introduction to Linux</a:t>
            </a:r>
          </a:p>
        </p:txBody>
      </p:sp>
      <p:sp>
        <p:nvSpPr>
          <p:cNvPr id="34825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820018"/>
            <a:ext cx="6192688" cy="4393668"/>
          </a:xfrm>
        </p:spPr>
      </p:pic>
    </p:spTree>
    <p:extLst>
      <p:ext uri="{BB962C8B-B14F-4D97-AF65-F5344CB8AC3E}">
        <p14:creationId xmlns:p14="http://schemas.microsoft.com/office/powerpoint/2010/main" val="11792747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884238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b="1" dirty="0"/>
              <a:t>File System</a:t>
            </a:r>
            <a:endParaRPr lang="en-GB" sz="4000" b="1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marL="392113" indent="-293688" defTabSz="414338">
              <a:lnSpc>
                <a:spcPct val="80000"/>
              </a:lnSpc>
              <a:buClr>
                <a:srgbClr val="DF0587"/>
              </a:buClr>
              <a:buFont typeface="Wingdings" pitchFamily="2" charset="2"/>
              <a:buNone/>
            </a:pPr>
            <a:endParaRPr lang="en-US" sz="2300" b="1">
              <a:solidFill>
                <a:srgbClr val="000066"/>
              </a:solidFill>
            </a:endParaRPr>
          </a:p>
          <a:p>
            <a:pPr marL="392113" indent="-293688" defTabSz="414338"/>
            <a:endParaRPr lang="en-US" sz="2800"/>
          </a:p>
        </p:txBody>
      </p:sp>
      <p:sp>
        <p:nvSpPr>
          <p:cNvPr id="36868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36869" name="AutoShape 5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36870" name="AutoShape 6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36871" name="AutoShape 7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500" b="1">
                <a:solidFill>
                  <a:schemeClr val="bg1"/>
                </a:solidFill>
                <a:latin typeface="Times" pitchFamily="16" charset="0"/>
              </a:rPr>
              <a:t>Introduction to Linux</a:t>
            </a:r>
          </a:p>
        </p:txBody>
      </p:sp>
      <p:sp>
        <p:nvSpPr>
          <p:cNvPr id="36873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36874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533400" y="1906588"/>
            <a:ext cx="7943850" cy="4319587"/>
          </a:xfrm>
        </p:spPr>
        <p:txBody>
          <a:bodyPr/>
          <a:lstStyle/>
          <a:p>
            <a:pPr algn="just">
              <a:spcBef>
                <a:spcPct val="50000"/>
              </a:spcBef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/>
              <a:t>The Unix file system looks like an inverted tree structure. </a:t>
            </a:r>
          </a:p>
          <a:p>
            <a:pPr algn="just">
              <a:spcBef>
                <a:spcPct val="50000"/>
              </a:spcBef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/>
              <a:t>You start with the root directory, denoted by /, at the top and work down through sub-directories underneath it. </a:t>
            </a:r>
          </a:p>
          <a:p>
            <a:endParaRPr lang="en-US" sz="24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3725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808038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b="1" dirty="0"/>
              <a:t>File System</a:t>
            </a:r>
            <a:endParaRPr lang="en-GB" sz="4000" b="1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marL="392113" indent="-293688" defTabSz="414338">
              <a:lnSpc>
                <a:spcPct val="80000"/>
              </a:lnSpc>
              <a:buClr>
                <a:srgbClr val="DF0587"/>
              </a:buClr>
              <a:buFont typeface="Wingdings" pitchFamily="2" charset="2"/>
              <a:buNone/>
            </a:pPr>
            <a:endParaRPr lang="en-US" sz="2300" b="1">
              <a:solidFill>
                <a:srgbClr val="000066"/>
              </a:solidFill>
            </a:endParaRPr>
          </a:p>
          <a:p>
            <a:pPr marL="392113" indent="-293688" defTabSz="414338"/>
            <a:endParaRPr lang="en-US" sz="2800"/>
          </a:p>
        </p:txBody>
      </p:sp>
      <p:sp>
        <p:nvSpPr>
          <p:cNvPr id="38916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38917" name="AutoShape 5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38918" name="AutoShape 6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38919" name="AutoShape 7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500" b="1">
                <a:solidFill>
                  <a:schemeClr val="bg1"/>
                </a:solidFill>
                <a:latin typeface="Times" pitchFamily="16" charset="0"/>
              </a:rPr>
              <a:t>Introduction to Linux</a:t>
            </a:r>
          </a:p>
        </p:txBody>
      </p:sp>
      <p:sp>
        <p:nvSpPr>
          <p:cNvPr id="38921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38922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533400" y="1906588"/>
            <a:ext cx="7943850" cy="4319587"/>
          </a:xfrm>
        </p:spPr>
        <p:txBody>
          <a:bodyPr/>
          <a:lstStyle/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/>
              <a:t>Each node is either a file or a directory of files, where the latter can contain other files and directories.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/>
              <a:t>You specify a file or directory by its path name, either the full, or absolute, path name or the one relative to a location.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/>
              <a:t>The full path name starts with the root, /, and follows the branches of the file system, each separated by /, until you reach the desired file, e.g.: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/>
              <a:t>   /home/</a:t>
            </a:r>
            <a:r>
              <a:rPr lang="en-US" sz="2400" b="1" dirty="0" err="1"/>
              <a:t>condron</a:t>
            </a:r>
            <a:r>
              <a:rPr lang="en-US" sz="2400" b="1" dirty="0"/>
              <a:t>/source/</a:t>
            </a:r>
            <a:r>
              <a:rPr lang="en-US" sz="2400" b="1" dirty="0" err="1"/>
              <a:t>xntp</a:t>
            </a:r>
            <a:endParaRPr lang="en-US" sz="2400" b="1" dirty="0"/>
          </a:p>
          <a:p>
            <a:endParaRPr lang="en-US" sz="24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1351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884238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b="1" dirty="0"/>
              <a:t>File System</a:t>
            </a:r>
            <a:endParaRPr lang="en-GB" sz="4000" b="1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marL="392113" indent="-293688" defTabSz="414338">
              <a:lnSpc>
                <a:spcPct val="80000"/>
              </a:lnSpc>
              <a:buClr>
                <a:srgbClr val="DF0587"/>
              </a:buClr>
              <a:buFont typeface="Wingdings" pitchFamily="2" charset="2"/>
              <a:buNone/>
            </a:pPr>
            <a:endParaRPr lang="en-US" sz="2300" b="1">
              <a:solidFill>
                <a:srgbClr val="000066"/>
              </a:solidFill>
            </a:endParaRPr>
          </a:p>
          <a:p>
            <a:pPr marL="392113" indent="-293688" defTabSz="414338"/>
            <a:endParaRPr lang="en-US" sz="2800"/>
          </a:p>
        </p:txBody>
      </p:sp>
      <p:sp>
        <p:nvSpPr>
          <p:cNvPr id="40964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40965" name="AutoShape 5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40966" name="AutoShape 6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40967" name="AutoShape 7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500" b="1">
                <a:solidFill>
                  <a:schemeClr val="bg1"/>
                </a:solidFill>
                <a:latin typeface="Times" pitchFamily="16" charset="0"/>
              </a:rPr>
              <a:t>Introduction to Linux</a:t>
            </a:r>
          </a:p>
        </p:txBody>
      </p:sp>
      <p:sp>
        <p:nvSpPr>
          <p:cNvPr id="40969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40970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533400" y="1906588"/>
            <a:ext cx="7943850" cy="4319587"/>
          </a:xfrm>
        </p:spPr>
        <p:txBody>
          <a:bodyPr/>
          <a:lstStyle/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/>
              <a:t>A relative path name specifies the path relative to another, usually the current working directory that you are at. Two special directories : </a:t>
            </a:r>
          </a:p>
          <a:p>
            <a:pPr lvl="1"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sz="2400" b="1" dirty="0"/>
              <a:t>  . the current directory </a:t>
            </a:r>
          </a:p>
          <a:p>
            <a:pPr lvl="1"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sz="2400" b="1" dirty="0"/>
              <a:t>  .. the parent of the current directory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/>
              <a:t>So if I'm at /home/frank and wish to specify the path above in a relative fashion I could use: </a:t>
            </a:r>
          </a:p>
          <a:p>
            <a:pPr lvl="1"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sz="2400" b="1" dirty="0"/>
              <a:t>   ../</a:t>
            </a:r>
            <a:r>
              <a:rPr lang="en-US" sz="2400" b="1" dirty="0" err="1"/>
              <a:t>condron</a:t>
            </a:r>
            <a:r>
              <a:rPr lang="en-US" sz="2400" b="1" dirty="0"/>
              <a:t>/source/</a:t>
            </a:r>
            <a:r>
              <a:rPr lang="en-US" sz="2400" b="1" dirty="0" err="1"/>
              <a:t>xntp</a:t>
            </a:r>
            <a:r>
              <a:rPr lang="en-US" sz="2400" b="1" dirty="0"/>
              <a:t>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/>
              <a:t>This indicates that I should first go up one directory level, then come down through the </a:t>
            </a:r>
            <a:r>
              <a:rPr lang="en-US" sz="2400" b="1" dirty="0" err="1"/>
              <a:t>condron</a:t>
            </a:r>
            <a:r>
              <a:rPr lang="en-US" sz="2400" b="1" dirty="0"/>
              <a:t> directory, followed by the source directory and then to </a:t>
            </a:r>
            <a:r>
              <a:rPr lang="en-US" sz="2400" b="1" dirty="0" err="1"/>
              <a:t>xntp</a:t>
            </a:r>
            <a:r>
              <a:rPr lang="en-US" sz="2400" b="1" dirty="0"/>
              <a:t>. </a:t>
            </a:r>
          </a:p>
          <a:p>
            <a:endParaRPr lang="en-US" sz="24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423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8229600" cy="114300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b="1" dirty="0"/>
              <a:t>Structure of Standard Directories in Unix/Linux</a:t>
            </a:r>
            <a:endParaRPr lang="en-GB" sz="4000" b="1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marL="392113" indent="-293688" defTabSz="414338">
              <a:lnSpc>
                <a:spcPct val="80000"/>
              </a:lnSpc>
              <a:buClr>
                <a:srgbClr val="DF0587"/>
              </a:buClr>
              <a:buFont typeface="Wingdings" pitchFamily="2" charset="2"/>
              <a:buNone/>
            </a:pPr>
            <a:endParaRPr lang="en-US" sz="2300" b="1">
              <a:solidFill>
                <a:srgbClr val="000066"/>
              </a:solidFill>
            </a:endParaRPr>
          </a:p>
          <a:p>
            <a:pPr marL="392113" indent="-293688" defTabSz="414338"/>
            <a:endParaRPr lang="en-US" sz="2800"/>
          </a:p>
        </p:txBody>
      </p:sp>
      <p:sp>
        <p:nvSpPr>
          <p:cNvPr id="43012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43013" name="AutoShape 5"/>
          <p:cNvSpPr>
            <a:spLocks noChangeArrowheads="1"/>
          </p:cNvSpPr>
          <p:nvPr/>
        </p:nvSpPr>
        <p:spPr bwMode="auto">
          <a:xfrm>
            <a:off x="511175" y="1535113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43014" name="AutoShape 6"/>
          <p:cNvSpPr>
            <a:spLocks noChangeArrowheads="1"/>
          </p:cNvSpPr>
          <p:nvPr/>
        </p:nvSpPr>
        <p:spPr bwMode="auto">
          <a:xfrm>
            <a:off x="635000" y="1657350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43015" name="AutoShape 7"/>
          <p:cNvSpPr>
            <a:spLocks noChangeArrowheads="1"/>
          </p:cNvSpPr>
          <p:nvPr/>
        </p:nvSpPr>
        <p:spPr bwMode="auto">
          <a:xfrm>
            <a:off x="969963" y="1817688"/>
            <a:ext cx="7407275" cy="36512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500" b="1">
                <a:solidFill>
                  <a:schemeClr val="bg1"/>
                </a:solidFill>
                <a:latin typeface="Times" pitchFamily="16" charset="0"/>
              </a:rPr>
              <a:t>Introduction to Linux</a:t>
            </a:r>
          </a:p>
        </p:txBody>
      </p:sp>
      <p:sp>
        <p:nvSpPr>
          <p:cNvPr id="43017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43018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533400" y="2005013"/>
            <a:ext cx="7943850" cy="4319587"/>
          </a:xfrm>
        </p:spPr>
        <p:txBody>
          <a:bodyPr/>
          <a:lstStyle/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/>
              <a:t>/ The ancestor of all directories on the system; all other directories are subdirectories of this directory, either directly or through other subdirectories.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/>
              <a:t>/bin Essential tools and other programs (or binaries).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/>
              <a:t>/</a:t>
            </a:r>
            <a:r>
              <a:rPr lang="en-US" sz="2400" b="1" dirty="0" err="1"/>
              <a:t>dev</a:t>
            </a:r>
            <a:r>
              <a:rPr lang="en-US" sz="2400" b="1" dirty="0"/>
              <a:t> Files representing the system's various hardware devices. For example, you use the file `/</a:t>
            </a:r>
            <a:r>
              <a:rPr lang="en-US" sz="2400" b="1" dirty="0" err="1"/>
              <a:t>dev</a:t>
            </a:r>
            <a:r>
              <a:rPr lang="en-US" sz="2400" b="1" dirty="0"/>
              <a:t>/</a:t>
            </a:r>
            <a:r>
              <a:rPr lang="en-US" sz="2400" b="1" dirty="0" err="1"/>
              <a:t>cdrom</a:t>
            </a:r>
            <a:r>
              <a:rPr lang="en-US" sz="2400" b="1" dirty="0"/>
              <a:t>' to access the CD−ROM drive.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/>
              <a:t>/</a:t>
            </a:r>
            <a:r>
              <a:rPr lang="en-US" sz="2400" b="1" dirty="0" err="1"/>
              <a:t>etc</a:t>
            </a:r>
            <a:r>
              <a:rPr lang="en-US" sz="2400" b="1" dirty="0"/>
              <a:t> Miscellaneous system configuration files, startup files, etc.</a:t>
            </a:r>
          </a:p>
          <a:p>
            <a:endParaRPr lang="en-US" sz="24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7463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06680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b="1" dirty="0"/>
              <a:t>Structure of Standard Directories in Unix/Linux</a:t>
            </a:r>
            <a:endParaRPr lang="en-GB" sz="4000" b="1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marL="392113" indent="-293688" defTabSz="414338">
              <a:lnSpc>
                <a:spcPct val="80000"/>
              </a:lnSpc>
              <a:buClr>
                <a:srgbClr val="DF0587"/>
              </a:buClr>
              <a:buFont typeface="Wingdings" pitchFamily="2" charset="2"/>
              <a:buNone/>
            </a:pPr>
            <a:endParaRPr lang="en-US" sz="2300" b="1">
              <a:solidFill>
                <a:srgbClr val="000066"/>
              </a:solidFill>
            </a:endParaRPr>
          </a:p>
          <a:p>
            <a:pPr marL="392113" indent="-293688" defTabSz="414338"/>
            <a:endParaRPr lang="en-US" sz="2800"/>
          </a:p>
        </p:txBody>
      </p:sp>
      <p:sp>
        <p:nvSpPr>
          <p:cNvPr id="45060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45061" name="AutoShape 5"/>
          <p:cNvSpPr>
            <a:spLocks noChangeArrowheads="1"/>
          </p:cNvSpPr>
          <p:nvPr/>
        </p:nvSpPr>
        <p:spPr bwMode="auto">
          <a:xfrm>
            <a:off x="511175" y="1458913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45062" name="AutoShape 6"/>
          <p:cNvSpPr>
            <a:spLocks noChangeArrowheads="1"/>
          </p:cNvSpPr>
          <p:nvPr/>
        </p:nvSpPr>
        <p:spPr bwMode="auto">
          <a:xfrm>
            <a:off x="635000" y="1581150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45063" name="AutoShape 7"/>
          <p:cNvSpPr>
            <a:spLocks noChangeArrowheads="1"/>
          </p:cNvSpPr>
          <p:nvPr/>
        </p:nvSpPr>
        <p:spPr bwMode="auto">
          <a:xfrm>
            <a:off x="969963" y="1741488"/>
            <a:ext cx="7407275" cy="36512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500" b="1">
                <a:solidFill>
                  <a:schemeClr val="bg1"/>
                </a:solidFill>
                <a:latin typeface="Times" pitchFamily="16" charset="0"/>
              </a:rPr>
              <a:t>Introduction to Linux</a:t>
            </a:r>
          </a:p>
        </p:txBody>
      </p:sp>
      <p:sp>
        <p:nvSpPr>
          <p:cNvPr id="45065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45066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533400" y="1906588"/>
            <a:ext cx="7943850" cy="4319587"/>
          </a:xfrm>
        </p:spPr>
        <p:txBody>
          <a:bodyPr/>
          <a:lstStyle/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rgbClr val="000066"/>
                </a:solidFill>
              </a:rPr>
              <a:t>/</a:t>
            </a:r>
            <a:r>
              <a:rPr lang="en-US" sz="2400" b="1" dirty="0"/>
              <a:t>home The home directories for all of the system's users.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/>
              <a:t>/lib Essential system library files used by tools in `/bin'.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/>
              <a:t>/</a:t>
            </a:r>
            <a:r>
              <a:rPr lang="en-US" sz="2400" b="1" dirty="0" err="1"/>
              <a:t>proc</a:t>
            </a:r>
            <a:r>
              <a:rPr lang="en-US" sz="2400" b="1" dirty="0"/>
              <a:t> Files that give information about current system processes.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/>
              <a:t>/root The </a:t>
            </a:r>
            <a:r>
              <a:rPr lang="en-US" sz="2400" b="1" dirty="0" err="1"/>
              <a:t>superuser's</a:t>
            </a:r>
            <a:r>
              <a:rPr lang="en-US" sz="2400" b="1" dirty="0"/>
              <a:t> home directory, whose username is root. (In the past, the home directory for the </a:t>
            </a:r>
            <a:r>
              <a:rPr lang="en-US" sz="2400" b="1" dirty="0" err="1"/>
              <a:t>superuser</a:t>
            </a:r>
            <a:r>
              <a:rPr lang="en-US" sz="2400" b="1" dirty="0"/>
              <a:t> was simply `/'; later, `/root' was adopted for this purpose to reduce clutter in `/'.)</a:t>
            </a:r>
          </a:p>
          <a:p>
            <a:endParaRPr lang="en-US" sz="23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4473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655638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b="1" dirty="0"/>
              <a:t>Structure of Standard Directories in Unix/Linux</a:t>
            </a:r>
            <a:endParaRPr lang="en-GB" sz="4000" b="1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marL="392113" indent="-293688" defTabSz="414338">
              <a:lnSpc>
                <a:spcPct val="80000"/>
              </a:lnSpc>
              <a:buClr>
                <a:srgbClr val="DF0587"/>
              </a:buClr>
              <a:buFont typeface="Wingdings" pitchFamily="2" charset="2"/>
              <a:buNone/>
            </a:pPr>
            <a:endParaRPr lang="en-US" sz="2300" b="1">
              <a:solidFill>
                <a:srgbClr val="000066"/>
              </a:solidFill>
            </a:endParaRPr>
          </a:p>
          <a:p>
            <a:pPr marL="392113" indent="-293688" defTabSz="414338"/>
            <a:endParaRPr lang="en-US" sz="2800"/>
          </a:p>
        </p:txBody>
      </p:sp>
      <p:sp>
        <p:nvSpPr>
          <p:cNvPr id="47108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47109" name="AutoShape 5"/>
          <p:cNvSpPr>
            <a:spLocks noChangeArrowheads="1"/>
          </p:cNvSpPr>
          <p:nvPr/>
        </p:nvSpPr>
        <p:spPr bwMode="auto">
          <a:xfrm>
            <a:off x="511175" y="1433513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47110" name="AutoShape 6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47111" name="AutoShape 7"/>
          <p:cNvSpPr>
            <a:spLocks noChangeArrowheads="1"/>
          </p:cNvSpPr>
          <p:nvPr/>
        </p:nvSpPr>
        <p:spPr bwMode="auto">
          <a:xfrm>
            <a:off x="969963" y="1716088"/>
            <a:ext cx="7407275" cy="36512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500" b="1">
                <a:solidFill>
                  <a:schemeClr val="bg1"/>
                </a:solidFill>
                <a:latin typeface="Times" pitchFamily="16" charset="0"/>
              </a:rPr>
              <a:t>Introduction to Linux</a:t>
            </a:r>
          </a:p>
        </p:txBody>
      </p:sp>
      <p:sp>
        <p:nvSpPr>
          <p:cNvPr id="47113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47114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533400" y="1906588"/>
            <a:ext cx="7943850" cy="4319587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/>
              <a:t>/</a:t>
            </a:r>
            <a:r>
              <a:rPr lang="en-US" sz="2400" b="1" dirty="0" err="1"/>
              <a:t>sbin</a:t>
            </a:r>
            <a:r>
              <a:rPr lang="en-US" sz="2400" b="1" dirty="0"/>
              <a:t> Essential system administrator tools, or system binaries.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/>
              <a:t>/</a:t>
            </a:r>
            <a:r>
              <a:rPr lang="en-US" sz="2400" b="1" dirty="0" err="1"/>
              <a:t>tmp</a:t>
            </a:r>
            <a:r>
              <a:rPr lang="en-US" sz="2400" b="1" dirty="0"/>
              <a:t> Temporary files.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/>
              <a:t>/</a:t>
            </a:r>
            <a:r>
              <a:rPr lang="en-US" sz="2400" b="1" dirty="0" err="1"/>
              <a:t>usr</a:t>
            </a:r>
            <a:r>
              <a:rPr lang="en-US" sz="2400" b="1" dirty="0"/>
              <a:t> Subdirectories with files related to user tools and applications.</a:t>
            </a:r>
          </a:p>
          <a:p>
            <a:pPr>
              <a:buFontTx/>
              <a:buNone/>
            </a:pPr>
            <a:endParaRPr lang="en-US" sz="24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138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b="1" dirty="0"/>
              <a:t>Directories, Files and </a:t>
            </a:r>
            <a:r>
              <a:rPr lang="en-US" sz="4000" b="1" dirty="0" err="1"/>
              <a:t>Inodes</a:t>
            </a:r>
            <a:endParaRPr lang="en-GB" sz="4000" b="1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marL="392113" indent="-293688" defTabSz="414338">
              <a:lnSpc>
                <a:spcPct val="80000"/>
              </a:lnSpc>
              <a:buClr>
                <a:srgbClr val="DF0587"/>
              </a:buClr>
              <a:buFont typeface="Wingdings" pitchFamily="2" charset="2"/>
              <a:buNone/>
            </a:pPr>
            <a:endParaRPr lang="en-US" sz="2300" b="1">
              <a:solidFill>
                <a:srgbClr val="000066"/>
              </a:solidFill>
            </a:endParaRPr>
          </a:p>
          <a:p>
            <a:pPr marL="392113" indent="-293688" defTabSz="414338"/>
            <a:endParaRPr lang="en-US" sz="2800"/>
          </a:p>
        </p:txBody>
      </p:sp>
      <p:sp>
        <p:nvSpPr>
          <p:cNvPr id="49156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49157" name="AutoShape 5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49158" name="AutoShape 6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49159" name="AutoShape 7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500" b="1">
                <a:solidFill>
                  <a:schemeClr val="bg1"/>
                </a:solidFill>
                <a:latin typeface="Times" pitchFamily="16" charset="0"/>
              </a:rPr>
              <a:t>Introduction to Linux</a:t>
            </a:r>
          </a:p>
        </p:txBody>
      </p:sp>
      <p:sp>
        <p:nvSpPr>
          <p:cNvPr id="49161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49162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533400" y="1906588"/>
            <a:ext cx="7943850" cy="4319587"/>
          </a:xfrm>
        </p:spPr>
        <p:txBody>
          <a:bodyPr/>
          <a:lstStyle/>
          <a:p>
            <a:pPr algn="just">
              <a:lnSpc>
                <a:spcPct val="90000"/>
              </a:lnSpc>
              <a:buClr>
                <a:srgbClr val="DF0587"/>
              </a:buClr>
              <a:buFont typeface="Wingdings" pitchFamily="2" charset="2"/>
              <a:buChar char="q"/>
            </a:pPr>
            <a:endParaRPr lang="en-US" sz="2800">
              <a:solidFill>
                <a:srgbClr val="DF0587"/>
              </a:solidFill>
            </a:endParaRPr>
          </a:p>
          <a:p>
            <a:endParaRPr lang="en-US" sz="2300" b="1">
              <a:solidFill>
                <a:srgbClr val="000066"/>
              </a:solidFill>
            </a:endParaRPr>
          </a:p>
        </p:txBody>
      </p:sp>
      <p:sp>
        <p:nvSpPr>
          <p:cNvPr id="49163" name="Rectangle 11"/>
          <p:cNvSpPr>
            <a:spLocks noChangeArrowheads="1"/>
          </p:cNvSpPr>
          <p:nvPr/>
        </p:nvSpPr>
        <p:spPr bwMode="auto">
          <a:xfrm>
            <a:off x="685800" y="1676400"/>
            <a:ext cx="81534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2813" eaLnBrk="0" hangingPunct="0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2400" b="1" dirty="0">
                <a:solidFill>
                  <a:schemeClr val="bg1"/>
                </a:solidFill>
              </a:rPr>
              <a:t>Every directory and file is listed in its parent</a:t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   directory. </a:t>
            </a:r>
          </a:p>
          <a:p>
            <a:pPr defTabSz="912813" eaLnBrk="0" hangingPunct="0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2400" b="1" dirty="0">
                <a:solidFill>
                  <a:schemeClr val="bg1"/>
                </a:solidFill>
              </a:rPr>
              <a:t>In the case of the root directory, that parent is itself. </a:t>
            </a:r>
          </a:p>
          <a:p>
            <a:pPr defTabSz="912813" eaLnBrk="0" hangingPunct="0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2400" b="1" dirty="0">
                <a:solidFill>
                  <a:schemeClr val="bg1"/>
                </a:solidFill>
              </a:rPr>
              <a:t>A directory is a file that contains a table listing the</a:t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   files contained within it, giving file names to the</a:t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   </a:t>
            </a:r>
            <a:r>
              <a:rPr lang="en-US" sz="2400" b="1" dirty="0" err="1">
                <a:solidFill>
                  <a:schemeClr val="bg1"/>
                </a:solidFill>
              </a:rPr>
              <a:t>inode</a:t>
            </a:r>
            <a:r>
              <a:rPr lang="en-US" sz="2400" b="1" dirty="0">
                <a:solidFill>
                  <a:schemeClr val="bg1"/>
                </a:solidFill>
              </a:rPr>
              <a:t> numbers in the list. </a:t>
            </a:r>
          </a:p>
          <a:p>
            <a:pPr defTabSz="912813" eaLnBrk="0" hangingPunct="0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2400" b="1" dirty="0">
                <a:solidFill>
                  <a:schemeClr val="bg1"/>
                </a:solidFill>
              </a:rPr>
              <a:t>The information about all the files and directories is</a:t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   maintained in INODE TABLE</a:t>
            </a:r>
          </a:p>
          <a:p>
            <a:pPr defTabSz="912813" eaLnBrk="0" hangingPunct="0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2400" b="1" dirty="0">
                <a:solidFill>
                  <a:schemeClr val="bg1"/>
                </a:solidFill>
              </a:rPr>
              <a:t>An </a:t>
            </a:r>
            <a:r>
              <a:rPr lang="en-US" sz="2400" b="1" dirty="0" err="1">
                <a:solidFill>
                  <a:schemeClr val="bg1"/>
                </a:solidFill>
              </a:rPr>
              <a:t>Inode</a:t>
            </a:r>
            <a:r>
              <a:rPr lang="en-US" sz="2400" b="1" dirty="0">
                <a:solidFill>
                  <a:schemeClr val="bg1"/>
                </a:solidFill>
              </a:rPr>
              <a:t> (Index Nodes) is an entry in the table</a:t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   containing information about a file (metadata)</a:t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   including file permissions, UID, GID, size, time</a:t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   stamp, pointers to files data blocks on the disk etc.</a:t>
            </a:r>
          </a:p>
        </p:txBody>
      </p:sp>
    </p:spTree>
    <p:extLst>
      <p:ext uri="{BB962C8B-B14F-4D97-AF65-F5344CB8AC3E}">
        <p14:creationId xmlns:p14="http://schemas.microsoft.com/office/powerpoint/2010/main" val="38002962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808038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b="1" dirty="0"/>
              <a:t>Users, Groups and Access Permissions</a:t>
            </a:r>
            <a:endParaRPr lang="en-GB" sz="4000" b="1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marL="392113" indent="-293688" defTabSz="414338">
              <a:lnSpc>
                <a:spcPct val="80000"/>
              </a:lnSpc>
              <a:buClr>
                <a:srgbClr val="DF0587"/>
              </a:buClr>
              <a:buFont typeface="Wingdings" pitchFamily="2" charset="2"/>
              <a:buNone/>
            </a:pPr>
            <a:endParaRPr lang="en-US" sz="2300" b="1">
              <a:solidFill>
                <a:srgbClr val="000066"/>
              </a:solidFill>
            </a:endParaRPr>
          </a:p>
          <a:p>
            <a:pPr marL="392113" indent="-293688" defTabSz="414338"/>
            <a:endParaRPr lang="en-US" sz="2800"/>
          </a:p>
        </p:txBody>
      </p:sp>
      <p:sp>
        <p:nvSpPr>
          <p:cNvPr id="53252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53253" name="AutoShape 5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53254" name="AutoShape 6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53255" name="AutoShape 7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500" b="1">
                <a:solidFill>
                  <a:schemeClr val="bg1"/>
                </a:solidFill>
                <a:latin typeface="Times" pitchFamily="16" charset="0"/>
              </a:rPr>
              <a:t>Introduction to Linux</a:t>
            </a:r>
          </a:p>
        </p:txBody>
      </p:sp>
      <p:sp>
        <p:nvSpPr>
          <p:cNvPr id="53257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53258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533400" y="1906588"/>
            <a:ext cx="7943850" cy="4319587"/>
          </a:xfrm>
        </p:spPr>
        <p:txBody>
          <a:bodyPr/>
          <a:lstStyle/>
          <a:p>
            <a:pPr algn="just">
              <a:lnSpc>
                <a:spcPct val="90000"/>
              </a:lnSpc>
              <a:buClr>
                <a:srgbClr val="DF0587"/>
              </a:buClr>
              <a:buFont typeface="Wingdings" pitchFamily="2" charset="2"/>
              <a:buChar char="q"/>
            </a:pPr>
            <a:endParaRPr lang="en-US" sz="2800">
              <a:solidFill>
                <a:srgbClr val="DF0587"/>
              </a:solidFill>
            </a:endParaRPr>
          </a:p>
          <a:p>
            <a:endParaRPr lang="en-US" sz="2300" b="1">
              <a:solidFill>
                <a:srgbClr val="000066"/>
              </a:solidFill>
            </a:endParaRPr>
          </a:p>
        </p:txBody>
      </p:sp>
      <p:sp>
        <p:nvSpPr>
          <p:cNvPr id="53259" name="Rectangle 11"/>
          <p:cNvSpPr>
            <a:spLocks noChangeArrowheads="1"/>
          </p:cNvSpPr>
          <p:nvPr/>
        </p:nvSpPr>
        <p:spPr bwMode="auto">
          <a:xfrm>
            <a:off x="671513" y="1906588"/>
            <a:ext cx="7805737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 algn="just">
              <a:lnSpc>
                <a:spcPct val="80000"/>
              </a:lnSpc>
              <a:spcBef>
                <a:spcPct val="50000"/>
              </a:spcBef>
              <a:spcAft>
                <a:spcPts val="1300"/>
              </a:spcAft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chemeClr val="bg1"/>
                </a:solidFill>
              </a:rPr>
              <a:t>In UNIX/LINUX, there is a concept of user and an associated group</a:t>
            </a:r>
          </a:p>
          <a:p>
            <a:pPr marL="342900" indent="-342900" algn="just">
              <a:lnSpc>
                <a:spcPct val="80000"/>
              </a:lnSpc>
              <a:spcBef>
                <a:spcPct val="50000"/>
              </a:spcBef>
              <a:spcAft>
                <a:spcPts val="1300"/>
              </a:spcAft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chemeClr val="bg1"/>
                </a:solidFill>
              </a:rPr>
              <a:t>The system determines whether or not a user or group can access a file or program based on the permissions assigned to them.</a:t>
            </a:r>
          </a:p>
          <a:p>
            <a:pPr marL="342900" indent="-342900" algn="just">
              <a:lnSpc>
                <a:spcPct val="80000"/>
              </a:lnSpc>
              <a:spcBef>
                <a:spcPct val="50000"/>
              </a:spcBef>
              <a:spcAft>
                <a:spcPts val="1300"/>
              </a:spcAft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chemeClr val="bg1"/>
                </a:solidFill>
              </a:rPr>
              <a:t>Apart from all the users, there is a special user called Super User or the root which has permission to access any file and directory</a:t>
            </a:r>
          </a:p>
        </p:txBody>
      </p:sp>
    </p:spTree>
    <p:extLst>
      <p:ext uri="{BB962C8B-B14F-4D97-AF65-F5344CB8AC3E}">
        <p14:creationId xmlns:p14="http://schemas.microsoft.com/office/powerpoint/2010/main" val="11893094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808038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b="1" dirty="0"/>
              <a:t>Access Permissions</a:t>
            </a:r>
            <a:endParaRPr lang="en-GB" sz="4000" b="1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marL="392113" indent="-293688" defTabSz="414338">
              <a:lnSpc>
                <a:spcPct val="80000"/>
              </a:lnSpc>
              <a:buClr>
                <a:srgbClr val="DF0587"/>
              </a:buClr>
              <a:buFont typeface="Wingdings" pitchFamily="2" charset="2"/>
              <a:buNone/>
            </a:pPr>
            <a:endParaRPr lang="en-US" sz="2300" b="1">
              <a:solidFill>
                <a:srgbClr val="000066"/>
              </a:solidFill>
            </a:endParaRPr>
          </a:p>
          <a:p>
            <a:pPr marL="392113" indent="-293688" defTabSz="414338"/>
            <a:endParaRPr lang="en-US" sz="2800"/>
          </a:p>
        </p:txBody>
      </p:sp>
      <p:sp>
        <p:nvSpPr>
          <p:cNvPr id="55300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55301" name="AutoShape 5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55302" name="AutoShape 6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55303" name="AutoShape 7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500" b="1">
                <a:solidFill>
                  <a:schemeClr val="bg1"/>
                </a:solidFill>
                <a:latin typeface="Times" pitchFamily="16" charset="0"/>
              </a:rPr>
              <a:t>Introduction to Linux</a:t>
            </a:r>
          </a:p>
        </p:txBody>
      </p:sp>
      <p:sp>
        <p:nvSpPr>
          <p:cNvPr id="55305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55306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533400" y="1906588"/>
            <a:ext cx="7943850" cy="4319587"/>
          </a:xfrm>
        </p:spPr>
        <p:txBody>
          <a:bodyPr/>
          <a:lstStyle/>
          <a:p>
            <a:pPr algn="just">
              <a:lnSpc>
                <a:spcPct val="90000"/>
              </a:lnSpc>
              <a:buClr>
                <a:srgbClr val="DF0587"/>
              </a:buClr>
              <a:buFont typeface="Wingdings" pitchFamily="2" charset="2"/>
              <a:buChar char="q"/>
            </a:pPr>
            <a:endParaRPr lang="en-US" sz="2800">
              <a:solidFill>
                <a:srgbClr val="DF0587"/>
              </a:solidFill>
            </a:endParaRPr>
          </a:p>
          <a:p>
            <a:endParaRPr lang="en-US" sz="2300" b="1">
              <a:solidFill>
                <a:srgbClr val="000066"/>
              </a:solidFill>
            </a:endParaRPr>
          </a:p>
        </p:txBody>
      </p:sp>
      <p:sp>
        <p:nvSpPr>
          <p:cNvPr id="55307" name="Rectangle 11"/>
          <p:cNvSpPr>
            <a:spLocks noChangeArrowheads="1"/>
          </p:cNvSpPr>
          <p:nvPr/>
        </p:nvSpPr>
        <p:spPr bwMode="auto">
          <a:xfrm>
            <a:off x="671513" y="1906588"/>
            <a:ext cx="7805737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 algn="just">
              <a:lnSpc>
                <a:spcPct val="80000"/>
              </a:lnSpc>
              <a:spcBef>
                <a:spcPct val="50000"/>
              </a:spcBef>
              <a:spcAft>
                <a:spcPts val="1300"/>
              </a:spcAft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chemeClr val="bg1"/>
                </a:solidFill>
              </a:rPr>
              <a:t>There are three permissions for any file, directory or application program. </a:t>
            </a:r>
          </a:p>
          <a:p>
            <a:pPr marL="342900" indent="-342900" algn="just">
              <a:lnSpc>
                <a:spcPct val="80000"/>
              </a:lnSpc>
              <a:spcBef>
                <a:spcPct val="50000"/>
              </a:spcBef>
              <a:spcAft>
                <a:spcPts val="1300"/>
              </a:spcAft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chemeClr val="bg1"/>
                </a:solidFill>
              </a:rPr>
              <a:t>The following lists the symbols used to denote each, along with a brief description:</a:t>
            </a:r>
          </a:p>
          <a:p>
            <a:pPr marL="342900" indent="-342900" algn="just">
              <a:lnSpc>
                <a:spcPct val="80000"/>
              </a:lnSpc>
              <a:spcBef>
                <a:spcPct val="50000"/>
              </a:spcBef>
              <a:spcAft>
                <a:spcPts val="1300"/>
              </a:spcAft>
              <a:buClr>
                <a:srgbClr val="DF0587"/>
              </a:buClr>
              <a:buFont typeface="Wingdings" pitchFamily="2" charset="2"/>
              <a:buNone/>
            </a:pPr>
            <a:r>
              <a:rPr lang="en-US" sz="2400" b="1" dirty="0">
                <a:solidFill>
                  <a:schemeClr val="bg1"/>
                </a:solidFill>
              </a:rPr>
              <a:t>    r — Indicates that a given category of  user can read a file.</a:t>
            </a:r>
          </a:p>
          <a:p>
            <a:pPr marL="342900" indent="-342900" algn="just">
              <a:lnSpc>
                <a:spcPct val="80000"/>
              </a:lnSpc>
              <a:spcBef>
                <a:spcPct val="50000"/>
              </a:spcBef>
              <a:spcAft>
                <a:spcPts val="1300"/>
              </a:spcAft>
              <a:buClr>
                <a:srgbClr val="DF0587"/>
              </a:buClr>
              <a:buFont typeface="Wingdings" pitchFamily="2" charset="2"/>
              <a:buNone/>
            </a:pPr>
            <a:r>
              <a:rPr lang="en-US" sz="2400" b="1" dirty="0">
                <a:solidFill>
                  <a:schemeClr val="bg1"/>
                </a:solidFill>
              </a:rPr>
              <a:t>   w — Indicates that a given category of user can write to a file.</a:t>
            </a:r>
          </a:p>
          <a:p>
            <a:pPr marL="342900" indent="-342900" algn="just">
              <a:lnSpc>
                <a:spcPct val="80000"/>
              </a:lnSpc>
              <a:spcBef>
                <a:spcPct val="50000"/>
              </a:spcBef>
              <a:spcAft>
                <a:spcPts val="1300"/>
              </a:spcAft>
              <a:buClr>
                <a:srgbClr val="DF0587"/>
              </a:buClr>
              <a:buFont typeface="Wingdings" pitchFamily="2" charset="2"/>
              <a:buNone/>
            </a:pPr>
            <a:r>
              <a:rPr lang="en-US" sz="2400" b="1" dirty="0">
                <a:solidFill>
                  <a:schemeClr val="bg1"/>
                </a:solidFill>
              </a:rPr>
              <a:t>   x — Indicates that a given category of user can execute the file.</a:t>
            </a:r>
          </a:p>
        </p:txBody>
      </p:sp>
    </p:spTree>
    <p:extLst>
      <p:ext uri="{BB962C8B-B14F-4D97-AF65-F5344CB8AC3E}">
        <p14:creationId xmlns:p14="http://schemas.microsoft.com/office/powerpoint/2010/main" val="20380537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8325"/>
            <a:ext cx="8458200" cy="1144588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b="1" dirty="0"/>
              <a:t>UNIX/LINUX OPERATING SYSTEM</a:t>
            </a:r>
            <a:endParaRPr lang="en-GB" sz="4000" b="1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marL="392113" indent="-293688" defTabSz="414338">
              <a:lnSpc>
                <a:spcPct val="80000"/>
              </a:lnSpc>
              <a:buClr>
                <a:srgbClr val="DF0587"/>
              </a:buClr>
              <a:buFont typeface="Wingdings" pitchFamily="2" charset="2"/>
              <a:buNone/>
            </a:pPr>
            <a:endParaRPr lang="en-US" sz="2300" b="1">
              <a:solidFill>
                <a:srgbClr val="000066"/>
              </a:solidFill>
            </a:endParaRPr>
          </a:p>
          <a:p>
            <a:pPr marL="392113" indent="-293688" defTabSz="414338"/>
            <a:endParaRPr lang="en-US" sz="2800"/>
          </a:p>
        </p:txBody>
      </p:sp>
      <p:sp>
        <p:nvSpPr>
          <p:cNvPr id="18436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8437" name="AutoShape 5"/>
          <p:cNvSpPr>
            <a:spLocks noChangeArrowheads="1"/>
          </p:cNvSpPr>
          <p:nvPr/>
        </p:nvSpPr>
        <p:spPr bwMode="auto">
          <a:xfrm>
            <a:off x="511175" y="1458913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8438" name="AutoShape 6"/>
          <p:cNvSpPr>
            <a:spLocks noChangeArrowheads="1"/>
          </p:cNvSpPr>
          <p:nvPr/>
        </p:nvSpPr>
        <p:spPr bwMode="auto">
          <a:xfrm>
            <a:off x="635000" y="1581150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8439" name="AutoShape 7"/>
          <p:cNvSpPr>
            <a:spLocks noChangeArrowheads="1"/>
          </p:cNvSpPr>
          <p:nvPr/>
        </p:nvSpPr>
        <p:spPr bwMode="auto">
          <a:xfrm>
            <a:off x="969963" y="1741488"/>
            <a:ext cx="7407275" cy="36512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500" b="1">
                <a:solidFill>
                  <a:schemeClr val="bg1"/>
                </a:solidFill>
                <a:latin typeface="Times" pitchFamily="16" charset="0"/>
              </a:rPr>
              <a:t>Introduction to Linux</a:t>
            </a:r>
          </a:p>
        </p:txBody>
      </p:sp>
      <p:sp>
        <p:nvSpPr>
          <p:cNvPr id="18441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8442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701675" y="1988840"/>
            <a:ext cx="7943850" cy="4319588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/>
              <a:t>Introduction to Unix 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/>
              <a:t>History of UNIX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/>
              <a:t>What is LINUX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/>
              <a:t>LINUX Distributions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/>
              <a:t>Unix OS Structure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/>
              <a:t>Unix File System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/>
              <a:t>Unix Directories, Files and </a:t>
            </a:r>
            <a:r>
              <a:rPr lang="en-US" sz="2400" b="1" dirty="0" err="1"/>
              <a:t>Inodes</a:t>
            </a:r>
            <a:endParaRPr lang="en-US" sz="2400" b="1" dirty="0"/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/>
              <a:t>Users, Groups and Permissions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Blip>
                <a:blip r:embed="rId3"/>
              </a:buBlip>
            </a:pPr>
            <a:endParaRPr lang="en-US" sz="2400" b="1" dirty="0">
              <a:solidFill>
                <a:srgbClr val="000066"/>
              </a:solidFill>
            </a:endParaRPr>
          </a:p>
          <a:p>
            <a:endParaRPr lang="en-US" sz="24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6591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808038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b="1" dirty="0"/>
              <a:t>Access Permissions</a:t>
            </a:r>
            <a:endParaRPr lang="en-GB" sz="4000" b="1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marL="392113" indent="-293688" defTabSz="414338">
              <a:lnSpc>
                <a:spcPct val="80000"/>
              </a:lnSpc>
              <a:buClr>
                <a:srgbClr val="DF0587"/>
              </a:buClr>
              <a:buFont typeface="Wingdings" pitchFamily="2" charset="2"/>
              <a:buNone/>
            </a:pPr>
            <a:endParaRPr lang="en-US" sz="2300" b="1">
              <a:solidFill>
                <a:srgbClr val="000066"/>
              </a:solidFill>
            </a:endParaRPr>
          </a:p>
          <a:p>
            <a:pPr marL="392113" indent="-293688" defTabSz="414338"/>
            <a:endParaRPr lang="en-US" sz="2800"/>
          </a:p>
        </p:txBody>
      </p:sp>
      <p:sp>
        <p:nvSpPr>
          <p:cNvPr id="57348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57349" name="AutoShape 5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57350" name="AutoShape 6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57351" name="AutoShape 7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500" b="1">
                <a:solidFill>
                  <a:schemeClr val="bg1"/>
                </a:solidFill>
                <a:latin typeface="Times" pitchFamily="16" charset="0"/>
              </a:rPr>
              <a:t>Introduction to Linux</a:t>
            </a:r>
          </a:p>
        </p:txBody>
      </p:sp>
      <p:sp>
        <p:nvSpPr>
          <p:cNvPr id="57353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57354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533400" y="1906588"/>
            <a:ext cx="7943850" cy="4319587"/>
          </a:xfrm>
        </p:spPr>
        <p:txBody>
          <a:bodyPr/>
          <a:lstStyle/>
          <a:p>
            <a:pPr algn="just">
              <a:lnSpc>
                <a:spcPct val="90000"/>
              </a:lnSpc>
              <a:buClr>
                <a:srgbClr val="DF0587"/>
              </a:buClr>
              <a:buFont typeface="Wingdings" pitchFamily="2" charset="2"/>
              <a:buChar char="q"/>
            </a:pPr>
            <a:endParaRPr lang="en-US" sz="2800">
              <a:solidFill>
                <a:srgbClr val="DF0587"/>
              </a:solidFill>
            </a:endParaRPr>
          </a:p>
          <a:p>
            <a:endParaRPr lang="en-US" sz="2300" b="1">
              <a:solidFill>
                <a:srgbClr val="000066"/>
              </a:solidFill>
            </a:endParaRPr>
          </a:p>
        </p:txBody>
      </p:sp>
      <p:sp>
        <p:nvSpPr>
          <p:cNvPr id="57355" name="Rectangle 11"/>
          <p:cNvSpPr>
            <a:spLocks noChangeArrowheads="1"/>
          </p:cNvSpPr>
          <p:nvPr/>
        </p:nvSpPr>
        <p:spPr bwMode="auto">
          <a:xfrm>
            <a:off x="671513" y="1906588"/>
            <a:ext cx="7805737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 algn="just">
              <a:lnSpc>
                <a:spcPct val="80000"/>
              </a:lnSpc>
              <a:spcBef>
                <a:spcPct val="50000"/>
              </a:spcBef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chemeClr val="bg1"/>
                </a:solidFill>
              </a:rPr>
              <a:t>Each of the three permissions are assigned to three defined categories of users. </a:t>
            </a:r>
          </a:p>
          <a:p>
            <a:pPr marL="342900" indent="-342900" algn="just">
              <a:lnSpc>
                <a:spcPct val="80000"/>
              </a:lnSpc>
              <a:spcBef>
                <a:spcPct val="50000"/>
              </a:spcBef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chemeClr val="bg1"/>
                </a:solidFill>
              </a:rPr>
              <a:t>The categories are: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rgbClr val="DF0587"/>
              </a:buClr>
              <a:buFont typeface="Wingdings" pitchFamily="2" charset="2"/>
              <a:buNone/>
            </a:pPr>
            <a:endParaRPr lang="en-US" sz="2400" b="1" dirty="0">
              <a:solidFill>
                <a:schemeClr val="bg1"/>
              </a:solidFill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rgbClr val="DF0587"/>
              </a:buClr>
              <a:buFont typeface="Wingdings" pitchFamily="2" charset="2"/>
              <a:buNone/>
            </a:pPr>
            <a:r>
              <a:rPr lang="en-US" sz="2400" b="1" i="1" dirty="0">
                <a:solidFill>
                  <a:schemeClr val="bg1"/>
                </a:solidFill>
              </a:rPr>
              <a:t>   owner   </a:t>
            </a:r>
            <a:r>
              <a:rPr lang="en-US" sz="2400" b="1" dirty="0">
                <a:solidFill>
                  <a:schemeClr val="bg1"/>
                </a:solidFill>
              </a:rPr>
              <a:t>—   The owner of the file or 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rgbClr val="DF0587"/>
              </a:buClr>
              <a:buFont typeface="Wingdings" pitchFamily="2" charset="2"/>
              <a:buNone/>
            </a:pPr>
            <a:r>
              <a:rPr lang="en-US" sz="2400" b="1" dirty="0">
                <a:solidFill>
                  <a:schemeClr val="bg1"/>
                </a:solidFill>
              </a:rPr>
              <a:t>                       application.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rgbClr val="DF0587"/>
              </a:buClr>
              <a:buFont typeface="Wingdings" pitchFamily="2" charset="2"/>
              <a:buNone/>
            </a:pPr>
            <a:r>
              <a:rPr lang="en-US" sz="2400" b="1" i="1" dirty="0">
                <a:solidFill>
                  <a:schemeClr val="bg1"/>
                </a:solidFill>
              </a:rPr>
              <a:t>   group </a:t>
            </a:r>
            <a:r>
              <a:rPr lang="en-US" sz="2400" b="1" dirty="0">
                <a:solidFill>
                  <a:schemeClr val="bg1"/>
                </a:solidFill>
              </a:rPr>
              <a:t>— The group that owns the file or</a:t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                   application.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rgbClr val="DF0587"/>
              </a:buClr>
              <a:buFont typeface="Wingdings" pitchFamily="2" charset="2"/>
              <a:buNone/>
            </a:pPr>
            <a:r>
              <a:rPr lang="en-US" sz="2400" b="1" i="1" dirty="0">
                <a:solidFill>
                  <a:schemeClr val="bg1"/>
                </a:solidFill>
              </a:rPr>
              <a:t>   others  </a:t>
            </a:r>
            <a:r>
              <a:rPr lang="en-US" sz="2400" b="1" dirty="0">
                <a:solidFill>
                  <a:schemeClr val="bg1"/>
                </a:solidFill>
              </a:rPr>
              <a:t> —   All users with access to the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rgbClr val="DF0587"/>
              </a:buClr>
              <a:buFont typeface="Wingdings" pitchFamily="2" charset="2"/>
              <a:buNone/>
            </a:pPr>
            <a:r>
              <a:rPr lang="en-US" sz="2400" b="1" dirty="0">
                <a:solidFill>
                  <a:schemeClr val="bg1"/>
                </a:solidFill>
              </a:rPr>
              <a:t>                       system.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24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1282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808038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b="1" dirty="0"/>
              <a:t>Access Permissions</a:t>
            </a:r>
            <a:endParaRPr lang="en-GB" sz="4000" b="1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marL="392113" indent="-293688" defTabSz="414338">
              <a:lnSpc>
                <a:spcPct val="80000"/>
              </a:lnSpc>
              <a:buClr>
                <a:srgbClr val="DF0587"/>
              </a:buClr>
              <a:buFont typeface="Wingdings" pitchFamily="2" charset="2"/>
              <a:buNone/>
            </a:pPr>
            <a:endParaRPr lang="en-US" sz="2300" b="1">
              <a:solidFill>
                <a:srgbClr val="000066"/>
              </a:solidFill>
            </a:endParaRPr>
          </a:p>
          <a:p>
            <a:pPr marL="392113" indent="-293688" defTabSz="414338"/>
            <a:endParaRPr lang="en-US" sz="2800"/>
          </a:p>
        </p:txBody>
      </p:sp>
      <p:sp>
        <p:nvSpPr>
          <p:cNvPr id="59396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59397" name="AutoShape 5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59398" name="AutoShape 6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59399" name="AutoShape 7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500" b="1">
                <a:solidFill>
                  <a:schemeClr val="bg1"/>
                </a:solidFill>
                <a:latin typeface="Times" pitchFamily="16" charset="0"/>
              </a:rPr>
              <a:t>Introduction to Linux</a:t>
            </a:r>
          </a:p>
        </p:txBody>
      </p:sp>
      <p:sp>
        <p:nvSpPr>
          <p:cNvPr id="59401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59402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533400" y="1906588"/>
            <a:ext cx="7943850" cy="4319587"/>
          </a:xfrm>
        </p:spPr>
        <p:txBody>
          <a:bodyPr/>
          <a:lstStyle/>
          <a:p>
            <a:pPr algn="just">
              <a:lnSpc>
                <a:spcPct val="90000"/>
              </a:lnSpc>
              <a:buClr>
                <a:srgbClr val="DF0587"/>
              </a:buClr>
              <a:buFont typeface="Wingdings" pitchFamily="2" charset="2"/>
              <a:buChar char="q"/>
            </a:pPr>
            <a:endParaRPr lang="en-US" sz="2800" dirty="0">
              <a:solidFill>
                <a:srgbClr val="DF0587"/>
              </a:solidFill>
            </a:endParaRPr>
          </a:p>
          <a:p>
            <a:endParaRPr lang="en-US" sz="2300" b="1" dirty="0">
              <a:solidFill>
                <a:srgbClr val="000066"/>
              </a:solidFill>
            </a:endParaRPr>
          </a:p>
        </p:txBody>
      </p:sp>
      <p:sp>
        <p:nvSpPr>
          <p:cNvPr id="59403" name="Rectangle 11"/>
          <p:cNvSpPr>
            <a:spLocks noChangeArrowheads="1"/>
          </p:cNvSpPr>
          <p:nvPr/>
        </p:nvSpPr>
        <p:spPr bwMode="auto">
          <a:xfrm>
            <a:off x="671513" y="1906588"/>
            <a:ext cx="7805737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 algn="just">
              <a:lnSpc>
                <a:spcPct val="80000"/>
              </a:lnSpc>
              <a:spcBef>
                <a:spcPct val="50000"/>
              </a:spcBef>
              <a:spcAft>
                <a:spcPts val="1300"/>
              </a:spcAft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chemeClr val="bg1"/>
                </a:solidFill>
              </a:rPr>
              <a:t>One can easily view the permissions for a file by invoking a long format listing using the command </a:t>
            </a:r>
            <a:r>
              <a:rPr lang="en-US" sz="2400" b="1" dirty="0" err="1">
                <a:solidFill>
                  <a:schemeClr val="bg1"/>
                </a:solidFill>
              </a:rPr>
              <a:t>ls</a:t>
            </a:r>
            <a:r>
              <a:rPr lang="en-US" sz="2400" b="1" dirty="0">
                <a:solidFill>
                  <a:schemeClr val="bg1"/>
                </a:solidFill>
              </a:rPr>
              <a:t> -l. </a:t>
            </a:r>
          </a:p>
          <a:p>
            <a:pPr marL="342900" indent="-342900">
              <a:lnSpc>
                <a:spcPct val="80000"/>
              </a:lnSpc>
              <a:spcBef>
                <a:spcPct val="50000"/>
              </a:spcBef>
              <a:spcAft>
                <a:spcPts val="1300"/>
              </a:spcAft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chemeClr val="bg1"/>
                </a:solidFill>
              </a:rPr>
              <a:t>For instance, if the user </a:t>
            </a:r>
            <a:r>
              <a:rPr lang="en-US" sz="2400" b="1" dirty="0" err="1">
                <a:solidFill>
                  <a:schemeClr val="bg1"/>
                </a:solidFill>
              </a:rPr>
              <a:t>juan</a:t>
            </a:r>
            <a:r>
              <a:rPr lang="en-US" sz="2400" b="1" dirty="0">
                <a:solidFill>
                  <a:schemeClr val="bg1"/>
                </a:solidFill>
              </a:rPr>
              <a:t> creates an executable file named test, the output of the command </a:t>
            </a:r>
            <a:r>
              <a:rPr lang="en-US" sz="2400" b="1" dirty="0" err="1">
                <a:solidFill>
                  <a:schemeClr val="bg1"/>
                </a:solidFill>
              </a:rPr>
              <a:t>ls</a:t>
            </a:r>
            <a:r>
              <a:rPr lang="en-US" sz="2400" b="1" dirty="0">
                <a:solidFill>
                  <a:schemeClr val="bg1"/>
                </a:solidFill>
              </a:rPr>
              <a:t> -l test would look like this:</a:t>
            </a:r>
            <a:br>
              <a:rPr lang="en-US" sz="2400" b="1" dirty="0">
                <a:solidFill>
                  <a:schemeClr val="bg1"/>
                </a:solidFill>
              </a:rPr>
            </a:br>
            <a:endParaRPr lang="en-US" sz="2400" b="1" dirty="0">
              <a:solidFill>
                <a:schemeClr val="bg1"/>
              </a:solidFill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rgbClr val="DF0587"/>
              </a:buClr>
              <a:buFont typeface="Wingdings" pitchFamily="2" charset="2"/>
              <a:buNone/>
            </a:pPr>
            <a:r>
              <a:rPr lang="en-US" sz="2400" dirty="0">
                <a:solidFill>
                  <a:schemeClr val="bg1"/>
                </a:solidFill>
              </a:rPr>
              <a:t>  -</a:t>
            </a:r>
            <a:r>
              <a:rPr lang="en-US" sz="2400" dirty="0" err="1">
                <a:solidFill>
                  <a:schemeClr val="bg1"/>
                </a:solidFill>
              </a:rPr>
              <a:t>rwxrwxr</a:t>
            </a:r>
            <a:r>
              <a:rPr lang="en-US" sz="2400" dirty="0">
                <a:solidFill>
                  <a:schemeClr val="bg1"/>
                </a:solidFill>
              </a:rPr>
              <a:t>-x 1 </a:t>
            </a:r>
            <a:r>
              <a:rPr lang="en-US" sz="2400" dirty="0" err="1">
                <a:solidFill>
                  <a:schemeClr val="bg1"/>
                </a:solidFill>
              </a:rPr>
              <a:t>juan</a:t>
            </a:r>
            <a:r>
              <a:rPr lang="en-US" sz="2400" dirty="0">
                <a:solidFill>
                  <a:schemeClr val="bg1"/>
                </a:solidFill>
              </a:rPr>
              <a:t> student 0 Sep 26 12:25 test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50634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884238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b="1" dirty="0"/>
              <a:t>Access Permissions</a:t>
            </a:r>
            <a:endParaRPr lang="en-GB" sz="4000" b="1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marL="392113" indent="-293688" defTabSz="414338">
              <a:lnSpc>
                <a:spcPct val="80000"/>
              </a:lnSpc>
              <a:buClr>
                <a:srgbClr val="DF0587"/>
              </a:buClr>
              <a:buFont typeface="Wingdings" pitchFamily="2" charset="2"/>
              <a:buNone/>
            </a:pPr>
            <a:endParaRPr lang="en-US" sz="2300" b="1" dirty="0">
              <a:solidFill>
                <a:srgbClr val="000066"/>
              </a:solidFill>
            </a:endParaRPr>
          </a:p>
          <a:p>
            <a:pPr marL="392113" indent="-293688" defTabSz="414338"/>
            <a:endParaRPr lang="en-US" sz="2800" dirty="0"/>
          </a:p>
        </p:txBody>
      </p:sp>
      <p:sp>
        <p:nvSpPr>
          <p:cNvPr id="61444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61445" name="AutoShape 5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61446" name="AutoShape 6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61447" name="AutoShape 7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500" b="1">
                <a:solidFill>
                  <a:schemeClr val="bg1"/>
                </a:solidFill>
                <a:latin typeface="Times" pitchFamily="16" charset="0"/>
              </a:rPr>
              <a:t>Introduction to Linux</a:t>
            </a:r>
          </a:p>
        </p:txBody>
      </p:sp>
      <p:sp>
        <p:nvSpPr>
          <p:cNvPr id="61449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61450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533400" y="1906588"/>
            <a:ext cx="7943850" cy="4319587"/>
          </a:xfrm>
        </p:spPr>
        <p:txBody>
          <a:bodyPr/>
          <a:lstStyle/>
          <a:p>
            <a:pPr algn="just">
              <a:lnSpc>
                <a:spcPct val="90000"/>
              </a:lnSpc>
              <a:buClr>
                <a:srgbClr val="DF0587"/>
              </a:buClr>
              <a:buFont typeface="Wingdings" pitchFamily="2" charset="2"/>
              <a:buChar char="q"/>
            </a:pPr>
            <a:endParaRPr lang="en-US" sz="2800">
              <a:solidFill>
                <a:srgbClr val="DF0587"/>
              </a:solidFill>
            </a:endParaRPr>
          </a:p>
          <a:p>
            <a:endParaRPr lang="en-US" sz="2300" b="1">
              <a:solidFill>
                <a:srgbClr val="000066"/>
              </a:solidFill>
            </a:endParaRPr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671513" y="1906588"/>
            <a:ext cx="7805737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 algn="just">
              <a:lnSpc>
                <a:spcPct val="80000"/>
              </a:lnSpc>
              <a:spcBef>
                <a:spcPct val="50000"/>
              </a:spcBef>
              <a:spcAft>
                <a:spcPts val="1300"/>
              </a:spcAft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chemeClr val="bg1"/>
                </a:solidFill>
              </a:rPr>
              <a:t>The permissions for this file are listed are listed at the start of the line, starting with </a:t>
            </a:r>
            <a:r>
              <a:rPr lang="en-US" sz="2400" b="1" dirty="0" err="1">
                <a:solidFill>
                  <a:schemeClr val="bg1"/>
                </a:solidFill>
              </a:rPr>
              <a:t>rwx</a:t>
            </a:r>
            <a:r>
              <a:rPr lang="en-US" sz="2400" b="1" dirty="0">
                <a:solidFill>
                  <a:schemeClr val="bg1"/>
                </a:solidFill>
              </a:rPr>
              <a:t>. </a:t>
            </a:r>
          </a:p>
          <a:p>
            <a:pPr marL="342900" indent="-342900" algn="just">
              <a:lnSpc>
                <a:spcPct val="80000"/>
              </a:lnSpc>
              <a:spcBef>
                <a:spcPct val="50000"/>
              </a:spcBef>
              <a:spcAft>
                <a:spcPts val="1300"/>
              </a:spcAft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chemeClr val="bg1"/>
                </a:solidFill>
              </a:rPr>
              <a:t>This first set of symbols define owner access. </a:t>
            </a:r>
          </a:p>
          <a:p>
            <a:pPr marL="342900" indent="-342900" algn="just">
              <a:lnSpc>
                <a:spcPct val="80000"/>
              </a:lnSpc>
              <a:spcBef>
                <a:spcPct val="50000"/>
              </a:spcBef>
              <a:spcAft>
                <a:spcPts val="1300"/>
              </a:spcAft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chemeClr val="bg1"/>
                </a:solidFill>
              </a:rPr>
              <a:t>The next set of </a:t>
            </a:r>
            <a:r>
              <a:rPr lang="en-US" sz="2400" b="1" dirty="0" err="1">
                <a:solidFill>
                  <a:schemeClr val="bg1"/>
                </a:solidFill>
              </a:rPr>
              <a:t>rwx</a:t>
            </a:r>
            <a:r>
              <a:rPr lang="en-US" sz="2400" b="1" dirty="0">
                <a:solidFill>
                  <a:schemeClr val="bg1"/>
                </a:solidFill>
              </a:rPr>
              <a:t> symbols define group access</a:t>
            </a:r>
          </a:p>
          <a:p>
            <a:pPr marL="342900" indent="-342900" algn="just">
              <a:lnSpc>
                <a:spcPct val="80000"/>
              </a:lnSpc>
              <a:spcBef>
                <a:spcPct val="50000"/>
              </a:spcBef>
              <a:spcAft>
                <a:spcPts val="1300"/>
              </a:spcAft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chemeClr val="bg1"/>
                </a:solidFill>
              </a:rPr>
              <a:t>The last set of symbols defining access permitted for all other users.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24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8131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808038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b="1" dirty="0"/>
              <a:t>Access Permissions</a:t>
            </a:r>
            <a:endParaRPr lang="en-GB" sz="4000" b="1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marL="392113" indent="-293688" defTabSz="414338">
              <a:lnSpc>
                <a:spcPct val="80000"/>
              </a:lnSpc>
              <a:buClr>
                <a:srgbClr val="DF0587"/>
              </a:buClr>
              <a:buFont typeface="Wingdings" pitchFamily="2" charset="2"/>
              <a:buNone/>
            </a:pPr>
            <a:endParaRPr lang="en-US" sz="2300" b="1">
              <a:solidFill>
                <a:srgbClr val="000066"/>
              </a:solidFill>
            </a:endParaRPr>
          </a:p>
          <a:p>
            <a:pPr marL="392113" indent="-293688" defTabSz="414338"/>
            <a:endParaRPr lang="en-US" sz="2800"/>
          </a:p>
        </p:txBody>
      </p:sp>
      <p:sp>
        <p:nvSpPr>
          <p:cNvPr id="63492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63493" name="AutoShape 5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63494" name="AutoShape 6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63495" name="AutoShape 7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500" b="1">
                <a:solidFill>
                  <a:schemeClr val="bg1"/>
                </a:solidFill>
                <a:latin typeface="Times" pitchFamily="16" charset="0"/>
              </a:rPr>
              <a:t>Introduction to Linux</a:t>
            </a:r>
          </a:p>
        </p:txBody>
      </p:sp>
      <p:sp>
        <p:nvSpPr>
          <p:cNvPr id="63497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63498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533400" y="1906588"/>
            <a:ext cx="7943850" cy="4319587"/>
          </a:xfrm>
        </p:spPr>
        <p:txBody>
          <a:bodyPr/>
          <a:lstStyle/>
          <a:p>
            <a:pPr algn="just">
              <a:lnSpc>
                <a:spcPct val="90000"/>
              </a:lnSpc>
              <a:buClr>
                <a:srgbClr val="DF0587"/>
              </a:buClr>
              <a:buFont typeface="Wingdings" pitchFamily="2" charset="2"/>
              <a:buChar char="q"/>
            </a:pPr>
            <a:endParaRPr lang="en-US" sz="2800">
              <a:solidFill>
                <a:srgbClr val="DF0587"/>
              </a:solidFill>
            </a:endParaRPr>
          </a:p>
          <a:p>
            <a:endParaRPr lang="en-US" sz="2300" b="1">
              <a:solidFill>
                <a:srgbClr val="000066"/>
              </a:solidFill>
            </a:endParaRPr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671513" y="1906588"/>
            <a:ext cx="7805737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 algn="just">
              <a:lnSpc>
                <a:spcPct val="80000"/>
              </a:lnSpc>
              <a:spcBef>
                <a:spcPct val="50000"/>
              </a:spcBef>
              <a:spcAft>
                <a:spcPts val="1300"/>
              </a:spcAft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chemeClr val="bg1"/>
                </a:solidFill>
              </a:rPr>
              <a:t>This listing indicates that the file is readable, writable, and executable by the user who owns the file (user </a:t>
            </a:r>
            <a:r>
              <a:rPr lang="en-US" sz="2400" b="1" dirty="0" err="1">
                <a:solidFill>
                  <a:schemeClr val="bg1"/>
                </a:solidFill>
              </a:rPr>
              <a:t>juan</a:t>
            </a:r>
            <a:r>
              <a:rPr lang="en-US" sz="2400" b="1" dirty="0">
                <a:solidFill>
                  <a:schemeClr val="bg1"/>
                </a:solidFill>
              </a:rPr>
              <a:t>) as well as the group owning the file (which is a group named student). </a:t>
            </a:r>
          </a:p>
          <a:p>
            <a:pPr marL="342900" indent="-342900" algn="just">
              <a:lnSpc>
                <a:spcPct val="80000"/>
              </a:lnSpc>
              <a:spcBef>
                <a:spcPct val="50000"/>
              </a:spcBef>
              <a:spcAft>
                <a:spcPts val="1300"/>
              </a:spcAft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chemeClr val="bg1"/>
                </a:solidFill>
              </a:rPr>
              <a:t>The file is also world-readable and world-executable, but not world-writable.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24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7530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b="1" dirty="0"/>
              <a:t>Listing the Content of a Directory</a:t>
            </a:r>
            <a:endParaRPr lang="en-GB" sz="4000" b="1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marL="392113" indent="-293688" defTabSz="414338">
              <a:lnSpc>
                <a:spcPct val="80000"/>
              </a:lnSpc>
              <a:buClr>
                <a:srgbClr val="DF0587"/>
              </a:buClr>
              <a:buFont typeface="Wingdings" pitchFamily="2" charset="2"/>
              <a:buNone/>
            </a:pPr>
            <a:endParaRPr lang="en-US" sz="2300" b="1">
              <a:solidFill>
                <a:srgbClr val="000066"/>
              </a:solidFill>
            </a:endParaRPr>
          </a:p>
          <a:p>
            <a:pPr marL="392113" indent="-293688" defTabSz="414338"/>
            <a:endParaRPr lang="en-US" sz="2800"/>
          </a:p>
        </p:txBody>
      </p:sp>
      <p:sp>
        <p:nvSpPr>
          <p:cNvPr id="67588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67589" name="AutoShape 5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67590" name="AutoShape 6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67591" name="AutoShape 7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500" b="1">
                <a:solidFill>
                  <a:schemeClr val="bg1"/>
                </a:solidFill>
                <a:latin typeface="Times" pitchFamily="16" charset="0"/>
              </a:rPr>
              <a:t>Introduction to Linux</a:t>
            </a:r>
          </a:p>
        </p:txBody>
      </p:sp>
      <p:sp>
        <p:nvSpPr>
          <p:cNvPr id="67593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67594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533400" y="1906588"/>
            <a:ext cx="7943850" cy="4319587"/>
          </a:xfrm>
        </p:spPr>
        <p:txBody>
          <a:bodyPr/>
          <a:lstStyle/>
          <a:p>
            <a:pPr algn="just">
              <a:lnSpc>
                <a:spcPct val="90000"/>
              </a:lnSpc>
              <a:buClr>
                <a:srgbClr val="DF0587"/>
              </a:buClr>
              <a:buFont typeface="Wingdings" pitchFamily="2" charset="2"/>
              <a:buChar char="q"/>
            </a:pPr>
            <a:endParaRPr lang="en-US" sz="2800">
              <a:solidFill>
                <a:srgbClr val="DF0587"/>
              </a:solidFill>
            </a:endParaRPr>
          </a:p>
          <a:p>
            <a:endParaRPr lang="en-US" sz="2300" b="1">
              <a:solidFill>
                <a:srgbClr val="000066"/>
              </a:solidFill>
            </a:endParaRPr>
          </a:p>
        </p:txBody>
      </p:sp>
      <p:sp>
        <p:nvSpPr>
          <p:cNvPr id="67595" name="Rectangle 11"/>
          <p:cNvSpPr>
            <a:spLocks noChangeArrowheads="1"/>
          </p:cNvSpPr>
          <p:nvPr/>
        </p:nvSpPr>
        <p:spPr bwMode="auto">
          <a:xfrm>
            <a:off x="671513" y="1906588"/>
            <a:ext cx="7805737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 algn="just">
              <a:spcBef>
                <a:spcPct val="50000"/>
              </a:spcBef>
              <a:spcAft>
                <a:spcPts val="1300"/>
              </a:spcAft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 err="1">
                <a:solidFill>
                  <a:schemeClr val="bg1"/>
                </a:solidFill>
              </a:rPr>
              <a:t>ls</a:t>
            </a:r>
            <a:r>
              <a:rPr lang="en-US" sz="2400" b="1" dirty="0">
                <a:solidFill>
                  <a:schemeClr val="bg1"/>
                </a:solidFill>
              </a:rPr>
              <a:t> is used to list the contents of a directory.</a:t>
            </a:r>
          </a:p>
          <a:p>
            <a:pPr marL="342900" indent="-342900" algn="just">
              <a:spcBef>
                <a:spcPct val="50000"/>
              </a:spcBef>
              <a:spcAft>
                <a:spcPts val="1300"/>
              </a:spcAft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chemeClr val="bg1"/>
                </a:solidFill>
              </a:rPr>
              <a:t>If the command </a:t>
            </a:r>
            <a:r>
              <a:rPr lang="en-US" sz="2400" b="1" dirty="0" err="1">
                <a:solidFill>
                  <a:schemeClr val="bg1"/>
                </a:solidFill>
              </a:rPr>
              <a:t>ls</a:t>
            </a:r>
            <a:r>
              <a:rPr lang="en-US" sz="2400" b="1" dirty="0">
                <a:solidFill>
                  <a:schemeClr val="bg1"/>
                </a:solidFill>
              </a:rPr>
              <a:t> is written with parameter –l then the command lists contents of the working directory with details. </a:t>
            </a:r>
            <a:r>
              <a:rPr lang="en-US" sz="2400" b="1" i="1" dirty="0">
                <a:solidFill>
                  <a:schemeClr val="bg1"/>
                </a:solidFill>
              </a:rPr>
              <a:t>Example: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</a:p>
          <a:p>
            <a:pPr marL="342900" indent="-342900" algn="just">
              <a:spcBef>
                <a:spcPct val="50000"/>
              </a:spcBef>
              <a:spcAft>
                <a:spcPts val="1300"/>
              </a:spcAft>
              <a:buClr>
                <a:srgbClr val="DF0587"/>
              </a:buClr>
              <a:buFont typeface="Wingdings" pitchFamily="2" charset="2"/>
              <a:buNone/>
            </a:pPr>
            <a:r>
              <a:rPr lang="en-US" sz="2400" b="1" dirty="0">
                <a:solidFill>
                  <a:schemeClr val="bg1"/>
                </a:solidFill>
              </a:rPr>
              <a:t>   $ </a:t>
            </a:r>
            <a:r>
              <a:rPr lang="en-US" sz="2400" b="1" dirty="0" err="1">
                <a:solidFill>
                  <a:schemeClr val="bg1"/>
                </a:solidFill>
              </a:rPr>
              <a:t>ls</a:t>
            </a:r>
            <a:r>
              <a:rPr lang="en-US" sz="2400" b="1" dirty="0">
                <a:solidFill>
                  <a:schemeClr val="bg1"/>
                </a:solidFill>
              </a:rPr>
              <a:t> –l</a:t>
            </a:r>
          </a:p>
          <a:p>
            <a:pPr marL="342900" indent="-342900">
              <a:spcBef>
                <a:spcPct val="20000"/>
              </a:spcBef>
            </a:pPr>
            <a:endParaRPr lang="en-US" sz="24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6179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b="1" dirty="0"/>
              <a:t>Moving in Directories</a:t>
            </a:r>
            <a:endParaRPr lang="en-GB" b="1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marL="392113" indent="-293688" defTabSz="414338">
              <a:lnSpc>
                <a:spcPct val="80000"/>
              </a:lnSpc>
              <a:buClr>
                <a:srgbClr val="DF0587"/>
              </a:buClr>
              <a:buFont typeface="Wingdings" pitchFamily="2" charset="2"/>
              <a:buNone/>
            </a:pPr>
            <a:endParaRPr lang="en-US" sz="2300" b="1">
              <a:solidFill>
                <a:srgbClr val="000066"/>
              </a:solidFill>
            </a:endParaRPr>
          </a:p>
          <a:p>
            <a:pPr marL="392113" indent="-293688" defTabSz="414338"/>
            <a:endParaRPr lang="en-US" sz="2800"/>
          </a:p>
        </p:txBody>
      </p:sp>
      <p:sp>
        <p:nvSpPr>
          <p:cNvPr id="69636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69637" name="AutoShape 5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69638" name="AutoShape 6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69639" name="AutoShape 7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500" b="1">
                <a:solidFill>
                  <a:schemeClr val="bg1"/>
                </a:solidFill>
                <a:latin typeface="Times" pitchFamily="16" charset="0"/>
              </a:rPr>
              <a:t>Introduction to Linux</a:t>
            </a:r>
          </a:p>
        </p:txBody>
      </p:sp>
      <p:sp>
        <p:nvSpPr>
          <p:cNvPr id="69641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69642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533400" y="1906588"/>
            <a:ext cx="7943850" cy="4319587"/>
          </a:xfrm>
        </p:spPr>
        <p:txBody>
          <a:bodyPr/>
          <a:lstStyle/>
          <a:p>
            <a:pPr algn="just">
              <a:lnSpc>
                <a:spcPct val="90000"/>
              </a:lnSpc>
              <a:buClr>
                <a:srgbClr val="DF0587"/>
              </a:buClr>
              <a:buFont typeface="Wingdings" pitchFamily="2" charset="2"/>
              <a:buChar char="q"/>
            </a:pPr>
            <a:endParaRPr lang="en-US" sz="2800">
              <a:solidFill>
                <a:srgbClr val="DF0587"/>
              </a:solidFill>
            </a:endParaRPr>
          </a:p>
          <a:p>
            <a:endParaRPr lang="en-US" sz="2300" b="1">
              <a:solidFill>
                <a:srgbClr val="000066"/>
              </a:solidFill>
            </a:endParaRPr>
          </a:p>
        </p:txBody>
      </p:sp>
      <p:sp>
        <p:nvSpPr>
          <p:cNvPr id="69643" name="Rectangle 11"/>
          <p:cNvSpPr>
            <a:spLocks noChangeArrowheads="1"/>
          </p:cNvSpPr>
          <p:nvPr/>
        </p:nvSpPr>
        <p:spPr bwMode="auto">
          <a:xfrm>
            <a:off x="671513" y="1906588"/>
            <a:ext cx="7805737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chemeClr val="bg1"/>
                </a:solidFill>
              </a:rPr>
              <a:t>cd </a:t>
            </a:r>
            <a:r>
              <a:rPr lang="en-US" sz="2400" b="1" dirty="0" err="1">
                <a:solidFill>
                  <a:schemeClr val="bg1"/>
                </a:solidFill>
              </a:rPr>
              <a:t>try_it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rgbClr val="DF0587"/>
              </a:buClr>
              <a:buFont typeface="Wingdings" pitchFamily="2" charset="2"/>
              <a:buNone/>
            </a:pPr>
            <a:r>
              <a:rPr lang="en-US" sz="2400" b="1" dirty="0">
                <a:solidFill>
                  <a:schemeClr val="bg1"/>
                </a:solidFill>
              </a:rPr>
              <a:t>	Changes the directory to </a:t>
            </a:r>
            <a:r>
              <a:rPr lang="en-US" sz="2400" b="1" dirty="0" err="1">
                <a:solidFill>
                  <a:schemeClr val="bg1"/>
                </a:solidFill>
              </a:rPr>
              <a:t>try_it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 err="1">
                <a:solidFill>
                  <a:schemeClr val="bg1"/>
                </a:solidFill>
              </a:rPr>
              <a:t>pwd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Prints present working directory (e.g. /home/smith/</a:t>
            </a:r>
            <a:r>
              <a:rPr lang="en-US" sz="2400" b="1" dirty="0" err="1">
                <a:solidFill>
                  <a:schemeClr val="bg1"/>
                </a:solidFill>
              </a:rPr>
              <a:t>try_it</a:t>
            </a:r>
            <a:r>
              <a:rPr lang="en-US" sz="2400" b="1" dirty="0">
                <a:solidFill>
                  <a:schemeClr val="bg1"/>
                </a:solidFill>
              </a:rPr>
              <a:t>) 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chemeClr val="bg1"/>
                </a:solidFill>
              </a:rPr>
              <a:t>cd .. Move to superior directory 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rgbClr val="DF0587"/>
              </a:buClr>
              <a:buFont typeface="Wingdings" pitchFamily="2" charset="2"/>
              <a:buNone/>
            </a:pPr>
            <a:r>
              <a:rPr lang="en-US" sz="2400" b="1" dirty="0">
                <a:solidFill>
                  <a:schemeClr val="bg1"/>
                </a:solidFill>
              </a:rPr>
              <a:t>	</a:t>
            </a:r>
            <a:r>
              <a:rPr lang="en-US" sz="2400" b="1" dirty="0" err="1">
                <a:solidFill>
                  <a:schemeClr val="bg1"/>
                </a:solidFill>
              </a:rPr>
              <a:t>pwd</a:t>
            </a:r>
            <a:r>
              <a:rPr lang="en-US" sz="2400" b="1" dirty="0">
                <a:solidFill>
                  <a:schemeClr val="bg1"/>
                </a:solidFill>
              </a:rPr>
              <a:t> : Prints /home/smith 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chemeClr val="bg1"/>
                </a:solidFill>
              </a:rPr>
              <a:t>cd /home The absolute path 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rgbClr val="DF0587"/>
              </a:buClr>
              <a:buFont typeface="Wingdings" pitchFamily="2" charset="2"/>
              <a:buNone/>
            </a:pPr>
            <a:r>
              <a:rPr lang="en-US" sz="2400" b="1" dirty="0">
                <a:solidFill>
                  <a:schemeClr val="bg1"/>
                </a:solidFill>
              </a:rPr>
              <a:t>	</a:t>
            </a:r>
            <a:r>
              <a:rPr lang="en-US" sz="2400" b="1" dirty="0" err="1">
                <a:solidFill>
                  <a:schemeClr val="bg1"/>
                </a:solidFill>
              </a:rPr>
              <a:t>pwd</a:t>
            </a:r>
            <a:r>
              <a:rPr lang="en-US" sz="2400" b="1" dirty="0">
                <a:solidFill>
                  <a:schemeClr val="bg1"/>
                </a:solidFill>
              </a:rPr>
              <a:t> : Prints /home 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chemeClr val="bg1"/>
                </a:solidFill>
              </a:rPr>
              <a:t>cd The system is returned to the user home directory 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rgbClr val="DF0587"/>
              </a:buClr>
              <a:buFont typeface="Wingdings" pitchFamily="2" charset="2"/>
              <a:buNone/>
            </a:pPr>
            <a:r>
              <a:rPr lang="en-US" sz="2400" b="1" dirty="0">
                <a:solidFill>
                  <a:schemeClr val="bg1"/>
                </a:solidFill>
              </a:rPr>
              <a:t>	</a:t>
            </a:r>
            <a:r>
              <a:rPr lang="en-US" sz="2400" b="1" dirty="0" err="1">
                <a:solidFill>
                  <a:schemeClr val="bg1"/>
                </a:solidFill>
              </a:rPr>
              <a:t>pwd</a:t>
            </a:r>
            <a:r>
              <a:rPr lang="en-US" sz="2400" b="1" dirty="0">
                <a:solidFill>
                  <a:schemeClr val="bg1"/>
                </a:solidFill>
              </a:rPr>
              <a:t> : Print /home/smith</a:t>
            </a:r>
          </a:p>
        </p:txBody>
      </p:sp>
    </p:spTree>
    <p:extLst>
      <p:ext uri="{BB962C8B-B14F-4D97-AF65-F5344CB8AC3E}">
        <p14:creationId xmlns:p14="http://schemas.microsoft.com/office/powerpoint/2010/main" val="30474555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b="1" dirty="0"/>
              <a:t>Make Directory</a:t>
            </a:r>
            <a:endParaRPr lang="en-GB" b="1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marL="392113" indent="-293688" defTabSz="414338">
              <a:lnSpc>
                <a:spcPct val="80000"/>
              </a:lnSpc>
              <a:buClr>
                <a:srgbClr val="DF0587"/>
              </a:buClr>
              <a:buFont typeface="Wingdings" pitchFamily="2" charset="2"/>
              <a:buNone/>
            </a:pPr>
            <a:endParaRPr lang="en-US" sz="2300" b="1">
              <a:solidFill>
                <a:srgbClr val="000066"/>
              </a:solidFill>
            </a:endParaRPr>
          </a:p>
          <a:p>
            <a:pPr marL="392113" indent="-293688" defTabSz="414338"/>
            <a:endParaRPr lang="en-US" sz="2800"/>
          </a:p>
        </p:txBody>
      </p:sp>
      <p:sp>
        <p:nvSpPr>
          <p:cNvPr id="71684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71685" name="AutoShape 5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71686" name="AutoShape 6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71687" name="AutoShape 7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71688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500" b="1">
                <a:solidFill>
                  <a:schemeClr val="bg1"/>
                </a:solidFill>
                <a:latin typeface="Times" pitchFamily="16" charset="0"/>
              </a:rPr>
              <a:t>Introduction to Linux</a:t>
            </a:r>
          </a:p>
        </p:txBody>
      </p:sp>
      <p:sp>
        <p:nvSpPr>
          <p:cNvPr id="71689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71690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533400" y="1906588"/>
            <a:ext cx="7943850" cy="4319587"/>
          </a:xfrm>
        </p:spPr>
        <p:txBody>
          <a:bodyPr/>
          <a:lstStyle/>
          <a:p>
            <a:pPr algn="just">
              <a:lnSpc>
                <a:spcPct val="90000"/>
              </a:lnSpc>
              <a:buClr>
                <a:srgbClr val="DF0587"/>
              </a:buClr>
              <a:buFont typeface="Wingdings" pitchFamily="2" charset="2"/>
              <a:buChar char="q"/>
            </a:pPr>
            <a:endParaRPr lang="en-US" sz="2800" dirty="0">
              <a:solidFill>
                <a:srgbClr val="DF0587"/>
              </a:solidFill>
            </a:endParaRPr>
          </a:p>
          <a:p>
            <a:endParaRPr lang="en-US" sz="2300" b="1" dirty="0">
              <a:solidFill>
                <a:srgbClr val="000066"/>
              </a:solidFill>
            </a:endParaRPr>
          </a:p>
        </p:txBody>
      </p:sp>
      <p:sp>
        <p:nvSpPr>
          <p:cNvPr id="71691" name="Rectangle 11"/>
          <p:cNvSpPr>
            <a:spLocks noChangeArrowheads="1"/>
          </p:cNvSpPr>
          <p:nvPr/>
        </p:nvSpPr>
        <p:spPr bwMode="auto">
          <a:xfrm>
            <a:off x="671513" y="1906588"/>
            <a:ext cx="7805737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 algn="just">
              <a:spcBef>
                <a:spcPct val="50000"/>
              </a:spcBef>
              <a:spcAft>
                <a:spcPts val="1300"/>
              </a:spcAft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chemeClr val="bg1"/>
                </a:solidFill>
              </a:rPr>
              <a:t>The command </a:t>
            </a:r>
            <a:r>
              <a:rPr lang="en-US" sz="2400" b="1" dirty="0" err="1">
                <a:solidFill>
                  <a:schemeClr val="bg1"/>
                </a:solidFill>
              </a:rPr>
              <a:t>mkdir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my_dir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</a:p>
          <a:p>
            <a:pPr marL="342900" indent="-342900" algn="just">
              <a:spcBef>
                <a:spcPct val="50000"/>
              </a:spcBef>
              <a:spcAft>
                <a:spcPts val="1300"/>
              </a:spcAft>
              <a:buClr>
                <a:srgbClr val="DF0587"/>
              </a:buClr>
              <a:buFont typeface="Wingdings" pitchFamily="2" charset="2"/>
              <a:buNone/>
            </a:pPr>
            <a:r>
              <a:rPr lang="en-US" sz="2400" b="1" dirty="0">
                <a:solidFill>
                  <a:srgbClr val="000066"/>
                </a:solidFill>
              </a:rPr>
              <a:t>	</a:t>
            </a:r>
            <a:r>
              <a:rPr lang="en-US" sz="2400" b="1" dirty="0">
                <a:solidFill>
                  <a:schemeClr val="bg1"/>
                </a:solidFill>
              </a:rPr>
              <a:t>makes new directory </a:t>
            </a:r>
            <a:r>
              <a:rPr lang="en-US" sz="2400" b="1" dirty="0" err="1">
                <a:solidFill>
                  <a:schemeClr val="bg1"/>
                </a:solidFill>
              </a:rPr>
              <a:t>my_dir</a:t>
            </a:r>
            <a:r>
              <a:rPr lang="en-US" sz="2400" b="1" dirty="0">
                <a:solidFill>
                  <a:schemeClr val="bg1"/>
                </a:solidFill>
              </a:rPr>
              <a:t> (the path is given relative) as a subdirectory of the current directory.</a:t>
            </a:r>
          </a:p>
        </p:txBody>
      </p:sp>
    </p:spTree>
    <p:extLst>
      <p:ext uri="{BB962C8B-B14F-4D97-AF65-F5344CB8AC3E}">
        <p14:creationId xmlns:p14="http://schemas.microsoft.com/office/powerpoint/2010/main" val="16076950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b="1" dirty="0"/>
              <a:t>Remove Directory</a:t>
            </a:r>
            <a:endParaRPr lang="en-GB" b="1" dirty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marL="392113" indent="-293688" defTabSz="414338">
              <a:lnSpc>
                <a:spcPct val="80000"/>
              </a:lnSpc>
              <a:buClr>
                <a:srgbClr val="DF0587"/>
              </a:buClr>
              <a:buFont typeface="Wingdings" pitchFamily="2" charset="2"/>
              <a:buNone/>
            </a:pPr>
            <a:endParaRPr lang="en-US" sz="2300" b="1">
              <a:solidFill>
                <a:srgbClr val="000066"/>
              </a:solidFill>
            </a:endParaRPr>
          </a:p>
          <a:p>
            <a:pPr marL="392113" indent="-293688" defTabSz="414338"/>
            <a:endParaRPr lang="en-US" sz="2800"/>
          </a:p>
        </p:txBody>
      </p:sp>
      <p:sp>
        <p:nvSpPr>
          <p:cNvPr id="73732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73733" name="AutoShape 5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73734" name="AutoShape 6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73735" name="AutoShape 7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73736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500" b="1">
                <a:solidFill>
                  <a:schemeClr val="bg1"/>
                </a:solidFill>
                <a:latin typeface="Times" pitchFamily="16" charset="0"/>
              </a:rPr>
              <a:t>Introduction to Linux</a:t>
            </a:r>
          </a:p>
        </p:txBody>
      </p:sp>
      <p:sp>
        <p:nvSpPr>
          <p:cNvPr id="73737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73738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533400" y="1906588"/>
            <a:ext cx="7943850" cy="4319587"/>
          </a:xfrm>
        </p:spPr>
        <p:txBody>
          <a:bodyPr/>
          <a:lstStyle/>
          <a:p>
            <a:pPr algn="just">
              <a:lnSpc>
                <a:spcPct val="90000"/>
              </a:lnSpc>
              <a:buClr>
                <a:srgbClr val="DF0587"/>
              </a:buClr>
              <a:buFont typeface="Wingdings" pitchFamily="2" charset="2"/>
              <a:buChar char="q"/>
            </a:pPr>
            <a:endParaRPr lang="en-US" sz="2800" dirty="0">
              <a:solidFill>
                <a:srgbClr val="DF0587"/>
              </a:solidFill>
            </a:endParaRPr>
          </a:p>
          <a:p>
            <a:endParaRPr lang="en-US" sz="2300" b="1" dirty="0">
              <a:solidFill>
                <a:srgbClr val="000066"/>
              </a:solidFill>
            </a:endParaRPr>
          </a:p>
        </p:txBody>
      </p:sp>
      <p:sp>
        <p:nvSpPr>
          <p:cNvPr id="73739" name="Rectangle 11"/>
          <p:cNvSpPr>
            <a:spLocks noChangeArrowheads="1"/>
          </p:cNvSpPr>
          <p:nvPr/>
        </p:nvSpPr>
        <p:spPr bwMode="auto">
          <a:xfrm>
            <a:off x="671513" y="1906588"/>
            <a:ext cx="7805737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chemeClr val="bg1"/>
                </a:solidFill>
              </a:rPr>
              <a:t>The command </a:t>
            </a:r>
            <a:r>
              <a:rPr lang="en-US" sz="2400" b="1" dirty="0" err="1">
                <a:solidFill>
                  <a:schemeClr val="bg1"/>
                </a:solidFill>
              </a:rPr>
              <a:t>rmdir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your_dir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sz="2400" b="1" dirty="0">
                <a:solidFill>
                  <a:srgbClr val="000066"/>
                </a:solidFill>
              </a:rPr>
              <a:t>   	</a:t>
            </a:r>
            <a:r>
              <a:rPr lang="en-US" sz="2400" b="1" dirty="0">
                <a:solidFill>
                  <a:schemeClr val="bg1"/>
                </a:solidFill>
              </a:rPr>
              <a:t>removes directory </a:t>
            </a:r>
            <a:r>
              <a:rPr lang="en-US" sz="2400" b="1" dirty="0" err="1">
                <a:solidFill>
                  <a:schemeClr val="bg1"/>
                </a:solidFill>
              </a:rPr>
              <a:t>your_dir</a:t>
            </a:r>
            <a:r>
              <a:rPr lang="en-US" sz="2400" b="1" dirty="0">
                <a:solidFill>
                  <a:schemeClr val="bg1"/>
                </a:solidFill>
              </a:rPr>
              <a:t> if it is empty. </a:t>
            </a:r>
          </a:p>
        </p:txBody>
      </p:sp>
    </p:spTree>
    <p:extLst>
      <p:ext uri="{BB962C8B-B14F-4D97-AF65-F5344CB8AC3E}">
        <p14:creationId xmlns:p14="http://schemas.microsoft.com/office/powerpoint/2010/main" val="37920466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b="1" dirty="0"/>
              <a:t>Copy File</a:t>
            </a:r>
            <a:endParaRPr lang="en-GB" b="1" dirty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marL="392113" indent="-293688" defTabSz="414338">
              <a:lnSpc>
                <a:spcPct val="80000"/>
              </a:lnSpc>
              <a:buClr>
                <a:srgbClr val="DF0587"/>
              </a:buClr>
              <a:buFont typeface="Wingdings" pitchFamily="2" charset="2"/>
              <a:buNone/>
            </a:pPr>
            <a:endParaRPr lang="en-US" sz="2300" b="1">
              <a:solidFill>
                <a:srgbClr val="000066"/>
              </a:solidFill>
            </a:endParaRPr>
          </a:p>
          <a:p>
            <a:pPr marL="392113" indent="-293688" defTabSz="414338"/>
            <a:endParaRPr lang="en-US" sz="2800"/>
          </a:p>
        </p:txBody>
      </p:sp>
      <p:sp>
        <p:nvSpPr>
          <p:cNvPr id="75780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75781" name="AutoShape 5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75782" name="AutoShape 6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75783" name="AutoShape 7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75784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500" b="1">
                <a:solidFill>
                  <a:schemeClr val="bg1"/>
                </a:solidFill>
                <a:latin typeface="Times" pitchFamily="16" charset="0"/>
              </a:rPr>
              <a:t>Introduction to Linux</a:t>
            </a:r>
          </a:p>
        </p:txBody>
      </p:sp>
      <p:sp>
        <p:nvSpPr>
          <p:cNvPr id="75785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75786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533400" y="1906588"/>
            <a:ext cx="7943850" cy="4319587"/>
          </a:xfrm>
        </p:spPr>
        <p:txBody>
          <a:bodyPr/>
          <a:lstStyle/>
          <a:p>
            <a:pPr algn="just">
              <a:lnSpc>
                <a:spcPct val="90000"/>
              </a:lnSpc>
              <a:buClr>
                <a:srgbClr val="DF0587"/>
              </a:buClr>
              <a:buFont typeface="Wingdings" pitchFamily="2" charset="2"/>
              <a:buChar char="q"/>
            </a:pPr>
            <a:endParaRPr lang="en-US" sz="2800">
              <a:solidFill>
                <a:srgbClr val="DF0587"/>
              </a:solidFill>
            </a:endParaRPr>
          </a:p>
          <a:p>
            <a:endParaRPr lang="en-US" sz="2300" b="1">
              <a:solidFill>
                <a:srgbClr val="000066"/>
              </a:solidFill>
            </a:endParaRPr>
          </a:p>
        </p:txBody>
      </p:sp>
      <p:sp>
        <p:nvSpPr>
          <p:cNvPr id="75787" name="Rectangle 11"/>
          <p:cNvSpPr>
            <a:spLocks noChangeArrowheads="1"/>
          </p:cNvSpPr>
          <p:nvPr/>
        </p:nvSpPr>
        <p:spPr bwMode="auto">
          <a:xfrm>
            <a:off x="671513" y="1906588"/>
            <a:ext cx="7805737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 algn="just">
              <a:spcBef>
                <a:spcPct val="50000"/>
              </a:spcBef>
              <a:spcAft>
                <a:spcPts val="1300"/>
              </a:spcAft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chemeClr val="bg1"/>
                </a:solidFill>
              </a:rPr>
              <a:t>The command </a:t>
            </a:r>
            <a:r>
              <a:rPr lang="en-US" sz="2400" b="1" dirty="0" err="1">
                <a:solidFill>
                  <a:schemeClr val="bg1"/>
                </a:solidFill>
              </a:rPr>
              <a:t>cp</a:t>
            </a:r>
            <a:r>
              <a:rPr lang="en-US" sz="2400" b="1" dirty="0">
                <a:solidFill>
                  <a:schemeClr val="bg1"/>
                </a:solidFill>
              </a:rPr>
              <a:t> file_1 file_2 </a:t>
            </a:r>
          </a:p>
          <a:p>
            <a:pPr marL="342900" indent="-342900" algn="just">
              <a:spcBef>
                <a:spcPct val="50000"/>
              </a:spcBef>
              <a:spcAft>
                <a:spcPts val="1300"/>
              </a:spcAft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chemeClr val="bg1"/>
                </a:solidFill>
              </a:rPr>
              <a:t>copies file_1 to file_2. The both files must be in the same working directory. If they are in various directories, the path must be given.</a:t>
            </a:r>
          </a:p>
        </p:txBody>
      </p:sp>
    </p:spTree>
    <p:extLst>
      <p:ext uri="{BB962C8B-B14F-4D97-AF65-F5344CB8AC3E}">
        <p14:creationId xmlns:p14="http://schemas.microsoft.com/office/powerpoint/2010/main" val="27275272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b="1" dirty="0"/>
              <a:t>Rename and/or Move the File</a:t>
            </a:r>
            <a:endParaRPr lang="en-GB" b="1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marL="392113" indent="-293688" defTabSz="414338">
              <a:lnSpc>
                <a:spcPct val="80000"/>
              </a:lnSpc>
              <a:buClr>
                <a:srgbClr val="DF0587"/>
              </a:buClr>
              <a:buFont typeface="Wingdings" pitchFamily="2" charset="2"/>
              <a:buNone/>
            </a:pPr>
            <a:endParaRPr lang="en-US" sz="2300" b="1">
              <a:solidFill>
                <a:srgbClr val="000066"/>
              </a:solidFill>
            </a:endParaRPr>
          </a:p>
          <a:p>
            <a:pPr marL="392113" indent="-293688" defTabSz="414338"/>
            <a:endParaRPr lang="en-US" sz="2800"/>
          </a:p>
        </p:txBody>
      </p:sp>
      <p:sp>
        <p:nvSpPr>
          <p:cNvPr id="77828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77829" name="AutoShape 5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77830" name="AutoShape 6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77831" name="AutoShape 7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77832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500" b="1">
                <a:solidFill>
                  <a:schemeClr val="bg1"/>
                </a:solidFill>
                <a:latin typeface="Times" pitchFamily="16" charset="0"/>
              </a:rPr>
              <a:t>Introduction to Linux</a:t>
            </a:r>
          </a:p>
        </p:txBody>
      </p:sp>
      <p:sp>
        <p:nvSpPr>
          <p:cNvPr id="77833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77834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533400" y="1906588"/>
            <a:ext cx="7943850" cy="4319587"/>
          </a:xfrm>
        </p:spPr>
        <p:txBody>
          <a:bodyPr/>
          <a:lstStyle/>
          <a:p>
            <a:pPr algn="just">
              <a:lnSpc>
                <a:spcPct val="90000"/>
              </a:lnSpc>
              <a:buClr>
                <a:srgbClr val="DF0587"/>
              </a:buClr>
              <a:buFont typeface="Wingdings" pitchFamily="2" charset="2"/>
              <a:buChar char="q"/>
            </a:pPr>
            <a:endParaRPr lang="en-US" sz="2800">
              <a:solidFill>
                <a:srgbClr val="DF0587"/>
              </a:solidFill>
            </a:endParaRPr>
          </a:p>
          <a:p>
            <a:endParaRPr lang="en-US" sz="2300" b="1">
              <a:solidFill>
                <a:srgbClr val="000066"/>
              </a:solidFill>
            </a:endParaRPr>
          </a:p>
        </p:txBody>
      </p:sp>
      <p:sp>
        <p:nvSpPr>
          <p:cNvPr id="77835" name="Rectangle 11"/>
          <p:cNvSpPr>
            <a:spLocks noChangeArrowheads="1"/>
          </p:cNvSpPr>
          <p:nvPr/>
        </p:nvSpPr>
        <p:spPr bwMode="auto">
          <a:xfrm>
            <a:off x="671513" y="1906588"/>
            <a:ext cx="7805737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 algn="just">
              <a:spcBef>
                <a:spcPct val="50000"/>
              </a:spcBef>
              <a:spcAft>
                <a:spcPts val="1300"/>
              </a:spcAft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chemeClr val="bg1"/>
                </a:solidFill>
              </a:rPr>
              <a:t>The command mv file_1 file_2 </a:t>
            </a:r>
          </a:p>
          <a:p>
            <a:pPr marL="342900" indent="-342900" algn="just">
              <a:spcBef>
                <a:spcPct val="50000"/>
              </a:spcBef>
              <a:spcAft>
                <a:spcPts val="1300"/>
              </a:spcAft>
              <a:buClr>
                <a:srgbClr val="DF0587"/>
              </a:buClr>
              <a:buFont typeface="Wingdings" pitchFamily="2" charset="2"/>
              <a:buNone/>
            </a:pPr>
            <a:r>
              <a:rPr lang="en-US" sz="2400" b="1" dirty="0">
                <a:solidFill>
                  <a:schemeClr val="bg1"/>
                </a:solidFill>
              </a:rPr>
              <a:t>    moves file_1 to file_2</a:t>
            </a:r>
          </a:p>
          <a:p>
            <a:pPr marL="342900" indent="-342900" algn="just">
              <a:spcBef>
                <a:spcPct val="50000"/>
              </a:spcBef>
              <a:spcAft>
                <a:spcPts val="1300"/>
              </a:spcAft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chemeClr val="bg1"/>
                </a:solidFill>
              </a:rPr>
              <a:t>The both files  must be in the same working directory. </a:t>
            </a:r>
          </a:p>
          <a:p>
            <a:pPr marL="342900" indent="-342900" algn="just">
              <a:spcBef>
                <a:spcPct val="50000"/>
              </a:spcBef>
              <a:spcAft>
                <a:spcPts val="1300"/>
              </a:spcAft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chemeClr val="bg1"/>
                </a:solidFill>
              </a:rPr>
              <a:t> If they are in different directories, the path must be given. </a:t>
            </a:r>
          </a:p>
          <a:p>
            <a:pPr marL="342900" indent="-342900" algn="just">
              <a:spcBef>
                <a:spcPct val="50000"/>
              </a:spcBef>
              <a:spcAft>
                <a:spcPts val="1300"/>
              </a:spcAft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chemeClr val="bg1"/>
                </a:solidFill>
              </a:rPr>
              <a:t>The file_1 is removed from the disk.</a:t>
            </a:r>
          </a:p>
        </p:txBody>
      </p:sp>
    </p:spTree>
    <p:extLst>
      <p:ext uri="{BB962C8B-B14F-4D97-AF65-F5344CB8AC3E}">
        <p14:creationId xmlns:p14="http://schemas.microsoft.com/office/powerpoint/2010/main" val="15731300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60438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b="1" dirty="0"/>
              <a:t>UNIX</a:t>
            </a:r>
            <a:endParaRPr lang="en-GB" sz="4000" b="1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marL="392113" indent="-293688" defTabSz="414338">
              <a:lnSpc>
                <a:spcPct val="80000"/>
              </a:lnSpc>
              <a:buClr>
                <a:srgbClr val="DF0587"/>
              </a:buClr>
              <a:buFont typeface="Wingdings" pitchFamily="2" charset="2"/>
              <a:buNone/>
            </a:pPr>
            <a:endParaRPr lang="en-US" sz="2300" b="1">
              <a:solidFill>
                <a:srgbClr val="000066"/>
              </a:solidFill>
            </a:endParaRPr>
          </a:p>
          <a:p>
            <a:pPr marL="392113" indent="-293688" defTabSz="414338"/>
            <a:endParaRPr lang="en-US" sz="2800"/>
          </a:p>
        </p:txBody>
      </p:sp>
      <p:sp>
        <p:nvSpPr>
          <p:cNvPr id="20484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20485" name="AutoShape 5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20486" name="AutoShape 6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20487" name="AutoShape 7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500" b="1">
                <a:solidFill>
                  <a:schemeClr val="bg1"/>
                </a:solidFill>
                <a:latin typeface="Times" pitchFamily="16" charset="0"/>
              </a:rPr>
              <a:t>Introduction to Linux</a:t>
            </a:r>
          </a:p>
        </p:txBody>
      </p:sp>
      <p:sp>
        <p:nvSpPr>
          <p:cNvPr id="20489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20490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533400" y="1906588"/>
            <a:ext cx="7943850" cy="4319587"/>
          </a:xfrm>
        </p:spPr>
        <p:txBody>
          <a:bodyPr/>
          <a:lstStyle/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/>
              <a:t>Unix is a multi-user, multi-tasking operating system.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/>
              <a:t>You can have many users logged into a system simultaneously, each running many programs.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/>
              <a:t>It's the kernel's job to keep each process and user separate and to regulate access to system hardware, including </a:t>
            </a:r>
            <a:r>
              <a:rPr lang="en-US" sz="2400" b="1" dirty="0" err="1"/>
              <a:t>cpu</a:t>
            </a:r>
            <a:r>
              <a:rPr lang="en-US" sz="2400" b="1" dirty="0"/>
              <a:t>, memory, disk and other I/O devices. </a:t>
            </a:r>
          </a:p>
          <a:p>
            <a:pPr>
              <a:buFontTx/>
              <a:buNone/>
            </a:pPr>
            <a:endParaRPr lang="en-US" sz="24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809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b="1" dirty="0"/>
              <a:t>Remove File</a:t>
            </a:r>
            <a:endParaRPr lang="en-GB" b="1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marL="392113" indent="-293688" defTabSz="414338">
              <a:lnSpc>
                <a:spcPct val="80000"/>
              </a:lnSpc>
              <a:buClr>
                <a:srgbClr val="DF0587"/>
              </a:buClr>
              <a:buFont typeface="Wingdings" pitchFamily="2" charset="2"/>
              <a:buNone/>
            </a:pPr>
            <a:endParaRPr lang="en-US" sz="2300" b="1">
              <a:solidFill>
                <a:srgbClr val="000066"/>
              </a:solidFill>
            </a:endParaRPr>
          </a:p>
          <a:p>
            <a:pPr marL="392113" indent="-293688" defTabSz="414338"/>
            <a:endParaRPr lang="en-US" sz="2800"/>
          </a:p>
        </p:txBody>
      </p:sp>
      <p:sp>
        <p:nvSpPr>
          <p:cNvPr id="79876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79877" name="AutoShape 5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79878" name="AutoShape 6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79879" name="AutoShape 7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79880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500" b="1">
                <a:solidFill>
                  <a:schemeClr val="bg1"/>
                </a:solidFill>
                <a:latin typeface="Times" pitchFamily="16" charset="0"/>
              </a:rPr>
              <a:t>Introduction to Linux</a:t>
            </a:r>
          </a:p>
        </p:txBody>
      </p:sp>
      <p:sp>
        <p:nvSpPr>
          <p:cNvPr id="79881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79882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533400" y="1906588"/>
            <a:ext cx="7943850" cy="4319587"/>
          </a:xfrm>
        </p:spPr>
        <p:txBody>
          <a:bodyPr/>
          <a:lstStyle/>
          <a:p>
            <a:pPr algn="just">
              <a:lnSpc>
                <a:spcPct val="90000"/>
              </a:lnSpc>
              <a:buClr>
                <a:srgbClr val="DF0587"/>
              </a:buClr>
              <a:buFont typeface="Wingdings" pitchFamily="2" charset="2"/>
              <a:buChar char="q"/>
            </a:pPr>
            <a:endParaRPr lang="en-US" sz="2800">
              <a:solidFill>
                <a:srgbClr val="DF0587"/>
              </a:solidFill>
            </a:endParaRPr>
          </a:p>
          <a:p>
            <a:endParaRPr lang="en-US" sz="2300" b="1">
              <a:solidFill>
                <a:srgbClr val="000066"/>
              </a:solidFill>
            </a:endParaRP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>
            <a:off x="671513" y="1906588"/>
            <a:ext cx="7805737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 algn="just">
              <a:lnSpc>
                <a:spcPct val="80000"/>
              </a:lnSpc>
              <a:spcBef>
                <a:spcPct val="20000"/>
              </a:spcBef>
              <a:spcAft>
                <a:spcPts val="1300"/>
              </a:spcAft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chemeClr val="bg1"/>
                </a:solidFill>
              </a:rPr>
              <a:t>The command </a:t>
            </a:r>
            <a:r>
              <a:rPr lang="en-US" sz="2400" b="1" dirty="0" err="1">
                <a:solidFill>
                  <a:schemeClr val="bg1"/>
                </a:solidFill>
              </a:rPr>
              <a:t>rm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file_a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spcAft>
                <a:spcPts val="1300"/>
              </a:spcAft>
              <a:buClr>
                <a:srgbClr val="DF0587"/>
              </a:buClr>
              <a:buFont typeface="Wingdings" pitchFamily="2" charset="2"/>
              <a:buNone/>
            </a:pPr>
            <a:r>
              <a:rPr lang="en-US" sz="2400" b="1" dirty="0">
                <a:solidFill>
                  <a:schemeClr val="bg1"/>
                </a:solidFill>
              </a:rPr>
              <a:t>    removes the </a:t>
            </a:r>
            <a:r>
              <a:rPr lang="en-US" sz="2400" b="1" dirty="0" err="1">
                <a:solidFill>
                  <a:schemeClr val="bg1"/>
                </a:solidFill>
              </a:rPr>
              <a:t>file_a</a:t>
            </a:r>
            <a:r>
              <a:rPr lang="en-US" sz="2400" b="1" dirty="0">
                <a:solidFill>
                  <a:schemeClr val="bg1"/>
                </a:solidFill>
              </a:rPr>
              <a:t> from the system  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spcAft>
                <a:spcPts val="1300"/>
              </a:spcAft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chemeClr val="bg1"/>
                </a:solidFill>
              </a:rPr>
              <a:t>If you use </a:t>
            </a:r>
            <a:r>
              <a:rPr lang="en-US" sz="2400" b="1" dirty="0">
                <a:solidFill>
                  <a:schemeClr val="bg1"/>
                </a:solidFill>
                <a:hlinkClick r:id="" action="ppaction://noaction"/>
              </a:rPr>
              <a:t>wildcard</a:t>
            </a:r>
            <a:r>
              <a:rPr lang="en-US" sz="2400" b="1" dirty="0">
                <a:solidFill>
                  <a:schemeClr val="bg1"/>
                </a:solidFill>
              </a:rPr>
              <a:t>. For example 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spcAft>
                <a:spcPts val="1300"/>
              </a:spcAft>
              <a:buClr>
                <a:srgbClr val="DF0587"/>
              </a:buClr>
              <a:buFont typeface="Wingdings" pitchFamily="2" charset="2"/>
              <a:buNone/>
            </a:pPr>
            <a:r>
              <a:rPr lang="en-US" sz="2400" b="1" dirty="0">
                <a:solidFill>
                  <a:schemeClr val="bg1"/>
                </a:solidFill>
              </a:rPr>
              <a:t>    </a:t>
            </a:r>
            <a:r>
              <a:rPr lang="en-US" sz="2400" b="1" dirty="0" err="1">
                <a:solidFill>
                  <a:schemeClr val="bg1"/>
                </a:solidFill>
              </a:rPr>
              <a:t>rm</a:t>
            </a:r>
            <a:r>
              <a:rPr lang="en-US" sz="2400" b="1" dirty="0">
                <a:solidFill>
                  <a:schemeClr val="bg1"/>
                </a:solidFill>
              </a:rPr>
              <a:t> h*c 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spcAft>
                <a:spcPts val="1300"/>
              </a:spcAft>
              <a:buClr>
                <a:srgbClr val="DF0587"/>
              </a:buClr>
              <a:buFont typeface="Wingdings" pitchFamily="2" charset="2"/>
              <a:buNone/>
            </a:pPr>
            <a:r>
              <a:rPr lang="en-US" sz="2400" b="1" dirty="0">
                <a:solidFill>
                  <a:schemeClr val="bg1"/>
                </a:solidFill>
              </a:rPr>
              <a:t>    you will remove all files beginning with </a:t>
            </a:r>
            <a:r>
              <a:rPr lang="en-US" sz="2400" b="1" i="1" dirty="0">
                <a:solidFill>
                  <a:schemeClr val="bg1"/>
                </a:solidFill>
              </a:rPr>
              <a:t>h</a:t>
            </a:r>
            <a:r>
              <a:rPr lang="en-US" sz="2400" b="1" dirty="0">
                <a:solidFill>
                  <a:schemeClr val="bg1"/>
                </a:solidFill>
              </a:rPr>
              <a:t> and ending with </a:t>
            </a:r>
            <a:r>
              <a:rPr lang="en-US" sz="2400" b="1" i="1" dirty="0">
                <a:solidFill>
                  <a:schemeClr val="bg1"/>
                </a:solidFill>
              </a:rPr>
              <a:t>c</a:t>
            </a:r>
            <a:r>
              <a:rPr lang="en-US" sz="2400" b="1" dirty="0">
                <a:solidFill>
                  <a:schemeClr val="bg1"/>
                </a:solidFill>
              </a:rPr>
              <a:t> which are in working directory. 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spcAft>
                <a:spcPts val="1300"/>
              </a:spcAft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chemeClr val="bg1"/>
                </a:solidFill>
              </a:rPr>
              <a:t>If you write 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spcAft>
                <a:spcPts val="1300"/>
              </a:spcAft>
              <a:buClr>
                <a:srgbClr val="DF0587"/>
              </a:buClr>
              <a:buFont typeface="Wingdings" pitchFamily="2" charset="2"/>
              <a:buNone/>
            </a:pPr>
            <a:r>
              <a:rPr lang="en-US" sz="2400" b="1" dirty="0">
                <a:solidFill>
                  <a:schemeClr val="bg1"/>
                </a:solidFill>
              </a:rPr>
              <a:t>    </a:t>
            </a:r>
            <a:r>
              <a:rPr lang="en-US" sz="2400" b="1" dirty="0" err="1">
                <a:solidFill>
                  <a:schemeClr val="bg1"/>
                </a:solidFill>
              </a:rPr>
              <a:t>rm</a:t>
            </a:r>
            <a:r>
              <a:rPr lang="en-US" sz="2400" b="1" dirty="0">
                <a:solidFill>
                  <a:schemeClr val="bg1"/>
                </a:solidFill>
              </a:rPr>
              <a:t> * 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spcAft>
                <a:spcPts val="1300"/>
              </a:spcAft>
              <a:buClr>
                <a:srgbClr val="DF0587"/>
              </a:buClr>
              <a:buFont typeface="Wingdings" pitchFamily="2" charset="2"/>
              <a:buNone/>
            </a:pPr>
            <a:r>
              <a:rPr lang="en-US" sz="2400" b="1" dirty="0">
                <a:solidFill>
                  <a:schemeClr val="bg1"/>
                </a:solidFill>
              </a:rPr>
              <a:t>    you will erase all files from your working directory. </a:t>
            </a:r>
          </a:p>
        </p:txBody>
      </p:sp>
    </p:spTree>
    <p:extLst>
      <p:ext uri="{BB962C8B-B14F-4D97-AF65-F5344CB8AC3E}">
        <p14:creationId xmlns:p14="http://schemas.microsoft.com/office/powerpoint/2010/main" val="28182088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808038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b="1" dirty="0"/>
              <a:t>Access Permission of File/Directory</a:t>
            </a:r>
            <a:endParaRPr lang="en-GB" sz="4000" b="1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marL="392113" indent="-293688" defTabSz="414338">
              <a:lnSpc>
                <a:spcPct val="80000"/>
              </a:lnSpc>
              <a:buClr>
                <a:srgbClr val="DF0587"/>
              </a:buClr>
              <a:buFont typeface="Wingdings" pitchFamily="2" charset="2"/>
              <a:buNone/>
            </a:pPr>
            <a:endParaRPr lang="en-US" sz="2300" b="1">
              <a:solidFill>
                <a:srgbClr val="000066"/>
              </a:solidFill>
            </a:endParaRPr>
          </a:p>
          <a:p>
            <a:pPr marL="392113" indent="-293688" defTabSz="414338"/>
            <a:endParaRPr lang="en-US" sz="2800"/>
          </a:p>
        </p:txBody>
      </p:sp>
      <p:sp>
        <p:nvSpPr>
          <p:cNvPr id="81924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81925" name="AutoShape 5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81926" name="AutoShape 6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81927" name="AutoShape 7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81928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500" b="1">
                <a:solidFill>
                  <a:schemeClr val="bg1"/>
                </a:solidFill>
                <a:latin typeface="Times" pitchFamily="16" charset="0"/>
              </a:rPr>
              <a:t>Introduction to Linux</a:t>
            </a:r>
          </a:p>
        </p:txBody>
      </p:sp>
      <p:sp>
        <p:nvSpPr>
          <p:cNvPr id="81929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81930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533400" y="1906588"/>
            <a:ext cx="7943850" cy="4319587"/>
          </a:xfrm>
        </p:spPr>
        <p:txBody>
          <a:bodyPr/>
          <a:lstStyle/>
          <a:p>
            <a:pPr algn="just">
              <a:lnSpc>
                <a:spcPct val="90000"/>
              </a:lnSpc>
              <a:buClr>
                <a:srgbClr val="DF0587"/>
              </a:buClr>
              <a:buFont typeface="Wingdings" pitchFamily="2" charset="2"/>
              <a:buChar char="q"/>
            </a:pPr>
            <a:endParaRPr lang="en-US" sz="2800">
              <a:solidFill>
                <a:srgbClr val="DF0587"/>
              </a:solidFill>
            </a:endParaRPr>
          </a:p>
          <a:p>
            <a:endParaRPr lang="en-US" sz="2300" b="1">
              <a:solidFill>
                <a:srgbClr val="000066"/>
              </a:solidFill>
            </a:endParaRPr>
          </a:p>
        </p:txBody>
      </p:sp>
      <p:sp>
        <p:nvSpPr>
          <p:cNvPr id="81931" name="Rectangle 11"/>
          <p:cNvSpPr>
            <a:spLocks noChangeArrowheads="1"/>
          </p:cNvSpPr>
          <p:nvPr/>
        </p:nvSpPr>
        <p:spPr bwMode="auto">
          <a:xfrm>
            <a:off x="671513" y="1676400"/>
            <a:ext cx="7805737" cy="431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 algn="just">
              <a:lnSpc>
                <a:spcPct val="80000"/>
              </a:lnSpc>
              <a:spcBef>
                <a:spcPct val="20000"/>
              </a:spcBef>
              <a:spcAft>
                <a:spcPts val="1300"/>
              </a:spcAft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chemeClr val="bg1"/>
                </a:solidFill>
              </a:rPr>
              <a:t>The ownership of the file or directory can be changed using the command 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spcAft>
                <a:spcPts val="1300"/>
              </a:spcAft>
              <a:buClr>
                <a:srgbClr val="DF0587"/>
              </a:buClr>
              <a:buFont typeface="Wingdings" pitchFamily="2" charset="2"/>
              <a:buNone/>
            </a:pPr>
            <a:r>
              <a:rPr lang="en-US" sz="2400" b="1" dirty="0">
                <a:solidFill>
                  <a:schemeClr val="bg1"/>
                </a:solidFill>
              </a:rPr>
              <a:t>    </a:t>
            </a:r>
            <a:r>
              <a:rPr lang="en-US" sz="2400" b="1" dirty="0" err="1">
                <a:solidFill>
                  <a:schemeClr val="bg1"/>
                </a:solidFill>
              </a:rPr>
              <a:t>chown</a:t>
            </a:r>
            <a:r>
              <a:rPr lang="en-US" sz="2400" b="1" dirty="0">
                <a:solidFill>
                  <a:schemeClr val="bg1"/>
                </a:solidFill>
              </a:rPr>
              <a:t> &lt;owner&gt; &lt;file/directory  name&gt;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spcAft>
                <a:spcPts val="1300"/>
              </a:spcAft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chemeClr val="bg1"/>
                </a:solidFill>
              </a:rPr>
              <a:t>The group of the file or directory can be changed using the command 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spcAft>
                <a:spcPts val="1300"/>
              </a:spcAft>
              <a:buClr>
                <a:srgbClr val="DF0587"/>
              </a:buClr>
              <a:buFont typeface="Wingdings" pitchFamily="2" charset="2"/>
              <a:buNone/>
            </a:pPr>
            <a:r>
              <a:rPr lang="en-US" sz="2400" b="1" dirty="0">
                <a:solidFill>
                  <a:schemeClr val="bg1"/>
                </a:solidFill>
              </a:rPr>
              <a:t>    </a:t>
            </a:r>
            <a:r>
              <a:rPr lang="en-US" sz="2400" b="1" dirty="0" err="1">
                <a:solidFill>
                  <a:schemeClr val="bg1"/>
                </a:solidFill>
              </a:rPr>
              <a:t>chgrp</a:t>
            </a:r>
            <a:r>
              <a:rPr lang="en-US" sz="2400" b="1" dirty="0">
                <a:solidFill>
                  <a:schemeClr val="bg1"/>
                </a:solidFill>
              </a:rPr>
              <a:t> &lt;group&gt; &lt;file/directory  name&gt;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spcAft>
                <a:spcPts val="1300"/>
              </a:spcAft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chemeClr val="bg1"/>
                </a:solidFill>
              </a:rPr>
              <a:t>The permissions of the file can be changed using </a:t>
            </a:r>
            <a:r>
              <a:rPr lang="en-US" sz="2400" b="1" dirty="0" err="1">
                <a:solidFill>
                  <a:schemeClr val="bg1"/>
                </a:solidFill>
              </a:rPr>
              <a:t>chmod</a:t>
            </a:r>
            <a:r>
              <a:rPr lang="en-US" sz="2400" b="1" dirty="0">
                <a:solidFill>
                  <a:schemeClr val="bg1"/>
                </a:solidFill>
              </a:rPr>
              <a:t> command</a:t>
            </a:r>
          </a:p>
          <a:p>
            <a:pPr marL="342900" indent="-342900" algn="just">
              <a:spcBef>
                <a:spcPct val="20000"/>
              </a:spcBef>
              <a:spcAft>
                <a:spcPts val="1300"/>
              </a:spcAft>
              <a:buClr>
                <a:srgbClr val="DF0587"/>
              </a:buClr>
              <a:buFont typeface="Wingdings" pitchFamily="2" charset="2"/>
              <a:buNone/>
            </a:pPr>
            <a:r>
              <a:rPr lang="en-US" sz="2400" b="1" dirty="0">
                <a:solidFill>
                  <a:schemeClr val="bg1"/>
                </a:solidFill>
              </a:rPr>
              <a:t>    </a:t>
            </a:r>
            <a:r>
              <a:rPr lang="en-US" sz="2400" b="1" dirty="0" err="1">
                <a:solidFill>
                  <a:schemeClr val="bg1"/>
                </a:solidFill>
              </a:rPr>
              <a:t>chmod</a:t>
            </a:r>
            <a:r>
              <a:rPr lang="en-US" sz="2400" b="1" dirty="0">
                <a:solidFill>
                  <a:schemeClr val="bg1"/>
                </a:solidFill>
              </a:rPr>
              <a:t> -R ### &lt;filename or directory&gt;</a:t>
            </a:r>
          </a:p>
          <a:p>
            <a:pPr marL="342900" indent="-342900" algn="just">
              <a:spcBef>
                <a:spcPct val="20000"/>
              </a:spcBef>
              <a:spcAft>
                <a:spcPts val="1300"/>
              </a:spcAft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chemeClr val="bg1"/>
                </a:solidFill>
              </a:rPr>
              <a:t>-R is optional and when used with directories will traverse all the sub-directories of the target directory changing ALL the permissions to ###.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92394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8229600" cy="114300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b="1" dirty="0"/>
              <a:t>Access Permission of File/Directory</a:t>
            </a:r>
            <a:endParaRPr lang="en-GB" sz="4000" b="1" dirty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marL="392113" indent="-293688" defTabSz="414338">
              <a:lnSpc>
                <a:spcPct val="80000"/>
              </a:lnSpc>
              <a:buClr>
                <a:srgbClr val="DF0587"/>
              </a:buClr>
              <a:buFont typeface="Wingdings" pitchFamily="2" charset="2"/>
              <a:buNone/>
            </a:pPr>
            <a:endParaRPr lang="en-US" sz="2300" b="1">
              <a:solidFill>
                <a:srgbClr val="000066"/>
              </a:solidFill>
            </a:endParaRPr>
          </a:p>
          <a:p>
            <a:pPr marL="392113" indent="-293688" defTabSz="414338"/>
            <a:endParaRPr lang="en-US" sz="2800"/>
          </a:p>
        </p:txBody>
      </p:sp>
      <p:sp>
        <p:nvSpPr>
          <p:cNvPr id="83972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83973" name="AutoShape 5"/>
          <p:cNvSpPr>
            <a:spLocks noChangeArrowheads="1"/>
          </p:cNvSpPr>
          <p:nvPr/>
        </p:nvSpPr>
        <p:spPr bwMode="auto">
          <a:xfrm>
            <a:off x="511175" y="1382713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83974" name="AutoShape 6"/>
          <p:cNvSpPr>
            <a:spLocks noChangeArrowheads="1"/>
          </p:cNvSpPr>
          <p:nvPr/>
        </p:nvSpPr>
        <p:spPr bwMode="auto">
          <a:xfrm>
            <a:off x="635000" y="1504950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83975" name="AutoShape 7"/>
          <p:cNvSpPr>
            <a:spLocks noChangeArrowheads="1"/>
          </p:cNvSpPr>
          <p:nvPr/>
        </p:nvSpPr>
        <p:spPr bwMode="auto">
          <a:xfrm>
            <a:off x="969963" y="1665288"/>
            <a:ext cx="7407275" cy="36512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83976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500" b="1">
                <a:solidFill>
                  <a:schemeClr val="bg1"/>
                </a:solidFill>
                <a:latin typeface="Times" pitchFamily="16" charset="0"/>
              </a:rPr>
              <a:t>Introduction to Linux</a:t>
            </a:r>
          </a:p>
        </p:txBody>
      </p:sp>
      <p:sp>
        <p:nvSpPr>
          <p:cNvPr id="83977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83978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533400" y="1906588"/>
            <a:ext cx="7943850" cy="4319587"/>
          </a:xfrm>
        </p:spPr>
        <p:txBody>
          <a:bodyPr/>
          <a:lstStyle/>
          <a:p>
            <a:pPr algn="just">
              <a:lnSpc>
                <a:spcPct val="90000"/>
              </a:lnSpc>
              <a:buClr>
                <a:srgbClr val="DF0587"/>
              </a:buClr>
              <a:buFont typeface="Wingdings" pitchFamily="2" charset="2"/>
              <a:buChar char="q"/>
            </a:pPr>
            <a:endParaRPr lang="en-US" sz="2800">
              <a:solidFill>
                <a:srgbClr val="DF0587"/>
              </a:solidFill>
            </a:endParaRPr>
          </a:p>
          <a:p>
            <a:endParaRPr lang="en-US" sz="2300" b="1">
              <a:solidFill>
                <a:srgbClr val="000066"/>
              </a:solidFill>
            </a:endParaRPr>
          </a:p>
        </p:txBody>
      </p:sp>
      <p:sp>
        <p:nvSpPr>
          <p:cNvPr id="83979" name="Rectangle 11"/>
          <p:cNvSpPr>
            <a:spLocks noChangeArrowheads="1"/>
          </p:cNvSpPr>
          <p:nvPr/>
        </p:nvSpPr>
        <p:spPr bwMode="auto">
          <a:xfrm>
            <a:off x="671513" y="1906588"/>
            <a:ext cx="7805737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chemeClr val="bg1"/>
                </a:solidFill>
              </a:rPr>
              <a:t>The #'s can be: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400" dirty="0">
                <a:solidFill>
                  <a:schemeClr val="bg1"/>
                </a:solidFill>
              </a:rPr>
              <a:t>    0 = Nothing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1 = Execute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2 = Write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3 = Execute &amp; Write  (2 + 1)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4 = Read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5 = Execute &amp; Read (4 + 1)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6 = Read &amp; Write (4 + 2)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7 = Execute &amp; Read &amp; Write (4 + 2 + 1)</a:t>
            </a:r>
            <a:r>
              <a:rPr lang="en-US" sz="2400" dirty="0">
                <a:solidFill>
                  <a:srgbClr val="000066"/>
                </a:solidFill>
              </a:rPr>
              <a:t/>
            </a:r>
            <a:br>
              <a:rPr lang="en-US" sz="2400" dirty="0">
                <a:solidFill>
                  <a:srgbClr val="000066"/>
                </a:solidFill>
              </a:rPr>
            </a:br>
            <a:endParaRPr lang="en-US" sz="2400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1758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3176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1185863" algn="l" defTabSz="414338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</a:pPr>
            <a:r>
              <a:rPr lang="en-US" sz="4000" b="1" dirty="0" smtClean="0"/>
              <a:t>Credit:</a:t>
            </a:r>
            <a:endParaRPr lang="en-GB" sz="4000" b="1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701675" y="2460625"/>
            <a:ext cx="7807325" cy="11636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defTabSz="457200">
              <a:lnSpc>
                <a:spcPct val="75000"/>
              </a:lnSpc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3100" b="1" dirty="0" err="1"/>
              <a:t>Navpreet</a:t>
            </a:r>
            <a:r>
              <a:rPr lang="en-GB" sz="3100" b="1" dirty="0"/>
              <a:t> Singh </a:t>
            </a: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493713" y="1481138"/>
            <a:ext cx="247650" cy="249237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617538" y="1604963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969963" y="1828800"/>
            <a:ext cx="7407275" cy="34925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pic>
        <p:nvPicPr>
          <p:cNvPr id="3080" name="Picture 8" descr="logo_bl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4051300"/>
            <a:ext cx="1166813" cy="117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839788" y="5434013"/>
            <a:ext cx="780732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marL="342900" indent="-342900" algn="ctr" defTabSz="457200">
              <a:lnSpc>
                <a:spcPct val="75000"/>
              </a:lnSpc>
              <a:spcBef>
                <a:spcPct val="200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 dirty="0">
                <a:solidFill>
                  <a:schemeClr val="bg1"/>
                </a:solidFill>
              </a:rPr>
              <a:t>Computer Centre</a:t>
            </a:r>
          </a:p>
          <a:p>
            <a:pPr marL="342900" indent="-342900" algn="ctr" defTabSz="457200">
              <a:lnSpc>
                <a:spcPct val="75000"/>
              </a:lnSpc>
              <a:spcBef>
                <a:spcPct val="200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 dirty="0">
                <a:solidFill>
                  <a:schemeClr val="bg1"/>
                </a:solidFill>
              </a:rPr>
              <a:t>Indian Institute of Technology Kanpur</a:t>
            </a:r>
          </a:p>
          <a:p>
            <a:pPr marL="342900" indent="-342900" algn="ctr" defTabSz="457200">
              <a:lnSpc>
                <a:spcPct val="75000"/>
              </a:lnSpc>
              <a:spcBef>
                <a:spcPct val="200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 dirty="0">
                <a:solidFill>
                  <a:schemeClr val="bg1"/>
                </a:solidFill>
              </a:rPr>
              <a:t>Kanpur INDIA</a:t>
            </a:r>
            <a:r>
              <a:rPr lang="en-GB" sz="2000" b="1" dirty="0">
                <a:solidFill>
                  <a:schemeClr val="bg1"/>
                </a:solidFill>
                <a:latin typeface="Times" pitchFamily="16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05453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884238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b="1" dirty="0"/>
              <a:t>History of UNIX</a:t>
            </a:r>
            <a:endParaRPr lang="en-GB" sz="4000" b="1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marL="392113" indent="-293688" defTabSz="414338">
              <a:lnSpc>
                <a:spcPct val="80000"/>
              </a:lnSpc>
              <a:buClr>
                <a:srgbClr val="DF0587"/>
              </a:buClr>
              <a:buFont typeface="Wingdings" pitchFamily="2" charset="2"/>
              <a:buNone/>
            </a:pPr>
            <a:endParaRPr lang="en-US" sz="2300" b="1">
              <a:solidFill>
                <a:srgbClr val="000066"/>
              </a:solidFill>
            </a:endParaRPr>
          </a:p>
          <a:p>
            <a:pPr marL="392113" indent="-293688" defTabSz="414338"/>
            <a:endParaRPr lang="en-US" sz="2800"/>
          </a:p>
        </p:txBody>
      </p:sp>
      <p:sp>
        <p:nvSpPr>
          <p:cNvPr id="22532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22533" name="AutoShape 5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22534" name="AutoShape 6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22535" name="AutoShape 7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500" b="1">
                <a:solidFill>
                  <a:schemeClr val="bg1"/>
                </a:solidFill>
                <a:latin typeface="Times" pitchFamily="16" charset="0"/>
              </a:rPr>
              <a:t>Introduction to Linux</a:t>
            </a:r>
          </a:p>
        </p:txBody>
      </p:sp>
      <p:sp>
        <p:nvSpPr>
          <p:cNvPr id="22537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22538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533400" y="1906588"/>
            <a:ext cx="7943850" cy="4319587"/>
          </a:xfrm>
        </p:spPr>
        <p:txBody>
          <a:bodyPr/>
          <a:lstStyle/>
          <a:p>
            <a:pPr algn="just">
              <a:spcBef>
                <a:spcPct val="50000"/>
              </a:spcBef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/>
              <a:t>First Version was created in Bell Labs in 1969.</a:t>
            </a:r>
          </a:p>
          <a:p>
            <a:pPr algn="just">
              <a:spcBef>
                <a:spcPct val="50000"/>
              </a:spcBef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/>
              <a:t>Some of the Bell Labs programmers who had worked on this project, Ken Thompson, Dennis Ritchie, Rudd </a:t>
            </a:r>
            <a:r>
              <a:rPr lang="en-US" sz="2400" b="1" dirty="0" err="1"/>
              <a:t>Canaday</a:t>
            </a:r>
            <a:r>
              <a:rPr lang="en-US" sz="2400" b="1" dirty="0"/>
              <a:t>, and Doug </a:t>
            </a:r>
            <a:r>
              <a:rPr lang="en-US" sz="2400" b="1" dirty="0" err="1"/>
              <a:t>McIlroy</a:t>
            </a:r>
            <a:r>
              <a:rPr lang="en-US" sz="2400" b="1" dirty="0"/>
              <a:t> designed and implemented the first version of the Unix File System on a PDP-7 along with a few utilities. It was given the name UNIX by Brian Kernighan. </a:t>
            </a:r>
          </a:p>
          <a:p>
            <a:pPr algn="just">
              <a:spcBef>
                <a:spcPct val="50000"/>
              </a:spcBef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/>
              <a:t>00:00:00 Hours, Jan 1, 1970 is time zero for UNIX. It is also called as epoch.</a:t>
            </a:r>
          </a:p>
          <a:p>
            <a:endParaRPr lang="en-US" sz="24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9880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884238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b="1" dirty="0"/>
              <a:t>History of UNIX</a:t>
            </a:r>
            <a:endParaRPr lang="en-GB" sz="4000" b="1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marL="392113" indent="-293688" defTabSz="414338">
              <a:lnSpc>
                <a:spcPct val="80000"/>
              </a:lnSpc>
              <a:buClr>
                <a:srgbClr val="DF0587"/>
              </a:buClr>
              <a:buFont typeface="Wingdings" pitchFamily="2" charset="2"/>
              <a:buNone/>
            </a:pPr>
            <a:endParaRPr lang="en-US" sz="2300" b="1">
              <a:solidFill>
                <a:srgbClr val="000066"/>
              </a:solidFill>
            </a:endParaRPr>
          </a:p>
          <a:p>
            <a:pPr marL="392113" indent="-293688" defTabSz="414338"/>
            <a:endParaRPr lang="en-US" sz="2800"/>
          </a:p>
        </p:txBody>
      </p:sp>
      <p:sp>
        <p:nvSpPr>
          <p:cNvPr id="24580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24581" name="AutoShape 5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24582" name="AutoShape 6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24583" name="AutoShape 7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500" b="1">
                <a:solidFill>
                  <a:schemeClr val="bg1"/>
                </a:solidFill>
                <a:latin typeface="Times" pitchFamily="16" charset="0"/>
              </a:rPr>
              <a:t>Introduction to Linux</a:t>
            </a:r>
          </a:p>
        </p:txBody>
      </p:sp>
      <p:sp>
        <p:nvSpPr>
          <p:cNvPr id="24585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24586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533400" y="1906588"/>
            <a:ext cx="7943850" cy="4319587"/>
          </a:xfrm>
        </p:spPr>
        <p:txBody>
          <a:bodyPr/>
          <a:lstStyle/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/>
              <a:t>1973 Unix is re-written mostly in C, a new language developed by Dennis Ritchie.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/>
              <a:t>Being written in this high-level language greatly decreased the effort needed to port it to new machines. </a:t>
            </a:r>
          </a:p>
        </p:txBody>
      </p:sp>
    </p:spTree>
    <p:extLst>
      <p:ext uri="{BB962C8B-B14F-4D97-AF65-F5344CB8AC3E}">
        <p14:creationId xmlns:p14="http://schemas.microsoft.com/office/powerpoint/2010/main" val="15877645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60438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b="1" dirty="0"/>
              <a:t>History of UNIX</a:t>
            </a:r>
            <a:endParaRPr lang="en-GB" sz="4000" b="1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marL="392113" indent="-293688" defTabSz="414338">
              <a:lnSpc>
                <a:spcPct val="80000"/>
              </a:lnSpc>
              <a:buClr>
                <a:srgbClr val="DF0587"/>
              </a:buClr>
              <a:buFont typeface="Wingdings" pitchFamily="2" charset="2"/>
              <a:buNone/>
            </a:pPr>
            <a:endParaRPr lang="en-US" sz="2300" b="1">
              <a:solidFill>
                <a:srgbClr val="000066"/>
              </a:solidFill>
            </a:endParaRPr>
          </a:p>
          <a:p>
            <a:pPr marL="392113" indent="-293688" defTabSz="414338"/>
            <a:endParaRPr lang="en-US" sz="2800"/>
          </a:p>
        </p:txBody>
      </p:sp>
      <p:sp>
        <p:nvSpPr>
          <p:cNvPr id="26628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26629" name="AutoShape 5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26630" name="AutoShape 6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26631" name="AutoShape 7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500" b="1">
                <a:solidFill>
                  <a:schemeClr val="bg1"/>
                </a:solidFill>
                <a:latin typeface="Times" pitchFamily="16" charset="0"/>
              </a:rPr>
              <a:t>Introduction to Linux</a:t>
            </a:r>
          </a:p>
        </p:txBody>
      </p:sp>
      <p:sp>
        <p:nvSpPr>
          <p:cNvPr id="26633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26634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533400" y="1906588"/>
            <a:ext cx="7943850" cy="4319587"/>
          </a:xfrm>
        </p:spPr>
        <p:txBody>
          <a:bodyPr/>
          <a:lstStyle/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/>
              <a:t>1977 There were about 500 Unix sites world-wide.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/>
              <a:t>1980 BSD 4.1 (Berkeley Software Development)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/>
              <a:t>1983 SunOS, BSD 4.2, System V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/>
              <a:t>1988 AT&amp;T and Sun Microsystems jointly develop System V Release 4 (SVR4). This later developed into UnixWare and Solaris 2.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/>
              <a:t>1991 Linux was originated.</a:t>
            </a:r>
          </a:p>
        </p:txBody>
      </p:sp>
    </p:spTree>
    <p:extLst>
      <p:ext uri="{BB962C8B-B14F-4D97-AF65-F5344CB8AC3E}">
        <p14:creationId xmlns:p14="http://schemas.microsoft.com/office/powerpoint/2010/main" val="28281266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884238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b="1" dirty="0"/>
              <a:t>What is </a:t>
            </a:r>
            <a:r>
              <a:rPr lang="en-US" sz="4000" b="1" dirty="0" smtClean="0"/>
              <a:t>LINUX?</a:t>
            </a:r>
            <a:endParaRPr lang="en-GB" sz="4000" b="1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marL="392113" indent="-293688" defTabSz="414338">
              <a:lnSpc>
                <a:spcPct val="80000"/>
              </a:lnSpc>
              <a:buClr>
                <a:srgbClr val="DF0587"/>
              </a:buClr>
              <a:buFont typeface="Wingdings" pitchFamily="2" charset="2"/>
              <a:buNone/>
            </a:pPr>
            <a:endParaRPr lang="en-US" sz="2300" b="1">
              <a:solidFill>
                <a:srgbClr val="000066"/>
              </a:solidFill>
            </a:endParaRPr>
          </a:p>
          <a:p>
            <a:pPr marL="392113" indent="-293688" defTabSz="414338"/>
            <a:endParaRPr lang="en-US" sz="2800"/>
          </a:p>
        </p:txBody>
      </p:sp>
      <p:sp>
        <p:nvSpPr>
          <p:cNvPr id="28676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28677" name="AutoShape 5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28678" name="AutoShape 6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28679" name="AutoShape 7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500" b="1">
                <a:solidFill>
                  <a:schemeClr val="bg1"/>
                </a:solidFill>
                <a:latin typeface="Times" pitchFamily="16" charset="0"/>
              </a:rPr>
              <a:t>Introduction to Linux</a:t>
            </a:r>
          </a:p>
        </p:txBody>
      </p:sp>
      <p:sp>
        <p:nvSpPr>
          <p:cNvPr id="28681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28682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533400" y="1906588"/>
            <a:ext cx="7943850" cy="4319587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/>
              <a:t>Linux is a free Unix-type operating system originally created by Linus Torvalds with the assistance of developers around the world. 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/>
              <a:t>It originated in 1991 as a personal project of Linus Torvalds, a Finnish graduate student.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/>
              <a:t>The Kernel version 1.0 was released in 1994 and today the most recent stable version is 2.6.9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/>
              <a:t>Developed under the </a:t>
            </a:r>
            <a:r>
              <a:rPr lang="en-US" sz="2400" b="1" dirty="0">
                <a:hlinkClick r:id="rId4"/>
              </a:rPr>
              <a:t>GNU General Public License </a:t>
            </a:r>
            <a:r>
              <a:rPr lang="en-US" sz="2400" b="1" dirty="0"/>
              <a:t>, the source code for Linux is freely available to everyone. </a:t>
            </a:r>
          </a:p>
          <a:p>
            <a:endParaRPr lang="en-US" sz="24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4904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808038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b="1" dirty="0"/>
              <a:t>LINUX Distributions</a:t>
            </a:r>
            <a:endParaRPr lang="en-GB" sz="4000" b="1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marL="392113" indent="-293688" defTabSz="414338">
              <a:lnSpc>
                <a:spcPct val="80000"/>
              </a:lnSpc>
              <a:buClr>
                <a:srgbClr val="DF0587"/>
              </a:buClr>
              <a:buFont typeface="Wingdings" pitchFamily="2" charset="2"/>
              <a:buNone/>
            </a:pPr>
            <a:endParaRPr lang="en-US" sz="2300" b="1">
              <a:solidFill>
                <a:srgbClr val="000066"/>
              </a:solidFill>
            </a:endParaRPr>
          </a:p>
          <a:p>
            <a:pPr marL="392113" indent="-293688" defTabSz="414338"/>
            <a:endParaRPr lang="en-US" sz="2800"/>
          </a:p>
        </p:txBody>
      </p:sp>
      <p:sp>
        <p:nvSpPr>
          <p:cNvPr id="30724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30725" name="AutoShape 5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30726" name="AutoShape 6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30727" name="AutoShape 7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500" b="1">
                <a:solidFill>
                  <a:schemeClr val="bg1"/>
                </a:solidFill>
                <a:latin typeface="Times" pitchFamily="16" charset="0"/>
              </a:rPr>
              <a:t>Introduction to Linux</a:t>
            </a:r>
          </a:p>
        </p:txBody>
      </p:sp>
      <p:sp>
        <p:nvSpPr>
          <p:cNvPr id="30729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30730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701675" y="1672804"/>
            <a:ext cx="7943850" cy="4319588"/>
          </a:xfrm>
        </p:spPr>
        <p:txBody>
          <a:bodyPr/>
          <a:lstStyle/>
          <a:p>
            <a:pPr algn="just">
              <a:spcBef>
                <a:spcPct val="50000"/>
              </a:spcBef>
              <a:buClr>
                <a:schemeClr val="tx1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/>
              <a:t>Mandrake: </a:t>
            </a:r>
            <a:r>
              <a:rPr lang="en-US" sz="2400" b="1" dirty="0">
                <a:hlinkClick r:id="rId4"/>
              </a:rPr>
              <a:t>http://www.mandrakesoft.com/</a:t>
            </a:r>
            <a:endParaRPr lang="en-US" sz="2400" b="1" dirty="0"/>
          </a:p>
          <a:p>
            <a:pPr algn="just">
              <a:spcBef>
                <a:spcPct val="50000"/>
              </a:spcBef>
              <a:buClr>
                <a:schemeClr val="tx1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 err="1"/>
              <a:t>RedHat</a:t>
            </a:r>
            <a:r>
              <a:rPr lang="en-US" sz="2400" b="1" dirty="0"/>
              <a:t>: </a:t>
            </a:r>
            <a:r>
              <a:rPr lang="en-US" sz="2400" b="1" dirty="0">
                <a:hlinkClick r:id="rId5"/>
              </a:rPr>
              <a:t>http://www.redhat.com/</a:t>
            </a:r>
            <a:endParaRPr lang="en-US" sz="2400" b="1" dirty="0"/>
          </a:p>
          <a:p>
            <a:pPr algn="just">
              <a:spcBef>
                <a:spcPct val="50000"/>
              </a:spcBef>
              <a:buClr>
                <a:schemeClr val="tx1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/>
              <a:t>Fedora: </a:t>
            </a:r>
            <a:r>
              <a:rPr lang="en-US" sz="2400" b="1" dirty="0">
                <a:hlinkClick r:id="rId6"/>
              </a:rPr>
              <a:t>http://fedora.redhat.com/</a:t>
            </a:r>
            <a:endParaRPr lang="en-US" sz="2400" b="1" dirty="0"/>
          </a:p>
          <a:p>
            <a:pPr algn="just">
              <a:spcBef>
                <a:spcPct val="50000"/>
              </a:spcBef>
              <a:buClr>
                <a:schemeClr val="tx1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 err="1"/>
              <a:t>SuSE</a:t>
            </a:r>
            <a:r>
              <a:rPr lang="en-US" sz="2400" b="1" dirty="0"/>
              <a:t>/Novell: </a:t>
            </a:r>
            <a:r>
              <a:rPr lang="en-US" sz="2400" b="1" dirty="0">
                <a:hlinkClick r:id="rId7"/>
              </a:rPr>
              <a:t>http://www.suse.com/</a:t>
            </a:r>
            <a:endParaRPr lang="en-US" sz="2400" b="1" dirty="0"/>
          </a:p>
          <a:p>
            <a:pPr algn="just">
              <a:spcBef>
                <a:spcPct val="50000"/>
              </a:spcBef>
              <a:buClr>
                <a:schemeClr val="tx1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 err="1"/>
              <a:t>Debian</a:t>
            </a:r>
            <a:r>
              <a:rPr lang="en-US" sz="2400" b="1" dirty="0"/>
              <a:t>: </a:t>
            </a:r>
            <a:r>
              <a:rPr lang="en-US" sz="2400" b="1" dirty="0">
                <a:hlinkClick r:id="rId8"/>
              </a:rPr>
              <a:t>http://www.debian.org</a:t>
            </a:r>
            <a:r>
              <a:rPr lang="en-US" sz="2400" b="1" dirty="0" smtClean="0">
                <a:hlinkClick r:id="rId8"/>
              </a:rPr>
              <a:t>/</a:t>
            </a:r>
            <a:endParaRPr lang="en-US" sz="2400" b="1" dirty="0" smtClean="0"/>
          </a:p>
          <a:p>
            <a:pPr algn="just">
              <a:spcBef>
                <a:spcPct val="50000"/>
              </a:spcBef>
              <a:buClr>
                <a:schemeClr val="tx1"/>
              </a:buClr>
              <a:buBlip>
                <a:blip r:embed="rId3"/>
              </a:buBlip>
            </a:pPr>
            <a:r>
              <a:rPr lang="en-US" sz="2400" b="1" dirty="0" smtClean="0"/>
              <a:t>Ubuntu: </a:t>
            </a:r>
            <a:r>
              <a:rPr lang="en-US" sz="2400" b="1" dirty="0">
                <a:hlinkClick r:id="rId9"/>
              </a:rPr>
              <a:t>http://</a:t>
            </a:r>
            <a:r>
              <a:rPr lang="en-US" sz="2400" b="1" dirty="0" smtClean="0">
                <a:hlinkClick r:id="rId9"/>
              </a:rPr>
              <a:t>www.ubuntu.com/</a:t>
            </a:r>
            <a:endParaRPr lang="en-US" sz="2400" b="1" dirty="0"/>
          </a:p>
          <a:p>
            <a:pPr algn="just">
              <a:spcBef>
                <a:spcPct val="50000"/>
              </a:spcBef>
              <a:buClr>
                <a:schemeClr val="tx1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/>
              <a:t>Red Hat Enterprise Linux is a Enterprise targeted Operating System. It based on mature Open Source technology and available at a cost with one year Red Hat Network subscription for upgrade and support contract</a:t>
            </a:r>
            <a:r>
              <a:rPr lang="en-US" sz="2400" b="1" dirty="0">
                <a:solidFill>
                  <a:srgbClr val="00006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00654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884238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b="1" dirty="0"/>
              <a:t>UNIX Structure</a:t>
            </a:r>
            <a:endParaRPr lang="en-GB" sz="4000" b="1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marL="392113" indent="-293688" defTabSz="414338">
              <a:lnSpc>
                <a:spcPct val="80000"/>
              </a:lnSpc>
              <a:buClr>
                <a:srgbClr val="DF0587"/>
              </a:buClr>
              <a:buFont typeface="Wingdings" pitchFamily="2" charset="2"/>
              <a:buNone/>
            </a:pPr>
            <a:endParaRPr lang="en-US" sz="2300" b="1">
              <a:solidFill>
                <a:srgbClr val="000066"/>
              </a:solidFill>
            </a:endParaRPr>
          </a:p>
          <a:p>
            <a:pPr marL="392113" indent="-293688" defTabSz="414338"/>
            <a:endParaRPr lang="en-US" sz="2800"/>
          </a:p>
        </p:txBody>
      </p:sp>
      <p:sp>
        <p:nvSpPr>
          <p:cNvPr id="32772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32773" name="AutoShape 5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32774" name="AutoShape 6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32775" name="AutoShape 7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500" b="1">
                <a:solidFill>
                  <a:schemeClr val="bg1"/>
                </a:solidFill>
                <a:latin typeface="Times" pitchFamily="16" charset="0"/>
              </a:rPr>
              <a:t>Introduction to Linux</a:t>
            </a:r>
          </a:p>
        </p:txBody>
      </p:sp>
      <p:sp>
        <p:nvSpPr>
          <p:cNvPr id="32777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pic>
        <p:nvPicPr>
          <p:cNvPr id="32778" name="Picture 10" descr="intro-4-image-1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1906588"/>
            <a:ext cx="4378325" cy="4494212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3006442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Designs\Network Blitz.pot</Template>
  <TotalTime>2960</TotalTime>
  <Words>1664</Words>
  <Application>Microsoft Office PowerPoint</Application>
  <PresentationFormat>On-screen Show (4:3)</PresentationFormat>
  <Paragraphs>231</Paragraphs>
  <Slides>33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Blank Presentation</vt:lpstr>
      <vt:lpstr>Lecture 17: Introduction to Unix &amp; Linux</vt:lpstr>
      <vt:lpstr>UNIX/LINUX OPERATING SYSTEM</vt:lpstr>
      <vt:lpstr>UNIX</vt:lpstr>
      <vt:lpstr>History of UNIX</vt:lpstr>
      <vt:lpstr>History of UNIX</vt:lpstr>
      <vt:lpstr>History of UNIX</vt:lpstr>
      <vt:lpstr>What is LINUX?</vt:lpstr>
      <vt:lpstr>LINUX Distributions</vt:lpstr>
      <vt:lpstr>UNIX Structure</vt:lpstr>
      <vt:lpstr>UNIX File System</vt:lpstr>
      <vt:lpstr>File System</vt:lpstr>
      <vt:lpstr>File System</vt:lpstr>
      <vt:lpstr>File System</vt:lpstr>
      <vt:lpstr>Structure of Standard Directories in Unix/Linux</vt:lpstr>
      <vt:lpstr>Structure of Standard Directories in Unix/Linux</vt:lpstr>
      <vt:lpstr>Structure of Standard Directories in Unix/Linux</vt:lpstr>
      <vt:lpstr>Directories, Files and Inodes</vt:lpstr>
      <vt:lpstr>Users, Groups and Access Permissions</vt:lpstr>
      <vt:lpstr>Access Permissions</vt:lpstr>
      <vt:lpstr>Access Permissions</vt:lpstr>
      <vt:lpstr>Access Permissions</vt:lpstr>
      <vt:lpstr>Access Permissions</vt:lpstr>
      <vt:lpstr>Access Permissions</vt:lpstr>
      <vt:lpstr>Listing the Content of a Directory</vt:lpstr>
      <vt:lpstr>Moving in Directories</vt:lpstr>
      <vt:lpstr>Make Directory</vt:lpstr>
      <vt:lpstr>Remove Directory</vt:lpstr>
      <vt:lpstr>Copy File</vt:lpstr>
      <vt:lpstr>Rename and/or Move the File</vt:lpstr>
      <vt:lpstr>Remove File</vt:lpstr>
      <vt:lpstr>Access Permission of File/Directory</vt:lpstr>
      <vt:lpstr>Access Permission of File/Directory</vt:lpstr>
      <vt:lpstr>Credit:</vt:lpstr>
    </vt:vector>
  </TitlesOfParts>
  <Company>TRBDI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Introduction to Software Quality</dc:title>
  <dc:creator>trbdi</dc:creator>
  <cp:lastModifiedBy>Pat.Donohue</cp:lastModifiedBy>
  <cp:revision>175</cp:revision>
  <cp:lastPrinted>1999-09-30T16:19:21Z</cp:lastPrinted>
  <dcterms:created xsi:type="dcterms:W3CDTF">1999-08-19T17:36:44Z</dcterms:created>
  <dcterms:modified xsi:type="dcterms:W3CDTF">2013-01-09T11:14:09Z</dcterms:modified>
</cp:coreProperties>
</file>