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8"/>
  </p:notesMasterIdLst>
  <p:sldIdLst>
    <p:sldId id="256" r:id="rId2"/>
    <p:sldId id="258" r:id="rId3"/>
    <p:sldId id="306" r:id="rId4"/>
    <p:sldId id="307" r:id="rId5"/>
    <p:sldId id="261" r:id="rId6"/>
    <p:sldId id="271" r:id="rId7"/>
    <p:sldId id="259" r:id="rId8"/>
    <p:sldId id="262" r:id="rId9"/>
    <p:sldId id="263" r:id="rId10"/>
    <p:sldId id="304" r:id="rId11"/>
    <p:sldId id="264" r:id="rId12"/>
    <p:sldId id="272" r:id="rId13"/>
    <p:sldId id="265" r:id="rId14"/>
    <p:sldId id="282" r:id="rId15"/>
    <p:sldId id="273" r:id="rId16"/>
    <p:sldId id="266" r:id="rId17"/>
    <p:sldId id="274" r:id="rId18"/>
    <p:sldId id="279" r:id="rId19"/>
    <p:sldId id="277" r:id="rId20"/>
    <p:sldId id="305" r:id="rId21"/>
    <p:sldId id="301" r:id="rId22"/>
    <p:sldId id="281" r:id="rId23"/>
    <p:sldId id="275" r:id="rId24"/>
    <p:sldId id="300" r:id="rId25"/>
    <p:sldId id="303" r:id="rId26"/>
    <p:sldId id="30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3300"/>
    <a:srgbClr val="C0C0C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1" autoAdjust="0"/>
    <p:restoredTop sz="74928" autoAdjust="0"/>
  </p:normalViewPr>
  <p:slideViewPr>
    <p:cSldViewPr>
      <p:cViewPr varScale="1">
        <p:scale>
          <a:sx n="56" d="100"/>
          <a:sy n="56" d="100"/>
        </p:scale>
        <p:origin x="148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8F6490-2F03-45D9-A988-C5E6D5392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8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DATABASE  IF NOT EXISTS `k0xxxxxx_itschool` /*!40100 DEFAULT CHARACTER SET latin1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USE `k0xxxxxx_itschool`;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MySQL dump 10.13 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Distrib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5.6.24, for Win32 (x86)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Host: 127.0.0.1    Database: k0xxxxxx_itschool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------------------------------------------------------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Server version	5.5.32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@OLD_CHARACTER_SET_CLIENT=@@CHARACTER_SET_CLIENT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@OLD_CHARACTER_SET_RESULTS=@@CHARACTER_SET_RESULTS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@OLD_COLLATION_CONNECTION=@@COLLATION_CONNECTION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NAMES utf8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/*!40103 SET @OLD_TIME_ZONE=@@TIME_ZONE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/*!40103 SET TIME_ZONE='+00:00'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/*!40014 SET @OLD_UNIQUE_CHECKS=@@UNIQUE_CHECKS, UNIQUE_CHECKS=0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/*!40014 SET @OLD_FOREIGN_KEY_CHECKS=@@FOREIGN_KEY_CHECKS, FOREIGN_KEY_CHECKS=0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@OLD_SQL_MODE=@@SQL_MODE, SQL_MODE='NO_AUTO_VALUE_ON_ZERO'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/*!40111 SET @OLD_SQL_NOTES=@@SQL_NOTES, SQL_NOTES=0 */;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Table structure for table `lecturer`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DROP TABLE IF EXISTS `lecturer`;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saved_cs_client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= @@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utf8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TABLE `lecturer` (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LectID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varchar(10) NOT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FirstName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varchar(45) NOT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LastName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varchar(45) NOT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`password` varchar(40) NOT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PRIMARY KEY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LectID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ENGINE=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InnoDB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DEFAULT CHARSET=latin1;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saved_cs_client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*/;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Dumping data for table `lecturer`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LOCK TABLES `lecturer` WRITE;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/*!40000 ALTER TABLE `lecturer` DISABLE KEYS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INSERT INTO `lecturer` VALUES ('A00024','John','Smith','jones'),('A00029','Peter','Brady','peter'),('A00087','Mary','Murphy','mary'),('A00094','Elizabeth','O\'Brien','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elizabet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'),('A00132','Barry','O\'Connor','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barry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'),('A00231','John','Stapleton','john'),('A00845','John','O\'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Connell','john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');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/*!40000 ALTER TABLE `lecturer` ENABLE KEYS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UNLOCK TABLES;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Table structure for table `modules`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DROP TABLE IF EXISTS `modules`;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saved_cs_client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= @@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utf8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TABLE `modules` (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ModuleID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varchar(10) NOT NULL DEFAULT '',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ModuleTitle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varchar(45) NOT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`Credits` varchar(45) NOT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LecturerID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varchar(10) DEFAULT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PRIMARY KEY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ModuleID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KEY `FK_modules_1`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LecturerID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CONSTRAINT `FK_modules_1` FOREIGN KEY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LecturerID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 REFERENCES `lecturer`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LectID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ENGINE=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InnoDB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DEFAULT CHARSET=latin1;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saved_cs_client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*/;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Dumping data for table `modules`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LOCK TABLES `modules` WRITE;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/*!40000 ALTER TABLE `modules` DISABLE KEYS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INSERT INTO `modules` VALUES ('AC230','Accounting 2','10','A00024'),('BA201','Business Administration','10','A00087'),('EN101','Introduction to Engineering','10','A00094'),('MA101','Mathematics 1','10','A00845'),('MA201','Mathematics 2','10','A00132'),('SC401','Chemistry 3','10','A00029');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/*!40000 ALTER TABLE `modules` ENABLE KEYS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UNLOCK TABLES;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Table structure for table `results`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DROP TABLE IF EXISTS `results`;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saved_cs_client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= @@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utf8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TABLE `results` (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StudID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varchar(10) NOT NULL DEFAULT '',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varchar(10) NOT NULL DEFAULT '',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`Grade`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(10) unsigned DEFAULT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PRIMARY KEY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StudID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`,`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 USING BTREE,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KEY `FK_results_3`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CONSTRAINT `FK_results_1` FOREIGN KEY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 REFERENCES `modules`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ModuleID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CONSTRAINT `FK_results_2` FOREIGN KEY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StudID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 REFERENCES `students`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StudentID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ENGINE=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InnoDB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DEFAULT CHARSET=latin1;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saved_cs_client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*/;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Dumping data for table `results`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LOCK TABLES `results` WRITE;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/*!40000 ALTER TABLE `results` DISABLE KEYS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INSERT INTO `results` VALUES ('K01001986','BA201',45),('K01012345','AC230',25),('K01022975','AC230',50),('K01022975','MA101',58),('K01023498','MA101',40),('K01087653','MA101',80),('K01123445','AC230',65),('K01234577','MA201',45);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/*!40000 ALTER TABLE `results` ENABLE KEYS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UNLOCK TABLES;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Table structure for table `students`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DROP TABLE IF EXISTS `students`;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saved_cs_client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= @@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utf8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CREATE TABLE `students` (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StudentID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varchar(10) NOT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FirstName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varchar(45) NOT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LastName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 varchar(45) NOT NULL,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PRIMARY KEY (`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StudentID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`) USING BTREE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ENGINE=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InnoDB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DEFAULT CHARSET=latin1;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character_set_client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@</a:t>
            </a:r>
            <a:r>
              <a:rPr lang="en-IE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saved_cs_client</a:t>
            </a:r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*/;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Dumping data for table `students`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LOCK TABLES `students` WRITE;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/*!40000 ALTER TABLE `students` DISABLE KEYS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INSERT INTO `students` VALUES ('','',''),('K00239981','Peter ','Murphy'),('K01001986','Bill','Gates'),('K01012345','Alan','Ryan'),('K01022975','Jimi','Hendrix'),('K01023498','Tiger','Woods'),('K01087653','Michael ','Smith'),('K01123445','Jimmy','Chiu'),('K0123454','fef','efef'),('K0123456','hjhj','hgjhjkj'),('K01234577','Elvis','Costello'),('K0998877','jfjkd','jkklklkl;');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/*!40000 ALTER TABLE `students` ENABLE KEYS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UNLOCK TABLES;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/*!40103 SET TIME_ZONE=@OLD_TIME_ZONE */;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SQL_MODE=@OLD_SQL_MODE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/*!40014 SET FOREIGN_KEY_CHECKS=@OLD_FOREIGN_KEY_CHECKS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/*!40014 SET UNIQUE_CHECKS=@OLD_UNIQUE_CHECKS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CHARACTER_SET_CLIENT=@OLD_CHARACTER_SET_CLIENT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CHARACTER_SET_RESULTS=@OLD_CHARACTER_SET_RESULTS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/*!40101 SET COLLATION_CONNECTION=@OLD_COLLATION_CONNECTION */;</a:t>
            </a: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/*!40111 SET SQL_NOTES=@OLD_SQL_NOTES */;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IE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-- Dump completed on 2017-02-08 11:57:54</a:t>
            </a:r>
          </a:p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AE0E6-6357-44EA-8C69-E6DCA8D25C7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29149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AB15-B1B8-4496-9D86-40328F59298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sz="800" smtClean="0"/>
          </a:p>
        </p:txBody>
      </p:sp>
    </p:spTree>
    <p:extLst>
      <p:ext uri="{BB962C8B-B14F-4D97-AF65-F5344CB8AC3E}">
        <p14:creationId xmlns:p14="http://schemas.microsoft.com/office/powerpoint/2010/main" val="225602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59088-38A3-4AE9-B509-933AE0DF9EB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72408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CA506-3451-4358-8304-6E0C14F5225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861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322096B-25B5-4421-9EE9-0E6FCCAC45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9472B-6BB3-45DB-8801-99835CC5E5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176585E7-285B-4193-8BBE-2CC77F55F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D97DA09C-28D6-4278-AF17-1420A6E6A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95C973A-BCB4-4D53-AAAF-B3D2AC50BB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97C3D-DB51-4F50-827A-7E985BEBC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34C4316-36AE-4BFA-B330-702AD519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3EC2FCF-4F3A-4BA3-84D3-FB86900F7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AD07F8-1818-4725-B4DA-1E02FA28D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FB2D096-D587-4357-AE22-A157B0078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55F19D95-5B3A-4069-921C-C326F8F56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0F7690A-CFF7-47B3-BB98-87E5066D9B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class.mysqli-result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GB" sz="2800" dirty="0" smtClean="0"/>
          </a:p>
          <a:p>
            <a:pPr eaLnBrk="1" hangingPunct="1">
              <a:defRPr/>
            </a:pPr>
            <a:r>
              <a:rPr lang="en-GB" sz="2800" dirty="0" smtClean="0"/>
              <a:t>Web Applications</a:t>
            </a:r>
          </a:p>
          <a:p>
            <a:pPr>
              <a:defRPr/>
            </a:pPr>
            <a:r>
              <a:rPr lang="en-GB" sz="2000" dirty="0" smtClean="0"/>
              <a:t>Data Access – PHP and </a:t>
            </a:r>
            <a:r>
              <a:rPr lang="en-GB" sz="2000" smtClean="0"/>
              <a:t>MySQL</a:t>
            </a:r>
            <a:endParaRPr lang="en-GB" sz="2000" dirty="0" smtClean="0"/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31775" y="6257925"/>
            <a:ext cx="1507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dirty="0" smtClean="0"/>
              <a:t>Lecture 01</a:t>
            </a:r>
            <a:endParaRPr lang="en-US" dirty="0"/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792832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Data Driven Applications </a:t>
            </a:r>
            <a:br>
              <a:rPr lang="en-GB" sz="4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Store connection to </a:t>
            </a:r>
            <a:r>
              <a:rPr lang="en-IE" dirty="0" err="1" smtClean="0"/>
              <a:t>db</a:t>
            </a:r>
            <a:r>
              <a:rPr lang="en-IE" dirty="0" smtClean="0"/>
              <a:t> separately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Storing the DB connection in a separate file (</a:t>
            </a:r>
            <a:r>
              <a:rPr lang="en-IE" dirty="0" err="1" smtClean="0"/>
              <a:t>connection.php</a:t>
            </a:r>
            <a:r>
              <a:rPr lang="en-IE" dirty="0" smtClean="0"/>
              <a:t>) means that it can be included in any script that needs it. </a:t>
            </a:r>
          </a:p>
          <a:p>
            <a:r>
              <a:rPr lang="en-IE" dirty="0" smtClean="0"/>
              <a:t>If connection parameters need to be changed for all scripts – only one edit is required. 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4005064"/>
            <a:ext cx="4759636" cy="461665"/>
          </a:xfrm>
          <a:prstGeom prst="rect">
            <a:avLst/>
          </a:prstGeom>
          <a:solidFill>
            <a:srgbClr val="080808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include</a:t>
            </a:r>
            <a:r>
              <a:rPr lang="en-IE" dirty="0" smtClean="0">
                <a:solidFill>
                  <a:schemeClr val="bg1"/>
                </a:solidFill>
              </a:rPr>
              <a:t>(“CONFIG/</a:t>
            </a:r>
            <a:r>
              <a:rPr lang="en-IE" dirty="0" err="1" smtClean="0">
                <a:solidFill>
                  <a:schemeClr val="bg1"/>
                </a:solidFill>
              </a:rPr>
              <a:t>connection.php</a:t>
            </a:r>
            <a:r>
              <a:rPr lang="en-IE" dirty="0">
                <a:solidFill>
                  <a:schemeClr val="bg1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58773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534400" cy="75895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IE" sz="3200" dirty="0" smtClean="0"/>
              <a:t>Ex01 Connect to MySQL using </a:t>
            </a:r>
            <a:r>
              <a:rPr lang="en-IE" sz="3200" dirty="0" err="1" smtClean="0"/>
              <a:t>MySQLi</a:t>
            </a:r>
            <a:endParaRPr lang="en-IE" sz="3200" dirty="0" smtClean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Before you can access and work with data in a </a:t>
            </a:r>
            <a:r>
              <a:rPr lang="en-US" dirty="0" err="1" smtClean="0"/>
              <a:t>MySQL</a:t>
            </a:r>
            <a:r>
              <a:rPr lang="en-US" dirty="0" smtClean="0"/>
              <a:t> database, you must create a connection to the database. </a:t>
            </a:r>
            <a:endParaRPr lang="en-IE" dirty="0" smtClean="0"/>
          </a:p>
          <a:p>
            <a:pPr>
              <a:defRPr/>
            </a:pPr>
            <a:r>
              <a:rPr lang="en-IE" dirty="0" smtClean="0"/>
              <a:t>Use </a:t>
            </a:r>
            <a:r>
              <a:rPr lang="en-US" b="1" dirty="0" err="1">
                <a:solidFill>
                  <a:srgbClr val="FF3300"/>
                </a:solidFill>
              </a:rPr>
              <a:t>mysqli</a:t>
            </a:r>
            <a:r>
              <a:rPr lang="en-US" b="1" dirty="0">
                <a:solidFill>
                  <a:srgbClr val="FF3300"/>
                </a:solidFill>
              </a:rPr>
              <a:t>::__</a:t>
            </a:r>
            <a:r>
              <a:rPr lang="en-US" b="1" dirty="0" smtClean="0">
                <a:solidFill>
                  <a:srgbClr val="FF3300"/>
                </a:solidFill>
              </a:rPr>
              <a:t>construct </a:t>
            </a:r>
            <a:r>
              <a:rPr lang="en-US" dirty="0" smtClean="0"/>
              <a:t>to make the connection object</a:t>
            </a:r>
          </a:p>
          <a:p>
            <a:pPr eaLnBrk="1" hangingPunct="1">
              <a:defRPr/>
            </a:pPr>
            <a:endParaRPr lang="en-IE" dirty="0" smtClean="0"/>
          </a:p>
          <a:p>
            <a:pPr eaLnBrk="1" hangingPunct="1">
              <a:defRPr/>
            </a:pPr>
            <a:endParaRPr lang="en-IE" sz="2800" dirty="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7369" y="4365104"/>
            <a:ext cx="7634287" cy="707886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//make the connection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$</a:t>
            </a:r>
            <a:r>
              <a:rPr lang="en-US" sz="2000" dirty="0" err="1" smtClean="0">
                <a:solidFill>
                  <a:schemeClr val="bg1"/>
                </a:solidFill>
              </a:rPr>
              <a:t>db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 new </a:t>
            </a:r>
            <a:r>
              <a:rPr lang="en-US" sz="2000" dirty="0" err="1">
                <a:solidFill>
                  <a:schemeClr val="bg1"/>
                </a:solidFill>
              </a:rPr>
              <a:t>mysqli</a:t>
            </a:r>
            <a:r>
              <a:rPr lang="en-US" sz="2000" dirty="0">
                <a:solidFill>
                  <a:schemeClr val="bg1"/>
                </a:solidFill>
              </a:rPr>
              <a:t>($</a:t>
            </a:r>
            <a:r>
              <a:rPr lang="en-US" sz="2000" dirty="0" err="1">
                <a:solidFill>
                  <a:schemeClr val="bg1"/>
                </a:solidFill>
              </a:rPr>
              <a:t>DBServer</a:t>
            </a:r>
            <a:r>
              <a:rPr lang="en-US" sz="2000" dirty="0">
                <a:solidFill>
                  <a:schemeClr val="bg1"/>
                </a:solidFill>
              </a:rPr>
              <a:t>, $</a:t>
            </a:r>
            <a:r>
              <a:rPr lang="en-US" sz="2000" dirty="0" err="1">
                <a:solidFill>
                  <a:schemeClr val="bg1"/>
                </a:solidFill>
              </a:rPr>
              <a:t>DBUser</a:t>
            </a:r>
            <a:r>
              <a:rPr lang="en-US" sz="2000" dirty="0">
                <a:solidFill>
                  <a:schemeClr val="bg1"/>
                </a:solidFill>
              </a:rPr>
              <a:t>, $</a:t>
            </a:r>
            <a:r>
              <a:rPr lang="en-US" sz="2000" dirty="0" err="1">
                <a:solidFill>
                  <a:schemeClr val="bg1"/>
                </a:solidFill>
              </a:rPr>
              <a:t>DBPass</a:t>
            </a:r>
            <a:r>
              <a:rPr lang="en-US" sz="2000" dirty="0">
                <a:solidFill>
                  <a:schemeClr val="bg1"/>
                </a:solidFill>
              </a:rPr>
              <a:t>, $</a:t>
            </a:r>
            <a:r>
              <a:rPr lang="en-US" sz="2000" dirty="0" err="1">
                <a:solidFill>
                  <a:schemeClr val="bg1"/>
                </a:solidFill>
              </a:rPr>
              <a:t>DBName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5747069"/>
            <a:ext cx="652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Manual : http://php.net/manual/en/book.mysqli.php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Check the connection was successful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If the connection is unsuccessful the script is terminated or re-directed as appropriate</a:t>
            </a:r>
          </a:p>
          <a:p>
            <a:r>
              <a:rPr lang="en-IE" dirty="0" err="1"/>
              <a:t>mysqli</a:t>
            </a:r>
            <a:r>
              <a:rPr lang="en-IE" dirty="0" smtClean="0"/>
              <a:t>::$</a:t>
            </a:r>
            <a:r>
              <a:rPr lang="en-IE" dirty="0" err="1" smtClean="0"/>
              <a:t>dbect_errno</a:t>
            </a:r>
            <a:r>
              <a:rPr lang="en-IE" dirty="0" smtClean="0"/>
              <a:t> </a:t>
            </a:r>
            <a:r>
              <a:rPr lang="en-IE" dirty="0"/>
              <a:t>— Returns the error code from last connect call</a:t>
            </a:r>
            <a:endParaRPr lang="en-IE" dirty="0" smtClean="0"/>
          </a:p>
          <a:p>
            <a:r>
              <a:rPr lang="en-IE" dirty="0" smtClean="0"/>
              <a:t>This example displays an error message</a:t>
            </a:r>
            <a:endParaRPr lang="en-I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8512" y="4221088"/>
            <a:ext cx="7920880" cy="1015663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connect_error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"&lt;p&gt;Database connection failed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:”;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8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8534400" cy="758952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IE" sz="3200" dirty="0" smtClean="0"/>
              <a:t>Ex01 Use the connection object if successful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7" y="1556792"/>
            <a:ext cx="8710613" cy="4114800"/>
          </a:xfrm>
        </p:spPr>
        <p:txBody>
          <a:bodyPr vert="horz">
            <a:normAutofit/>
          </a:bodyPr>
          <a:lstStyle/>
          <a:p>
            <a:r>
              <a:rPr lang="en-US" dirty="0" smtClean="0"/>
              <a:t>Display the connection object properties </a:t>
            </a:r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1520" y="2924944"/>
            <a:ext cx="8710613" cy="1600438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 connection parameters</a:t>
            </a:r>
          </a:p>
          <a:p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'&lt;p&gt;MySQL Server Connection information :&lt;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"Client connection info  string :  </a:t>
            </a:r>
            <a:r>
              <a:rPr lang="en-IE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client_info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"Server Version   [as decimal release]:  </a:t>
            </a:r>
            <a:r>
              <a:rPr lang="en-IE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server_info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"Server Version  [as integer] :  </a:t>
            </a:r>
            <a:r>
              <a:rPr lang="en-IE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server_version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"Server Character Set :  </a:t>
            </a:r>
            <a:r>
              <a:rPr lang="en-IE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character_set_name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"Host info :  </a:t>
            </a:r>
            <a:r>
              <a:rPr lang="en-IE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host_info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Close the DB connection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Good practice to include this: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08430" y="2708920"/>
            <a:ext cx="82966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//close the database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&gt;close();</a:t>
            </a:r>
          </a:p>
        </p:txBody>
      </p:sp>
    </p:spTree>
    <p:extLst>
      <p:ext uri="{BB962C8B-B14F-4D97-AF65-F5344CB8AC3E}">
        <p14:creationId xmlns:p14="http://schemas.microsoft.com/office/powerpoint/2010/main" val="303658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1 – in browser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539553" y="537321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Try changing some of the connection parameters in the file </a:t>
            </a:r>
            <a:r>
              <a:rPr lang="en-IE" dirty="0" err="1" smtClean="0"/>
              <a:t>connection.php</a:t>
            </a:r>
            <a:r>
              <a:rPr lang="en-IE" dirty="0" smtClean="0"/>
              <a:t> and reload this page.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87551"/>
            <a:ext cx="6120680" cy="42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534400" cy="758952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IE" sz="3200" dirty="0" smtClean="0"/>
              <a:t>Ex02 Execute a SELECT query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IE" dirty="0" smtClean="0"/>
              <a:t>In this example the output is formatted into a HTML table</a:t>
            </a:r>
          </a:p>
          <a:p>
            <a:pPr eaLnBrk="1" hangingPunct="1">
              <a:defRPr/>
            </a:pPr>
            <a:r>
              <a:rPr lang="en-IE" dirty="0" smtClean="0"/>
              <a:t>First  - Define the SQL Query to be executed:</a:t>
            </a:r>
            <a:endParaRPr lang="en-US" dirty="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28625" y="3356992"/>
            <a:ext cx="7599759" cy="1200329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//Define the query to be executed</a:t>
            </a:r>
          </a:p>
          <a:p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$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</a:rPr>
              <a:t>sql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="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SELECT * FROM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students";</a:t>
            </a:r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Ex2 – execute the query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$</a:t>
            </a:r>
            <a:r>
              <a:rPr lang="en-IE" dirty="0" err="1"/>
              <a:t>rs</a:t>
            </a:r>
            <a:r>
              <a:rPr lang="en-IE" dirty="0"/>
              <a:t> is the result </a:t>
            </a:r>
            <a:r>
              <a:rPr lang="en-IE" dirty="0" smtClean="0"/>
              <a:t>set returned from a query attempt</a:t>
            </a:r>
          </a:p>
          <a:p>
            <a:pPr lvl="1"/>
            <a:r>
              <a:rPr lang="en-IE" dirty="0" smtClean="0"/>
              <a:t>It will return FALSE if unsuccessful</a:t>
            </a:r>
          </a:p>
          <a:p>
            <a:pPr lvl="1"/>
            <a:r>
              <a:rPr lang="en-IE" dirty="0" smtClean="0"/>
              <a:t>It will return a </a:t>
            </a:r>
            <a:r>
              <a:rPr lang="en-IE" dirty="0" err="1" smtClean="0"/>
              <a:t>mysqli_result</a:t>
            </a:r>
            <a:r>
              <a:rPr lang="en-IE" dirty="0" smtClean="0"/>
              <a:t> class object if successful </a:t>
            </a:r>
            <a:endParaRPr lang="en-IE" dirty="0"/>
          </a:p>
          <a:p>
            <a:r>
              <a:rPr lang="en-IE" dirty="0" err="1"/>
              <a:t>mysqli</a:t>
            </a:r>
            <a:r>
              <a:rPr lang="en-IE" dirty="0"/>
              <a:t>::query — Performs a query on the database - Data inside the query </a:t>
            </a:r>
            <a:r>
              <a:rPr lang="en-IE" dirty="0" smtClean="0"/>
              <a:t>SQL should </a:t>
            </a:r>
            <a:r>
              <a:rPr lang="en-IE" dirty="0"/>
              <a:t>be </a:t>
            </a:r>
            <a:r>
              <a:rPr lang="en-IE" dirty="0">
                <a:solidFill>
                  <a:srgbClr val="FF0000"/>
                </a:solidFill>
              </a:rPr>
              <a:t>properly escaped.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3913835"/>
            <a:ext cx="549220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//execute the query </a:t>
            </a:r>
          </a:p>
          <a:p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if($</a:t>
            </a:r>
            <a:r>
              <a:rPr lang="en-I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I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-&gt;query($</a:t>
            </a:r>
            <a:r>
              <a:rPr lang="en-I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'&lt;</a:t>
            </a:r>
            <a:r>
              <a:rPr lang="en-I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&gt;Query has been Executed&lt;</a:t>
            </a:r>
            <a:r>
              <a:rPr lang="en-I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endParaRPr lang="en-I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'&lt;</a:t>
            </a:r>
            <a:r>
              <a:rPr lang="en-I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&gt;SQL Query has FAILED </a:t>
            </a:r>
            <a:r>
              <a:rPr lang="en-I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I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6345269"/>
            <a:ext cx="6591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Manual : http</a:t>
            </a:r>
            <a:r>
              <a:rPr lang="en-IE" dirty="0"/>
              <a:t>://php.net/manual/en/mysqli.query.php</a:t>
            </a:r>
          </a:p>
        </p:txBody>
      </p:sp>
    </p:spTree>
    <p:extLst>
      <p:ext uri="{BB962C8B-B14F-4D97-AF65-F5344CB8AC3E}">
        <p14:creationId xmlns:p14="http://schemas.microsoft.com/office/powerpoint/2010/main" val="315134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Display </a:t>
            </a:r>
            <a:r>
              <a:rPr lang="en-IE" dirty="0" err="1" smtClean="0"/>
              <a:t>resultset</a:t>
            </a:r>
            <a:r>
              <a:rPr lang="en-IE" dirty="0" smtClean="0"/>
              <a:t> properties (metadata)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901952"/>
          </a:xfrm>
        </p:spPr>
        <p:txBody>
          <a:bodyPr/>
          <a:lstStyle/>
          <a:p>
            <a:r>
              <a:rPr lang="en-IE" dirty="0" err="1" smtClean="0"/>
              <a:t>Resultset</a:t>
            </a:r>
            <a:r>
              <a:rPr lang="en-IE" dirty="0" smtClean="0"/>
              <a:t> properties are accessible through the </a:t>
            </a:r>
            <a:r>
              <a:rPr lang="en-IE" dirty="0" err="1" smtClean="0"/>
              <a:t>resultset</a:t>
            </a:r>
            <a:r>
              <a:rPr lang="en-IE" dirty="0" smtClean="0"/>
              <a:t> object ($</a:t>
            </a:r>
            <a:r>
              <a:rPr lang="en-IE" dirty="0" err="1" smtClean="0"/>
              <a:t>rs</a:t>
            </a:r>
            <a:r>
              <a:rPr lang="en-IE" dirty="0" smtClean="0"/>
              <a:t>) (</a:t>
            </a:r>
            <a:r>
              <a:rPr lang="en-IE" dirty="0" err="1">
                <a:hlinkClick r:id="rId3"/>
              </a:rPr>
              <a:t>mysqli_result</a:t>
            </a:r>
            <a:r>
              <a:rPr lang="en-IE" dirty="0"/>
              <a:t> — The </a:t>
            </a:r>
            <a:r>
              <a:rPr lang="en-IE" dirty="0" err="1"/>
              <a:t>mysqli_result</a:t>
            </a:r>
            <a:r>
              <a:rPr lang="en-IE" dirty="0"/>
              <a:t> class</a:t>
            </a:r>
            <a:r>
              <a:rPr lang="en-IE" dirty="0" smtClean="0"/>
              <a:t>)</a:t>
            </a:r>
          </a:p>
          <a:p>
            <a:r>
              <a:rPr lang="en-IE" dirty="0" smtClean="0"/>
              <a:t>These properties can be used to process the data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18844" y="3717032"/>
            <a:ext cx="886973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properties:&lt;/h3&gt;</a:t>
            </a:r>
          </a:p>
          <a:p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&lt;li&gt;Rows Returned=&lt;?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;?&gt;&lt;/li&gt;</a:t>
            </a:r>
          </a:p>
          <a:p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&lt;li&gt;Current Field Pointer=&lt;?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current_field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;?&gt;&lt;/li&gt;</a:t>
            </a:r>
          </a:p>
          <a:p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&lt;li&gt;Number of Fields=&lt;?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field_count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;?&gt;&lt;/li&gt;</a:t>
            </a:r>
          </a:p>
          <a:p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E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9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64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Iterate through the $</a:t>
            </a:r>
            <a:r>
              <a:rPr lang="en-IE" dirty="0" err="1" smtClean="0"/>
              <a:t>rs</a:t>
            </a:r>
            <a:r>
              <a:rPr lang="en-IE" dirty="0" smtClean="0"/>
              <a:t> </a:t>
            </a:r>
            <a:r>
              <a:rPr lang="en-IE" dirty="0" err="1" smtClean="0"/>
              <a:t>resultset</a:t>
            </a:r>
            <a:r>
              <a:rPr lang="en-IE" dirty="0" smtClean="0"/>
              <a:t> to show the query result in a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This uses ‘while’ to iterate through $</a:t>
            </a:r>
            <a:r>
              <a:rPr lang="en-IE" dirty="0" err="1" smtClean="0"/>
              <a:t>arr</a:t>
            </a:r>
            <a:endParaRPr lang="en-IE" dirty="0" smtClean="0"/>
          </a:p>
          <a:p>
            <a:r>
              <a:rPr lang="en-IE" sz="2800" b="1" dirty="0">
                <a:solidFill>
                  <a:srgbClr val="FF0000"/>
                </a:solidFill>
              </a:rPr>
              <a:t>$</a:t>
            </a:r>
            <a:r>
              <a:rPr lang="en-IE" sz="2800" b="1" dirty="0" err="1">
                <a:solidFill>
                  <a:srgbClr val="FF0000"/>
                </a:solidFill>
              </a:rPr>
              <a:t>rs</a:t>
            </a:r>
            <a:r>
              <a:rPr lang="en-IE" sz="2800" b="1" dirty="0">
                <a:solidFill>
                  <a:srgbClr val="FF0000"/>
                </a:solidFill>
              </a:rPr>
              <a:t>-&gt;</a:t>
            </a:r>
            <a:r>
              <a:rPr lang="en-IE" sz="2800" b="1" dirty="0" err="1">
                <a:solidFill>
                  <a:srgbClr val="FF0000"/>
                </a:solidFill>
              </a:rPr>
              <a:t>fetch_assoc</a:t>
            </a:r>
            <a:r>
              <a:rPr lang="en-IE" sz="2800" b="1" dirty="0" smtClean="0">
                <a:solidFill>
                  <a:srgbClr val="FF0000"/>
                </a:solidFill>
              </a:rPr>
              <a:t>() </a:t>
            </a:r>
            <a:r>
              <a:rPr lang="en-IE" sz="2800" b="1" dirty="0" smtClean="0">
                <a:solidFill>
                  <a:srgbClr val="080808"/>
                </a:solidFill>
              </a:rPr>
              <a:t>– returns an associative array for a single row. </a:t>
            </a:r>
            <a:endParaRPr lang="en-IE" dirty="0">
              <a:solidFill>
                <a:srgbClr val="08080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140968"/>
            <a:ext cx="74888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chemeClr val="bg1"/>
                </a:solidFill>
              </a:rPr>
              <a:t>while ($row = $</a:t>
            </a:r>
            <a:r>
              <a:rPr lang="en-IE" sz="2000" b="1" dirty="0" err="1">
                <a:solidFill>
                  <a:schemeClr val="bg1"/>
                </a:solidFill>
              </a:rPr>
              <a:t>rs</a:t>
            </a:r>
            <a:r>
              <a:rPr lang="en-IE" sz="2000" b="1" dirty="0">
                <a:solidFill>
                  <a:schemeClr val="bg1"/>
                </a:solidFill>
              </a:rPr>
              <a:t>-&gt;</a:t>
            </a:r>
            <a:r>
              <a:rPr lang="en-IE" sz="2000" b="1" dirty="0" err="1">
                <a:solidFill>
                  <a:schemeClr val="bg1"/>
                </a:solidFill>
              </a:rPr>
              <a:t>fetch_assoc</a:t>
            </a:r>
            <a:r>
              <a:rPr lang="en-IE" sz="2000" b="1" dirty="0">
                <a:solidFill>
                  <a:schemeClr val="bg1"/>
                </a:solidFill>
              </a:rPr>
              <a:t>()) {</a:t>
            </a:r>
          </a:p>
          <a:p>
            <a:r>
              <a:rPr lang="en-IE" sz="2000" b="1" dirty="0">
                <a:solidFill>
                  <a:schemeClr val="bg1"/>
                </a:solidFill>
              </a:rPr>
              <a:t>        </a:t>
            </a:r>
            <a:r>
              <a:rPr lang="en-IE" sz="2000" b="1" dirty="0" smtClean="0">
                <a:solidFill>
                  <a:schemeClr val="bg1"/>
                </a:solidFill>
              </a:rPr>
              <a:t>	echo </a:t>
            </a:r>
            <a:r>
              <a:rPr lang="en-IE" sz="2000" b="1" dirty="0">
                <a:solidFill>
                  <a:schemeClr val="bg1"/>
                </a:solidFill>
              </a:rPr>
              <a:t>' </a:t>
            </a:r>
            <a:r>
              <a:rPr lang="en-IE" sz="2000" b="1" dirty="0" smtClean="0">
                <a:solidFill>
                  <a:schemeClr val="bg1"/>
                </a:solidFill>
              </a:rPr>
              <a:t>'.</a:t>
            </a:r>
          </a:p>
          <a:p>
            <a:r>
              <a:rPr lang="en-IE" sz="2000" b="1" dirty="0">
                <a:solidFill>
                  <a:schemeClr val="bg1"/>
                </a:solidFill>
              </a:rPr>
              <a:t>	</a:t>
            </a:r>
            <a:r>
              <a:rPr lang="en-IE" sz="2000" b="1" dirty="0" smtClean="0">
                <a:solidFill>
                  <a:schemeClr val="bg1"/>
                </a:solidFill>
              </a:rPr>
              <a:t>$</a:t>
            </a:r>
            <a:r>
              <a:rPr lang="en-IE" sz="2000" b="1" dirty="0">
                <a:solidFill>
                  <a:schemeClr val="bg1"/>
                </a:solidFill>
              </a:rPr>
              <a:t>row["</a:t>
            </a:r>
            <a:r>
              <a:rPr lang="en-IE" sz="2000" b="1" dirty="0" err="1">
                <a:solidFill>
                  <a:schemeClr val="bg1"/>
                </a:solidFill>
              </a:rPr>
              <a:t>StudentID</a:t>
            </a:r>
            <a:r>
              <a:rPr lang="en-IE" sz="2000" b="1" dirty="0">
                <a:solidFill>
                  <a:schemeClr val="bg1"/>
                </a:solidFill>
              </a:rPr>
              <a:t>"].' '. </a:t>
            </a:r>
            <a:endParaRPr lang="en-IE" sz="2000" b="1" dirty="0" smtClean="0">
              <a:solidFill>
                <a:schemeClr val="bg1"/>
              </a:solidFill>
            </a:endParaRPr>
          </a:p>
          <a:p>
            <a:r>
              <a:rPr lang="en-IE" sz="2000" b="1" dirty="0">
                <a:solidFill>
                  <a:schemeClr val="bg1"/>
                </a:solidFill>
              </a:rPr>
              <a:t>	</a:t>
            </a:r>
            <a:r>
              <a:rPr lang="en-IE" sz="2000" b="1" dirty="0" smtClean="0">
                <a:solidFill>
                  <a:schemeClr val="bg1"/>
                </a:solidFill>
              </a:rPr>
              <a:t>$</a:t>
            </a:r>
            <a:r>
              <a:rPr lang="en-IE" sz="2000" b="1" dirty="0">
                <a:solidFill>
                  <a:schemeClr val="bg1"/>
                </a:solidFill>
              </a:rPr>
              <a:t>row["</a:t>
            </a:r>
            <a:r>
              <a:rPr lang="en-IE" sz="2000" b="1" dirty="0" err="1">
                <a:solidFill>
                  <a:schemeClr val="bg1"/>
                </a:solidFill>
              </a:rPr>
              <a:t>FirstName</a:t>
            </a:r>
            <a:r>
              <a:rPr lang="en-IE" sz="2000" b="1" dirty="0">
                <a:solidFill>
                  <a:schemeClr val="bg1"/>
                </a:solidFill>
              </a:rPr>
              <a:t>"].' </a:t>
            </a:r>
            <a:r>
              <a:rPr lang="en-IE" sz="2000" b="1" dirty="0" smtClean="0">
                <a:solidFill>
                  <a:schemeClr val="bg1"/>
                </a:solidFill>
              </a:rPr>
              <a:t>'.</a:t>
            </a:r>
          </a:p>
          <a:p>
            <a:r>
              <a:rPr lang="en-IE" sz="2000" b="1" dirty="0">
                <a:solidFill>
                  <a:schemeClr val="bg1"/>
                </a:solidFill>
              </a:rPr>
              <a:t>	</a:t>
            </a:r>
            <a:r>
              <a:rPr lang="en-IE" sz="2000" b="1" dirty="0" smtClean="0">
                <a:solidFill>
                  <a:schemeClr val="bg1"/>
                </a:solidFill>
              </a:rPr>
              <a:t> </a:t>
            </a:r>
            <a:r>
              <a:rPr lang="en-IE" sz="2000" b="1" dirty="0">
                <a:solidFill>
                  <a:schemeClr val="bg1"/>
                </a:solidFill>
              </a:rPr>
              <a:t>$row["</a:t>
            </a:r>
            <a:r>
              <a:rPr lang="en-IE" sz="2000" b="1" dirty="0" err="1">
                <a:solidFill>
                  <a:schemeClr val="bg1"/>
                </a:solidFill>
              </a:rPr>
              <a:t>LastName</a:t>
            </a:r>
            <a:r>
              <a:rPr lang="en-IE" sz="2000" b="1" dirty="0">
                <a:solidFill>
                  <a:schemeClr val="bg1"/>
                </a:solidFill>
              </a:rPr>
              <a:t>"].'&lt;</a:t>
            </a:r>
            <a:r>
              <a:rPr lang="en-IE" sz="2000" b="1" dirty="0" err="1">
                <a:solidFill>
                  <a:schemeClr val="bg1"/>
                </a:solidFill>
              </a:rPr>
              <a:t>br</a:t>
            </a:r>
            <a:r>
              <a:rPr lang="en-IE" sz="2000" b="1" dirty="0">
                <a:solidFill>
                  <a:schemeClr val="bg1"/>
                </a:solidFill>
              </a:rPr>
              <a:t>&gt;';</a:t>
            </a:r>
          </a:p>
          <a:p>
            <a:r>
              <a:rPr lang="en-IE" sz="2000" b="1" dirty="0">
                <a:solidFill>
                  <a:schemeClr val="bg1"/>
                </a:solidFill>
              </a:rPr>
              <a:t>}</a:t>
            </a:r>
          </a:p>
          <a:p>
            <a:r>
              <a:rPr lang="en-IE" sz="2000" b="1" dirty="0">
                <a:solidFill>
                  <a:schemeClr val="bg1"/>
                </a:solidFill>
              </a:rPr>
              <a:t>if (!$</a:t>
            </a:r>
            <a:r>
              <a:rPr lang="en-IE" sz="2000" b="1" dirty="0" err="1">
                <a:solidFill>
                  <a:schemeClr val="bg1"/>
                </a:solidFill>
              </a:rPr>
              <a:t>rs</a:t>
            </a:r>
            <a:r>
              <a:rPr lang="en-IE" sz="2000" b="1" dirty="0">
                <a:solidFill>
                  <a:schemeClr val="bg1"/>
                </a:solidFill>
              </a:rPr>
              <a:t>-&gt;</a:t>
            </a:r>
            <a:r>
              <a:rPr lang="en-IE" sz="2000" b="1" dirty="0" err="1">
                <a:solidFill>
                  <a:schemeClr val="bg1"/>
                </a:solidFill>
              </a:rPr>
              <a:t>num_rows</a:t>
            </a:r>
            <a:r>
              <a:rPr lang="en-IE" sz="2000" b="1" dirty="0">
                <a:solidFill>
                  <a:schemeClr val="bg1"/>
                </a:solidFill>
              </a:rPr>
              <a:t>){</a:t>
            </a:r>
          </a:p>
          <a:p>
            <a:r>
              <a:rPr lang="en-IE" sz="2000" b="1" dirty="0">
                <a:solidFill>
                  <a:schemeClr val="bg1"/>
                </a:solidFill>
              </a:rPr>
              <a:t>        echo 'No records have been returned - </a:t>
            </a:r>
            <a:r>
              <a:rPr lang="en-IE" sz="2000" b="1" dirty="0" err="1">
                <a:solidFill>
                  <a:schemeClr val="bg1"/>
                </a:solidFill>
              </a:rPr>
              <a:t>resultset</a:t>
            </a:r>
            <a:r>
              <a:rPr lang="en-IE" sz="2000" b="1" dirty="0">
                <a:solidFill>
                  <a:schemeClr val="bg1"/>
                </a:solidFill>
              </a:rPr>
              <a:t> is empty - </a:t>
            </a:r>
            <a:r>
              <a:rPr lang="en-IE" sz="2000" b="1" dirty="0" err="1">
                <a:solidFill>
                  <a:schemeClr val="bg1"/>
                </a:solidFill>
              </a:rPr>
              <a:t>Nr</a:t>
            </a:r>
            <a:r>
              <a:rPr lang="en-IE" sz="2000" b="1" dirty="0">
                <a:solidFill>
                  <a:schemeClr val="bg1"/>
                </a:solidFill>
              </a:rPr>
              <a:t> Rows = '.$</a:t>
            </a:r>
            <a:r>
              <a:rPr lang="en-IE" sz="2000" b="1" dirty="0" err="1">
                <a:solidFill>
                  <a:schemeClr val="bg1"/>
                </a:solidFill>
              </a:rPr>
              <a:t>rs</a:t>
            </a:r>
            <a:r>
              <a:rPr lang="en-IE" sz="2000" b="1" dirty="0">
                <a:solidFill>
                  <a:schemeClr val="bg1"/>
                </a:solidFill>
              </a:rPr>
              <a:t>-&gt;</a:t>
            </a:r>
            <a:r>
              <a:rPr lang="en-IE" sz="2000" b="1" dirty="0" err="1">
                <a:solidFill>
                  <a:schemeClr val="bg1"/>
                </a:solidFill>
              </a:rPr>
              <a:t>num_rows</a:t>
            </a:r>
            <a:r>
              <a:rPr lang="en-IE" sz="2000" b="1" dirty="0">
                <a:solidFill>
                  <a:schemeClr val="bg1"/>
                </a:solidFill>
              </a:rPr>
              <a:t>. '&lt;</a:t>
            </a:r>
            <a:r>
              <a:rPr lang="en-IE" sz="2000" b="1" dirty="0" err="1">
                <a:solidFill>
                  <a:schemeClr val="bg1"/>
                </a:solidFill>
              </a:rPr>
              <a:t>br</a:t>
            </a:r>
            <a:r>
              <a:rPr lang="en-IE" sz="2000" b="1" dirty="0">
                <a:solidFill>
                  <a:schemeClr val="bg1"/>
                </a:solidFill>
              </a:rPr>
              <a:t>&gt;';</a:t>
            </a:r>
          </a:p>
          <a:p>
            <a:r>
              <a:rPr lang="en-IE" sz="2000" b="1" dirty="0">
                <a:solidFill>
                  <a:schemeClr val="bg1"/>
                </a:solidFill>
              </a:rPr>
              <a:t>}</a:t>
            </a:r>
            <a:endParaRPr lang="en-I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3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Learning Outcomes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sz="2800" dirty="0" smtClean="0"/>
              <a:t>You will be able to describe and use the following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 smtClean="0"/>
              <a:t>3 APIs for PHP-</a:t>
            </a:r>
            <a:r>
              <a:rPr lang="en-IE" sz="2400" dirty="0" err="1" smtClean="0"/>
              <a:t>MySQL</a:t>
            </a:r>
            <a:r>
              <a:rPr lang="en-IE" sz="2400" dirty="0" smtClean="0"/>
              <a:t> connection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 smtClean="0"/>
              <a:t>Make a connection to a DB table using PHP and native </a:t>
            </a:r>
            <a:r>
              <a:rPr lang="en-IE" sz="2400" dirty="0" err="1" smtClean="0"/>
              <a:t>MySQLi</a:t>
            </a:r>
            <a:r>
              <a:rPr lang="en-IE" sz="2400" dirty="0" smtClean="0"/>
              <a:t> Object Oriented connection functions</a:t>
            </a:r>
            <a:endParaRPr lang="en-IE" sz="2400" b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 smtClean="0"/>
              <a:t>Create and execute a query in SQL and PHP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 smtClean="0"/>
              <a:t>Display results of a DB query in a web page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 smtClean="0"/>
              <a:t>Format the results of the query in a web page using PHP and HTML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Ex03 – Put results in a HTML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This example takes the </a:t>
            </a:r>
            <a:r>
              <a:rPr lang="en-IE" dirty="0" err="1" smtClean="0"/>
              <a:t>resultset</a:t>
            </a:r>
            <a:r>
              <a:rPr lang="en-IE" dirty="0" smtClean="0"/>
              <a:t> and iterates through its data – formatting the results into an HTML 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694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2400" dirty="0"/>
              <a:t>Iterate through the $</a:t>
            </a:r>
            <a:r>
              <a:rPr lang="en-IE" sz="2400" dirty="0" err="1"/>
              <a:t>rs</a:t>
            </a:r>
            <a:r>
              <a:rPr lang="en-IE" sz="2400" dirty="0"/>
              <a:t> </a:t>
            </a:r>
            <a:r>
              <a:rPr lang="en-IE" sz="2400" dirty="0" err="1"/>
              <a:t>resultset</a:t>
            </a:r>
            <a:r>
              <a:rPr lang="en-IE" sz="2400" dirty="0"/>
              <a:t> to show the query </a:t>
            </a:r>
            <a:r>
              <a:rPr lang="en-IE" sz="2000" dirty="0"/>
              <a:t>result</a:t>
            </a:r>
            <a:r>
              <a:rPr lang="en-IE" sz="2400" dirty="0"/>
              <a:t>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Table is formatted using CSS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176531"/>
            <a:ext cx="4531022" cy="393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Close the DB connection and free </a:t>
            </a:r>
            <a:r>
              <a:rPr lang="en-IE" sz="2800" dirty="0" err="1" smtClean="0"/>
              <a:t>resultset</a:t>
            </a:r>
            <a:r>
              <a:rPr lang="en-IE" sz="2800" dirty="0" smtClean="0"/>
              <a:t> memory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Good practice to include this: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08430" y="2708920"/>
            <a:ext cx="829660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//free result set memory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-&gt;free();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the database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&gt;close();</a:t>
            </a:r>
          </a:p>
        </p:txBody>
      </p:sp>
    </p:spTree>
    <p:extLst>
      <p:ext uri="{BB962C8B-B14F-4D97-AF65-F5344CB8AC3E}">
        <p14:creationId xmlns:p14="http://schemas.microsoft.com/office/powerpoint/2010/main" val="149861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mysqli_result</a:t>
            </a:r>
            <a:r>
              <a:rPr lang="en-IE" dirty="0" smtClean="0"/>
              <a:t>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Properties</a:t>
            </a:r>
          </a:p>
          <a:p>
            <a:pPr lvl="1"/>
            <a:r>
              <a:rPr lang="en-IE" dirty="0"/>
              <a:t> </a:t>
            </a:r>
            <a:r>
              <a:rPr lang="en-IE" dirty="0" err="1"/>
              <a:t>int</a:t>
            </a:r>
            <a:r>
              <a:rPr lang="en-IE" dirty="0"/>
              <a:t> $</a:t>
            </a:r>
            <a:r>
              <a:rPr lang="en-IE" dirty="0" err="1"/>
              <a:t>current_field</a:t>
            </a:r>
            <a:r>
              <a:rPr lang="en-IE" dirty="0"/>
              <a:t> ;</a:t>
            </a:r>
          </a:p>
          <a:p>
            <a:pPr lvl="1"/>
            <a:r>
              <a:rPr lang="en-IE" dirty="0" err="1"/>
              <a:t>int</a:t>
            </a:r>
            <a:r>
              <a:rPr lang="en-IE" dirty="0"/>
              <a:t> $</a:t>
            </a:r>
            <a:r>
              <a:rPr lang="en-IE" dirty="0" err="1">
                <a:solidFill>
                  <a:srgbClr val="FF3300"/>
                </a:solidFill>
              </a:rPr>
              <a:t>field_count</a:t>
            </a:r>
            <a:r>
              <a:rPr lang="en-IE" dirty="0"/>
              <a:t>;</a:t>
            </a:r>
          </a:p>
          <a:p>
            <a:pPr lvl="1"/>
            <a:r>
              <a:rPr lang="en-IE" dirty="0"/>
              <a:t>array $</a:t>
            </a:r>
            <a:r>
              <a:rPr lang="en-IE" dirty="0">
                <a:solidFill>
                  <a:srgbClr val="FF3300"/>
                </a:solidFill>
              </a:rPr>
              <a:t>lengths</a:t>
            </a:r>
            <a:r>
              <a:rPr lang="en-IE" dirty="0"/>
              <a:t>;</a:t>
            </a:r>
          </a:p>
          <a:p>
            <a:pPr lvl="1"/>
            <a:r>
              <a:rPr lang="en-IE" dirty="0" err="1"/>
              <a:t>int</a:t>
            </a:r>
            <a:r>
              <a:rPr lang="en-IE" dirty="0"/>
              <a:t> $</a:t>
            </a:r>
            <a:r>
              <a:rPr lang="en-IE" dirty="0" err="1">
                <a:solidFill>
                  <a:srgbClr val="FF3300"/>
                </a:solidFill>
              </a:rPr>
              <a:t>num_rows</a:t>
            </a:r>
            <a:r>
              <a:rPr lang="en-IE" dirty="0"/>
              <a:t>;</a:t>
            </a:r>
            <a:endParaRPr lang="en-IE" dirty="0" smtClean="0"/>
          </a:p>
          <a:p>
            <a:r>
              <a:rPr lang="en-IE" dirty="0" smtClean="0"/>
              <a:t>Methods</a:t>
            </a:r>
          </a:p>
          <a:p>
            <a:pPr lvl="1"/>
            <a:r>
              <a:rPr lang="en-IE" dirty="0"/>
              <a:t> bool </a:t>
            </a:r>
            <a:r>
              <a:rPr lang="en-IE" dirty="0" err="1">
                <a:solidFill>
                  <a:srgbClr val="FF3300"/>
                </a:solidFill>
              </a:rPr>
              <a:t>data_seek</a:t>
            </a:r>
            <a:r>
              <a:rPr lang="en-IE" dirty="0">
                <a:solidFill>
                  <a:srgbClr val="FF3300"/>
                </a:solidFill>
              </a:rPr>
              <a:t> </a:t>
            </a:r>
            <a:r>
              <a:rPr lang="en-IE" dirty="0"/>
              <a:t>( </a:t>
            </a:r>
            <a:r>
              <a:rPr lang="en-IE" dirty="0" err="1"/>
              <a:t>int</a:t>
            </a:r>
            <a:r>
              <a:rPr lang="en-IE" dirty="0"/>
              <a:t> $offset )</a:t>
            </a:r>
          </a:p>
          <a:p>
            <a:pPr lvl="1"/>
            <a:r>
              <a:rPr lang="en-IE" dirty="0"/>
              <a:t>mixed </a:t>
            </a:r>
            <a:r>
              <a:rPr lang="en-IE" dirty="0" err="1"/>
              <a:t>fetch_all</a:t>
            </a:r>
            <a:r>
              <a:rPr lang="en-IE" dirty="0"/>
              <a:t> ([ </a:t>
            </a:r>
            <a:r>
              <a:rPr lang="en-IE" dirty="0" err="1"/>
              <a:t>int</a:t>
            </a:r>
            <a:r>
              <a:rPr lang="en-IE" dirty="0"/>
              <a:t> $</a:t>
            </a:r>
            <a:r>
              <a:rPr lang="en-IE" dirty="0" err="1"/>
              <a:t>resulttype</a:t>
            </a:r>
            <a:r>
              <a:rPr lang="en-IE" dirty="0"/>
              <a:t> = MYSQLI_NUM ] )</a:t>
            </a:r>
          </a:p>
          <a:p>
            <a:pPr lvl="1"/>
            <a:r>
              <a:rPr lang="en-IE" dirty="0"/>
              <a:t>mixed </a:t>
            </a:r>
            <a:r>
              <a:rPr lang="en-IE" dirty="0" err="1"/>
              <a:t>fetch_array</a:t>
            </a:r>
            <a:r>
              <a:rPr lang="en-IE" dirty="0"/>
              <a:t> ([ </a:t>
            </a:r>
            <a:r>
              <a:rPr lang="en-IE" dirty="0" err="1"/>
              <a:t>int</a:t>
            </a:r>
            <a:r>
              <a:rPr lang="en-IE" dirty="0"/>
              <a:t> $</a:t>
            </a:r>
            <a:r>
              <a:rPr lang="en-IE" dirty="0" err="1"/>
              <a:t>resulttype</a:t>
            </a:r>
            <a:r>
              <a:rPr lang="en-IE" dirty="0"/>
              <a:t> = MYSQLI_BOTH ] )</a:t>
            </a:r>
          </a:p>
          <a:p>
            <a:pPr lvl="1"/>
            <a:r>
              <a:rPr lang="en-IE" dirty="0"/>
              <a:t>array </a:t>
            </a:r>
            <a:r>
              <a:rPr lang="en-IE" dirty="0" err="1">
                <a:solidFill>
                  <a:srgbClr val="FF3300"/>
                </a:solidFill>
              </a:rPr>
              <a:t>fetch_assoc</a:t>
            </a:r>
            <a:r>
              <a:rPr lang="en-IE" dirty="0">
                <a:solidFill>
                  <a:srgbClr val="FF3300"/>
                </a:solidFill>
              </a:rPr>
              <a:t> </a:t>
            </a:r>
            <a:r>
              <a:rPr lang="en-IE" dirty="0"/>
              <a:t>( void )</a:t>
            </a:r>
          </a:p>
          <a:p>
            <a:pPr lvl="1"/>
            <a:r>
              <a:rPr lang="en-IE" dirty="0"/>
              <a:t>object </a:t>
            </a:r>
            <a:r>
              <a:rPr lang="en-IE" dirty="0" err="1"/>
              <a:t>fetch_field_direct</a:t>
            </a:r>
            <a:r>
              <a:rPr lang="en-IE" dirty="0"/>
              <a:t> ( </a:t>
            </a:r>
            <a:r>
              <a:rPr lang="en-IE" dirty="0" err="1"/>
              <a:t>int</a:t>
            </a:r>
            <a:r>
              <a:rPr lang="en-IE" dirty="0"/>
              <a:t> $</a:t>
            </a:r>
            <a:r>
              <a:rPr lang="en-IE" dirty="0" err="1"/>
              <a:t>fieldnr</a:t>
            </a:r>
            <a:r>
              <a:rPr lang="en-IE" dirty="0"/>
              <a:t> )</a:t>
            </a:r>
          </a:p>
          <a:p>
            <a:pPr lvl="1"/>
            <a:r>
              <a:rPr lang="en-IE" dirty="0"/>
              <a:t>object </a:t>
            </a:r>
            <a:r>
              <a:rPr lang="en-IE" dirty="0" err="1"/>
              <a:t>fetch_field</a:t>
            </a:r>
            <a:r>
              <a:rPr lang="en-IE" dirty="0"/>
              <a:t> ( void )</a:t>
            </a:r>
          </a:p>
          <a:p>
            <a:pPr lvl="1"/>
            <a:r>
              <a:rPr lang="en-IE" dirty="0"/>
              <a:t>array </a:t>
            </a:r>
            <a:r>
              <a:rPr lang="en-IE" dirty="0" err="1"/>
              <a:t>fetch_fields</a:t>
            </a:r>
            <a:r>
              <a:rPr lang="en-IE" dirty="0"/>
              <a:t> ( void )</a:t>
            </a:r>
          </a:p>
          <a:p>
            <a:pPr lvl="1"/>
            <a:r>
              <a:rPr lang="en-IE" dirty="0"/>
              <a:t>object </a:t>
            </a:r>
            <a:r>
              <a:rPr lang="en-IE" dirty="0" err="1"/>
              <a:t>fetch_object</a:t>
            </a:r>
            <a:r>
              <a:rPr lang="en-IE" dirty="0"/>
              <a:t> ([ string $</a:t>
            </a:r>
            <a:r>
              <a:rPr lang="en-IE" dirty="0" err="1"/>
              <a:t>class_name</a:t>
            </a:r>
            <a:r>
              <a:rPr lang="en-IE" dirty="0"/>
              <a:t> = "</a:t>
            </a:r>
            <a:r>
              <a:rPr lang="en-IE" dirty="0" err="1"/>
              <a:t>stdClass</a:t>
            </a:r>
            <a:r>
              <a:rPr lang="en-IE" dirty="0"/>
              <a:t>" [, array $</a:t>
            </a:r>
            <a:r>
              <a:rPr lang="en-IE" dirty="0" err="1"/>
              <a:t>params</a:t>
            </a:r>
            <a:r>
              <a:rPr lang="en-IE" dirty="0"/>
              <a:t> ]] )</a:t>
            </a:r>
          </a:p>
          <a:p>
            <a:pPr lvl="1"/>
            <a:r>
              <a:rPr lang="en-IE" dirty="0"/>
              <a:t>mixed </a:t>
            </a:r>
            <a:r>
              <a:rPr lang="en-IE" dirty="0" err="1">
                <a:solidFill>
                  <a:srgbClr val="FF3300"/>
                </a:solidFill>
              </a:rPr>
              <a:t>fetch_row</a:t>
            </a:r>
            <a:r>
              <a:rPr lang="en-IE" dirty="0">
                <a:solidFill>
                  <a:srgbClr val="FF3300"/>
                </a:solidFill>
              </a:rPr>
              <a:t> </a:t>
            </a:r>
            <a:r>
              <a:rPr lang="en-IE" dirty="0"/>
              <a:t>( void )</a:t>
            </a:r>
          </a:p>
          <a:p>
            <a:pPr lvl="1"/>
            <a:r>
              <a:rPr lang="en-IE" dirty="0"/>
              <a:t>bool </a:t>
            </a:r>
            <a:r>
              <a:rPr lang="en-IE" dirty="0" err="1"/>
              <a:t>field_seek</a:t>
            </a:r>
            <a:r>
              <a:rPr lang="en-IE" dirty="0"/>
              <a:t> ( </a:t>
            </a:r>
            <a:r>
              <a:rPr lang="en-IE" dirty="0" err="1"/>
              <a:t>int</a:t>
            </a:r>
            <a:r>
              <a:rPr lang="en-IE" dirty="0"/>
              <a:t> $</a:t>
            </a:r>
            <a:r>
              <a:rPr lang="en-IE" dirty="0" err="1"/>
              <a:t>fieldnr</a:t>
            </a:r>
            <a:r>
              <a:rPr lang="en-IE" dirty="0"/>
              <a:t> )</a:t>
            </a:r>
          </a:p>
          <a:p>
            <a:pPr lvl="1"/>
            <a:r>
              <a:rPr lang="en-IE" dirty="0"/>
              <a:t>void free ( void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3712" y="1772816"/>
            <a:ext cx="352839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Items highlighted in red used in Ex2 and Ex3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176879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Manual : http://php.net/manual/en/class.mysqli-result.php</a:t>
            </a:r>
          </a:p>
        </p:txBody>
      </p:sp>
    </p:spTree>
    <p:extLst>
      <p:ext uri="{BB962C8B-B14F-4D97-AF65-F5344CB8AC3E}">
        <p14:creationId xmlns:p14="http://schemas.microsoft.com/office/powerpoint/2010/main" val="193856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Exercise L01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Create an interactive PHP form application. </a:t>
            </a:r>
          </a:p>
          <a:p>
            <a:r>
              <a:rPr lang="en-IE" dirty="0" smtClean="0"/>
              <a:t>A drop down menu – containing the names of all the tables in the</a:t>
            </a:r>
            <a:r>
              <a:rPr lang="en-IE" i="1" dirty="0" smtClean="0"/>
              <a:t> college </a:t>
            </a:r>
            <a:r>
              <a:rPr lang="en-IE" dirty="0" smtClean="0"/>
              <a:t>database. </a:t>
            </a:r>
          </a:p>
          <a:p>
            <a:r>
              <a:rPr lang="en-IE" dirty="0" smtClean="0"/>
              <a:t>The list of tables in the drop down menu should be generated automatically from a query to the MySQL database. </a:t>
            </a:r>
            <a:endParaRPr lang="en-IE" dirty="0"/>
          </a:p>
          <a:p>
            <a:r>
              <a:rPr lang="en-IE" dirty="0" smtClean="0"/>
              <a:t>When a table is selected and the associated SUBMIT button is pressed the table data should be displayed in a formatted HTML table. </a:t>
            </a:r>
          </a:p>
          <a:p>
            <a:r>
              <a:rPr lang="en-IE" dirty="0" smtClean="0"/>
              <a:t>Hint: to get a list of tables from a database use the following SQL: </a:t>
            </a:r>
            <a:r>
              <a:rPr lang="en-IE" dirty="0" smtClean="0">
                <a:solidFill>
                  <a:srgbClr val="FF0000"/>
                </a:solidFill>
              </a:rPr>
              <a:t>show tables;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9762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 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5" y="1534510"/>
            <a:ext cx="4210050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761172"/>
            <a:ext cx="4572000" cy="2762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784" y="4198706"/>
            <a:ext cx="319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table names in the drop down menu are generated from a model representing the table names. </a:t>
            </a:r>
            <a:endParaRPr lang="en-I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35896" y="4681793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Exercise </a:t>
            </a:r>
            <a:r>
              <a:rPr lang="en-IE" dirty="0" smtClean="0"/>
              <a:t>01 - Result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22" y="1628800"/>
            <a:ext cx="4778060" cy="45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Make sure your Apache server is running – check your XAMPP control panel</a:t>
            </a:r>
          </a:p>
          <a:p>
            <a:r>
              <a:rPr lang="en-IE" dirty="0" smtClean="0"/>
              <a:t>In your </a:t>
            </a:r>
            <a:r>
              <a:rPr lang="en-IE" dirty="0" err="1" smtClean="0"/>
              <a:t>htdocs</a:t>
            </a:r>
            <a:r>
              <a:rPr lang="en-IE" dirty="0" smtClean="0"/>
              <a:t> folder make sure there is a  subfolder for this topic </a:t>
            </a:r>
            <a:endParaRPr lang="en-IE" dirty="0"/>
          </a:p>
          <a:p>
            <a:r>
              <a:rPr lang="en-IE" dirty="0" err="1" smtClean="0"/>
              <a:t>Eg</a:t>
            </a:r>
            <a:r>
              <a:rPr lang="en-IE" dirty="0" smtClean="0"/>
              <a:t> ..C:/</a:t>
            </a:r>
            <a:r>
              <a:rPr lang="en-IE" dirty="0" err="1" smtClean="0"/>
              <a:t>xampp</a:t>
            </a:r>
            <a:r>
              <a:rPr lang="en-IE" dirty="0" smtClean="0"/>
              <a:t>/</a:t>
            </a:r>
            <a:r>
              <a:rPr lang="en-IE" dirty="0" err="1" smtClean="0"/>
              <a:t>htdocs</a:t>
            </a:r>
            <a:r>
              <a:rPr lang="en-IE" dirty="0" smtClean="0"/>
              <a:t>/K00999999/T02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Download and unzip the code for this lecture to this folder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Start NETBEANS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Open the </a:t>
            </a:r>
            <a:r>
              <a:rPr lang="en-IE" dirty="0" err="1" smtClean="0">
                <a:solidFill>
                  <a:srgbClr val="FF0000"/>
                </a:solidFill>
              </a:rPr>
              <a:t>netbeans</a:t>
            </a:r>
            <a:r>
              <a:rPr lang="en-IE" dirty="0" smtClean="0">
                <a:solidFill>
                  <a:srgbClr val="FF0000"/>
                </a:solidFill>
              </a:rPr>
              <a:t> project for this lecture  at this location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2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979700"/>
            <a:ext cx="6255543" cy="3058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Configure NETBEANS project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Right click on the project, select PROPERTIES/RUN CONFIGURATION</a:t>
            </a:r>
          </a:p>
          <a:p>
            <a:r>
              <a:rPr lang="en-IE" sz="2400" dirty="0" smtClean="0"/>
              <a:t>Set the PROJECT URL and index file to the correct one for your setup</a:t>
            </a:r>
            <a:endParaRPr lang="en-IE" sz="2400" dirty="0"/>
          </a:p>
        </p:txBody>
      </p:sp>
      <p:sp>
        <p:nvSpPr>
          <p:cNvPr id="6" name="Rectangle 5"/>
          <p:cNvSpPr/>
          <p:nvPr/>
        </p:nvSpPr>
        <p:spPr>
          <a:xfrm>
            <a:off x="3781785" y="3861048"/>
            <a:ext cx="434545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68344" y="42930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67744" y="357301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475656" y="364502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0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Setting up MySQL database</a:t>
            </a:r>
            <a:endParaRPr lang="en-US" dirty="0" smtClean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800" dirty="0" smtClean="0"/>
              <a:t>To run these examples you will need a database set up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400" dirty="0" smtClean="0"/>
              <a:t>Restore the database that was provided as part of the PHP project you have just unzipped.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400" dirty="0" smtClean="0"/>
              <a:t>See the DATABASE folder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PHP </a:t>
            </a:r>
            <a:r>
              <a:rPr lang="en-IE" dirty="0" err="1" smtClean="0"/>
              <a:t>MySQL</a:t>
            </a:r>
            <a:r>
              <a:rPr lang="en-IE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There are 3 APIs (Application Programming Interfaces) to choose from when connecting to </a:t>
            </a:r>
            <a:r>
              <a:rPr lang="en-IE" dirty="0" err="1" smtClean="0"/>
              <a:t>MySQL</a:t>
            </a:r>
            <a:r>
              <a:rPr lang="en-IE" dirty="0" smtClean="0"/>
              <a:t> from PHP</a:t>
            </a:r>
          </a:p>
          <a:p>
            <a:pPr lvl="1"/>
            <a:r>
              <a:rPr lang="en-IE" dirty="0" smtClean="0"/>
              <a:t>ext/MySQL – MySQL procedural only interface (deprecated)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ext/</a:t>
            </a:r>
            <a:r>
              <a:rPr lang="en-IE" dirty="0" err="1" smtClean="0">
                <a:solidFill>
                  <a:srgbClr val="FF0000"/>
                </a:solidFill>
              </a:rPr>
              <a:t>MySQLi</a:t>
            </a:r>
            <a:r>
              <a:rPr lang="en-IE" dirty="0" smtClean="0">
                <a:solidFill>
                  <a:srgbClr val="FF0000"/>
                </a:solidFill>
              </a:rPr>
              <a:t> – MySQL OO and procedural</a:t>
            </a:r>
          </a:p>
          <a:p>
            <a:pPr lvl="1"/>
            <a:r>
              <a:rPr lang="en-IE" dirty="0" err="1" smtClean="0"/>
              <a:t>ext</a:t>
            </a:r>
            <a:r>
              <a:rPr lang="en-IE" dirty="0" smtClean="0"/>
              <a:t>/PDO</a:t>
            </a:r>
          </a:p>
          <a:p>
            <a:r>
              <a:rPr lang="en-IE" dirty="0" smtClean="0"/>
              <a:t>We are going to use </a:t>
            </a:r>
            <a:r>
              <a:rPr lang="en-IE" dirty="0" err="1" smtClean="0"/>
              <a:t>MySQLi</a:t>
            </a:r>
            <a:r>
              <a:rPr lang="en-IE" dirty="0" smtClean="0"/>
              <a:t> in the following examples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sz="4000" dirty="0" smtClean="0"/>
              <a:t>Web Application – Examples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dirty="0" smtClean="0"/>
              <a:t>Ex01 – Connects to DB and Disconnects, performs error checks</a:t>
            </a:r>
          </a:p>
          <a:p>
            <a:pPr>
              <a:lnSpc>
                <a:spcPct val="90000"/>
              </a:lnSpc>
              <a:defRPr/>
            </a:pPr>
            <a:r>
              <a:rPr lang="en-IE" dirty="0" smtClean="0"/>
              <a:t>Ex02 – Performs a SELECT query </a:t>
            </a:r>
            <a:r>
              <a:rPr lang="en-IE" dirty="0" smtClean="0"/>
              <a:t>and displays the result</a:t>
            </a:r>
          </a:p>
          <a:p>
            <a:pPr>
              <a:lnSpc>
                <a:spcPct val="90000"/>
              </a:lnSpc>
              <a:defRPr/>
            </a:pPr>
            <a:r>
              <a:rPr lang="en-IE" dirty="0" smtClean="0"/>
              <a:t>Ex03 </a:t>
            </a:r>
            <a:r>
              <a:rPr lang="en-IE" dirty="0" smtClean="0"/>
              <a:t>– dynamically creating HTML </a:t>
            </a:r>
            <a:r>
              <a:rPr lang="en-IE" dirty="0" smtClean="0"/>
              <a:t>tables</a:t>
            </a:r>
            <a:endParaRPr lang="en-I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dirty="0" smtClean="0"/>
              <a:t>View – STUDENTS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6832"/>
            <a:ext cx="7862465" cy="19904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IE" sz="3200" dirty="0" smtClean="0"/>
              <a:t>Ex01 Connect to MySQL using </a:t>
            </a:r>
            <a:r>
              <a:rPr lang="en-IE" sz="3200" dirty="0" err="1" smtClean="0"/>
              <a:t>MySQLi</a:t>
            </a:r>
            <a:r>
              <a:rPr lang="en-IE" sz="3200" dirty="0" smtClean="0"/>
              <a:t>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Specify the connection parameters – see </a:t>
            </a:r>
            <a:r>
              <a:rPr lang="en-IE" dirty="0" err="1" smtClean="0"/>
              <a:t>config</a:t>
            </a:r>
            <a:r>
              <a:rPr lang="en-IE" dirty="0" smtClean="0"/>
              <a:t>/</a:t>
            </a:r>
            <a:r>
              <a:rPr lang="en-IE" dirty="0" err="1" smtClean="0"/>
              <a:t>database.php</a:t>
            </a:r>
            <a:endParaRPr lang="en-IE" dirty="0" smtClean="0"/>
          </a:p>
          <a:p>
            <a:pPr>
              <a:defRPr/>
            </a:pPr>
            <a:r>
              <a:rPr lang="en-IE" sz="2400" dirty="0"/>
              <a:t>These examples assume the user is ‘root’ and password is </a:t>
            </a:r>
            <a:r>
              <a:rPr lang="en-IE" sz="2400" dirty="0" smtClean="0"/>
              <a:t>blank. Port 3306 is the default. </a:t>
            </a:r>
            <a:endParaRPr lang="en-IE" sz="2400" dirty="0"/>
          </a:p>
          <a:p>
            <a:pPr eaLnBrk="1" hangingPunct="1">
              <a:defRPr/>
            </a:pPr>
            <a:endParaRPr lang="en-IE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91356" y="3645024"/>
            <a:ext cx="8316942" cy="1938992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//Define Connection Parameters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//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DBServer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‘127.0.0.1';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//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e.g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'localhost'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$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DBUser   = 'root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';  //username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DBPass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=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'';  //password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DBName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=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'college';  //database name</a:t>
            </a:r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9303</TotalTime>
  <Words>1287</Words>
  <Application>Microsoft Office PowerPoint</Application>
  <PresentationFormat>On-screen Show (4:3)</PresentationFormat>
  <Paragraphs>305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Courier New</vt:lpstr>
      <vt:lpstr>Georgia</vt:lpstr>
      <vt:lpstr>Times New Roman</vt:lpstr>
      <vt:lpstr>Wingdings</vt:lpstr>
      <vt:lpstr>Wingdings 2</vt:lpstr>
      <vt:lpstr>Civic</vt:lpstr>
      <vt:lpstr>Data Driven Applications  </vt:lpstr>
      <vt:lpstr>Learning Outcomes</vt:lpstr>
      <vt:lpstr>Setup</vt:lpstr>
      <vt:lpstr>Configure NETBEANS project Properties</vt:lpstr>
      <vt:lpstr>Setting up MySQL database</vt:lpstr>
      <vt:lpstr>PHP MySQL APIs</vt:lpstr>
      <vt:lpstr>Web Application – Examples</vt:lpstr>
      <vt:lpstr>View – STUDENTS table</vt:lpstr>
      <vt:lpstr>Ex01 Connect to MySQL using MySQLi </vt:lpstr>
      <vt:lpstr>Store connection to db separately</vt:lpstr>
      <vt:lpstr>Ex01 Connect to MySQL using MySQLi</vt:lpstr>
      <vt:lpstr>Check the connection was successful</vt:lpstr>
      <vt:lpstr>Ex01 Use the connection object if successful</vt:lpstr>
      <vt:lpstr>Close the DB connection</vt:lpstr>
      <vt:lpstr>Example 1 – in browser</vt:lpstr>
      <vt:lpstr>Ex02 Execute a SELECT query</vt:lpstr>
      <vt:lpstr>Ex2 – execute the query</vt:lpstr>
      <vt:lpstr>Display resultset properties (metadata)</vt:lpstr>
      <vt:lpstr>Iterate through the $rs resultset to show the query result in a table</vt:lpstr>
      <vt:lpstr>Ex03 – Put results in a HTML table</vt:lpstr>
      <vt:lpstr>Iterate through the $rs resultset to show the query result in a table</vt:lpstr>
      <vt:lpstr>Close the DB connection and free resultset memory</vt:lpstr>
      <vt:lpstr>mysqli_result class</vt:lpstr>
      <vt:lpstr>Exercise L01</vt:lpstr>
      <vt:lpstr>Exercise 01</vt:lpstr>
      <vt:lpstr>Exercise 01 -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168</cp:revision>
  <dcterms:created xsi:type="dcterms:W3CDTF">1601-01-01T00:00:00Z</dcterms:created>
  <dcterms:modified xsi:type="dcterms:W3CDTF">2018-02-27T14:54:05Z</dcterms:modified>
</cp:coreProperties>
</file>