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310" r:id="rId4"/>
    <p:sldId id="311" r:id="rId5"/>
    <p:sldId id="312" r:id="rId6"/>
    <p:sldId id="302" r:id="rId7"/>
    <p:sldId id="304" r:id="rId8"/>
    <p:sldId id="313" r:id="rId9"/>
    <p:sldId id="314" r:id="rId10"/>
    <p:sldId id="315" r:id="rId11"/>
    <p:sldId id="316" r:id="rId12"/>
    <p:sldId id="31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C0C0C0"/>
    <a:srgbClr val="FF3300"/>
    <a:srgbClr val="99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70461" autoAdjust="0"/>
  </p:normalViewPr>
  <p:slideViewPr>
    <p:cSldViewPr>
      <p:cViewPr varScale="1">
        <p:scale>
          <a:sx n="66" d="100"/>
          <a:sy n="66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8F6490-2F03-45D9-A988-C5E6D5392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6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sz="1200" b="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F6490-2F03-45D9-A988-C5E6D5392F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5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322096B-25B5-4421-9EE9-0E6FCCAC45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 rot="16200000">
            <a:off x="8591550" y="338138"/>
            <a:ext cx="8905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F3300"/>
                </a:solidFill>
                <a:cs typeface="Times New Roman" pitchFamily="18" charset="0"/>
              </a:rPr>
              <a:t>© </a:t>
            </a:r>
            <a:r>
              <a:rPr lang="en-IE" sz="800">
                <a:solidFill>
                  <a:srgbClr val="FF3300"/>
                </a:solidFill>
              </a:rPr>
              <a:t>Gerry Guinane</a:t>
            </a:r>
            <a:endParaRPr lang="en-US" sz="800">
              <a:solidFill>
                <a:srgbClr val="FF33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D9472B-6BB3-45DB-8801-99835CC5E5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176585E7-285B-4193-8BBE-2CC77F55F1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D97DA09C-28D6-4278-AF17-1420A6E6AE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95C973A-BCB4-4D53-AAAF-B3D2AC50BB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197C3D-DB51-4F50-827A-7E985BEBC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34C4316-36AE-4BFA-B330-702AD519E2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03EC2FCF-4F3A-4BA3-84D3-FB86900F77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AD07F8-1818-4725-B4DA-1E02FA28DF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FB2D096-D587-4357-AE22-A157B0078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55F19D95-5B3A-4069-921C-C326F8F56B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0F7690A-CFF7-47B3-BB98-87E5066D9B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en-GB" sz="2800" dirty="0" smtClean="0"/>
          </a:p>
          <a:p>
            <a:pPr eaLnBrk="1" hangingPunct="1">
              <a:defRPr/>
            </a:pPr>
            <a:r>
              <a:rPr lang="en-GB" sz="2800" dirty="0" smtClean="0"/>
              <a:t>Web Applications</a:t>
            </a:r>
          </a:p>
          <a:p>
            <a:pPr>
              <a:defRPr/>
            </a:pPr>
            <a:r>
              <a:rPr lang="en-GB" sz="2000" dirty="0" smtClean="0"/>
              <a:t>Data Access – PHP and </a:t>
            </a:r>
            <a:r>
              <a:rPr lang="en-GB" sz="2000" dirty="0" err="1" smtClean="0"/>
              <a:t>MySQL</a:t>
            </a:r>
            <a:endParaRPr lang="en-GB" sz="2000" dirty="0" smtClean="0"/>
          </a:p>
          <a:p>
            <a:pPr>
              <a:defRPr/>
            </a:pPr>
            <a:r>
              <a:rPr lang="en-GB" sz="2000" dirty="0" smtClean="0"/>
              <a:t>User Interaction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31775" y="6257925"/>
            <a:ext cx="1353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dirty="0" smtClean="0"/>
              <a:t>Lecture 2</a:t>
            </a:r>
            <a:endParaRPr lang="en-US" dirty="0"/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359886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792832"/>
          </a:xfrm>
        </p:spPr>
        <p:txBody>
          <a:bodyPr>
            <a:normAutofit fontScale="90000"/>
          </a:bodyPr>
          <a:lstStyle/>
          <a:p>
            <a:r>
              <a:rPr lang="en-GB" sz="4400" dirty="0" smtClean="0"/>
              <a:t>Data Driven Applications</a:t>
            </a:r>
            <a:br>
              <a:rPr lang="en-GB" sz="44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Views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Views are basically empty HTML templates</a:t>
            </a:r>
          </a:p>
          <a:p>
            <a:r>
              <a:rPr lang="en-IE" dirty="0" smtClean="0"/>
              <a:t>View </a:t>
            </a:r>
            <a:r>
              <a:rPr lang="en-IE" dirty="0"/>
              <a:t>content is prepared in the associated model and </a:t>
            </a:r>
            <a:r>
              <a:rPr lang="en-IE" dirty="0" smtClean="0"/>
              <a:t>passed to the view via the controller as </a:t>
            </a:r>
            <a:r>
              <a:rPr lang="en-IE" dirty="0"/>
              <a:t>an </a:t>
            </a:r>
            <a:r>
              <a:rPr lang="en-IE" dirty="0" smtClean="0"/>
              <a:t>array called  </a:t>
            </a:r>
            <a:r>
              <a:rPr lang="en-IE" dirty="0">
                <a:solidFill>
                  <a:srgbClr val="FF0000"/>
                </a:solidFill>
              </a:rPr>
              <a:t>$data </a:t>
            </a:r>
            <a:endParaRPr lang="en-IE" dirty="0" smtClean="0"/>
          </a:p>
          <a:p>
            <a:r>
              <a:rPr lang="en-IE" dirty="0" smtClean="0"/>
              <a:t>Both views use bootstrap CSS page styling</a:t>
            </a:r>
          </a:p>
          <a:p>
            <a:r>
              <a:rPr lang="en-IE" dirty="0" smtClean="0"/>
              <a:t>There are 2 views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view_3_panel </a:t>
            </a:r>
            <a:r>
              <a:rPr lang="en-IE" dirty="0" smtClean="0"/>
              <a:t>: – divided into 3 sections with a menu bar along top</a:t>
            </a:r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view_2_panel</a:t>
            </a:r>
            <a:r>
              <a:rPr lang="en-IE" dirty="0" smtClean="0"/>
              <a:t>: </a:t>
            </a:r>
            <a:r>
              <a:rPr lang="en-IE" dirty="0"/>
              <a:t>divided into </a:t>
            </a:r>
            <a:r>
              <a:rPr lang="en-IE" dirty="0" smtClean="0"/>
              <a:t>2 </a:t>
            </a:r>
            <a:r>
              <a:rPr lang="en-IE" dirty="0"/>
              <a:t>sections with a menu bar along </a:t>
            </a:r>
            <a:r>
              <a:rPr lang="en-IE" dirty="0" smtClean="0"/>
              <a:t>top. The two sections are used to present a query form and results </a:t>
            </a:r>
            <a:r>
              <a:rPr lang="en-IE" dirty="0" err="1" smtClean="0"/>
              <a:t>results</a:t>
            </a:r>
            <a:r>
              <a:rPr lang="en-IE" dirty="0" smtClean="0"/>
              <a:t> depending on the user action.  </a:t>
            </a:r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09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.</a:t>
            </a:r>
            <a:r>
              <a:rPr lang="en-IE" dirty="0" err="1" smtClean="0"/>
              <a:t>htaccess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.</a:t>
            </a:r>
            <a:r>
              <a:rPr lang="en-IE" dirty="0" err="1" smtClean="0"/>
              <a:t>htaccess</a:t>
            </a:r>
            <a:r>
              <a:rPr lang="en-IE" dirty="0" smtClean="0"/>
              <a:t> – is a special file used by the Apache webserver</a:t>
            </a:r>
          </a:p>
          <a:p>
            <a:r>
              <a:rPr lang="en-IE" dirty="0" smtClean="0"/>
              <a:t>When a file/resource is requested from a folder through a URL – Apache first reads .</a:t>
            </a:r>
            <a:r>
              <a:rPr lang="en-IE" dirty="0" err="1" smtClean="0"/>
              <a:t>htaccess</a:t>
            </a:r>
            <a:endParaRPr lang="en-IE" dirty="0" smtClean="0"/>
          </a:p>
          <a:p>
            <a:r>
              <a:rPr lang="en-IE" dirty="0" smtClean="0"/>
              <a:t>Instructions can be placed in .</a:t>
            </a:r>
            <a:r>
              <a:rPr lang="en-IE" dirty="0" err="1" smtClean="0"/>
              <a:t>htaccess</a:t>
            </a:r>
            <a:r>
              <a:rPr lang="en-IE" dirty="0" smtClean="0"/>
              <a:t> to inform Apache how the request should be handled</a:t>
            </a:r>
          </a:p>
          <a:p>
            <a:r>
              <a:rPr lang="en-IE" dirty="0" smtClean="0"/>
              <a:t>In our example the only instruction we have in all the SUB FOLDERS in our application is ‘deny from all’ </a:t>
            </a:r>
          </a:p>
          <a:p>
            <a:r>
              <a:rPr lang="en-IE" dirty="0" smtClean="0"/>
              <a:t>This means that no-one can access any files in the application sub-folders – any attempt to access any subfolder resource will result in an Error 403 – Access Forbidden error from the server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This is an anti hacking/website protection measure</a:t>
            </a:r>
            <a:endParaRPr lang="en-I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.</a:t>
            </a:r>
            <a:r>
              <a:rPr lang="en-IE" dirty="0" err="1" smtClean="0"/>
              <a:t>htaccess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Error 403 – Access Forbidden error from the server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This is an anti hacking/website protection measure</a:t>
            </a:r>
            <a:endParaRPr lang="en-IE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7" y="3294667"/>
            <a:ext cx="75247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9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Learning Outcomes </a:t>
            </a:r>
            <a:r>
              <a:rPr lang="en-IE" dirty="0"/>
              <a:t>(</a:t>
            </a:r>
            <a:r>
              <a:rPr lang="en-IE" dirty="0" smtClean="0"/>
              <a:t>L01/02)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IE" sz="2800" dirty="0" smtClean="0"/>
              <a:t>You will be able to describe and use the following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 smtClean="0"/>
              <a:t>Make a connection to a DB table using PHP and native </a:t>
            </a:r>
            <a:r>
              <a:rPr lang="en-IE" sz="2400" dirty="0" err="1" smtClean="0"/>
              <a:t>MySQLi</a:t>
            </a:r>
            <a:r>
              <a:rPr lang="en-IE" sz="2400" dirty="0" smtClean="0"/>
              <a:t> connection class</a:t>
            </a:r>
            <a:endParaRPr lang="en-IE" sz="2400" b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 smtClean="0"/>
              <a:t>Create and execute a query in SQL and PHP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 smtClean="0">
                <a:solidFill>
                  <a:srgbClr val="FF0000"/>
                </a:solidFill>
              </a:rPr>
              <a:t>Display results of a DB query in a web page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sz="2400" dirty="0" smtClean="0">
                <a:solidFill>
                  <a:srgbClr val="FF0000"/>
                </a:solidFill>
              </a:rPr>
              <a:t>Structure the website using CSS (bootstrap) </a:t>
            </a:r>
            <a:r>
              <a:rPr lang="en-IE" sz="2400" smtClean="0">
                <a:solidFill>
                  <a:srgbClr val="FF0000"/>
                </a:solidFill>
              </a:rPr>
              <a:t>and MVC</a:t>
            </a:r>
            <a:endParaRPr lang="en-IE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Setup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Make sure your Apache server is running – check your XAMPP control panel</a:t>
            </a:r>
          </a:p>
          <a:p>
            <a:r>
              <a:rPr lang="en-IE" dirty="0" smtClean="0"/>
              <a:t>In your </a:t>
            </a:r>
            <a:r>
              <a:rPr lang="en-IE" dirty="0" err="1" smtClean="0"/>
              <a:t>htdocs</a:t>
            </a:r>
            <a:r>
              <a:rPr lang="en-IE" dirty="0" smtClean="0"/>
              <a:t> folder make sure there is a  subfolder for this topic </a:t>
            </a:r>
            <a:endParaRPr lang="en-IE" dirty="0"/>
          </a:p>
          <a:p>
            <a:r>
              <a:rPr lang="en-IE" dirty="0" err="1" smtClean="0"/>
              <a:t>Eg</a:t>
            </a:r>
            <a:r>
              <a:rPr lang="en-IE" dirty="0" smtClean="0"/>
              <a:t> ..C:/</a:t>
            </a:r>
            <a:r>
              <a:rPr lang="en-IE" dirty="0" err="1" smtClean="0"/>
              <a:t>xampp</a:t>
            </a:r>
            <a:r>
              <a:rPr lang="en-IE" dirty="0" smtClean="0"/>
              <a:t>/</a:t>
            </a:r>
            <a:r>
              <a:rPr lang="en-IE" dirty="0" err="1" smtClean="0"/>
              <a:t>htdocs</a:t>
            </a:r>
            <a:r>
              <a:rPr lang="en-IE" dirty="0" smtClean="0"/>
              <a:t>/K00999999/T02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Download and unzip the code for this lecture to this folder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Start NETBEANS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Open the </a:t>
            </a:r>
            <a:r>
              <a:rPr lang="en-IE" dirty="0" err="1" smtClean="0">
                <a:solidFill>
                  <a:srgbClr val="FF0000"/>
                </a:solidFill>
              </a:rPr>
              <a:t>netbeans</a:t>
            </a:r>
            <a:r>
              <a:rPr lang="en-IE" dirty="0" smtClean="0">
                <a:solidFill>
                  <a:srgbClr val="FF0000"/>
                </a:solidFill>
              </a:rPr>
              <a:t> project for this lecture  at this location</a:t>
            </a:r>
            <a:endParaRPr lang="en-I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979700"/>
            <a:ext cx="6255543" cy="3058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Configure NETBEANS project Properties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Right click on the project, select PROPERTIES/RUN CONFIGURATION</a:t>
            </a:r>
          </a:p>
          <a:p>
            <a:r>
              <a:rPr lang="en-IE" sz="2400" dirty="0" smtClean="0"/>
              <a:t>Set the PROJECT URL and index file to the correct one for your setup</a:t>
            </a:r>
            <a:endParaRPr lang="en-IE" sz="2400" dirty="0"/>
          </a:p>
        </p:txBody>
      </p:sp>
      <p:sp>
        <p:nvSpPr>
          <p:cNvPr id="6" name="Rectangle 5"/>
          <p:cNvSpPr/>
          <p:nvPr/>
        </p:nvSpPr>
        <p:spPr>
          <a:xfrm>
            <a:off x="3781785" y="3861048"/>
            <a:ext cx="434545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68344" y="4293096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67744" y="3573016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475656" y="364502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0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 smtClean="0"/>
              <a:t>Setting up MySQL database</a:t>
            </a:r>
            <a:endParaRPr lang="en-US" dirty="0" smtClean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IE" sz="2800" dirty="0" smtClean="0"/>
              <a:t>To run these examples you will need a database set up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400" dirty="0" smtClean="0"/>
              <a:t>Restore the database that was provided as part of the PHP project you have just unzipped.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IE" sz="2400" dirty="0" smtClean="0"/>
              <a:t>See the DATABASE folder</a:t>
            </a:r>
          </a:p>
        </p:txBody>
      </p:sp>
    </p:spTree>
    <p:extLst>
      <p:ext uri="{BB962C8B-B14F-4D97-AF65-F5344CB8AC3E}">
        <p14:creationId xmlns:p14="http://schemas.microsoft.com/office/powerpoint/2010/main" val="15713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58" y="2442146"/>
            <a:ext cx="4108470" cy="3521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Website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7776" y="1700808"/>
            <a:ext cx="7078560" cy="648072"/>
          </a:xfrm>
        </p:spPr>
        <p:txBody>
          <a:bodyPr/>
          <a:lstStyle/>
          <a:p>
            <a:r>
              <a:rPr lang="en-IE" dirty="0" smtClean="0"/>
              <a:t>The website files are structured as follows: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40504" y="3609291"/>
            <a:ext cx="14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Database backup</a:t>
            </a:r>
            <a:endParaRPr lang="en-IE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704821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Class Library</a:t>
            </a:r>
            <a:endParaRPr lang="en-IE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868144" y="2935654"/>
            <a:ext cx="1296144" cy="2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1752" y="4601599"/>
            <a:ext cx="1720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HTML form</a:t>
            </a:r>
          </a:p>
          <a:p>
            <a:r>
              <a:rPr lang="en-IE" dirty="0" smtClean="0"/>
              <a:t>templates</a:t>
            </a:r>
            <a:endParaRPr lang="en-IE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2021903" y="4711148"/>
            <a:ext cx="2470584" cy="30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47702" y="197198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Style Sheets</a:t>
            </a:r>
            <a:endParaRPr lang="en-IE" dirty="0"/>
          </a:p>
        </p:txBody>
      </p:sp>
      <p:cxnSp>
        <p:nvCxnSpPr>
          <p:cNvPr id="16" name="Straight Arrow Connector 15"/>
          <p:cNvCxnSpPr>
            <a:stCxn id="21" idx="1"/>
          </p:cNvCxnSpPr>
          <p:nvPr/>
        </p:nvCxnSpPr>
        <p:spPr>
          <a:xfrm flipH="1" flipV="1">
            <a:off x="6203908" y="4043683"/>
            <a:ext cx="1384719" cy="15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281" y="2379077"/>
            <a:ext cx="295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Application </a:t>
            </a:r>
          </a:p>
          <a:p>
            <a:r>
              <a:rPr lang="en-IE" dirty="0" smtClean="0"/>
              <a:t>Configuration/</a:t>
            </a:r>
            <a:r>
              <a:rPr lang="en-IE" dirty="0" err="1" smtClean="0"/>
              <a:t>Globals</a:t>
            </a:r>
            <a:endParaRPr lang="en-IE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28280" y="2935653"/>
            <a:ext cx="1554710" cy="70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88627" y="3972086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MVC</a:t>
            </a:r>
            <a:endParaRPr lang="en-IE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23512" y="4039413"/>
            <a:ext cx="2659478" cy="25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868144" y="4332244"/>
            <a:ext cx="1720483" cy="53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868144" y="4484644"/>
            <a:ext cx="1872884" cy="84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index.php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This is the main application entry point</a:t>
            </a:r>
          </a:p>
          <a:p>
            <a:r>
              <a:rPr lang="en-IE" dirty="0" smtClean="0"/>
              <a:t>It loads all the required class libraries</a:t>
            </a:r>
          </a:p>
          <a:p>
            <a:r>
              <a:rPr lang="en-IE" dirty="0" smtClean="0"/>
              <a:t>It loads the global configuration files. </a:t>
            </a:r>
          </a:p>
          <a:p>
            <a:r>
              <a:rPr lang="en-IE" dirty="0" smtClean="0"/>
              <a:t>It creates and loads the main controller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569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Controller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Just one controller - </a:t>
            </a:r>
            <a:r>
              <a:rPr lang="en-IE" dirty="0" err="1" smtClean="0"/>
              <a:t>MainController.php</a:t>
            </a:r>
            <a:r>
              <a:rPr lang="en-IE" dirty="0" smtClean="0"/>
              <a:t> is the main controller</a:t>
            </a:r>
          </a:p>
          <a:p>
            <a:r>
              <a:rPr lang="en-IE" dirty="0" smtClean="0"/>
              <a:t>It </a:t>
            </a:r>
            <a:r>
              <a:rPr lang="en-IE" dirty="0" smtClean="0"/>
              <a:t>loads the </a:t>
            </a:r>
            <a:r>
              <a:rPr lang="en-IE" dirty="0" smtClean="0"/>
              <a:t>Home </a:t>
            </a:r>
            <a:r>
              <a:rPr lang="en-IE" dirty="0" smtClean="0"/>
              <a:t>model and view when first loaded by default</a:t>
            </a:r>
          </a:p>
          <a:p>
            <a:r>
              <a:rPr lang="en-IE" dirty="0" smtClean="0"/>
              <a:t>It processes the ‘</a:t>
            </a:r>
            <a:r>
              <a:rPr lang="en-IE" dirty="0" err="1" smtClean="0"/>
              <a:t>pageID</a:t>
            </a:r>
            <a:r>
              <a:rPr lang="en-IE" dirty="0" smtClean="0"/>
              <a:t>’ choices that are passed </a:t>
            </a:r>
            <a:r>
              <a:rPr lang="en-IE" dirty="0" smtClean="0"/>
              <a:t>through </a:t>
            </a:r>
            <a:r>
              <a:rPr lang="en-IE" dirty="0" smtClean="0"/>
              <a:t>the URL to the get </a:t>
            </a:r>
            <a:r>
              <a:rPr lang="en-IE" dirty="0" smtClean="0"/>
              <a:t>method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19859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There are two models used in this application – both are loaded by the </a:t>
            </a:r>
            <a:r>
              <a:rPr lang="en-IE" dirty="0" err="1" smtClean="0"/>
              <a:t>mainController</a:t>
            </a:r>
            <a:r>
              <a:rPr lang="en-IE" dirty="0" smtClean="0"/>
              <a:t> when a page selection is made (</a:t>
            </a:r>
            <a:r>
              <a:rPr lang="en-IE" dirty="0" err="1" smtClean="0"/>
              <a:t>pageID</a:t>
            </a:r>
            <a:r>
              <a:rPr lang="en-IE" dirty="0" smtClean="0"/>
              <a:t>)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Home: </a:t>
            </a:r>
            <a:r>
              <a:rPr lang="en-IE" dirty="0" smtClean="0"/>
              <a:t>This model prepares menus and content for the home view based on whether a user is logged on or not. </a:t>
            </a:r>
          </a:p>
          <a:p>
            <a:r>
              <a:rPr lang="en-IE" dirty="0" smtClean="0">
                <a:solidFill>
                  <a:srgbClr val="FF0000"/>
                </a:solidFill>
              </a:rPr>
              <a:t>Student: </a:t>
            </a:r>
            <a:r>
              <a:rPr lang="en-IE" dirty="0" smtClean="0"/>
              <a:t>This model prepares menus and content for 2 </a:t>
            </a:r>
            <a:r>
              <a:rPr lang="en-IE" dirty="0" err="1" smtClean="0"/>
              <a:t>pageIDs</a:t>
            </a:r>
            <a:r>
              <a:rPr lang="en-IE" dirty="0" smtClean="0"/>
              <a:t> </a:t>
            </a:r>
          </a:p>
          <a:p>
            <a:pPr lvl="1"/>
            <a:r>
              <a:rPr lang="en-IE" dirty="0" err="1" smtClean="0"/>
              <a:t>student_query</a:t>
            </a:r>
            <a:r>
              <a:rPr lang="en-IE" dirty="0" smtClean="0"/>
              <a:t>  - generates a query form</a:t>
            </a:r>
          </a:p>
          <a:p>
            <a:pPr lvl="1"/>
            <a:r>
              <a:rPr lang="en-IE" dirty="0" err="1" smtClean="0"/>
              <a:t>student_query_result</a:t>
            </a:r>
            <a:r>
              <a:rPr lang="en-IE" dirty="0" smtClean="0"/>
              <a:t> – generates a query form and query result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896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9182</TotalTime>
  <Words>569</Words>
  <Application>Microsoft Office PowerPoint</Application>
  <PresentationFormat>On-screen Show (4:3)</PresentationFormat>
  <Paragraphs>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Georgia</vt:lpstr>
      <vt:lpstr>Times New Roman</vt:lpstr>
      <vt:lpstr>Wingdings</vt:lpstr>
      <vt:lpstr>Wingdings 2</vt:lpstr>
      <vt:lpstr>Civic</vt:lpstr>
      <vt:lpstr>Data Driven Applications </vt:lpstr>
      <vt:lpstr>Learning Outcomes (L01/02)</vt:lpstr>
      <vt:lpstr>Setup</vt:lpstr>
      <vt:lpstr>Configure NETBEANS project Properties</vt:lpstr>
      <vt:lpstr>Setting up MySQL database</vt:lpstr>
      <vt:lpstr>Website structure</vt:lpstr>
      <vt:lpstr>index.php</vt:lpstr>
      <vt:lpstr>Controller</vt:lpstr>
      <vt:lpstr>Models</vt:lpstr>
      <vt:lpstr>Views</vt:lpstr>
      <vt:lpstr>.htaccess</vt:lpstr>
      <vt:lpstr>.htaccess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Gerry.Guinane</dc:creator>
  <cp:lastModifiedBy>Gerry.Guinane</cp:lastModifiedBy>
  <cp:revision>128</cp:revision>
  <dcterms:created xsi:type="dcterms:W3CDTF">1601-01-01T00:00:00Z</dcterms:created>
  <dcterms:modified xsi:type="dcterms:W3CDTF">2018-03-01T14:56:59Z</dcterms:modified>
</cp:coreProperties>
</file>