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7" r:id="rId1"/>
  </p:sldMasterIdLst>
  <p:notesMasterIdLst>
    <p:notesMasterId r:id="rId20"/>
  </p:notesMasterIdLst>
  <p:sldIdLst>
    <p:sldId id="256" r:id="rId2"/>
    <p:sldId id="257" r:id="rId3"/>
    <p:sldId id="304" r:id="rId4"/>
    <p:sldId id="305" r:id="rId5"/>
    <p:sldId id="306" r:id="rId6"/>
    <p:sldId id="307" r:id="rId7"/>
    <p:sldId id="309" r:id="rId8"/>
    <p:sldId id="319" r:id="rId9"/>
    <p:sldId id="310" r:id="rId10"/>
    <p:sldId id="315" r:id="rId11"/>
    <p:sldId id="311" r:id="rId12"/>
    <p:sldId id="313" r:id="rId13"/>
    <p:sldId id="312" r:id="rId14"/>
    <p:sldId id="314" r:id="rId15"/>
    <p:sldId id="316" r:id="rId16"/>
    <p:sldId id="318" r:id="rId17"/>
    <p:sldId id="317" r:id="rId18"/>
    <p:sldId id="320" r:id="rId19"/>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80808"/>
    <a:srgbClr val="C0C0C0"/>
    <a:srgbClr val="FF3300"/>
    <a:srgbClr val="99FF99"/>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75" autoAdjust="0"/>
    <p:restoredTop sz="82418" autoAdjust="0"/>
  </p:normalViewPr>
  <p:slideViewPr>
    <p:cSldViewPr>
      <p:cViewPr varScale="1">
        <p:scale>
          <a:sx n="75" d="100"/>
          <a:sy n="75" d="100"/>
        </p:scale>
        <p:origin x="917" y="62"/>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_rels/viewProps.xml.rels><?xml version="1.0" encoding="UTF-8" standalone="yes"?>
<Relationships xmlns="http://schemas.openxmlformats.org/package/2006/relationships"><Relationship Id="rId1"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vl1pPr>
          </a:lstStyle>
          <a:p>
            <a:pPr>
              <a:defRPr/>
            </a:pPr>
            <a:endParaRPr lang="en-US"/>
          </a:p>
        </p:txBody>
      </p:sp>
      <p:sp>
        <p:nvSpPr>
          <p:cNvPr id="15363"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vl1pPr>
          </a:lstStyle>
          <a:p>
            <a:pPr>
              <a:defRPr/>
            </a:pPr>
            <a:endParaRPr lang="en-US"/>
          </a:p>
        </p:txBody>
      </p:sp>
      <p:sp>
        <p:nvSpPr>
          <p:cNvPr id="1638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5365"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5366"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vl1pPr>
          </a:lstStyle>
          <a:p>
            <a:pPr>
              <a:defRPr/>
            </a:pPr>
            <a:endParaRPr lang="en-US"/>
          </a:p>
        </p:txBody>
      </p:sp>
      <p:sp>
        <p:nvSpPr>
          <p:cNvPr id="15367"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lvl1pPr>
          </a:lstStyle>
          <a:p>
            <a:pPr>
              <a:defRPr/>
            </a:pPr>
            <a:fld id="{E18F6490-2F03-45D9-A988-C5E6D5392FEA}" type="slidenum">
              <a:rPr lang="en-US"/>
              <a:pPr>
                <a:defRPr/>
              </a:pPr>
              <a:t>‹#›</a:t>
            </a:fld>
            <a:endParaRPr lang="en-US"/>
          </a:p>
        </p:txBody>
      </p:sp>
    </p:spTree>
    <p:extLst>
      <p:ext uri="{BB962C8B-B14F-4D97-AF65-F5344CB8AC3E}">
        <p14:creationId xmlns:p14="http://schemas.microsoft.com/office/powerpoint/2010/main" val="133557630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E18F6490-2F03-45D9-A988-C5E6D5392FEA}" type="slidenum">
              <a:rPr lang="en-US" smtClean="0"/>
              <a:pPr>
                <a:defRPr/>
              </a:pPr>
              <a:t>1</a:t>
            </a:fld>
            <a:endParaRPr lang="en-US"/>
          </a:p>
        </p:txBody>
      </p:sp>
    </p:spTree>
    <p:extLst>
      <p:ext uri="{BB962C8B-B14F-4D97-AF65-F5344CB8AC3E}">
        <p14:creationId xmlns:p14="http://schemas.microsoft.com/office/powerpoint/2010/main" val="10372248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sz="1200" b="0" kern="1200" dirty="0" smtClean="0">
              <a:solidFill>
                <a:schemeClr val="tx1"/>
              </a:solidFill>
              <a:latin typeface="Times New Roman" pitchFamily="18" charset="0"/>
              <a:ea typeface="+mn-ea"/>
              <a:cs typeface="+mn-cs"/>
            </a:endParaRPr>
          </a:p>
        </p:txBody>
      </p:sp>
      <p:sp>
        <p:nvSpPr>
          <p:cNvPr id="4" name="Slide Number Placeholder 3"/>
          <p:cNvSpPr>
            <a:spLocks noGrp="1"/>
          </p:cNvSpPr>
          <p:nvPr>
            <p:ph type="sldNum" sz="quarter" idx="10"/>
          </p:nvPr>
        </p:nvSpPr>
        <p:spPr/>
        <p:txBody>
          <a:bodyPr/>
          <a:lstStyle/>
          <a:p>
            <a:pPr>
              <a:defRPr/>
            </a:pPr>
            <a:fld id="{E18F6490-2F03-45D9-A988-C5E6D5392FEA}" type="slidenum">
              <a:rPr lang="en-US" smtClean="0"/>
              <a:pPr>
                <a:defRPr/>
              </a:pPr>
              <a:t>5</a:t>
            </a:fld>
            <a:endParaRPr lang="en-US"/>
          </a:p>
        </p:txBody>
      </p:sp>
    </p:spTree>
    <p:extLst>
      <p:ext uri="{BB962C8B-B14F-4D97-AF65-F5344CB8AC3E}">
        <p14:creationId xmlns:p14="http://schemas.microsoft.com/office/powerpoint/2010/main" val="25966515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sz="1200" b="1" kern="1200" dirty="0" smtClean="0">
              <a:solidFill>
                <a:schemeClr val="tx1"/>
              </a:solidFill>
              <a:latin typeface="Times New Roman" pitchFamily="18" charset="0"/>
              <a:ea typeface="+mn-ea"/>
              <a:cs typeface="+mn-cs"/>
            </a:endParaRPr>
          </a:p>
        </p:txBody>
      </p:sp>
      <p:sp>
        <p:nvSpPr>
          <p:cNvPr id="4" name="Slide Number Placeholder 3"/>
          <p:cNvSpPr>
            <a:spLocks noGrp="1"/>
          </p:cNvSpPr>
          <p:nvPr>
            <p:ph type="sldNum" sz="quarter" idx="10"/>
          </p:nvPr>
        </p:nvSpPr>
        <p:spPr/>
        <p:txBody>
          <a:bodyPr/>
          <a:lstStyle/>
          <a:p>
            <a:pPr>
              <a:defRPr/>
            </a:pPr>
            <a:fld id="{E18F6490-2F03-45D9-A988-C5E6D5392FEA}" type="slidenum">
              <a:rPr lang="en-US" smtClean="0"/>
              <a:pPr>
                <a:defRPr/>
              </a:pPr>
              <a:t>12</a:t>
            </a:fld>
            <a:endParaRPr lang="en-US"/>
          </a:p>
        </p:txBody>
      </p:sp>
    </p:spTree>
    <p:extLst>
      <p:ext uri="{BB962C8B-B14F-4D97-AF65-F5344CB8AC3E}">
        <p14:creationId xmlns:p14="http://schemas.microsoft.com/office/powerpoint/2010/main" val="5149020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sz="1200" b="1" kern="1200" dirty="0" smtClean="0">
              <a:solidFill>
                <a:schemeClr val="tx1"/>
              </a:solidFill>
              <a:latin typeface="Times New Roman" pitchFamily="18" charset="0"/>
              <a:ea typeface="+mn-ea"/>
              <a:cs typeface="+mn-cs"/>
            </a:endParaRPr>
          </a:p>
        </p:txBody>
      </p:sp>
      <p:sp>
        <p:nvSpPr>
          <p:cNvPr id="4" name="Slide Number Placeholder 3"/>
          <p:cNvSpPr>
            <a:spLocks noGrp="1"/>
          </p:cNvSpPr>
          <p:nvPr>
            <p:ph type="sldNum" sz="quarter" idx="10"/>
          </p:nvPr>
        </p:nvSpPr>
        <p:spPr/>
        <p:txBody>
          <a:bodyPr/>
          <a:lstStyle/>
          <a:p>
            <a:pPr>
              <a:defRPr/>
            </a:pPr>
            <a:fld id="{E18F6490-2F03-45D9-A988-C5E6D5392FEA}" type="slidenum">
              <a:rPr lang="en-US" smtClean="0"/>
              <a:pPr>
                <a:defRPr/>
              </a:pPr>
              <a:t>15</a:t>
            </a:fld>
            <a:endParaRPr lang="en-US"/>
          </a:p>
        </p:txBody>
      </p:sp>
    </p:spTree>
    <p:extLst>
      <p:ext uri="{BB962C8B-B14F-4D97-AF65-F5344CB8AC3E}">
        <p14:creationId xmlns:p14="http://schemas.microsoft.com/office/powerpoint/2010/main" val="42686543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sz="1200" b="1" kern="1200" dirty="0" smtClean="0">
              <a:solidFill>
                <a:schemeClr val="tx1"/>
              </a:solidFill>
              <a:latin typeface="Times New Roman" pitchFamily="18" charset="0"/>
              <a:ea typeface="+mn-ea"/>
              <a:cs typeface="+mn-cs"/>
            </a:endParaRPr>
          </a:p>
        </p:txBody>
      </p:sp>
      <p:sp>
        <p:nvSpPr>
          <p:cNvPr id="4" name="Slide Number Placeholder 3"/>
          <p:cNvSpPr>
            <a:spLocks noGrp="1"/>
          </p:cNvSpPr>
          <p:nvPr>
            <p:ph type="sldNum" sz="quarter" idx="10"/>
          </p:nvPr>
        </p:nvSpPr>
        <p:spPr/>
        <p:txBody>
          <a:bodyPr/>
          <a:lstStyle/>
          <a:p>
            <a:pPr>
              <a:defRPr/>
            </a:pPr>
            <a:fld id="{E18F6490-2F03-45D9-A988-C5E6D5392FEA}" type="slidenum">
              <a:rPr lang="en-US" smtClean="0"/>
              <a:pPr>
                <a:defRPr/>
              </a:pPr>
              <a:t>17</a:t>
            </a:fld>
            <a:endParaRPr lang="en-US"/>
          </a:p>
        </p:txBody>
      </p:sp>
    </p:spTree>
    <p:extLst>
      <p:ext uri="{BB962C8B-B14F-4D97-AF65-F5344CB8AC3E}">
        <p14:creationId xmlns:p14="http://schemas.microsoft.com/office/powerpoint/2010/main" val="41618731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pPr>
              <a:defRPr/>
            </a:pPr>
            <a:endParaRPr lang="en-US"/>
          </a:p>
        </p:txBody>
      </p:sp>
      <p:sp>
        <p:nvSpPr>
          <p:cNvPr id="17" name="Footer Placeholder 16"/>
          <p:cNvSpPr>
            <a:spLocks noGrp="1"/>
          </p:cNvSpPr>
          <p:nvPr>
            <p:ph type="ftr" sz="quarter" idx="11"/>
          </p:nvPr>
        </p:nvSpPr>
        <p:spPr/>
        <p:txBody>
          <a:bodyPr/>
          <a:lstStyle/>
          <a:p>
            <a:pPr>
              <a:defRPr/>
            </a:pPr>
            <a:endParaRPr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pPr>
              <a:defRPr/>
            </a:pPr>
            <a:fld id="{D322096B-25B5-4421-9EE9-0E6FCCAC45D7}" type="slidenum">
              <a:rPr lang="en-US" smtClean="0"/>
              <a:pPr>
                <a:defRPr/>
              </a:pPr>
              <a:t>‹#›</a:t>
            </a:fld>
            <a:endParaRPr lang="en-US"/>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
        <p:nvSpPr>
          <p:cNvPr id="20" name="Text Box 9"/>
          <p:cNvSpPr txBox="1">
            <a:spLocks noChangeArrowheads="1"/>
          </p:cNvSpPr>
          <p:nvPr userDrawn="1"/>
        </p:nvSpPr>
        <p:spPr bwMode="auto">
          <a:xfrm rot="16200000">
            <a:off x="8591550" y="338138"/>
            <a:ext cx="890588" cy="214312"/>
          </a:xfrm>
          <a:prstGeom prst="rect">
            <a:avLst/>
          </a:prstGeom>
          <a:noFill/>
          <a:ln w="9525">
            <a:noFill/>
            <a:miter lim="800000"/>
            <a:headEnd/>
            <a:tailEnd/>
          </a:ln>
          <a:effectLst/>
        </p:spPr>
        <p:txBody>
          <a:bodyPr wrap="none">
            <a:spAutoFit/>
          </a:bodyPr>
          <a:lstStyle/>
          <a:p>
            <a:pPr>
              <a:defRPr/>
            </a:pPr>
            <a:r>
              <a:rPr lang="en-US" sz="800">
                <a:solidFill>
                  <a:srgbClr val="FF3300"/>
                </a:solidFill>
                <a:cs typeface="Times New Roman" pitchFamily="18" charset="0"/>
              </a:rPr>
              <a:t>© </a:t>
            </a:r>
            <a:r>
              <a:rPr lang="en-IE" sz="800">
                <a:solidFill>
                  <a:srgbClr val="FF3300"/>
                </a:solidFill>
              </a:rPr>
              <a:t>Gerry Guinane</a:t>
            </a:r>
            <a:endParaRPr lang="en-US" sz="800">
              <a:solidFill>
                <a:srgbClr val="FF3300"/>
              </a:solidFill>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39D9472B-6BB3-45DB-8801-99835CC5E5D9}" type="slidenum">
              <a:rPr lang="en-US" smtClean="0"/>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pPr>
              <a:defRPr/>
            </a:pPr>
            <a:fld id="{176585E7-285B-4193-8BBE-2CC77F55F140}" type="slidenum">
              <a:rPr lang="en-US" smtClean="0"/>
              <a:pPr>
                <a:defRPr/>
              </a:pPr>
              <a:t>‹#›</a:t>
            </a:fld>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a:xfrm>
            <a:off x="4361688" y="1026372"/>
            <a:ext cx="457200" cy="441325"/>
          </a:xfrm>
        </p:spPr>
        <p:txBody>
          <a:bodyPr/>
          <a:lstStyle/>
          <a:p>
            <a:pPr>
              <a:defRPr/>
            </a:pPr>
            <a:fld id="{D97DA09C-28D6-4278-AF17-1420A6E6AE4E}" type="slidenum">
              <a:rPr lang="en-US" smtClean="0"/>
              <a:pPr>
                <a:defRPr/>
              </a:pPr>
              <a:t>‹#›</a:t>
            </a:fld>
            <a:endParaRPr 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pPr>
              <a:defRPr/>
            </a:pPr>
            <a:endParaRPr lang="en-US"/>
          </a:p>
        </p:txBody>
      </p:sp>
      <p:sp>
        <p:nvSpPr>
          <p:cNvPr id="4" name="Date Placeholder 3"/>
          <p:cNvSpPr>
            <a:spLocks noGrp="1"/>
          </p:cNvSpPr>
          <p:nvPr>
            <p:ph type="dt" sz="half" idx="10"/>
          </p:nvPr>
        </p:nvSpPr>
        <p:spPr/>
        <p:txBody>
          <a:bodyPr/>
          <a:lstStyle/>
          <a:p>
            <a:pPr>
              <a:defRPr/>
            </a:pPr>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pPr>
              <a:defRPr/>
            </a:pPr>
            <a:fld id="{295C973A-BCB4-4D53-AAAF-B3D2AC50BBF2}" type="slidenum">
              <a:rPr lang="en-US" smtClean="0"/>
              <a:pPr>
                <a:defRPr/>
              </a:pPr>
              <a:t>‹#›</a:t>
            </a:fld>
            <a:endParaRPr 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6D197C3D-DB51-4F50-827A-7E985BEBCE01}" type="slidenum">
              <a:rPr lang="en-US" smtClean="0"/>
              <a:pPr>
                <a:defRPr/>
              </a:pPr>
              <a:t>‹#›</a:t>
            </a:fld>
            <a:endParaRPr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a:xfrm>
            <a:off x="304800" y="6409944"/>
            <a:ext cx="3581400" cy="365760"/>
          </a:xfrm>
        </p:spPr>
        <p:txBody>
          <a:bodyPr/>
          <a:lstStyle/>
          <a:p>
            <a:pPr>
              <a:defRPr/>
            </a:pPr>
            <a:endParaRPr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pPr>
              <a:defRPr/>
            </a:pPr>
            <a:fld id="{534C4316-36AE-4BFA-B330-702AD519E2C6}" type="slidenum">
              <a:rPr lang="en-US" smtClean="0"/>
              <a:pPr>
                <a:defRPr/>
              </a:pPr>
              <a:t>‹#›</a:t>
            </a:fld>
            <a:endParaRPr lang="en-US"/>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a:xfrm>
            <a:off x="4343400" y="1036020"/>
            <a:ext cx="457200" cy="441325"/>
          </a:xfrm>
        </p:spPr>
        <p:txBody>
          <a:bodyPr/>
          <a:lstStyle/>
          <a:p>
            <a:pPr>
              <a:defRPr/>
            </a:pPr>
            <a:fld id="{03EC2FCF-4F3A-4BA3-84D3-FB86900F7757}" type="slidenum">
              <a:rPr lang="en-US" smtClean="0"/>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pPr>
              <a:defRPr/>
            </a:pPr>
            <a:fld id="{11AD07F8-1818-4725-B4DA-1E02FA28DF01}" type="slidenum">
              <a:rPr lang="en-US" smtClean="0"/>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pPr>
              <a:defRPr/>
            </a:pPr>
            <a:fld id="{6FB2D096-D587-4357-AE22-A157B00780E2}" type="slidenum">
              <a:rPr lang="en-US" smtClean="0"/>
              <a:pPr>
                <a:defRPr/>
              </a:pPr>
              <a:t>‹#›</a:t>
            </a:fld>
            <a:endParaRPr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a:xfrm>
            <a:off x="301752" y="6410848"/>
            <a:ext cx="3383280" cy="365760"/>
          </a:xfrm>
        </p:spPr>
        <p:txBody>
          <a:bodyPr/>
          <a:lstStyle/>
          <a:p>
            <a:pPr>
              <a:defRPr/>
            </a:pPr>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pPr>
              <a:defRPr/>
            </a:pPr>
            <a:fld id="{55F19D95-5B3A-4069-921C-C326F8F56BAE}" type="slidenum">
              <a:rPr lang="en-US" smtClean="0"/>
              <a:pPr>
                <a:defRPr/>
              </a:pPr>
              <a:t>‹#›</a:t>
            </a:fld>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pPr>
              <a:defRPr/>
            </a:pPr>
            <a:endParaRPr lang="en-US"/>
          </a:p>
        </p:txBody>
      </p:sp>
      <p:sp>
        <p:nvSpPr>
          <p:cNvPr id="6" name="Footer Placeholder 5"/>
          <p:cNvSpPr>
            <a:spLocks noGrp="1"/>
          </p:cNvSpPr>
          <p:nvPr>
            <p:ph type="ftr" sz="quarter" idx="11"/>
          </p:nvPr>
        </p:nvSpPr>
        <p:spPr>
          <a:xfrm>
            <a:off x="301752" y="6410848"/>
            <a:ext cx="3584448" cy="365760"/>
          </a:xfrm>
        </p:spPr>
        <p:txBody>
          <a:bodyPr/>
          <a:lstStyle/>
          <a:p>
            <a:pPr>
              <a:defRPr/>
            </a:pP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pPr>
              <a:defRPr/>
            </a:pPr>
            <a:endParaRPr lang="en-US"/>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pPr>
              <a:defRPr/>
            </a:pPr>
            <a:endParaRPr lang="en-US"/>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pPr>
              <a:defRPr/>
            </a:pPr>
            <a:fld id="{80F7690A-CFF7-47B3-BB98-87E5066D9B8B}" type="slidenum">
              <a:rPr lang="en-US" smtClean="0"/>
              <a:pPr>
                <a:defRPr/>
              </a:pPr>
              <a:t>‹#›</a:t>
            </a:fld>
            <a:endParaRPr lang="en-US"/>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en.wikipedia.org/wiki/Hash_function"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hyperlink" Target="http://php.net/manual/en/function.hash.php" TargetMode="External"/><Relationship Id="rId5" Type="http://schemas.openxmlformats.org/officeDocument/2006/relationships/hyperlink" Target="http://php.net/manual/en/function.password-hash.php" TargetMode="External"/><Relationship Id="rId4" Type="http://schemas.openxmlformats.org/officeDocument/2006/relationships/hyperlink" Target="http://en.wikipedia.org/wiki/One-way_function" TargetMode="External"/></Relationships>
</file>

<file path=ppt/slides/_rels/slide13.xml.rels><?xml version="1.0" encoding="UTF-8" standalone="yes"?>
<Relationships xmlns="http://schemas.openxmlformats.org/package/2006/relationships"><Relationship Id="rId2" Type="http://schemas.openxmlformats.org/officeDocument/2006/relationships/hyperlink" Target="http://php.net/manual/en/function.extract.php"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www.rexegg.com/regex-quickstart.html"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hyperlink" Target="http://www.w3schools.com/jsref/jsref_obj_regexp.asp" TargetMode="External"/><Relationship Id="rId4" Type="http://schemas.openxmlformats.org/officeDocument/2006/relationships/hyperlink" Target="http://www.w3schools.com/html/html_form_attributes.asp"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3"/>
          <p:cNvSpPr>
            <a:spLocks noGrp="1" noChangeArrowheads="1"/>
          </p:cNvSpPr>
          <p:nvPr>
            <p:ph type="subTitle" idx="1"/>
          </p:nvPr>
        </p:nvSpPr>
        <p:spPr/>
        <p:txBody>
          <a:bodyPr>
            <a:normAutofit lnSpcReduction="10000"/>
          </a:bodyPr>
          <a:lstStyle/>
          <a:p>
            <a:pPr eaLnBrk="1" hangingPunct="1">
              <a:defRPr/>
            </a:pPr>
            <a:endParaRPr lang="en-GB" sz="2800" dirty="0" smtClean="0"/>
          </a:p>
          <a:p>
            <a:pPr eaLnBrk="1" hangingPunct="1">
              <a:defRPr/>
            </a:pPr>
            <a:r>
              <a:rPr lang="en-GB" sz="2800" dirty="0" smtClean="0"/>
              <a:t>Web Applications</a:t>
            </a:r>
          </a:p>
          <a:p>
            <a:pPr>
              <a:defRPr/>
            </a:pPr>
            <a:r>
              <a:rPr lang="en-GB" sz="2000" dirty="0" smtClean="0"/>
              <a:t>Data Access – PHP and </a:t>
            </a:r>
            <a:r>
              <a:rPr lang="en-GB" sz="2000" dirty="0" err="1" smtClean="0"/>
              <a:t>MySQL</a:t>
            </a:r>
            <a:endParaRPr lang="en-GB" sz="2000" dirty="0" smtClean="0"/>
          </a:p>
          <a:p>
            <a:pPr>
              <a:defRPr/>
            </a:pPr>
            <a:r>
              <a:rPr lang="en-GB" sz="2000" dirty="0" smtClean="0"/>
              <a:t>User Interaction</a:t>
            </a:r>
          </a:p>
        </p:txBody>
      </p:sp>
      <p:sp>
        <p:nvSpPr>
          <p:cNvPr id="3077" name="Text Box 6"/>
          <p:cNvSpPr txBox="1">
            <a:spLocks noChangeArrowheads="1"/>
          </p:cNvSpPr>
          <p:nvPr/>
        </p:nvSpPr>
        <p:spPr bwMode="auto">
          <a:xfrm>
            <a:off x="231775" y="6257925"/>
            <a:ext cx="1353256" cy="461665"/>
          </a:xfrm>
          <a:prstGeom prst="rect">
            <a:avLst/>
          </a:prstGeom>
          <a:noFill/>
          <a:ln w="9525">
            <a:noFill/>
            <a:miter lim="800000"/>
            <a:headEnd/>
            <a:tailEnd/>
          </a:ln>
        </p:spPr>
        <p:txBody>
          <a:bodyPr wrap="none">
            <a:spAutoFit/>
          </a:bodyPr>
          <a:lstStyle/>
          <a:p>
            <a:r>
              <a:rPr lang="en-IE" dirty="0" smtClean="0"/>
              <a:t>Lecture 3</a:t>
            </a:r>
            <a:endParaRPr lang="en-US" dirty="0"/>
          </a:p>
        </p:txBody>
      </p:sp>
      <p:pic>
        <p:nvPicPr>
          <p:cNvPr id="3078" name="Picture 7"/>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0" y="0"/>
            <a:ext cx="3598863" cy="1230313"/>
          </a:xfrm>
          <a:prstGeom prst="rect">
            <a:avLst/>
          </a:prstGeom>
          <a:noFill/>
          <a:ln w="9525">
            <a:noFill/>
            <a:miter lim="800000"/>
            <a:headEnd/>
            <a:tailEnd/>
          </a:ln>
        </p:spPr>
      </p:pic>
      <p:sp>
        <p:nvSpPr>
          <p:cNvPr id="6" name="Title 5"/>
          <p:cNvSpPr>
            <a:spLocks noGrp="1"/>
          </p:cNvSpPr>
          <p:nvPr>
            <p:ph type="ctrTitle"/>
          </p:nvPr>
        </p:nvSpPr>
        <p:spPr>
          <a:xfrm>
            <a:off x="685800" y="1340768"/>
            <a:ext cx="7772400" cy="792832"/>
          </a:xfrm>
        </p:spPr>
        <p:txBody>
          <a:bodyPr>
            <a:normAutofit fontScale="90000"/>
          </a:bodyPr>
          <a:lstStyle/>
          <a:p>
            <a:r>
              <a:rPr lang="en-GB" sz="4400" dirty="0" smtClean="0"/>
              <a:t>Data Driven Applications</a:t>
            </a:r>
            <a:br>
              <a:rPr lang="en-GB" sz="4400" dirty="0" smtClean="0"/>
            </a:b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E" dirty="0" smtClean="0"/>
              <a:t>Retrieving values from form – escaping strings</a:t>
            </a:r>
            <a:endParaRPr lang="en-IE" dirty="0"/>
          </a:p>
        </p:txBody>
      </p:sp>
      <p:sp>
        <p:nvSpPr>
          <p:cNvPr id="3" name="Content Placeholder 2"/>
          <p:cNvSpPr>
            <a:spLocks noGrp="1"/>
          </p:cNvSpPr>
          <p:nvPr>
            <p:ph sz="quarter" idx="1"/>
          </p:nvPr>
        </p:nvSpPr>
        <p:spPr/>
        <p:txBody>
          <a:bodyPr>
            <a:normAutofit/>
          </a:bodyPr>
          <a:lstStyle/>
          <a:p>
            <a:r>
              <a:rPr lang="en-IE" sz="2000" dirty="0" smtClean="0"/>
              <a:t>When the registration form is submitted its values are passed to the $_POST array and the page ACTION </a:t>
            </a:r>
            <a:r>
              <a:rPr lang="en-IE" sz="2000" dirty="0"/>
              <a:t>requests the </a:t>
            </a:r>
            <a:r>
              <a:rPr lang="en-IE" sz="2000" dirty="0" err="1" smtClean="0"/>
              <a:t>PageID</a:t>
            </a:r>
            <a:r>
              <a:rPr lang="en-IE" sz="2000" dirty="0" smtClean="0"/>
              <a:t>=</a:t>
            </a:r>
            <a:r>
              <a:rPr lang="en-IE" sz="2000" dirty="0" err="1" smtClean="0"/>
              <a:t>process_registration</a:t>
            </a:r>
            <a:endParaRPr lang="en-IE" sz="2000" dirty="0"/>
          </a:p>
          <a:p>
            <a:r>
              <a:rPr lang="en-IE" sz="2000" dirty="0" smtClean="0"/>
              <a:t>Its important to ESCAPE any special characters that the user has inserted into the form to avoid any possible errors later when creating the SQL statement. </a:t>
            </a:r>
          </a:p>
          <a:p>
            <a:r>
              <a:rPr lang="en-IE" sz="2000" dirty="0" smtClean="0"/>
              <a:t>This will permit entering names like O’Connor in the form. </a:t>
            </a:r>
          </a:p>
          <a:p>
            <a:r>
              <a:rPr lang="en-IE" sz="2000" dirty="0"/>
              <a:t>See Lecturer::</a:t>
            </a:r>
            <a:r>
              <a:rPr lang="en-IE" sz="2000" dirty="0" smtClean="0"/>
              <a:t>setStringPanel_1() method which uses the inbuilt </a:t>
            </a:r>
            <a:r>
              <a:rPr lang="en-IE" sz="2000" dirty="0" err="1" smtClean="0"/>
              <a:t>MySSQLi</a:t>
            </a:r>
            <a:r>
              <a:rPr lang="en-IE" sz="2000" dirty="0" smtClean="0"/>
              <a:t>::</a:t>
            </a:r>
            <a:r>
              <a:rPr lang="en-IE" sz="2000" dirty="0" err="1" smtClean="0"/>
              <a:t>real_escape_string</a:t>
            </a:r>
            <a:r>
              <a:rPr lang="en-IE" sz="2000" dirty="0" smtClean="0"/>
              <a:t>() method</a:t>
            </a:r>
            <a:endParaRPr lang="en-IE" sz="2000" dirty="0"/>
          </a:p>
        </p:txBody>
      </p:sp>
      <p:sp>
        <p:nvSpPr>
          <p:cNvPr id="4" name="TextBox 3"/>
          <p:cNvSpPr txBox="1"/>
          <p:nvPr/>
        </p:nvSpPr>
        <p:spPr>
          <a:xfrm>
            <a:off x="301752" y="4797152"/>
            <a:ext cx="8561959" cy="1384995"/>
          </a:xfrm>
          <a:prstGeom prst="rect">
            <a:avLst/>
          </a:prstGeom>
          <a:solidFill>
            <a:schemeClr val="bg1"/>
          </a:solidFill>
        </p:spPr>
        <p:txBody>
          <a:bodyPr wrap="none" rtlCol="0">
            <a:spAutoFit/>
          </a:bodyPr>
          <a:lstStyle/>
          <a:p>
            <a:endParaRPr lang="en-IE" sz="1400" dirty="0" smtClean="0">
              <a:latin typeface="Courier New" panose="02070309020205020404" pitchFamily="49" charset="0"/>
              <a:cs typeface="Courier New" panose="02070309020205020404" pitchFamily="49" charset="0"/>
            </a:endParaRPr>
          </a:p>
          <a:p>
            <a:r>
              <a:rPr lang="en-IE" sz="1400" dirty="0">
                <a:latin typeface="Courier New" panose="02070309020205020404" pitchFamily="49" charset="0"/>
                <a:cs typeface="Courier New" panose="02070309020205020404" pitchFamily="49" charset="0"/>
              </a:rPr>
              <a:t> $this-&gt;</a:t>
            </a:r>
            <a:r>
              <a:rPr lang="en-IE" sz="1400" dirty="0" err="1">
                <a:latin typeface="Courier New" panose="02070309020205020404" pitchFamily="49" charset="0"/>
                <a:cs typeface="Courier New" panose="02070309020205020404" pitchFamily="49" charset="0"/>
              </a:rPr>
              <a:t>lectID</a:t>
            </a:r>
            <a:r>
              <a:rPr lang="en-IE" sz="1400" dirty="0" smtClean="0">
                <a:latin typeface="Courier New" panose="02070309020205020404" pitchFamily="49" charset="0"/>
                <a:cs typeface="Courier New" panose="02070309020205020404" pitchFamily="49" charset="0"/>
              </a:rPr>
              <a:t>= </a:t>
            </a:r>
            <a:r>
              <a:rPr lang="en-IE" sz="1400" b="1" dirty="0" smtClean="0">
                <a:solidFill>
                  <a:srgbClr val="FF0000"/>
                </a:solidFill>
                <a:latin typeface="Courier New" panose="02070309020205020404" pitchFamily="49" charset="0"/>
                <a:cs typeface="Courier New" panose="02070309020205020404" pitchFamily="49" charset="0"/>
              </a:rPr>
              <a:t>$</a:t>
            </a:r>
            <a:r>
              <a:rPr lang="en-IE" sz="1400" b="1" dirty="0">
                <a:solidFill>
                  <a:srgbClr val="FF0000"/>
                </a:solidFill>
                <a:latin typeface="Courier New" panose="02070309020205020404" pitchFamily="49" charset="0"/>
                <a:cs typeface="Courier New" panose="02070309020205020404" pitchFamily="49" charset="0"/>
              </a:rPr>
              <a:t>this-&gt;</a:t>
            </a:r>
            <a:r>
              <a:rPr lang="en-IE" sz="1400" b="1" dirty="0" err="1">
                <a:solidFill>
                  <a:srgbClr val="FF0000"/>
                </a:solidFill>
                <a:latin typeface="Courier New" panose="02070309020205020404" pitchFamily="49" charset="0"/>
                <a:cs typeface="Courier New" panose="02070309020205020404" pitchFamily="49" charset="0"/>
              </a:rPr>
              <a:t>db</a:t>
            </a:r>
            <a:r>
              <a:rPr lang="en-IE" sz="1400" b="1" dirty="0">
                <a:solidFill>
                  <a:srgbClr val="FF0000"/>
                </a:solidFill>
                <a:latin typeface="Courier New" panose="02070309020205020404" pitchFamily="49" charset="0"/>
                <a:cs typeface="Courier New" panose="02070309020205020404" pitchFamily="49" charset="0"/>
              </a:rPr>
              <a:t>-&gt;</a:t>
            </a:r>
            <a:r>
              <a:rPr lang="en-IE" sz="1400" b="1" dirty="0" err="1">
                <a:solidFill>
                  <a:srgbClr val="FF0000"/>
                </a:solidFill>
                <a:latin typeface="Courier New" panose="02070309020205020404" pitchFamily="49" charset="0"/>
                <a:cs typeface="Courier New" panose="02070309020205020404" pitchFamily="49" charset="0"/>
              </a:rPr>
              <a:t>real_escape_string</a:t>
            </a:r>
            <a:r>
              <a:rPr lang="en-IE" sz="1400" dirty="0">
                <a:latin typeface="Courier New" panose="02070309020205020404" pitchFamily="49" charset="0"/>
                <a:cs typeface="Courier New" panose="02070309020205020404" pitchFamily="49" charset="0"/>
              </a:rPr>
              <a:t>($_POST['</a:t>
            </a:r>
            <a:r>
              <a:rPr lang="en-IE" sz="1400" dirty="0" err="1">
                <a:latin typeface="Courier New" panose="02070309020205020404" pitchFamily="49" charset="0"/>
                <a:cs typeface="Courier New" panose="02070309020205020404" pitchFamily="49" charset="0"/>
              </a:rPr>
              <a:t>lectID</a:t>
            </a:r>
            <a:r>
              <a:rPr lang="en-IE" sz="1400" dirty="0">
                <a:latin typeface="Courier New" panose="02070309020205020404" pitchFamily="49" charset="0"/>
                <a:cs typeface="Courier New" panose="02070309020205020404" pitchFamily="49" charset="0"/>
              </a:rPr>
              <a:t>']);</a:t>
            </a:r>
          </a:p>
          <a:p>
            <a:r>
              <a:rPr lang="en-IE" sz="1400" dirty="0">
                <a:latin typeface="Courier New" panose="02070309020205020404" pitchFamily="49" charset="0"/>
                <a:cs typeface="Courier New" panose="02070309020205020404" pitchFamily="49" charset="0"/>
              </a:rPr>
              <a:t> </a:t>
            </a:r>
            <a:r>
              <a:rPr lang="en-IE" sz="1400" dirty="0" smtClean="0">
                <a:latin typeface="Courier New" panose="02070309020205020404" pitchFamily="49" charset="0"/>
                <a:cs typeface="Courier New" panose="02070309020205020404" pitchFamily="49" charset="0"/>
              </a:rPr>
              <a:t>$</a:t>
            </a:r>
            <a:r>
              <a:rPr lang="en-IE" sz="1400" dirty="0">
                <a:latin typeface="Courier New" panose="02070309020205020404" pitchFamily="49" charset="0"/>
                <a:cs typeface="Courier New" panose="02070309020205020404" pitchFamily="49" charset="0"/>
              </a:rPr>
              <a:t>this-&gt;</a:t>
            </a:r>
            <a:r>
              <a:rPr lang="en-IE" sz="1400" dirty="0" err="1">
                <a:latin typeface="Courier New" panose="02070309020205020404" pitchFamily="49" charset="0"/>
                <a:cs typeface="Courier New" panose="02070309020205020404" pitchFamily="49" charset="0"/>
              </a:rPr>
              <a:t>lectFirstName</a:t>
            </a:r>
            <a:r>
              <a:rPr lang="en-IE" sz="1400" dirty="0" smtClean="0">
                <a:latin typeface="Courier New" panose="02070309020205020404" pitchFamily="49" charset="0"/>
                <a:cs typeface="Courier New" panose="02070309020205020404" pitchFamily="49" charset="0"/>
              </a:rPr>
              <a:t>= </a:t>
            </a:r>
            <a:r>
              <a:rPr lang="en-IE" sz="1400" b="1" dirty="0" smtClean="0">
                <a:solidFill>
                  <a:srgbClr val="FF0000"/>
                </a:solidFill>
                <a:latin typeface="Courier New" panose="02070309020205020404" pitchFamily="49" charset="0"/>
                <a:cs typeface="Courier New" panose="02070309020205020404" pitchFamily="49" charset="0"/>
              </a:rPr>
              <a:t>$</a:t>
            </a:r>
            <a:r>
              <a:rPr lang="en-IE" sz="1400" b="1" dirty="0">
                <a:solidFill>
                  <a:srgbClr val="FF0000"/>
                </a:solidFill>
                <a:latin typeface="Courier New" panose="02070309020205020404" pitchFamily="49" charset="0"/>
                <a:cs typeface="Courier New" panose="02070309020205020404" pitchFamily="49" charset="0"/>
              </a:rPr>
              <a:t>this-&gt;</a:t>
            </a:r>
            <a:r>
              <a:rPr lang="en-IE" sz="1400" b="1" dirty="0" err="1">
                <a:solidFill>
                  <a:srgbClr val="FF0000"/>
                </a:solidFill>
                <a:latin typeface="Courier New" panose="02070309020205020404" pitchFamily="49" charset="0"/>
                <a:cs typeface="Courier New" panose="02070309020205020404" pitchFamily="49" charset="0"/>
              </a:rPr>
              <a:t>db</a:t>
            </a:r>
            <a:r>
              <a:rPr lang="en-IE" sz="1400" b="1" dirty="0">
                <a:solidFill>
                  <a:srgbClr val="FF0000"/>
                </a:solidFill>
                <a:latin typeface="Courier New" panose="02070309020205020404" pitchFamily="49" charset="0"/>
                <a:cs typeface="Courier New" panose="02070309020205020404" pitchFamily="49" charset="0"/>
              </a:rPr>
              <a:t>-&gt;</a:t>
            </a:r>
            <a:r>
              <a:rPr lang="en-IE" sz="1400" b="1" dirty="0" err="1">
                <a:solidFill>
                  <a:srgbClr val="FF0000"/>
                </a:solidFill>
                <a:latin typeface="Courier New" panose="02070309020205020404" pitchFamily="49" charset="0"/>
                <a:cs typeface="Courier New" panose="02070309020205020404" pitchFamily="49" charset="0"/>
              </a:rPr>
              <a:t>real_escape_string</a:t>
            </a:r>
            <a:r>
              <a:rPr lang="en-IE" sz="1400" dirty="0">
                <a:latin typeface="Courier New" panose="02070309020205020404" pitchFamily="49" charset="0"/>
                <a:cs typeface="Courier New" panose="02070309020205020404" pitchFamily="49" charset="0"/>
              </a:rPr>
              <a:t>($_POST['</a:t>
            </a:r>
            <a:r>
              <a:rPr lang="en-IE" sz="1400" dirty="0" err="1">
                <a:latin typeface="Courier New" panose="02070309020205020404" pitchFamily="49" charset="0"/>
                <a:cs typeface="Courier New" panose="02070309020205020404" pitchFamily="49" charset="0"/>
              </a:rPr>
              <a:t>lectFirstName</a:t>
            </a:r>
            <a:r>
              <a:rPr lang="en-IE" sz="1400" dirty="0">
                <a:latin typeface="Courier New" panose="02070309020205020404" pitchFamily="49" charset="0"/>
                <a:cs typeface="Courier New" panose="02070309020205020404" pitchFamily="49" charset="0"/>
              </a:rPr>
              <a:t>']);</a:t>
            </a:r>
          </a:p>
          <a:p>
            <a:r>
              <a:rPr lang="en-IE" sz="1400" dirty="0">
                <a:latin typeface="Courier New" panose="02070309020205020404" pitchFamily="49" charset="0"/>
                <a:cs typeface="Courier New" panose="02070309020205020404" pitchFamily="49" charset="0"/>
              </a:rPr>
              <a:t> </a:t>
            </a:r>
            <a:r>
              <a:rPr lang="en-IE" sz="1400" dirty="0" smtClean="0">
                <a:latin typeface="Courier New" panose="02070309020205020404" pitchFamily="49" charset="0"/>
                <a:cs typeface="Courier New" panose="02070309020205020404" pitchFamily="49" charset="0"/>
              </a:rPr>
              <a:t>$</a:t>
            </a:r>
            <a:r>
              <a:rPr lang="en-IE" sz="1400" dirty="0">
                <a:latin typeface="Courier New" panose="02070309020205020404" pitchFamily="49" charset="0"/>
                <a:cs typeface="Courier New" panose="02070309020205020404" pitchFamily="49" charset="0"/>
              </a:rPr>
              <a:t>this-&gt;</a:t>
            </a:r>
            <a:r>
              <a:rPr lang="en-IE" sz="1400" dirty="0" err="1">
                <a:latin typeface="Courier New" panose="02070309020205020404" pitchFamily="49" charset="0"/>
                <a:cs typeface="Courier New" panose="02070309020205020404" pitchFamily="49" charset="0"/>
              </a:rPr>
              <a:t>lectLastName</a:t>
            </a:r>
            <a:r>
              <a:rPr lang="en-IE" sz="1400" dirty="0" smtClean="0">
                <a:latin typeface="Courier New" panose="02070309020205020404" pitchFamily="49" charset="0"/>
                <a:cs typeface="Courier New" panose="02070309020205020404" pitchFamily="49" charset="0"/>
              </a:rPr>
              <a:t>= </a:t>
            </a:r>
            <a:r>
              <a:rPr lang="en-IE" sz="1400" b="1" dirty="0" smtClean="0">
                <a:solidFill>
                  <a:srgbClr val="FF0000"/>
                </a:solidFill>
                <a:latin typeface="Courier New" panose="02070309020205020404" pitchFamily="49" charset="0"/>
                <a:cs typeface="Courier New" panose="02070309020205020404" pitchFamily="49" charset="0"/>
              </a:rPr>
              <a:t>$</a:t>
            </a:r>
            <a:r>
              <a:rPr lang="en-IE" sz="1400" b="1" dirty="0">
                <a:solidFill>
                  <a:srgbClr val="FF0000"/>
                </a:solidFill>
                <a:latin typeface="Courier New" panose="02070309020205020404" pitchFamily="49" charset="0"/>
                <a:cs typeface="Courier New" panose="02070309020205020404" pitchFamily="49" charset="0"/>
              </a:rPr>
              <a:t>this-&gt;</a:t>
            </a:r>
            <a:r>
              <a:rPr lang="en-IE" sz="1400" b="1" dirty="0" err="1">
                <a:solidFill>
                  <a:srgbClr val="FF0000"/>
                </a:solidFill>
                <a:latin typeface="Courier New" panose="02070309020205020404" pitchFamily="49" charset="0"/>
                <a:cs typeface="Courier New" panose="02070309020205020404" pitchFamily="49" charset="0"/>
              </a:rPr>
              <a:t>db</a:t>
            </a:r>
            <a:r>
              <a:rPr lang="en-IE" sz="1400" b="1" dirty="0">
                <a:solidFill>
                  <a:srgbClr val="FF0000"/>
                </a:solidFill>
                <a:latin typeface="Courier New" panose="02070309020205020404" pitchFamily="49" charset="0"/>
                <a:cs typeface="Courier New" panose="02070309020205020404" pitchFamily="49" charset="0"/>
              </a:rPr>
              <a:t>-&gt;</a:t>
            </a:r>
            <a:r>
              <a:rPr lang="en-IE" sz="1400" b="1" dirty="0" err="1">
                <a:solidFill>
                  <a:srgbClr val="FF0000"/>
                </a:solidFill>
                <a:latin typeface="Courier New" panose="02070309020205020404" pitchFamily="49" charset="0"/>
                <a:cs typeface="Courier New" panose="02070309020205020404" pitchFamily="49" charset="0"/>
              </a:rPr>
              <a:t>real_escape_string</a:t>
            </a:r>
            <a:r>
              <a:rPr lang="en-IE" sz="1400" dirty="0">
                <a:latin typeface="Courier New" panose="02070309020205020404" pitchFamily="49" charset="0"/>
                <a:cs typeface="Courier New" panose="02070309020205020404" pitchFamily="49" charset="0"/>
              </a:rPr>
              <a:t>($_POST['</a:t>
            </a:r>
            <a:r>
              <a:rPr lang="en-IE" sz="1400" dirty="0" err="1">
                <a:latin typeface="Courier New" panose="02070309020205020404" pitchFamily="49" charset="0"/>
                <a:cs typeface="Courier New" panose="02070309020205020404" pitchFamily="49" charset="0"/>
              </a:rPr>
              <a:t>lectLastName</a:t>
            </a:r>
            <a:r>
              <a:rPr lang="en-IE" sz="1400" dirty="0">
                <a:latin typeface="Courier New" panose="02070309020205020404" pitchFamily="49" charset="0"/>
                <a:cs typeface="Courier New" panose="02070309020205020404" pitchFamily="49" charset="0"/>
              </a:rPr>
              <a:t>']);</a:t>
            </a:r>
          </a:p>
          <a:p>
            <a:r>
              <a:rPr lang="en-IE" sz="1400" dirty="0">
                <a:latin typeface="Courier New" panose="02070309020205020404" pitchFamily="49" charset="0"/>
                <a:cs typeface="Courier New" panose="02070309020205020404" pitchFamily="49" charset="0"/>
              </a:rPr>
              <a:t> </a:t>
            </a:r>
            <a:r>
              <a:rPr lang="en-IE" sz="1400" dirty="0" smtClean="0">
                <a:latin typeface="Courier New" panose="02070309020205020404" pitchFamily="49" charset="0"/>
                <a:cs typeface="Courier New" panose="02070309020205020404" pitchFamily="49" charset="0"/>
              </a:rPr>
              <a:t>$</a:t>
            </a:r>
            <a:r>
              <a:rPr lang="en-IE" sz="1400" dirty="0">
                <a:latin typeface="Courier New" panose="02070309020205020404" pitchFamily="49" charset="0"/>
                <a:cs typeface="Courier New" panose="02070309020205020404" pitchFamily="49" charset="0"/>
              </a:rPr>
              <a:t>lectPass1</a:t>
            </a:r>
            <a:r>
              <a:rPr lang="en-IE" sz="1400" dirty="0" smtClean="0">
                <a:latin typeface="Courier New" panose="02070309020205020404" pitchFamily="49" charset="0"/>
                <a:cs typeface="Courier New" panose="02070309020205020404" pitchFamily="49" charset="0"/>
              </a:rPr>
              <a:t>= </a:t>
            </a:r>
            <a:r>
              <a:rPr lang="en-IE" sz="1400" b="1" dirty="0" smtClean="0">
                <a:solidFill>
                  <a:srgbClr val="FF0000"/>
                </a:solidFill>
                <a:latin typeface="Courier New" panose="02070309020205020404" pitchFamily="49" charset="0"/>
                <a:cs typeface="Courier New" panose="02070309020205020404" pitchFamily="49" charset="0"/>
              </a:rPr>
              <a:t>$</a:t>
            </a:r>
            <a:r>
              <a:rPr lang="en-IE" sz="1400" b="1" dirty="0">
                <a:solidFill>
                  <a:srgbClr val="FF0000"/>
                </a:solidFill>
                <a:latin typeface="Courier New" panose="02070309020205020404" pitchFamily="49" charset="0"/>
                <a:cs typeface="Courier New" panose="02070309020205020404" pitchFamily="49" charset="0"/>
              </a:rPr>
              <a:t>this-&gt;</a:t>
            </a:r>
            <a:r>
              <a:rPr lang="en-IE" sz="1400" b="1" dirty="0" err="1">
                <a:solidFill>
                  <a:srgbClr val="FF0000"/>
                </a:solidFill>
                <a:latin typeface="Courier New" panose="02070309020205020404" pitchFamily="49" charset="0"/>
                <a:cs typeface="Courier New" panose="02070309020205020404" pitchFamily="49" charset="0"/>
              </a:rPr>
              <a:t>db</a:t>
            </a:r>
            <a:r>
              <a:rPr lang="en-IE" sz="1400" b="1" dirty="0">
                <a:solidFill>
                  <a:srgbClr val="FF0000"/>
                </a:solidFill>
                <a:latin typeface="Courier New" panose="02070309020205020404" pitchFamily="49" charset="0"/>
                <a:cs typeface="Courier New" panose="02070309020205020404" pitchFamily="49" charset="0"/>
              </a:rPr>
              <a:t>-&gt;</a:t>
            </a:r>
            <a:r>
              <a:rPr lang="en-IE" sz="1400" b="1" dirty="0" err="1">
                <a:solidFill>
                  <a:srgbClr val="FF0000"/>
                </a:solidFill>
                <a:latin typeface="Courier New" panose="02070309020205020404" pitchFamily="49" charset="0"/>
                <a:cs typeface="Courier New" panose="02070309020205020404" pitchFamily="49" charset="0"/>
              </a:rPr>
              <a:t>real_escape_string</a:t>
            </a:r>
            <a:r>
              <a:rPr lang="en-IE" sz="1400" dirty="0">
                <a:latin typeface="Courier New" panose="02070309020205020404" pitchFamily="49" charset="0"/>
                <a:cs typeface="Courier New" panose="02070309020205020404" pitchFamily="49" charset="0"/>
              </a:rPr>
              <a:t>($_POST['lectPass1']);</a:t>
            </a:r>
          </a:p>
          <a:p>
            <a:r>
              <a:rPr lang="en-IE" sz="1400" dirty="0">
                <a:latin typeface="Courier New" panose="02070309020205020404" pitchFamily="49" charset="0"/>
                <a:cs typeface="Courier New" panose="02070309020205020404" pitchFamily="49" charset="0"/>
              </a:rPr>
              <a:t> </a:t>
            </a:r>
            <a:r>
              <a:rPr lang="en-IE" sz="1400" dirty="0" smtClean="0">
                <a:latin typeface="Courier New" panose="02070309020205020404" pitchFamily="49" charset="0"/>
                <a:cs typeface="Courier New" panose="02070309020205020404" pitchFamily="49" charset="0"/>
              </a:rPr>
              <a:t>$</a:t>
            </a:r>
            <a:r>
              <a:rPr lang="en-IE" sz="1400" dirty="0">
                <a:latin typeface="Courier New" panose="02070309020205020404" pitchFamily="49" charset="0"/>
                <a:cs typeface="Courier New" panose="02070309020205020404" pitchFamily="49" charset="0"/>
              </a:rPr>
              <a:t>lectPass2</a:t>
            </a:r>
            <a:r>
              <a:rPr lang="en-IE" sz="1400" dirty="0" smtClean="0">
                <a:latin typeface="Courier New" panose="02070309020205020404" pitchFamily="49" charset="0"/>
                <a:cs typeface="Courier New" panose="02070309020205020404" pitchFamily="49" charset="0"/>
              </a:rPr>
              <a:t>= </a:t>
            </a:r>
            <a:r>
              <a:rPr lang="en-IE" sz="1400" b="1" dirty="0" smtClean="0">
                <a:solidFill>
                  <a:srgbClr val="FF0000"/>
                </a:solidFill>
                <a:latin typeface="Courier New" panose="02070309020205020404" pitchFamily="49" charset="0"/>
                <a:cs typeface="Courier New" panose="02070309020205020404" pitchFamily="49" charset="0"/>
              </a:rPr>
              <a:t>$</a:t>
            </a:r>
            <a:r>
              <a:rPr lang="en-IE" sz="1400" b="1" dirty="0">
                <a:solidFill>
                  <a:srgbClr val="FF0000"/>
                </a:solidFill>
                <a:latin typeface="Courier New" panose="02070309020205020404" pitchFamily="49" charset="0"/>
                <a:cs typeface="Courier New" panose="02070309020205020404" pitchFamily="49" charset="0"/>
              </a:rPr>
              <a:t>this-&gt;</a:t>
            </a:r>
            <a:r>
              <a:rPr lang="en-IE" sz="1400" b="1" dirty="0" err="1">
                <a:solidFill>
                  <a:srgbClr val="FF0000"/>
                </a:solidFill>
                <a:latin typeface="Courier New" panose="02070309020205020404" pitchFamily="49" charset="0"/>
                <a:cs typeface="Courier New" panose="02070309020205020404" pitchFamily="49" charset="0"/>
              </a:rPr>
              <a:t>db</a:t>
            </a:r>
            <a:r>
              <a:rPr lang="en-IE" sz="1400" b="1" dirty="0">
                <a:solidFill>
                  <a:srgbClr val="FF0000"/>
                </a:solidFill>
                <a:latin typeface="Courier New" panose="02070309020205020404" pitchFamily="49" charset="0"/>
                <a:cs typeface="Courier New" panose="02070309020205020404" pitchFamily="49" charset="0"/>
              </a:rPr>
              <a:t>-&gt;</a:t>
            </a:r>
            <a:r>
              <a:rPr lang="en-IE" sz="1400" b="1" dirty="0" err="1">
                <a:solidFill>
                  <a:srgbClr val="FF0000"/>
                </a:solidFill>
                <a:latin typeface="Courier New" panose="02070309020205020404" pitchFamily="49" charset="0"/>
                <a:cs typeface="Courier New" panose="02070309020205020404" pitchFamily="49" charset="0"/>
              </a:rPr>
              <a:t>real_escape_string</a:t>
            </a:r>
            <a:r>
              <a:rPr lang="en-IE" sz="1400" dirty="0">
                <a:latin typeface="Courier New" panose="02070309020205020404" pitchFamily="49" charset="0"/>
                <a:cs typeface="Courier New" panose="02070309020205020404" pitchFamily="49" charset="0"/>
              </a:rPr>
              <a:t>($_POST['lectPass2']); </a:t>
            </a:r>
          </a:p>
        </p:txBody>
      </p:sp>
    </p:spTree>
    <p:extLst>
      <p:ext uri="{BB962C8B-B14F-4D97-AF65-F5344CB8AC3E}">
        <p14:creationId xmlns:p14="http://schemas.microsoft.com/office/powerpoint/2010/main" val="294828888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Password Encryption</a:t>
            </a:r>
            <a:endParaRPr lang="en-IE" dirty="0"/>
          </a:p>
        </p:txBody>
      </p:sp>
      <p:sp>
        <p:nvSpPr>
          <p:cNvPr id="3" name="Content Placeholder 2"/>
          <p:cNvSpPr>
            <a:spLocks noGrp="1"/>
          </p:cNvSpPr>
          <p:nvPr>
            <p:ph sz="quarter" idx="1"/>
          </p:nvPr>
        </p:nvSpPr>
        <p:spPr/>
        <p:txBody>
          <a:bodyPr/>
          <a:lstStyle/>
          <a:p>
            <a:r>
              <a:rPr lang="en-IE" dirty="0" smtClean="0"/>
              <a:t>This example uses one way password encryption (hash md 160) function that is built in to PHP</a:t>
            </a:r>
          </a:p>
          <a:p>
            <a:r>
              <a:rPr lang="en-IE" dirty="0" smtClean="0"/>
              <a:t>See Lecturer::</a:t>
            </a:r>
            <a:r>
              <a:rPr lang="en-IE" dirty="0" err="1" smtClean="0"/>
              <a:t>registerEncryptPW</a:t>
            </a:r>
            <a:r>
              <a:rPr lang="en-IE" dirty="0" smtClean="0"/>
              <a:t>() method. </a:t>
            </a:r>
            <a:endParaRPr lang="en-IE" dirty="0"/>
          </a:p>
        </p:txBody>
      </p:sp>
      <p:sp>
        <p:nvSpPr>
          <p:cNvPr id="4" name="TextBox 3"/>
          <p:cNvSpPr txBox="1"/>
          <p:nvPr/>
        </p:nvSpPr>
        <p:spPr>
          <a:xfrm>
            <a:off x="611560" y="3140968"/>
            <a:ext cx="7590539" cy="2800767"/>
          </a:xfrm>
          <a:prstGeom prst="rect">
            <a:avLst/>
          </a:prstGeom>
          <a:solidFill>
            <a:schemeClr val="bg1"/>
          </a:solidFill>
        </p:spPr>
        <p:txBody>
          <a:bodyPr wrap="none" rtlCol="0">
            <a:spAutoFit/>
          </a:bodyPr>
          <a:lstStyle/>
          <a:p>
            <a:endParaRPr lang="en-IE" sz="1600" dirty="0" smtClean="0">
              <a:latin typeface="Courier New" panose="02070309020205020404" pitchFamily="49" charset="0"/>
              <a:cs typeface="Courier New" panose="02070309020205020404" pitchFamily="49" charset="0"/>
            </a:endParaRPr>
          </a:p>
          <a:p>
            <a:r>
              <a:rPr lang="en-IE" sz="1600" dirty="0" smtClean="0">
                <a:latin typeface="Courier New" panose="02070309020205020404" pitchFamily="49" charset="0"/>
                <a:cs typeface="Courier New" panose="02070309020205020404" pitchFamily="49" charset="0"/>
              </a:rPr>
              <a:t>$</a:t>
            </a:r>
            <a:r>
              <a:rPr lang="en-IE" sz="1600" dirty="0">
                <a:latin typeface="Courier New" panose="02070309020205020404" pitchFamily="49" charset="0"/>
                <a:cs typeface="Courier New" panose="02070309020205020404" pitchFamily="49" charset="0"/>
              </a:rPr>
              <a:t>this-&gt;</a:t>
            </a:r>
            <a:r>
              <a:rPr lang="en-IE" sz="1600" dirty="0" smtClean="0">
                <a:latin typeface="Courier New" panose="02070309020205020404" pitchFamily="49" charset="0"/>
                <a:cs typeface="Courier New" panose="02070309020205020404" pitchFamily="49" charset="0"/>
              </a:rPr>
              <a:t>password = </a:t>
            </a:r>
            <a:r>
              <a:rPr lang="en-IE" sz="1600" b="1" dirty="0" smtClean="0">
                <a:solidFill>
                  <a:srgbClr val="FF0000"/>
                </a:solidFill>
                <a:latin typeface="Courier New" panose="02070309020205020404" pitchFamily="49" charset="0"/>
                <a:cs typeface="Courier New" panose="02070309020205020404" pitchFamily="49" charset="0"/>
              </a:rPr>
              <a:t>hash</a:t>
            </a:r>
            <a:r>
              <a:rPr lang="en-IE" sz="1600" b="1" dirty="0">
                <a:solidFill>
                  <a:srgbClr val="FF0000"/>
                </a:solidFill>
                <a:latin typeface="Courier New" panose="02070309020205020404" pitchFamily="49" charset="0"/>
                <a:cs typeface="Courier New" panose="02070309020205020404" pitchFamily="49" charset="0"/>
              </a:rPr>
              <a:t>('ripemd160', $this-&gt;password);</a:t>
            </a:r>
          </a:p>
          <a:p>
            <a:r>
              <a:rPr lang="en-IE" sz="1600" dirty="0">
                <a:latin typeface="Courier New" panose="02070309020205020404" pitchFamily="49" charset="0"/>
                <a:cs typeface="Courier New" panose="02070309020205020404" pitchFamily="49" charset="0"/>
              </a:rPr>
              <a:t> </a:t>
            </a:r>
            <a:endParaRPr lang="en-IE" sz="1600" dirty="0" smtClean="0">
              <a:latin typeface="Courier New" panose="02070309020205020404" pitchFamily="49" charset="0"/>
              <a:cs typeface="Courier New" panose="02070309020205020404" pitchFamily="49" charset="0"/>
            </a:endParaRPr>
          </a:p>
          <a:p>
            <a:r>
              <a:rPr lang="en-IE" sz="1600" dirty="0" smtClean="0">
                <a:latin typeface="Courier New" panose="02070309020205020404" pitchFamily="49" charset="0"/>
                <a:cs typeface="Courier New" panose="02070309020205020404" pitchFamily="49" charset="0"/>
              </a:rPr>
              <a:t>//</a:t>
            </a:r>
            <a:r>
              <a:rPr lang="en-IE" sz="1600" dirty="0">
                <a:latin typeface="Courier New" panose="02070309020205020404" pitchFamily="49" charset="0"/>
                <a:cs typeface="Courier New" panose="02070309020205020404" pitchFamily="49" charset="0"/>
              </a:rPr>
              <a:t>create the SQL insert statement for the new record</a:t>
            </a:r>
          </a:p>
          <a:p>
            <a:r>
              <a:rPr lang="en-IE" sz="1600" dirty="0" smtClean="0">
                <a:latin typeface="Courier New" panose="02070309020205020404" pitchFamily="49" charset="0"/>
                <a:cs typeface="Courier New" panose="02070309020205020404" pitchFamily="49" charset="0"/>
              </a:rPr>
              <a:t>$</a:t>
            </a:r>
            <a:r>
              <a:rPr lang="en-IE" sz="1600" dirty="0" err="1" smtClean="0">
                <a:latin typeface="Courier New" panose="02070309020205020404" pitchFamily="49" charset="0"/>
                <a:cs typeface="Courier New" panose="02070309020205020404" pitchFamily="49" charset="0"/>
              </a:rPr>
              <a:t>sql</a:t>
            </a:r>
            <a:r>
              <a:rPr lang="en-IE" sz="1600" dirty="0">
                <a:latin typeface="Courier New" panose="02070309020205020404" pitchFamily="49" charset="0"/>
                <a:cs typeface="Courier New" panose="02070309020205020404" pitchFamily="49" charset="0"/>
              </a:rPr>
              <a:t>='INSERT INTO `</a:t>
            </a:r>
            <a:r>
              <a:rPr lang="en-IE" sz="1600" dirty="0" err="1">
                <a:latin typeface="Courier New" panose="02070309020205020404" pitchFamily="49" charset="0"/>
                <a:cs typeface="Courier New" panose="02070309020205020404" pitchFamily="49" charset="0"/>
              </a:rPr>
              <a:t>college`.`lecturer</a:t>
            </a:r>
            <a:r>
              <a:rPr lang="en-IE" sz="1600" dirty="0">
                <a:latin typeface="Courier New" panose="02070309020205020404" pitchFamily="49" charset="0"/>
                <a:cs typeface="Courier New" panose="02070309020205020404" pitchFamily="49" charset="0"/>
              </a:rPr>
              <a:t>`(`</a:t>
            </a:r>
            <a:r>
              <a:rPr lang="en-IE" sz="1600" dirty="0" err="1">
                <a:latin typeface="Courier New" panose="02070309020205020404" pitchFamily="49" charset="0"/>
                <a:cs typeface="Courier New" panose="02070309020205020404" pitchFamily="49" charset="0"/>
              </a:rPr>
              <a:t>LectID</a:t>
            </a:r>
            <a:r>
              <a:rPr lang="en-IE" sz="1600" dirty="0">
                <a:latin typeface="Courier New" panose="02070309020205020404" pitchFamily="49" charset="0"/>
                <a:cs typeface="Courier New" panose="02070309020205020404" pitchFamily="49" charset="0"/>
              </a:rPr>
              <a:t>`,`</a:t>
            </a:r>
            <a:r>
              <a:rPr lang="en-IE" sz="1600" dirty="0" err="1">
                <a:latin typeface="Courier New" panose="02070309020205020404" pitchFamily="49" charset="0"/>
                <a:cs typeface="Courier New" panose="02070309020205020404" pitchFamily="49" charset="0"/>
              </a:rPr>
              <a:t>FirstName</a:t>
            </a:r>
            <a:r>
              <a:rPr lang="en-IE" sz="1600" dirty="0" smtClean="0">
                <a:latin typeface="Courier New" panose="02070309020205020404" pitchFamily="49" charset="0"/>
                <a:cs typeface="Courier New" panose="02070309020205020404" pitchFamily="49" charset="0"/>
              </a:rPr>
              <a:t>`,</a:t>
            </a:r>
          </a:p>
          <a:p>
            <a:r>
              <a:rPr lang="en-IE" sz="1600" dirty="0" smtClean="0">
                <a:latin typeface="Courier New" panose="02070309020205020404" pitchFamily="49" charset="0"/>
                <a:cs typeface="Courier New" panose="02070309020205020404" pitchFamily="49" charset="0"/>
              </a:rPr>
              <a:t>`</a:t>
            </a:r>
            <a:r>
              <a:rPr lang="en-IE" sz="1600" dirty="0" err="1">
                <a:latin typeface="Courier New" panose="02070309020205020404" pitchFamily="49" charset="0"/>
                <a:cs typeface="Courier New" panose="02070309020205020404" pitchFamily="49" charset="0"/>
              </a:rPr>
              <a:t>LastName</a:t>
            </a:r>
            <a:r>
              <a:rPr lang="en-IE" sz="1600" dirty="0">
                <a:latin typeface="Courier New" panose="02070309020205020404" pitchFamily="49" charset="0"/>
                <a:cs typeface="Courier New" panose="02070309020205020404" pitchFamily="49" charset="0"/>
              </a:rPr>
              <a:t>`,`</a:t>
            </a:r>
            <a:r>
              <a:rPr lang="en-IE" sz="1600" dirty="0" err="1">
                <a:latin typeface="Courier New" panose="02070309020205020404" pitchFamily="49" charset="0"/>
                <a:cs typeface="Courier New" panose="02070309020205020404" pitchFamily="49" charset="0"/>
              </a:rPr>
              <a:t>PassWord</a:t>
            </a:r>
            <a:r>
              <a:rPr lang="en-IE" sz="1600" dirty="0">
                <a:latin typeface="Courier New" panose="02070309020205020404" pitchFamily="49" charset="0"/>
                <a:cs typeface="Courier New" panose="02070309020205020404" pitchFamily="49" charset="0"/>
              </a:rPr>
              <a:t>`)VALUES</a:t>
            </a:r>
            <a:r>
              <a:rPr lang="en-IE" sz="1600" dirty="0" smtClean="0">
                <a:latin typeface="Courier New" panose="02070309020205020404" pitchFamily="49" charset="0"/>
                <a:cs typeface="Courier New" panose="02070309020205020404" pitchFamily="49" charset="0"/>
              </a:rPr>
              <a:t>("'.</a:t>
            </a:r>
          </a:p>
          <a:p>
            <a:r>
              <a:rPr lang="en-IE" sz="1600" dirty="0" smtClean="0">
                <a:latin typeface="Courier New" panose="02070309020205020404" pitchFamily="49" charset="0"/>
                <a:cs typeface="Courier New" panose="02070309020205020404" pitchFamily="49" charset="0"/>
              </a:rPr>
              <a:t>$</a:t>
            </a:r>
            <a:r>
              <a:rPr lang="en-IE" sz="1600" dirty="0">
                <a:latin typeface="Courier New" panose="02070309020205020404" pitchFamily="49" charset="0"/>
                <a:cs typeface="Courier New" panose="02070309020205020404" pitchFamily="49" charset="0"/>
              </a:rPr>
              <a:t>this-&gt;</a:t>
            </a:r>
            <a:r>
              <a:rPr lang="en-IE" sz="1600" dirty="0" err="1">
                <a:latin typeface="Courier New" panose="02070309020205020404" pitchFamily="49" charset="0"/>
                <a:cs typeface="Courier New" panose="02070309020205020404" pitchFamily="49" charset="0"/>
              </a:rPr>
              <a:t>lectID</a:t>
            </a:r>
            <a:r>
              <a:rPr lang="en-IE" sz="1600" dirty="0" smtClean="0">
                <a:latin typeface="Courier New" panose="02070309020205020404" pitchFamily="49" charset="0"/>
                <a:cs typeface="Courier New" panose="02070309020205020404" pitchFamily="49" charset="0"/>
              </a:rPr>
              <a:t>.'","'.</a:t>
            </a:r>
          </a:p>
          <a:p>
            <a:r>
              <a:rPr lang="en-IE" sz="1600" dirty="0" smtClean="0">
                <a:latin typeface="Courier New" panose="02070309020205020404" pitchFamily="49" charset="0"/>
                <a:cs typeface="Courier New" panose="02070309020205020404" pitchFamily="49" charset="0"/>
              </a:rPr>
              <a:t>$</a:t>
            </a:r>
            <a:r>
              <a:rPr lang="en-IE" sz="1600" dirty="0">
                <a:latin typeface="Courier New" panose="02070309020205020404" pitchFamily="49" charset="0"/>
                <a:cs typeface="Courier New" panose="02070309020205020404" pitchFamily="49" charset="0"/>
              </a:rPr>
              <a:t>this-&gt;</a:t>
            </a:r>
            <a:r>
              <a:rPr lang="en-IE" sz="1600" dirty="0" err="1">
                <a:latin typeface="Courier New" panose="02070309020205020404" pitchFamily="49" charset="0"/>
                <a:cs typeface="Courier New" panose="02070309020205020404" pitchFamily="49" charset="0"/>
              </a:rPr>
              <a:t>lectFirstName</a:t>
            </a:r>
            <a:r>
              <a:rPr lang="en-IE" sz="1600" dirty="0" smtClean="0">
                <a:latin typeface="Courier New" panose="02070309020205020404" pitchFamily="49" charset="0"/>
                <a:cs typeface="Courier New" panose="02070309020205020404" pitchFamily="49" charset="0"/>
              </a:rPr>
              <a:t>.'","'.</a:t>
            </a:r>
          </a:p>
          <a:p>
            <a:r>
              <a:rPr lang="en-IE" sz="1600" dirty="0" smtClean="0">
                <a:latin typeface="Courier New" panose="02070309020205020404" pitchFamily="49" charset="0"/>
                <a:cs typeface="Courier New" panose="02070309020205020404" pitchFamily="49" charset="0"/>
              </a:rPr>
              <a:t>$</a:t>
            </a:r>
            <a:r>
              <a:rPr lang="en-IE" sz="1600" dirty="0">
                <a:latin typeface="Courier New" panose="02070309020205020404" pitchFamily="49" charset="0"/>
                <a:cs typeface="Courier New" panose="02070309020205020404" pitchFamily="49" charset="0"/>
              </a:rPr>
              <a:t>this-&gt;</a:t>
            </a:r>
            <a:r>
              <a:rPr lang="en-IE" sz="1600" dirty="0" err="1">
                <a:latin typeface="Courier New" panose="02070309020205020404" pitchFamily="49" charset="0"/>
                <a:cs typeface="Courier New" panose="02070309020205020404" pitchFamily="49" charset="0"/>
              </a:rPr>
              <a:t>lectLastName</a:t>
            </a:r>
            <a:r>
              <a:rPr lang="en-IE" sz="1600" dirty="0" smtClean="0">
                <a:latin typeface="Courier New" panose="02070309020205020404" pitchFamily="49" charset="0"/>
                <a:cs typeface="Courier New" panose="02070309020205020404" pitchFamily="49" charset="0"/>
              </a:rPr>
              <a:t>.'","'.</a:t>
            </a:r>
          </a:p>
          <a:p>
            <a:r>
              <a:rPr lang="en-IE" sz="1600" dirty="0" smtClean="0">
                <a:latin typeface="Courier New" panose="02070309020205020404" pitchFamily="49" charset="0"/>
                <a:cs typeface="Courier New" panose="02070309020205020404" pitchFamily="49" charset="0"/>
              </a:rPr>
              <a:t>$</a:t>
            </a:r>
            <a:r>
              <a:rPr lang="en-IE" sz="1600" dirty="0">
                <a:latin typeface="Courier New" panose="02070309020205020404" pitchFamily="49" charset="0"/>
                <a:cs typeface="Courier New" panose="02070309020205020404" pitchFamily="49" charset="0"/>
              </a:rPr>
              <a:t>this-&gt;password.'")';</a:t>
            </a:r>
          </a:p>
          <a:p>
            <a:r>
              <a:rPr lang="en-IE" sz="1600" dirty="0">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420163951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6512" y="404664"/>
            <a:ext cx="8534400" cy="758952"/>
          </a:xfrm>
        </p:spPr>
        <p:txBody>
          <a:bodyPr>
            <a:normAutofit/>
          </a:bodyPr>
          <a:lstStyle/>
          <a:p>
            <a:r>
              <a:rPr lang="en-IE" dirty="0" smtClean="0"/>
              <a:t>Encryption of the password in the database</a:t>
            </a:r>
            <a:endParaRPr lang="en-IE" dirty="0"/>
          </a:p>
        </p:txBody>
      </p:sp>
      <p:sp>
        <p:nvSpPr>
          <p:cNvPr id="3" name="Content Placeholder 2"/>
          <p:cNvSpPr>
            <a:spLocks noGrp="1"/>
          </p:cNvSpPr>
          <p:nvPr>
            <p:ph sz="quarter" idx="1"/>
          </p:nvPr>
        </p:nvSpPr>
        <p:spPr/>
        <p:txBody>
          <a:bodyPr>
            <a:normAutofit fontScale="92500"/>
          </a:bodyPr>
          <a:lstStyle/>
          <a:p>
            <a:r>
              <a:rPr lang="en-IE" dirty="0" smtClean="0"/>
              <a:t>A </a:t>
            </a:r>
            <a:r>
              <a:rPr lang="en-IE" b="1" dirty="0" smtClean="0"/>
              <a:t>cryptographic hash function</a:t>
            </a:r>
            <a:r>
              <a:rPr lang="en-IE" dirty="0" smtClean="0"/>
              <a:t> is a </a:t>
            </a:r>
            <a:r>
              <a:rPr lang="en-IE" dirty="0" smtClean="0">
                <a:hlinkClick r:id="rId3" tooltip="Hash function"/>
              </a:rPr>
              <a:t>hash function</a:t>
            </a:r>
            <a:r>
              <a:rPr lang="en-IE" dirty="0" smtClean="0"/>
              <a:t> which is considered </a:t>
            </a:r>
            <a:r>
              <a:rPr lang="en-IE" dirty="0" smtClean="0">
                <a:hlinkClick r:id="rId4" tooltip="One-way function"/>
              </a:rPr>
              <a:t>practically impossible to invert</a:t>
            </a:r>
            <a:r>
              <a:rPr lang="en-IE" dirty="0" smtClean="0"/>
              <a:t>, that is, to recreate the input data from its hash value alone. </a:t>
            </a:r>
          </a:p>
          <a:p>
            <a:r>
              <a:rPr lang="en-IE" dirty="0" smtClean="0"/>
              <a:t>One way encryption – there are dozens of algorithms that may be used – the one used here is </a:t>
            </a:r>
            <a:r>
              <a:rPr lang="en-IE" sz="2800" dirty="0" smtClean="0">
                <a:latin typeface="Times New Roman" pitchFamily="18" charset="0"/>
              </a:rPr>
              <a:t>ripemd160</a:t>
            </a:r>
            <a:endParaRPr lang="en-IE" dirty="0" smtClean="0"/>
          </a:p>
          <a:p>
            <a:r>
              <a:rPr lang="en-IE" dirty="0" smtClean="0"/>
              <a:t>Note it may be necessary to increase the size of the password field in the lecturer table as the output of ripemd160 requires 40 characters field width in the database for the password</a:t>
            </a:r>
          </a:p>
          <a:p>
            <a:r>
              <a:rPr lang="en-IE" dirty="0" smtClean="0"/>
              <a:t>Use the encryption key to encode the password in the DB</a:t>
            </a:r>
            <a:endParaRPr lang="en-IE" dirty="0"/>
          </a:p>
        </p:txBody>
      </p:sp>
      <p:sp>
        <p:nvSpPr>
          <p:cNvPr id="4" name="TextBox 3"/>
          <p:cNvSpPr txBox="1"/>
          <p:nvPr/>
        </p:nvSpPr>
        <p:spPr>
          <a:xfrm>
            <a:off x="1331640" y="5589240"/>
            <a:ext cx="6750566" cy="830997"/>
          </a:xfrm>
          <a:prstGeom prst="rect">
            <a:avLst/>
          </a:prstGeom>
          <a:noFill/>
        </p:spPr>
        <p:txBody>
          <a:bodyPr wrap="none" rtlCol="0">
            <a:spAutoFit/>
          </a:bodyPr>
          <a:lstStyle/>
          <a:p>
            <a:r>
              <a:rPr lang="en-IE" dirty="0">
                <a:hlinkClick r:id="rId5"/>
              </a:rPr>
              <a:t>http://</a:t>
            </a:r>
            <a:r>
              <a:rPr lang="en-IE" dirty="0" smtClean="0">
                <a:hlinkClick r:id="rId5"/>
              </a:rPr>
              <a:t>php.net/manual/en/function.password-hash.php</a:t>
            </a:r>
            <a:endParaRPr lang="en-IE" dirty="0" smtClean="0"/>
          </a:p>
          <a:p>
            <a:r>
              <a:rPr lang="en-IE" dirty="0">
                <a:hlinkClick r:id="rId6"/>
              </a:rPr>
              <a:t>http://</a:t>
            </a:r>
            <a:r>
              <a:rPr lang="en-IE" dirty="0" smtClean="0">
                <a:hlinkClick r:id="rId6"/>
              </a:rPr>
              <a:t>php.net/manual/en/function.hash.php</a:t>
            </a:r>
            <a:endParaRPr lang="en-IE" dirty="0" smtClean="0"/>
          </a:p>
        </p:txBody>
      </p:sp>
    </p:spTree>
    <p:extLst>
      <p:ext uri="{BB962C8B-B14F-4D97-AF65-F5344CB8AC3E}">
        <p14:creationId xmlns:p14="http://schemas.microsoft.com/office/powerpoint/2010/main" val="163300640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v</a:t>
            </a:r>
            <a:r>
              <a:rPr lang="en-IE" dirty="0" smtClean="0"/>
              <a:t>iew_1_panel.php</a:t>
            </a:r>
            <a:endParaRPr lang="en-IE" dirty="0"/>
          </a:p>
        </p:txBody>
      </p:sp>
      <p:sp>
        <p:nvSpPr>
          <p:cNvPr id="3" name="Content Placeholder 2"/>
          <p:cNvSpPr>
            <a:spLocks noGrp="1"/>
          </p:cNvSpPr>
          <p:nvPr>
            <p:ph sz="quarter" idx="1"/>
          </p:nvPr>
        </p:nvSpPr>
        <p:spPr/>
        <p:txBody>
          <a:bodyPr>
            <a:normAutofit fontScale="92500" lnSpcReduction="10000"/>
          </a:bodyPr>
          <a:lstStyle/>
          <a:p>
            <a:r>
              <a:rPr lang="en-IE" dirty="0" smtClean="0"/>
              <a:t>At the start of every view we extract the $data associative array into a correspondingly named set of variables for the view. This is tedious. </a:t>
            </a:r>
          </a:p>
          <a:p>
            <a:endParaRPr lang="en-IE" dirty="0" smtClean="0"/>
          </a:p>
          <a:p>
            <a:endParaRPr lang="en-IE" dirty="0"/>
          </a:p>
          <a:p>
            <a:endParaRPr lang="en-IE" dirty="0" smtClean="0"/>
          </a:p>
          <a:p>
            <a:r>
              <a:rPr lang="en-IE" dirty="0" smtClean="0"/>
              <a:t>Instead we can use PHP extract() function:</a:t>
            </a:r>
          </a:p>
          <a:p>
            <a:endParaRPr lang="en-IE" dirty="0"/>
          </a:p>
          <a:p>
            <a:endParaRPr lang="en-IE" dirty="0" smtClean="0"/>
          </a:p>
          <a:p>
            <a:r>
              <a:rPr lang="en-IE" dirty="0" smtClean="0"/>
              <a:t>See </a:t>
            </a:r>
            <a:r>
              <a:rPr lang="en-IE" dirty="0"/>
              <a:t>PHP Manual: </a:t>
            </a:r>
            <a:r>
              <a:rPr lang="en-IE" dirty="0">
                <a:hlinkClick r:id="rId2"/>
              </a:rPr>
              <a:t>http://</a:t>
            </a:r>
            <a:r>
              <a:rPr lang="en-IE" dirty="0" smtClean="0">
                <a:hlinkClick r:id="rId2"/>
              </a:rPr>
              <a:t>php.net/manual/en/function.extract.php</a:t>
            </a:r>
            <a:endParaRPr lang="en-IE" dirty="0" smtClean="0"/>
          </a:p>
          <a:p>
            <a:endParaRPr lang="en-IE" dirty="0"/>
          </a:p>
          <a:p>
            <a:endParaRPr lang="en-IE" dirty="0" smtClean="0"/>
          </a:p>
          <a:p>
            <a:endParaRPr lang="en-IE" dirty="0"/>
          </a:p>
          <a:p>
            <a:endParaRPr lang="en-IE" dirty="0"/>
          </a:p>
        </p:txBody>
      </p:sp>
      <p:sp>
        <p:nvSpPr>
          <p:cNvPr id="4" name="TextBox 3"/>
          <p:cNvSpPr txBox="1"/>
          <p:nvPr/>
        </p:nvSpPr>
        <p:spPr>
          <a:xfrm>
            <a:off x="1610450" y="2727648"/>
            <a:ext cx="5917004" cy="1077218"/>
          </a:xfrm>
          <a:prstGeom prst="rect">
            <a:avLst/>
          </a:prstGeom>
          <a:solidFill>
            <a:schemeClr val="bg1"/>
          </a:solidFill>
        </p:spPr>
        <p:txBody>
          <a:bodyPr wrap="none" rtlCol="0">
            <a:spAutoFit/>
          </a:bodyPr>
          <a:lstStyle/>
          <a:p>
            <a:r>
              <a:rPr lang="en-IE" sz="1600" dirty="0" smtClean="0">
                <a:latin typeface="Courier New" panose="02070309020205020404" pitchFamily="49" charset="0"/>
                <a:cs typeface="Courier New" panose="02070309020205020404" pitchFamily="49" charset="0"/>
              </a:rPr>
              <a:t>$</a:t>
            </a:r>
            <a:r>
              <a:rPr lang="en-IE" sz="1600" dirty="0" err="1">
                <a:latin typeface="Courier New" panose="02070309020205020404" pitchFamily="49" charset="0"/>
                <a:cs typeface="Courier New" panose="02070309020205020404" pitchFamily="49" charset="0"/>
              </a:rPr>
              <a:t>pageTitle</a:t>
            </a:r>
            <a:r>
              <a:rPr lang="en-IE" sz="1600" dirty="0">
                <a:latin typeface="Courier New" panose="02070309020205020404" pitchFamily="49" charset="0"/>
                <a:cs typeface="Courier New" panose="02070309020205020404" pitchFamily="49" charset="0"/>
              </a:rPr>
              <a:t> </a:t>
            </a:r>
            <a:r>
              <a:rPr lang="en-IE" sz="1600" dirty="0" smtClean="0">
                <a:latin typeface="Courier New" panose="02070309020205020404" pitchFamily="49" charset="0"/>
                <a:cs typeface="Courier New" panose="02070309020205020404" pitchFamily="49" charset="0"/>
              </a:rPr>
              <a:t>	=   	$</a:t>
            </a:r>
            <a:r>
              <a:rPr lang="en-IE" sz="1600" dirty="0">
                <a:latin typeface="Courier New" panose="02070309020205020404" pitchFamily="49" charset="0"/>
                <a:cs typeface="Courier New" panose="02070309020205020404" pitchFamily="49" charset="0"/>
              </a:rPr>
              <a:t>data['</a:t>
            </a:r>
            <a:r>
              <a:rPr lang="en-IE" sz="1600" dirty="0" err="1">
                <a:latin typeface="Courier New" panose="02070309020205020404" pitchFamily="49" charset="0"/>
                <a:cs typeface="Courier New" panose="02070309020205020404" pitchFamily="49" charset="0"/>
              </a:rPr>
              <a:t>pageTitle</a:t>
            </a:r>
            <a:r>
              <a:rPr lang="en-IE" sz="1600" dirty="0">
                <a:latin typeface="Courier New" panose="02070309020205020404" pitchFamily="49" charset="0"/>
                <a:cs typeface="Courier New" panose="02070309020205020404" pitchFamily="49" charset="0"/>
              </a:rPr>
              <a:t>']; </a:t>
            </a:r>
            <a:endParaRPr lang="en-IE" sz="1600" dirty="0" smtClean="0">
              <a:latin typeface="Courier New" panose="02070309020205020404" pitchFamily="49" charset="0"/>
              <a:cs typeface="Courier New" panose="02070309020205020404" pitchFamily="49" charset="0"/>
            </a:endParaRPr>
          </a:p>
          <a:p>
            <a:r>
              <a:rPr lang="en-IE" sz="1600" dirty="0" smtClean="0">
                <a:latin typeface="Courier New" panose="02070309020205020404" pitchFamily="49" charset="0"/>
                <a:cs typeface="Courier New" panose="02070309020205020404" pitchFamily="49" charset="0"/>
              </a:rPr>
              <a:t>$</a:t>
            </a:r>
            <a:r>
              <a:rPr lang="en-IE" sz="1600" dirty="0" err="1">
                <a:latin typeface="Courier New" panose="02070309020205020404" pitchFamily="49" charset="0"/>
                <a:cs typeface="Courier New" panose="02070309020205020404" pitchFamily="49" charset="0"/>
              </a:rPr>
              <a:t>menuNav</a:t>
            </a:r>
            <a:r>
              <a:rPr lang="en-IE" sz="1600" dirty="0">
                <a:latin typeface="Courier New" panose="02070309020205020404" pitchFamily="49" charset="0"/>
                <a:cs typeface="Courier New" panose="02070309020205020404" pitchFamily="49" charset="0"/>
              </a:rPr>
              <a:t>   </a:t>
            </a:r>
            <a:r>
              <a:rPr lang="en-IE" sz="1600" dirty="0" smtClean="0">
                <a:latin typeface="Courier New" panose="02070309020205020404" pitchFamily="49" charset="0"/>
                <a:cs typeface="Courier New" panose="02070309020205020404" pitchFamily="49" charset="0"/>
              </a:rPr>
              <a:t>	=   	$</a:t>
            </a:r>
            <a:r>
              <a:rPr lang="en-IE" sz="1600" dirty="0">
                <a:latin typeface="Courier New" panose="02070309020205020404" pitchFamily="49" charset="0"/>
                <a:cs typeface="Courier New" panose="02070309020205020404" pitchFamily="49" charset="0"/>
              </a:rPr>
              <a:t>data['</a:t>
            </a:r>
            <a:r>
              <a:rPr lang="en-IE" sz="1600" dirty="0" err="1">
                <a:latin typeface="Courier New" panose="02070309020205020404" pitchFamily="49" charset="0"/>
                <a:cs typeface="Courier New" panose="02070309020205020404" pitchFamily="49" charset="0"/>
              </a:rPr>
              <a:t>menuNav</a:t>
            </a:r>
            <a:r>
              <a:rPr lang="en-IE" sz="1600" dirty="0">
                <a:latin typeface="Courier New" panose="02070309020205020404" pitchFamily="49" charset="0"/>
                <a:cs typeface="Courier New" panose="02070309020205020404" pitchFamily="49" charset="0"/>
              </a:rPr>
              <a:t>'];    </a:t>
            </a:r>
          </a:p>
          <a:p>
            <a:r>
              <a:rPr lang="en-IE" sz="1600" dirty="0" smtClean="0">
                <a:latin typeface="Courier New" panose="02070309020205020404" pitchFamily="49" charset="0"/>
                <a:cs typeface="Courier New" panose="02070309020205020404" pitchFamily="49" charset="0"/>
              </a:rPr>
              <a:t>$</a:t>
            </a:r>
            <a:r>
              <a:rPr lang="en-IE" sz="1600" dirty="0">
                <a:latin typeface="Courier New" panose="02070309020205020404" pitchFamily="49" charset="0"/>
                <a:cs typeface="Courier New" panose="02070309020205020404" pitchFamily="49" charset="0"/>
              </a:rPr>
              <a:t>stringPanel_1 =    </a:t>
            </a:r>
            <a:r>
              <a:rPr lang="en-IE" sz="1600" dirty="0" smtClean="0">
                <a:latin typeface="Courier New" panose="02070309020205020404" pitchFamily="49" charset="0"/>
                <a:cs typeface="Courier New" panose="02070309020205020404" pitchFamily="49" charset="0"/>
              </a:rPr>
              <a:t>	$</a:t>
            </a:r>
            <a:r>
              <a:rPr lang="en-IE" sz="1600" dirty="0">
                <a:latin typeface="Courier New" panose="02070309020205020404" pitchFamily="49" charset="0"/>
                <a:cs typeface="Courier New" panose="02070309020205020404" pitchFamily="49" charset="0"/>
              </a:rPr>
              <a:t>data['stringPanel_1']; </a:t>
            </a:r>
            <a:endParaRPr lang="en-IE" sz="1600" dirty="0" smtClean="0">
              <a:latin typeface="Courier New" panose="02070309020205020404" pitchFamily="49" charset="0"/>
              <a:cs typeface="Courier New" panose="02070309020205020404" pitchFamily="49" charset="0"/>
            </a:endParaRPr>
          </a:p>
          <a:p>
            <a:r>
              <a:rPr lang="en-IE" sz="1600" dirty="0" smtClean="0">
                <a:latin typeface="Courier New" panose="02070309020205020404" pitchFamily="49" charset="0"/>
                <a:cs typeface="Courier New" panose="02070309020205020404" pitchFamily="49" charset="0"/>
              </a:rPr>
              <a:t>$panelHead_1	=	$</a:t>
            </a:r>
            <a:r>
              <a:rPr lang="en-IE" sz="1600" dirty="0">
                <a:latin typeface="Courier New" panose="02070309020205020404" pitchFamily="49" charset="0"/>
                <a:cs typeface="Courier New" panose="02070309020205020404" pitchFamily="49" charset="0"/>
              </a:rPr>
              <a:t>data['panelHead_1</a:t>
            </a:r>
            <a:r>
              <a:rPr lang="en-IE" sz="1600" dirty="0" smtClean="0">
                <a:latin typeface="Courier New" panose="02070309020205020404" pitchFamily="49" charset="0"/>
                <a:cs typeface="Courier New" panose="02070309020205020404" pitchFamily="49" charset="0"/>
              </a:rPr>
              <a:t>'];</a:t>
            </a:r>
            <a:endParaRPr lang="en-IE" sz="1600" dirty="0">
              <a:latin typeface="Courier New" panose="02070309020205020404" pitchFamily="49" charset="0"/>
              <a:cs typeface="Courier New" panose="02070309020205020404" pitchFamily="49" charset="0"/>
            </a:endParaRPr>
          </a:p>
        </p:txBody>
      </p:sp>
      <p:sp>
        <p:nvSpPr>
          <p:cNvPr id="5" name="TextBox 4"/>
          <p:cNvSpPr txBox="1"/>
          <p:nvPr/>
        </p:nvSpPr>
        <p:spPr>
          <a:xfrm>
            <a:off x="1691680" y="4464233"/>
            <a:ext cx="2036135" cy="338554"/>
          </a:xfrm>
          <a:prstGeom prst="rect">
            <a:avLst/>
          </a:prstGeom>
          <a:solidFill>
            <a:schemeClr val="bg1"/>
          </a:solidFill>
        </p:spPr>
        <p:txBody>
          <a:bodyPr wrap="none" rtlCol="0">
            <a:spAutoFit/>
          </a:bodyPr>
          <a:lstStyle/>
          <a:p>
            <a:r>
              <a:rPr lang="en-IE" sz="1600" dirty="0" smtClean="0">
                <a:latin typeface="Courier New" panose="02070309020205020404" pitchFamily="49" charset="0"/>
                <a:cs typeface="Courier New" panose="02070309020205020404" pitchFamily="49" charset="0"/>
              </a:rPr>
              <a:t>extract</a:t>
            </a:r>
            <a:r>
              <a:rPr lang="en-IE" sz="1600" dirty="0">
                <a:latin typeface="Courier New" panose="02070309020205020404" pitchFamily="49" charset="0"/>
                <a:cs typeface="Courier New" panose="02070309020205020404" pitchFamily="49" charset="0"/>
              </a:rPr>
              <a:t>($data);</a:t>
            </a:r>
          </a:p>
        </p:txBody>
      </p:sp>
    </p:spTree>
    <p:extLst>
      <p:ext uri="{BB962C8B-B14F-4D97-AF65-F5344CB8AC3E}">
        <p14:creationId xmlns:p14="http://schemas.microsoft.com/office/powerpoint/2010/main" val="116251437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Problem – Form Data Validation</a:t>
            </a:r>
            <a:endParaRPr lang="en-IE" dirty="0"/>
          </a:p>
        </p:txBody>
      </p:sp>
      <p:sp>
        <p:nvSpPr>
          <p:cNvPr id="3" name="Content Placeholder 2"/>
          <p:cNvSpPr>
            <a:spLocks noGrp="1"/>
          </p:cNvSpPr>
          <p:nvPr>
            <p:ph sz="quarter" idx="1"/>
          </p:nvPr>
        </p:nvSpPr>
        <p:spPr/>
        <p:txBody>
          <a:bodyPr>
            <a:normAutofit fontScale="85000" lnSpcReduction="10000"/>
          </a:bodyPr>
          <a:lstStyle/>
          <a:p>
            <a:r>
              <a:rPr lang="en-IE" dirty="0" smtClean="0"/>
              <a:t>One problem is that a user may enter invalid information in a form </a:t>
            </a:r>
            <a:r>
              <a:rPr lang="en-IE" dirty="0" err="1" smtClean="0"/>
              <a:t>eg</a:t>
            </a:r>
            <a:r>
              <a:rPr lang="en-IE" dirty="0" smtClean="0"/>
              <a:t>: </a:t>
            </a:r>
          </a:p>
          <a:p>
            <a:pPr lvl="1"/>
            <a:r>
              <a:rPr lang="en-IE" dirty="0" smtClean="0"/>
              <a:t>a string ‘</a:t>
            </a:r>
            <a:r>
              <a:rPr lang="en-IE" dirty="0" err="1" smtClean="0"/>
              <a:t>abc</a:t>
            </a:r>
            <a:r>
              <a:rPr lang="en-IE" dirty="0" smtClean="0"/>
              <a:t>’ where an integer is expected</a:t>
            </a:r>
          </a:p>
          <a:p>
            <a:pPr lvl="1"/>
            <a:r>
              <a:rPr lang="en-IE" dirty="0" smtClean="0"/>
              <a:t>Too many characters for example 45 character </a:t>
            </a:r>
            <a:r>
              <a:rPr lang="en-IE" dirty="0" err="1" smtClean="0"/>
              <a:t>Lastname</a:t>
            </a:r>
            <a:r>
              <a:rPr lang="en-IE" dirty="0" smtClean="0"/>
              <a:t> where the DB table is specified as VARCHAR(30)</a:t>
            </a:r>
          </a:p>
          <a:p>
            <a:pPr lvl="1"/>
            <a:r>
              <a:rPr lang="en-IE" dirty="0" smtClean="0"/>
              <a:t>Invalid characters – for example using %* as part of a First/</a:t>
            </a:r>
            <a:r>
              <a:rPr lang="en-IE" dirty="0" err="1" smtClean="0"/>
              <a:t>LastName</a:t>
            </a:r>
            <a:endParaRPr lang="en-IE" dirty="0" smtClean="0"/>
          </a:p>
          <a:p>
            <a:r>
              <a:rPr lang="en-IE" dirty="0"/>
              <a:t>It is helpful to ensure that data entered into the form is validated at the browser (client) point of entry </a:t>
            </a:r>
            <a:r>
              <a:rPr lang="en-IE" dirty="0" smtClean="0"/>
              <a:t>(</a:t>
            </a:r>
            <a:r>
              <a:rPr lang="en-IE" dirty="0" err="1" smtClean="0"/>
              <a:t>ie</a:t>
            </a:r>
            <a:r>
              <a:rPr lang="en-IE" dirty="0" smtClean="0"/>
              <a:t> the browser) rather </a:t>
            </a:r>
            <a:r>
              <a:rPr lang="en-IE" dirty="0"/>
              <a:t>than submitting to the </a:t>
            </a:r>
            <a:r>
              <a:rPr lang="en-IE" dirty="0" err="1"/>
              <a:t>php</a:t>
            </a:r>
            <a:r>
              <a:rPr lang="en-IE" dirty="0"/>
              <a:t> script to process and reject. </a:t>
            </a:r>
            <a:endParaRPr lang="en-IE" dirty="0" smtClean="0"/>
          </a:p>
          <a:p>
            <a:r>
              <a:rPr lang="en-IE" dirty="0" smtClean="0"/>
              <a:t>This is facilitated by utilising the attributes of the &lt;input&gt; elements of the form. </a:t>
            </a:r>
          </a:p>
          <a:p>
            <a:r>
              <a:rPr lang="en-IE" dirty="0" smtClean="0"/>
              <a:t>These are processed as the user fills out and submits the form</a:t>
            </a:r>
            <a:endParaRPr lang="en-IE" dirty="0"/>
          </a:p>
          <a:p>
            <a:endParaRPr lang="en-IE" dirty="0"/>
          </a:p>
        </p:txBody>
      </p:sp>
    </p:spTree>
    <p:extLst>
      <p:ext uri="{BB962C8B-B14F-4D97-AF65-F5344CB8AC3E}">
        <p14:creationId xmlns:p14="http://schemas.microsoft.com/office/powerpoint/2010/main" val="159954315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Form Validation – HTML charset</a:t>
            </a:r>
            <a:endParaRPr lang="en-IE" dirty="0"/>
          </a:p>
        </p:txBody>
      </p:sp>
      <p:sp>
        <p:nvSpPr>
          <p:cNvPr id="3" name="Content Placeholder 2"/>
          <p:cNvSpPr>
            <a:spLocks noGrp="1"/>
          </p:cNvSpPr>
          <p:nvPr>
            <p:ph sz="quarter" idx="1"/>
          </p:nvPr>
        </p:nvSpPr>
        <p:spPr/>
        <p:txBody>
          <a:bodyPr>
            <a:normAutofit fontScale="77500" lnSpcReduction="20000"/>
          </a:bodyPr>
          <a:lstStyle/>
          <a:p>
            <a:r>
              <a:rPr lang="en-IE" dirty="0" smtClean="0"/>
              <a:t>A METATAG must be added to the VIEW to ensure that an international character set is supported when validating form data (see the &lt;head&gt; section of the VIEW)</a:t>
            </a:r>
          </a:p>
          <a:p>
            <a:endParaRPr lang="en-IE" dirty="0" smtClean="0"/>
          </a:p>
          <a:p>
            <a:endParaRPr lang="en-IE" dirty="0" smtClean="0"/>
          </a:p>
          <a:p>
            <a:r>
              <a:rPr lang="en-IE" dirty="0" smtClean="0"/>
              <a:t>The database connection must also support UTF 8 </a:t>
            </a:r>
            <a:r>
              <a:rPr lang="en-IE" dirty="0"/>
              <a:t>by executing </a:t>
            </a:r>
            <a:r>
              <a:rPr lang="en-IE" dirty="0" smtClean="0"/>
              <a:t>this query SET </a:t>
            </a:r>
            <a:r>
              <a:rPr lang="en-IE" dirty="0"/>
              <a:t>NAMES 'utf8</a:t>
            </a:r>
            <a:r>
              <a:rPr lang="en-IE" dirty="0" smtClean="0"/>
              <a:t>'. See </a:t>
            </a:r>
            <a:r>
              <a:rPr lang="en-IE" dirty="0" err="1" smtClean="0"/>
              <a:t>index.php</a:t>
            </a:r>
            <a:r>
              <a:rPr lang="en-IE" dirty="0" smtClean="0"/>
              <a:t> for this line</a:t>
            </a:r>
          </a:p>
          <a:p>
            <a:endParaRPr lang="en-IE" dirty="0"/>
          </a:p>
          <a:p>
            <a:endParaRPr lang="en-IE" dirty="0" smtClean="0"/>
          </a:p>
          <a:p>
            <a:endParaRPr lang="en-IE" dirty="0" smtClean="0"/>
          </a:p>
          <a:p>
            <a:r>
              <a:rPr lang="en-IE" dirty="0" smtClean="0"/>
              <a:t>UTF-8 supports validation of characters such as </a:t>
            </a:r>
            <a:r>
              <a:rPr lang="en-IE" dirty="0" err="1" smtClean="0"/>
              <a:t>áéíóú</a:t>
            </a:r>
            <a:r>
              <a:rPr lang="en-IE" dirty="0" smtClean="0"/>
              <a:t> </a:t>
            </a:r>
            <a:r>
              <a:rPr lang="en-IE" dirty="0" err="1" smtClean="0"/>
              <a:t>etc</a:t>
            </a:r>
            <a:endParaRPr lang="en-IE" dirty="0" smtClean="0"/>
          </a:p>
          <a:p>
            <a:r>
              <a:rPr lang="en-IE" dirty="0" smtClean="0"/>
              <a:t>This will allow names such as </a:t>
            </a:r>
            <a:r>
              <a:rPr lang="en-IE" dirty="0" err="1" smtClean="0"/>
              <a:t>Ciarán</a:t>
            </a:r>
            <a:r>
              <a:rPr lang="en-IE" dirty="0" smtClean="0"/>
              <a:t> to be passed from the browser through the form to $_POST and to be saved correctly in the database</a:t>
            </a:r>
            <a:endParaRPr lang="en-IE" dirty="0"/>
          </a:p>
        </p:txBody>
      </p:sp>
      <p:sp>
        <p:nvSpPr>
          <p:cNvPr id="4" name="TextBox 3"/>
          <p:cNvSpPr txBox="1"/>
          <p:nvPr/>
        </p:nvSpPr>
        <p:spPr>
          <a:xfrm>
            <a:off x="2771800" y="2636912"/>
            <a:ext cx="2900153" cy="338554"/>
          </a:xfrm>
          <a:prstGeom prst="rect">
            <a:avLst/>
          </a:prstGeom>
          <a:solidFill>
            <a:schemeClr val="tx1"/>
          </a:solidFill>
        </p:spPr>
        <p:txBody>
          <a:bodyPr wrap="none" rtlCol="0">
            <a:spAutoFit/>
          </a:bodyPr>
          <a:lstStyle/>
          <a:p>
            <a:r>
              <a:rPr lang="en-IE" sz="1600" dirty="0">
                <a:solidFill>
                  <a:schemeClr val="bg1"/>
                </a:solidFill>
                <a:latin typeface="Courier New" panose="02070309020205020404" pitchFamily="49" charset="0"/>
                <a:cs typeface="Courier New" panose="02070309020205020404" pitchFamily="49" charset="0"/>
              </a:rPr>
              <a:t>&lt;meta charset="utf-8"&gt;</a:t>
            </a:r>
          </a:p>
        </p:txBody>
      </p:sp>
      <p:sp>
        <p:nvSpPr>
          <p:cNvPr id="5" name="TextBox 4"/>
          <p:cNvSpPr txBox="1"/>
          <p:nvPr/>
        </p:nvSpPr>
        <p:spPr>
          <a:xfrm>
            <a:off x="2486479" y="3916053"/>
            <a:ext cx="4134465" cy="338554"/>
          </a:xfrm>
          <a:prstGeom prst="rect">
            <a:avLst/>
          </a:prstGeom>
          <a:solidFill>
            <a:schemeClr val="tx1"/>
          </a:solidFill>
        </p:spPr>
        <p:txBody>
          <a:bodyPr wrap="none" rtlCol="0">
            <a:spAutoFit/>
          </a:bodyPr>
          <a:lstStyle/>
          <a:p>
            <a:r>
              <a:rPr lang="en-IE" sz="1600" dirty="0">
                <a:solidFill>
                  <a:schemeClr val="bg1"/>
                </a:solidFill>
                <a:latin typeface="Courier New" panose="02070309020205020404" pitchFamily="49" charset="0"/>
                <a:cs typeface="Courier New" panose="02070309020205020404" pitchFamily="49" charset="0"/>
              </a:rPr>
              <a:t>@$</a:t>
            </a:r>
            <a:r>
              <a:rPr lang="en-IE" sz="1600" dirty="0" err="1">
                <a:solidFill>
                  <a:schemeClr val="bg1"/>
                </a:solidFill>
                <a:latin typeface="Courier New" panose="02070309020205020404" pitchFamily="49" charset="0"/>
                <a:cs typeface="Courier New" panose="02070309020205020404" pitchFamily="49" charset="0"/>
              </a:rPr>
              <a:t>db</a:t>
            </a:r>
            <a:r>
              <a:rPr lang="en-IE" sz="1600" dirty="0">
                <a:solidFill>
                  <a:schemeClr val="bg1"/>
                </a:solidFill>
                <a:latin typeface="Courier New" panose="02070309020205020404" pitchFamily="49" charset="0"/>
                <a:cs typeface="Courier New" panose="02070309020205020404" pitchFamily="49" charset="0"/>
              </a:rPr>
              <a:t>-&gt;query("SET NAMES 'utf8'");</a:t>
            </a:r>
          </a:p>
        </p:txBody>
      </p:sp>
    </p:spTree>
    <p:extLst>
      <p:ext uri="{BB962C8B-B14F-4D97-AF65-F5344CB8AC3E}">
        <p14:creationId xmlns:p14="http://schemas.microsoft.com/office/powerpoint/2010/main" val="141133626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Form validation - &lt;input&gt; attributes</a:t>
            </a:r>
            <a:endParaRPr lang="en-IE" dirty="0"/>
          </a:p>
        </p:txBody>
      </p:sp>
      <p:sp>
        <p:nvSpPr>
          <p:cNvPr id="3" name="Content Placeholder 2"/>
          <p:cNvSpPr>
            <a:spLocks noGrp="1"/>
          </p:cNvSpPr>
          <p:nvPr>
            <p:ph sz="quarter" idx="1"/>
          </p:nvPr>
        </p:nvSpPr>
        <p:spPr/>
        <p:txBody>
          <a:bodyPr>
            <a:normAutofit fontScale="92500" lnSpcReduction="10000"/>
          </a:bodyPr>
          <a:lstStyle/>
          <a:p>
            <a:r>
              <a:rPr lang="en-IE" dirty="0" smtClean="0"/>
              <a:t>‘</a:t>
            </a:r>
            <a:r>
              <a:rPr lang="en-IE" dirty="0"/>
              <a:t>required’ - specifies that an input field must be filled out before submitting the form.</a:t>
            </a:r>
            <a:endParaRPr lang="en-IE" dirty="0" smtClean="0"/>
          </a:p>
          <a:p>
            <a:r>
              <a:rPr lang="en-IE" dirty="0" smtClean="0"/>
              <a:t>‘</a:t>
            </a:r>
            <a:r>
              <a:rPr lang="en-IE" dirty="0"/>
              <a:t>type’ - specifies the type of &lt;input&gt; element to display.</a:t>
            </a:r>
            <a:endParaRPr lang="en-IE" dirty="0" smtClean="0"/>
          </a:p>
          <a:p>
            <a:r>
              <a:rPr lang="en-IE" dirty="0" smtClean="0"/>
              <a:t>‘</a:t>
            </a:r>
            <a:r>
              <a:rPr lang="en-IE" dirty="0"/>
              <a:t>id’ - specifies a </a:t>
            </a:r>
            <a:r>
              <a:rPr lang="en-IE" b="1" dirty="0"/>
              <a:t>unique</a:t>
            </a:r>
            <a:r>
              <a:rPr lang="en-IE" dirty="0"/>
              <a:t> id for an HTML element</a:t>
            </a:r>
            <a:endParaRPr lang="en-IE" dirty="0" smtClean="0"/>
          </a:p>
          <a:p>
            <a:r>
              <a:rPr lang="en-IE" dirty="0" smtClean="0"/>
              <a:t>‘</a:t>
            </a:r>
            <a:r>
              <a:rPr lang="en-IE" dirty="0"/>
              <a:t>name’ - is used to reference elements in a JavaScript, or to reference form data after a form is </a:t>
            </a:r>
            <a:r>
              <a:rPr lang="en-IE" dirty="0" smtClean="0"/>
              <a:t>submitted </a:t>
            </a:r>
            <a:r>
              <a:rPr lang="en-IE" dirty="0" err="1" smtClean="0"/>
              <a:t>eg</a:t>
            </a:r>
            <a:r>
              <a:rPr lang="en-IE" dirty="0" smtClean="0"/>
              <a:t> in $_POST </a:t>
            </a:r>
            <a:r>
              <a:rPr lang="en-IE" dirty="0" err="1" smtClean="0"/>
              <a:t>superglobal</a:t>
            </a:r>
            <a:r>
              <a:rPr lang="en-IE" dirty="0" smtClean="0"/>
              <a:t>.</a:t>
            </a:r>
          </a:p>
          <a:p>
            <a:r>
              <a:rPr lang="en-IE" dirty="0" smtClean="0"/>
              <a:t>‘pattern’ - </a:t>
            </a:r>
            <a:r>
              <a:rPr lang="en-IE" dirty="0"/>
              <a:t>specifies a regular expression (REGEX) that the &lt;input&gt; element's value is checked against</a:t>
            </a:r>
            <a:r>
              <a:rPr lang="en-IE" dirty="0" smtClean="0"/>
              <a:t>.</a:t>
            </a:r>
          </a:p>
          <a:p>
            <a:r>
              <a:rPr lang="en-IE" dirty="0" smtClean="0"/>
              <a:t>‘title’ </a:t>
            </a:r>
            <a:r>
              <a:rPr lang="en-IE" dirty="0"/>
              <a:t>- </a:t>
            </a:r>
            <a:r>
              <a:rPr lang="en-IE" dirty="0" smtClean="0"/>
              <a:t>Specifies </a:t>
            </a:r>
            <a:r>
              <a:rPr lang="en-IE" dirty="0"/>
              <a:t>extra information about an element (displayed as a tool tip)</a:t>
            </a:r>
          </a:p>
        </p:txBody>
      </p:sp>
    </p:spTree>
    <p:extLst>
      <p:ext uri="{BB962C8B-B14F-4D97-AF65-F5344CB8AC3E}">
        <p14:creationId xmlns:p14="http://schemas.microsoft.com/office/powerpoint/2010/main" val="113917200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Form validation using REGEX </a:t>
            </a:r>
            <a:endParaRPr lang="en-IE" dirty="0"/>
          </a:p>
        </p:txBody>
      </p:sp>
      <p:sp>
        <p:nvSpPr>
          <p:cNvPr id="3" name="Content Placeholder 2"/>
          <p:cNvSpPr>
            <a:spLocks noGrp="1"/>
          </p:cNvSpPr>
          <p:nvPr>
            <p:ph sz="quarter" idx="1"/>
          </p:nvPr>
        </p:nvSpPr>
        <p:spPr>
          <a:xfrm>
            <a:off x="332232" y="1419812"/>
            <a:ext cx="8503920" cy="4572000"/>
          </a:xfrm>
        </p:spPr>
        <p:txBody>
          <a:bodyPr>
            <a:normAutofit fontScale="85000" lnSpcReduction="20000"/>
          </a:bodyPr>
          <a:lstStyle/>
          <a:p>
            <a:endParaRPr lang="en-IE" dirty="0" smtClean="0"/>
          </a:p>
          <a:p>
            <a:r>
              <a:rPr lang="en-IE" dirty="0" smtClean="0"/>
              <a:t>HTML forms support a ‘pattern’ </a:t>
            </a:r>
            <a:r>
              <a:rPr lang="en-IE" dirty="0"/>
              <a:t>attribute which specifies a regular </a:t>
            </a:r>
            <a:r>
              <a:rPr lang="en-IE" dirty="0" smtClean="0"/>
              <a:t>expression (REGEX) </a:t>
            </a:r>
            <a:r>
              <a:rPr lang="en-IE" dirty="0"/>
              <a:t>that the &lt;input&gt; element's value is checked against.</a:t>
            </a:r>
          </a:p>
          <a:p>
            <a:r>
              <a:rPr lang="en-IE" dirty="0" smtClean="0"/>
              <a:t>Note this example of a REGEX validation pattern:</a:t>
            </a:r>
          </a:p>
          <a:p>
            <a:endParaRPr lang="en-IE" dirty="0" smtClean="0"/>
          </a:p>
          <a:p>
            <a:pPr marL="0" indent="0">
              <a:buNone/>
            </a:pPr>
            <a:endParaRPr lang="en-IE" dirty="0" smtClean="0"/>
          </a:p>
          <a:p>
            <a:r>
              <a:rPr lang="en-IE" dirty="0" smtClean="0"/>
              <a:t>A REGEX pattern can be defined for each input field in the </a:t>
            </a:r>
            <a:r>
              <a:rPr lang="en-IE" dirty="0"/>
              <a:t>form </a:t>
            </a:r>
            <a:r>
              <a:rPr lang="en-IE" dirty="0" smtClean="0"/>
              <a:t> see - </a:t>
            </a:r>
            <a:r>
              <a:rPr lang="en-IE" dirty="0" smtClean="0">
                <a:hlinkClick r:id="rId3"/>
              </a:rPr>
              <a:t>http</a:t>
            </a:r>
            <a:r>
              <a:rPr lang="en-IE" dirty="0">
                <a:hlinkClick r:id="rId3"/>
              </a:rPr>
              <a:t>://</a:t>
            </a:r>
            <a:r>
              <a:rPr lang="en-IE" dirty="0" smtClean="0">
                <a:hlinkClick r:id="rId3"/>
              </a:rPr>
              <a:t>www.rexegg.com/regex-quickstart.html</a:t>
            </a:r>
            <a:endParaRPr lang="en-IE" dirty="0" smtClean="0"/>
          </a:p>
          <a:p>
            <a:r>
              <a:rPr lang="en-IE" dirty="0" smtClean="0"/>
              <a:t>See the following for more on </a:t>
            </a:r>
            <a:r>
              <a:rPr lang="en-IE" dirty="0"/>
              <a:t>f</a:t>
            </a:r>
            <a:r>
              <a:rPr lang="en-IE" dirty="0" smtClean="0"/>
              <a:t>orm validation and validation patterns</a:t>
            </a:r>
          </a:p>
          <a:p>
            <a:pPr lvl="1"/>
            <a:r>
              <a:rPr lang="en-IE" dirty="0">
                <a:hlinkClick r:id="rId4"/>
              </a:rPr>
              <a:t>http://</a:t>
            </a:r>
            <a:r>
              <a:rPr lang="en-IE" dirty="0" smtClean="0">
                <a:hlinkClick r:id="rId4"/>
              </a:rPr>
              <a:t>www.w3schools.com/html/html_form_attributes.asp</a:t>
            </a:r>
            <a:endParaRPr lang="en-IE" dirty="0" smtClean="0"/>
          </a:p>
          <a:p>
            <a:pPr lvl="1"/>
            <a:r>
              <a:rPr lang="en-IE" dirty="0">
                <a:hlinkClick r:id="rId5"/>
              </a:rPr>
              <a:t>http://</a:t>
            </a:r>
            <a:r>
              <a:rPr lang="en-IE" dirty="0" smtClean="0">
                <a:hlinkClick r:id="rId5"/>
              </a:rPr>
              <a:t>www.w3schools.com/jsref/jsref_obj_regexp.asp</a:t>
            </a:r>
            <a:endParaRPr lang="en-IE" dirty="0" smtClean="0"/>
          </a:p>
          <a:p>
            <a:endParaRPr lang="en-IE" dirty="0"/>
          </a:p>
        </p:txBody>
      </p:sp>
      <p:sp>
        <p:nvSpPr>
          <p:cNvPr id="4" name="TextBox 3"/>
          <p:cNvSpPr txBox="1"/>
          <p:nvPr/>
        </p:nvSpPr>
        <p:spPr>
          <a:xfrm>
            <a:off x="1475656" y="3140968"/>
            <a:ext cx="6268063" cy="461665"/>
          </a:xfrm>
          <a:prstGeom prst="rect">
            <a:avLst/>
          </a:prstGeom>
          <a:solidFill>
            <a:schemeClr val="tx1"/>
          </a:solidFill>
        </p:spPr>
        <p:txBody>
          <a:bodyPr wrap="none" rtlCol="0">
            <a:spAutoFit/>
          </a:bodyPr>
          <a:lstStyle/>
          <a:p>
            <a:r>
              <a:rPr lang="en-IE" dirty="0">
                <a:solidFill>
                  <a:schemeClr val="bg1"/>
                </a:solidFill>
                <a:latin typeface="Courier New" panose="02070309020205020404" pitchFamily="49" charset="0"/>
                <a:cs typeface="Courier New" panose="02070309020205020404" pitchFamily="49" charset="0"/>
              </a:rPr>
              <a:t>pattern="[a-zA-Z0-9óáéí']{1,48</a:t>
            </a:r>
            <a:r>
              <a:rPr lang="en-IE" dirty="0" smtClean="0">
                <a:solidFill>
                  <a:schemeClr val="bg1"/>
                </a:solidFill>
                <a:latin typeface="Courier New" panose="02070309020205020404" pitchFamily="49" charset="0"/>
                <a:cs typeface="Courier New" panose="02070309020205020404" pitchFamily="49" charset="0"/>
              </a:rPr>
              <a:t>}"</a:t>
            </a:r>
            <a:endParaRPr lang="en-IE" dirty="0">
              <a:solidFill>
                <a:schemeClr val="bg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5227054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REGEX can be used to analyse a STRING</a:t>
            </a:r>
            <a:endParaRPr lang="en-IE" dirty="0"/>
          </a:p>
        </p:txBody>
      </p:sp>
      <p:sp>
        <p:nvSpPr>
          <p:cNvPr id="4" name="TextBox 3"/>
          <p:cNvSpPr txBox="1"/>
          <p:nvPr/>
        </p:nvSpPr>
        <p:spPr>
          <a:xfrm>
            <a:off x="1907704" y="3377143"/>
            <a:ext cx="5832648" cy="523220"/>
          </a:xfrm>
          <a:prstGeom prst="rect">
            <a:avLst/>
          </a:prstGeom>
          <a:noFill/>
        </p:spPr>
        <p:txBody>
          <a:bodyPr wrap="square" rtlCol="0">
            <a:spAutoFit/>
          </a:bodyPr>
          <a:lstStyle/>
          <a:p>
            <a:r>
              <a:rPr lang="en-IE" sz="2800" dirty="0"/>
              <a:t>(?=.*\d)(?=.*[a-z])(?=.*[A-Z]).{8,}</a:t>
            </a:r>
          </a:p>
        </p:txBody>
      </p:sp>
      <p:cxnSp>
        <p:nvCxnSpPr>
          <p:cNvPr id="6" name="Straight Arrow Connector 5"/>
          <p:cNvCxnSpPr/>
          <p:nvPr/>
        </p:nvCxnSpPr>
        <p:spPr>
          <a:xfrm flipH="1" flipV="1">
            <a:off x="6804248" y="3900363"/>
            <a:ext cx="160880" cy="2587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6965127" y="4104897"/>
            <a:ext cx="1871025" cy="584775"/>
          </a:xfrm>
          <a:prstGeom prst="rect">
            <a:avLst/>
          </a:prstGeom>
          <a:noFill/>
        </p:spPr>
        <p:txBody>
          <a:bodyPr wrap="none" rtlCol="0">
            <a:spAutoFit/>
          </a:bodyPr>
          <a:lstStyle/>
          <a:p>
            <a:r>
              <a:rPr lang="en-IE" sz="1600" dirty="0" smtClean="0"/>
              <a:t>{</a:t>
            </a:r>
            <a:r>
              <a:rPr lang="en-IE" sz="1600" dirty="0"/>
              <a:t>8</a:t>
            </a:r>
            <a:r>
              <a:rPr lang="en-IE" sz="1600" dirty="0" smtClean="0"/>
              <a:t>,}</a:t>
            </a:r>
          </a:p>
          <a:p>
            <a:r>
              <a:rPr lang="en-IE" sz="1600" dirty="0" smtClean="0"/>
              <a:t>8 or more characters</a:t>
            </a:r>
            <a:endParaRPr lang="en-IE" sz="1600" dirty="0"/>
          </a:p>
        </p:txBody>
      </p:sp>
      <p:sp>
        <p:nvSpPr>
          <p:cNvPr id="12" name="TextBox 11"/>
          <p:cNvSpPr txBox="1"/>
          <p:nvPr/>
        </p:nvSpPr>
        <p:spPr>
          <a:xfrm>
            <a:off x="6588224" y="5589240"/>
            <a:ext cx="2103461" cy="584775"/>
          </a:xfrm>
          <a:prstGeom prst="rect">
            <a:avLst/>
          </a:prstGeom>
          <a:noFill/>
        </p:spPr>
        <p:txBody>
          <a:bodyPr wrap="none" rtlCol="0">
            <a:spAutoFit/>
          </a:bodyPr>
          <a:lstStyle/>
          <a:p>
            <a:r>
              <a:rPr lang="en-IE" sz="1600" dirty="0" smtClean="0"/>
              <a:t>[</a:t>
            </a:r>
            <a:r>
              <a:rPr lang="en-IE" sz="1600" dirty="0"/>
              <a:t>A-Z</a:t>
            </a:r>
            <a:r>
              <a:rPr lang="en-IE" sz="1600" dirty="0" smtClean="0"/>
              <a:t>]</a:t>
            </a:r>
          </a:p>
          <a:p>
            <a:r>
              <a:rPr lang="en-IE" sz="1600" dirty="0"/>
              <a:t>One character in range </a:t>
            </a:r>
            <a:endParaRPr lang="en-IE" sz="1600" dirty="0"/>
          </a:p>
        </p:txBody>
      </p:sp>
      <p:cxnSp>
        <p:nvCxnSpPr>
          <p:cNvPr id="13" name="Straight Arrow Connector 12"/>
          <p:cNvCxnSpPr/>
          <p:nvPr/>
        </p:nvCxnSpPr>
        <p:spPr>
          <a:xfrm flipH="1" flipV="1">
            <a:off x="5824416" y="3967199"/>
            <a:ext cx="979832" cy="14780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4182367" y="5589240"/>
            <a:ext cx="2103461" cy="584775"/>
          </a:xfrm>
          <a:prstGeom prst="rect">
            <a:avLst/>
          </a:prstGeom>
          <a:noFill/>
        </p:spPr>
        <p:txBody>
          <a:bodyPr wrap="none" rtlCol="0">
            <a:spAutoFit/>
          </a:bodyPr>
          <a:lstStyle/>
          <a:p>
            <a:r>
              <a:rPr lang="en-IE" sz="1600" dirty="0" smtClean="0"/>
              <a:t>[a-z]</a:t>
            </a:r>
          </a:p>
          <a:p>
            <a:r>
              <a:rPr lang="en-IE" sz="1600" dirty="0" smtClean="0"/>
              <a:t>One character in range </a:t>
            </a:r>
            <a:endParaRPr lang="en-IE" sz="1600" dirty="0"/>
          </a:p>
        </p:txBody>
      </p:sp>
      <p:cxnSp>
        <p:nvCxnSpPr>
          <p:cNvPr id="15" name="Straight Arrow Connector 14"/>
          <p:cNvCxnSpPr/>
          <p:nvPr/>
        </p:nvCxnSpPr>
        <p:spPr>
          <a:xfrm flipH="1" flipV="1">
            <a:off x="4277500" y="3900363"/>
            <a:ext cx="406206" cy="16168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2466482" y="4160026"/>
            <a:ext cx="1281120" cy="584775"/>
          </a:xfrm>
          <a:prstGeom prst="rect">
            <a:avLst/>
          </a:prstGeom>
          <a:noFill/>
        </p:spPr>
        <p:txBody>
          <a:bodyPr wrap="none" rtlCol="0">
            <a:spAutoFit/>
          </a:bodyPr>
          <a:lstStyle/>
          <a:p>
            <a:r>
              <a:rPr lang="en-IE" sz="1600" dirty="0" smtClean="0"/>
              <a:t>\d</a:t>
            </a:r>
          </a:p>
          <a:p>
            <a:r>
              <a:rPr lang="en-IE" sz="1600" dirty="0" smtClean="0"/>
              <a:t>One digit 0-9</a:t>
            </a:r>
            <a:endParaRPr lang="en-IE" sz="1600" dirty="0"/>
          </a:p>
        </p:txBody>
      </p:sp>
      <p:cxnSp>
        <p:nvCxnSpPr>
          <p:cNvPr id="18" name="Straight Arrow Connector 17"/>
          <p:cNvCxnSpPr/>
          <p:nvPr/>
        </p:nvCxnSpPr>
        <p:spPr>
          <a:xfrm flipV="1">
            <a:off x="2898495" y="3900363"/>
            <a:ext cx="10820" cy="2587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443444" y="5173741"/>
            <a:ext cx="2502480" cy="830997"/>
          </a:xfrm>
          <a:prstGeom prst="rect">
            <a:avLst/>
          </a:prstGeom>
          <a:noFill/>
        </p:spPr>
        <p:txBody>
          <a:bodyPr wrap="none" rtlCol="0">
            <a:spAutoFit/>
          </a:bodyPr>
          <a:lstStyle/>
          <a:p>
            <a:r>
              <a:rPr lang="en-IE" sz="1600" dirty="0" smtClean="0"/>
              <a:t>?=</a:t>
            </a:r>
          </a:p>
          <a:p>
            <a:r>
              <a:rPr lang="en-IE" sz="1600" dirty="0" smtClean="0"/>
              <a:t>Positive </a:t>
            </a:r>
            <a:r>
              <a:rPr lang="en-IE" sz="1600" dirty="0" err="1" smtClean="0"/>
              <a:t>lookahead</a:t>
            </a:r>
            <a:endParaRPr lang="en-IE" sz="1600" dirty="0" smtClean="0"/>
          </a:p>
          <a:p>
            <a:r>
              <a:rPr lang="en-IE" sz="1600" dirty="0" err="1"/>
              <a:t>i</a:t>
            </a:r>
            <a:r>
              <a:rPr lang="en-IE" sz="1600" dirty="0" err="1" smtClean="0"/>
              <a:t>e</a:t>
            </a:r>
            <a:r>
              <a:rPr lang="en-IE" sz="1600" dirty="0" smtClean="0"/>
              <a:t> Anywhere in string ahead</a:t>
            </a:r>
            <a:endParaRPr lang="en-IE" sz="1600" dirty="0"/>
          </a:p>
        </p:txBody>
      </p:sp>
      <p:cxnSp>
        <p:nvCxnSpPr>
          <p:cNvPr id="24" name="Straight Arrow Connector 23"/>
          <p:cNvCxnSpPr/>
          <p:nvPr/>
        </p:nvCxnSpPr>
        <p:spPr>
          <a:xfrm flipV="1">
            <a:off x="1295636" y="3900363"/>
            <a:ext cx="900100" cy="11128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1523759" y="4801071"/>
            <a:ext cx="2749471" cy="584775"/>
          </a:xfrm>
          <a:prstGeom prst="rect">
            <a:avLst/>
          </a:prstGeom>
          <a:noFill/>
        </p:spPr>
        <p:txBody>
          <a:bodyPr wrap="none" rtlCol="0">
            <a:spAutoFit/>
          </a:bodyPr>
          <a:lstStyle/>
          <a:p>
            <a:r>
              <a:rPr lang="en-IE" sz="1600" dirty="0" smtClean="0"/>
              <a:t>.*</a:t>
            </a:r>
          </a:p>
          <a:p>
            <a:r>
              <a:rPr lang="en-IE" sz="1600" dirty="0" smtClean="0"/>
              <a:t>Any character except </a:t>
            </a:r>
            <a:r>
              <a:rPr lang="en-IE" sz="1600" dirty="0" err="1" smtClean="0"/>
              <a:t>linebreak</a:t>
            </a:r>
            <a:endParaRPr lang="en-IE" sz="1600" dirty="0"/>
          </a:p>
        </p:txBody>
      </p:sp>
      <p:cxnSp>
        <p:nvCxnSpPr>
          <p:cNvPr id="27" name="Straight Arrow Connector 26"/>
          <p:cNvCxnSpPr/>
          <p:nvPr/>
        </p:nvCxnSpPr>
        <p:spPr>
          <a:xfrm flipV="1">
            <a:off x="1829113" y="3857908"/>
            <a:ext cx="618651" cy="9431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2504534" y="1888260"/>
            <a:ext cx="2831224" cy="584775"/>
          </a:xfrm>
          <a:prstGeom prst="rect">
            <a:avLst/>
          </a:prstGeom>
          <a:noFill/>
        </p:spPr>
        <p:txBody>
          <a:bodyPr wrap="none" rtlCol="0">
            <a:spAutoFit/>
          </a:bodyPr>
          <a:lstStyle/>
          <a:p>
            <a:r>
              <a:rPr lang="en-IE" sz="1600" dirty="0" smtClean="0"/>
              <a:t>(….)</a:t>
            </a:r>
          </a:p>
          <a:p>
            <a:r>
              <a:rPr lang="en-IE" sz="1600" dirty="0" smtClean="0"/>
              <a:t>Patterns to be matched by string</a:t>
            </a:r>
            <a:endParaRPr lang="en-IE" sz="1600" dirty="0"/>
          </a:p>
        </p:txBody>
      </p:sp>
      <p:cxnSp>
        <p:nvCxnSpPr>
          <p:cNvPr id="38" name="Straight Arrow Connector 37"/>
          <p:cNvCxnSpPr/>
          <p:nvPr/>
        </p:nvCxnSpPr>
        <p:spPr>
          <a:xfrm flipH="1">
            <a:off x="2699792" y="2430524"/>
            <a:ext cx="576064" cy="9466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a:off x="3635896" y="2430524"/>
            <a:ext cx="216024" cy="9466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a:off x="4480603" y="2430524"/>
            <a:ext cx="762600" cy="9466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5687396" y="1473931"/>
            <a:ext cx="3468878" cy="1277273"/>
          </a:xfrm>
          <a:prstGeom prst="rect">
            <a:avLst/>
          </a:prstGeom>
          <a:noFill/>
        </p:spPr>
        <p:txBody>
          <a:bodyPr wrap="square" rtlCol="0">
            <a:spAutoFit/>
          </a:bodyPr>
          <a:lstStyle/>
          <a:p>
            <a:r>
              <a:rPr lang="en-IE" sz="1100" dirty="0" smtClean="0"/>
              <a:t>This REGEX rule requires the password string to match the following rules:</a:t>
            </a:r>
          </a:p>
          <a:p>
            <a:pPr marL="171450" indent="-171450">
              <a:buFont typeface="Arial" panose="020B0604020202020204" pitchFamily="34" charset="0"/>
              <a:buChar char="•"/>
            </a:pPr>
            <a:r>
              <a:rPr lang="en-IE" sz="1100" dirty="0" smtClean="0"/>
              <a:t>Must not contain </a:t>
            </a:r>
            <a:r>
              <a:rPr lang="en-IE" sz="1100" dirty="0" err="1" smtClean="0"/>
              <a:t>linebreak</a:t>
            </a:r>
            <a:r>
              <a:rPr lang="en-IE" sz="1100" dirty="0" smtClean="0"/>
              <a:t> character</a:t>
            </a:r>
          </a:p>
          <a:p>
            <a:pPr marL="171450" indent="-171450">
              <a:buFont typeface="Arial" panose="020B0604020202020204" pitchFamily="34" charset="0"/>
              <a:buChar char="•"/>
            </a:pPr>
            <a:r>
              <a:rPr lang="en-IE" sz="1100" dirty="0" smtClean="0"/>
              <a:t>Must contain at least one digit 0-9</a:t>
            </a:r>
          </a:p>
          <a:p>
            <a:pPr marL="171450" indent="-171450">
              <a:buFont typeface="Arial" panose="020B0604020202020204" pitchFamily="34" charset="0"/>
              <a:buChar char="•"/>
            </a:pPr>
            <a:r>
              <a:rPr lang="en-IE" sz="1100" dirty="0" smtClean="0"/>
              <a:t>Must contain at least one lowercase a-z</a:t>
            </a:r>
          </a:p>
          <a:p>
            <a:pPr marL="171450" indent="-171450">
              <a:buFont typeface="Arial" panose="020B0604020202020204" pitchFamily="34" charset="0"/>
              <a:buChar char="•"/>
            </a:pPr>
            <a:r>
              <a:rPr lang="en-IE" sz="1100" dirty="0" smtClean="0"/>
              <a:t>Must contain at least one uppercase A-Z</a:t>
            </a:r>
          </a:p>
          <a:p>
            <a:pPr marL="171450" indent="-171450">
              <a:buFont typeface="Arial" panose="020B0604020202020204" pitchFamily="34" charset="0"/>
              <a:buChar char="•"/>
            </a:pPr>
            <a:r>
              <a:rPr lang="en-IE" sz="1100" dirty="0" smtClean="0"/>
              <a:t>Must be at least 8 characters</a:t>
            </a:r>
            <a:endParaRPr lang="en-IE" sz="1100" dirty="0"/>
          </a:p>
        </p:txBody>
      </p:sp>
    </p:spTree>
    <p:extLst>
      <p:ext uri="{BB962C8B-B14F-4D97-AF65-F5344CB8AC3E}">
        <p14:creationId xmlns:p14="http://schemas.microsoft.com/office/powerpoint/2010/main" val="8236803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eaLnBrk="1" hangingPunct="1">
              <a:defRPr/>
            </a:pPr>
            <a:r>
              <a:rPr lang="en-IE" dirty="0" smtClean="0"/>
              <a:t>Learning Outcomes </a:t>
            </a:r>
          </a:p>
        </p:txBody>
      </p:sp>
      <p:sp>
        <p:nvSpPr>
          <p:cNvPr id="59395" name="Rectangle 3"/>
          <p:cNvSpPr>
            <a:spLocks noGrp="1" noChangeArrowheads="1"/>
          </p:cNvSpPr>
          <p:nvPr>
            <p:ph type="body" idx="1"/>
          </p:nvPr>
        </p:nvSpPr>
        <p:spPr/>
        <p:txBody>
          <a:bodyPr/>
          <a:lstStyle/>
          <a:p>
            <a:pPr eaLnBrk="1" hangingPunct="1">
              <a:lnSpc>
                <a:spcPct val="90000"/>
              </a:lnSpc>
              <a:defRPr/>
            </a:pPr>
            <a:r>
              <a:rPr lang="en-IE" sz="2800" dirty="0" smtClean="0"/>
              <a:t>You will be able to describe and use the following </a:t>
            </a:r>
          </a:p>
          <a:p>
            <a:pPr lvl="1" eaLnBrk="1" hangingPunct="1">
              <a:lnSpc>
                <a:spcPct val="90000"/>
              </a:lnSpc>
              <a:defRPr/>
            </a:pPr>
            <a:r>
              <a:rPr lang="en-IE" sz="2400" dirty="0" smtClean="0"/>
              <a:t>User Registration</a:t>
            </a:r>
            <a:endParaRPr lang="en-IE" sz="2400" dirty="0"/>
          </a:p>
          <a:p>
            <a:pPr lvl="1" eaLnBrk="1" hangingPunct="1">
              <a:lnSpc>
                <a:spcPct val="90000"/>
              </a:lnSpc>
              <a:defRPr/>
            </a:pPr>
            <a:r>
              <a:rPr lang="en-IE" sz="2400" dirty="0" smtClean="0"/>
              <a:t>User Password encryption</a:t>
            </a:r>
            <a:endParaRPr lang="en-IE" sz="24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Setup</a:t>
            </a:r>
            <a:endParaRPr lang="en-IE" dirty="0"/>
          </a:p>
        </p:txBody>
      </p:sp>
      <p:sp>
        <p:nvSpPr>
          <p:cNvPr id="3" name="Content Placeholder 2"/>
          <p:cNvSpPr>
            <a:spLocks noGrp="1"/>
          </p:cNvSpPr>
          <p:nvPr>
            <p:ph sz="quarter" idx="1"/>
          </p:nvPr>
        </p:nvSpPr>
        <p:spPr/>
        <p:txBody>
          <a:bodyPr>
            <a:normAutofit fontScale="92500"/>
          </a:bodyPr>
          <a:lstStyle/>
          <a:p>
            <a:r>
              <a:rPr lang="en-IE" dirty="0" smtClean="0"/>
              <a:t>Make sure your Apache server is running – check your XAMPP control panel</a:t>
            </a:r>
          </a:p>
          <a:p>
            <a:r>
              <a:rPr lang="en-IE" dirty="0" smtClean="0"/>
              <a:t>In your </a:t>
            </a:r>
            <a:r>
              <a:rPr lang="en-IE" dirty="0" err="1" smtClean="0"/>
              <a:t>htdocs</a:t>
            </a:r>
            <a:r>
              <a:rPr lang="en-IE" dirty="0" smtClean="0"/>
              <a:t> folder make sure there is a  subfolder for this topic </a:t>
            </a:r>
            <a:endParaRPr lang="en-IE" dirty="0"/>
          </a:p>
          <a:p>
            <a:r>
              <a:rPr lang="en-IE" dirty="0" err="1" smtClean="0"/>
              <a:t>Eg</a:t>
            </a:r>
            <a:r>
              <a:rPr lang="en-IE" dirty="0" smtClean="0"/>
              <a:t> ..C:/</a:t>
            </a:r>
            <a:r>
              <a:rPr lang="en-IE" dirty="0" err="1" smtClean="0"/>
              <a:t>xampp</a:t>
            </a:r>
            <a:r>
              <a:rPr lang="en-IE" dirty="0" smtClean="0"/>
              <a:t>/</a:t>
            </a:r>
            <a:r>
              <a:rPr lang="en-IE" dirty="0" err="1" smtClean="0"/>
              <a:t>htdocs</a:t>
            </a:r>
            <a:r>
              <a:rPr lang="en-IE" dirty="0" smtClean="0"/>
              <a:t>/K00999999/T02</a:t>
            </a:r>
          </a:p>
          <a:p>
            <a:r>
              <a:rPr lang="en-IE" dirty="0" smtClean="0">
                <a:solidFill>
                  <a:srgbClr val="FF0000"/>
                </a:solidFill>
              </a:rPr>
              <a:t>Download and unzip the code for this lecture to this folder</a:t>
            </a:r>
          </a:p>
          <a:p>
            <a:r>
              <a:rPr lang="en-IE" dirty="0" smtClean="0">
                <a:solidFill>
                  <a:srgbClr val="FF0000"/>
                </a:solidFill>
              </a:rPr>
              <a:t>Restore the database from the project /database folder</a:t>
            </a:r>
          </a:p>
          <a:p>
            <a:r>
              <a:rPr lang="en-IE" dirty="0" smtClean="0">
                <a:solidFill>
                  <a:srgbClr val="FF0000"/>
                </a:solidFill>
              </a:rPr>
              <a:t>Start NETBEANS</a:t>
            </a:r>
          </a:p>
          <a:p>
            <a:r>
              <a:rPr lang="en-IE" dirty="0" smtClean="0">
                <a:solidFill>
                  <a:srgbClr val="FF0000"/>
                </a:solidFill>
              </a:rPr>
              <a:t>Open the </a:t>
            </a:r>
            <a:r>
              <a:rPr lang="en-IE" dirty="0" err="1" smtClean="0">
                <a:solidFill>
                  <a:srgbClr val="FF0000"/>
                </a:solidFill>
              </a:rPr>
              <a:t>netbeans</a:t>
            </a:r>
            <a:r>
              <a:rPr lang="en-IE" dirty="0" smtClean="0">
                <a:solidFill>
                  <a:srgbClr val="FF0000"/>
                </a:solidFill>
              </a:rPr>
              <a:t> project for this lecture  at this location</a:t>
            </a:r>
            <a:endParaRPr lang="en-IE" dirty="0">
              <a:solidFill>
                <a:srgbClr val="FF0000"/>
              </a:solidFill>
            </a:endParaRPr>
          </a:p>
        </p:txBody>
      </p:sp>
    </p:spTree>
    <p:extLst>
      <p:ext uri="{BB962C8B-B14F-4D97-AF65-F5344CB8AC3E}">
        <p14:creationId xmlns:p14="http://schemas.microsoft.com/office/powerpoint/2010/main" val="22029133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871700" y="2979700"/>
            <a:ext cx="6255543" cy="3058840"/>
          </a:xfrm>
          <a:prstGeom prst="rect">
            <a:avLst/>
          </a:prstGeom>
        </p:spPr>
      </p:pic>
      <p:sp>
        <p:nvSpPr>
          <p:cNvPr id="2" name="Title 1"/>
          <p:cNvSpPr>
            <a:spLocks noGrp="1"/>
          </p:cNvSpPr>
          <p:nvPr>
            <p:ph type="title"/>
          </p:nvPr>
        </p:nvSpPr>
        <p:spPr/>
        <p:txBody>
          <a:bodyPr/>
          <a:lstStyle/>
          <a:p>
            <a:r>
              <a:rPr lang="en-IE" dirty="0" smtClean="0"/>
              <a:t>Configure NETBEANS project Properties</a:t>
            </a:r>
            <a:endParaRPr lang="en-IE" dirty="0"/>
          </a:p>
        </p:txBody>
      </p:sp>
      <p:sp>
        <p:nvSpPr>
          <p:cNvPr id="3" name="Content Placeholder 2"/>
          <p:cNvSpPr>
            <a:spLocks noGrp="1"/>
          </p:cNvSpPr>
          <p:nvPr>
            <p:ph sz="quarter" idx="1"/>
          </p:nvPr>
        </p:nvSpPr>
        <p:spPr/>
        <p:txBody>
          <a:bodyPr>
            <a:normAutofit/>
          </a:bodyPr>
          <a:lstStyle/>
          <a:p>
            <a:r>
              <a:rPr lang="en-IE" sz="2400" dirty="0" smtClean="0"/>
              <a:t>Right click on the project, select PROPERTIES/RUN CONFIGURATION</a:t>
            </a:r>
          </a:p>
          <a:p>
            <a:r>
              <a:rPr lang="en-IE" sz="2400" dirty="0" smtClean="0"/>
              <a:t>Set the PROJECT URL and index file to the correct one for your setup</a:t>
            </a:r>
            <a:endParaRPr lang="en-IE" sz="2400" dirty="0"/>
          </a:p>
        </p:txBody>
      </p:sp>
      <p:sp>
        <p:nvSpPr>
          <p:cNvPr id="6" name="Rectangle 5"/>
          <p:cNvSpPr/>
          <p:nvPr/>
        </p:nvSpPr>
        <p:spPr>
          <a:xfrm>
            <a:off x="3781785" y="3861048"/>
            <a:ext cx="4345458" cy="64807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cxnSp>
        <p:nvCxnSpPr>
          <p:cNvPr id="8" name="Straight Arrow Connector 7"/>
          <p:cNvCxnSpPr/>
          <p:nvPr/>
        </p:nvCxnSpPr>
        <p:spPr>
          <a:xfrm flipH="1">
            <a:off x="7668344" y="4293096"/>
            <a:ext cx="3600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2267744" y="3573016"/>
            <a:ext cx="1008112" cy="14401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cxnSp>
        <p:nvCxnSpPr>
          <p:cNvPr id="11" name="Straight Arrow Connector 10"/>
          <p:cNvCxnSpPr>
            <a:endCxn id="9" idx="1"/>
          </p:cNvCxnSpPr>
          <p:nvPr/>
        </p:nvCxnSpPr>
        <p:spPr>
          <a:xfrm>
            <a:off x="1475656" y="3645024"/>
            <a:ext cx="79208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754058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Rectangle 2"/>
          <p:cNvSpPr>
            <a:spLocks noGrp="1" noChangeArrowheads="1"/>
          </p:cNvSpPr>
          <p:nvPr>
            <p:ph type="title"/>
          </p:nvPr>
        </p:nvSpPr>
        <p:spPr/>
        <p:txBody>
          <a:bodyPr/>
          <a:lstStyle/>
          <a:p>
            <a:pPr eaLnBrk="1" hangingPunct="1">
              <a:defRPr/>
            </a:pPr>
            <a:r>
              <a:rPr lang="en-IE" dirty="0" smtClean="0"/>
              <a:t>Setting up MySQL database</a:t>
            </a:r>
            <a:endParaRPr lang="en-US" dirty="0" smtClean="0"/>
          </a:p>
        </p:txBody>
      </p:sp>
      <p:sp>
        <p:nvSpPr>
          <p:cNvPr id="257027" name="Rectangle 3"/>
          <p:cNvSpPr>
            <a:spLocks noGrp="1" noChangeArrowheads="1"/>
          </p:cNvSpPr>
          <p:nvPr>
            <p:ph type="body" idx="1"/>
          </p:nvPr>
        </p:nvSpPr>
        <p:spPr/>
        <p:txBody>
          <a:bodyPr/>
          <a:lstStyle/>
          <a:p>
            <a:pPr eaLnBrk="1" hangingPunct="1">
              <a:lnSpc>
                <a:spcPct val="80000"/>
              </a:lnSpc>
              <a:defRPr/>
            </a:pPr>
            <a:r>
              <a:rPr lang="en-IE" sz="2800" dirty="0" smtClean="0"/>
              <a:t>To run these examples you will need a database set up</a:t>
            </a:r>
          </a:p>
          <a:p>
            <a:pPr eaLnBrk="1" hangingPunct="1">
              <a:lnSpc>
                <a:spcPct val="80000"/>
              </a:lnSpc>
              <a:defRPr/>
            </a:pPr>
            <a:r>
              <a:rPr lang="en-IE" sz="2400" dirty="0" smtClean="0"/>
              <a:t>Restore the database that was provided as part of the PHP project you have just unzipped. </a:t>
            </a:r>
          </a:p>
          <a:p>
            <a:pPr eaLnBrk="1" hangingPunct="1">
              <a:lnSpc>
                <a:spcPct val="80000"/>
              </a:lnSpc>
              <a:defRPr/>
            </a:pPr>
            <a:r>
              <a:rPr lang="en-IE" sz="2400" dirty="0" smtClean="0"/>
              <a:t>See the DATABASE folder</a:t>
            </a:r>
          </a:p>
        </p:txBody>
      </p:sp>
    </p:spTree>
    <p:extLst>
      <p:ext uri="{BB962C8B-B14F-4D97-AF65-F5344CB8AC3E}">
        <p14:creationId xmlns:p14="http://schemas.microsoft.com/office/powerpoint/2010/main" val="360230905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364758" y="2442146"/>
            <a:ext cx="4108470" cy="3521546"/>
          </a:xfrm>
          <a:prstGeom prst="rect">
            <a:avLst/>
          </a:prstGeom>
        </p:spPr>
      </p:pic>
      <p:sp>
        <p:nvSpPr>
          <p:cNvPr id="2" name="Title 1"/>
          <p:cNvSpPr>
            <a:spLocks noGrp="1"/>
          </p:cNvSpPr>
          <p:nvPr>
            <p:ph type="title"/>
          </p:nvPr>
        </p:nvSpPr>
        <p:spPr/>
        <p:txBody>
          <a:bodyPr/>
          <a:lstStyle/>
          <a:p>
            <a:r>
              <a:rPr lang="en-IE" dirty="0" smtClean="0"/>
              <a:t>Website structure</a:t>
            </a:r>
            <a:endParaRPr lang="en-IE" dirty="0"/>
          </a:p>
        </p:txBody>
      </p:sp>
      <p:sp>
        <p:nvSpPr>
          <p:cNvPr id="3" name="Content Placeholder 2"/>
          <p:cNvSpPr>
            <a:spLocks noGrp="1"/>
          </p:cNvSpPr>
          <p:nvPr>
            <p:ph sz="quarter" idx="1"/>
          </p:nvPr>
        </p:nvSpPr>
        <p:spPr>
          <a:xfrm>
            <a:off x="517776" y="1700808"/>
            <a:ext cx="7078560" cy="648072"/>
          </a:xfrm>
        </p:spPr>
        <p:txBody>
          <a:bodyPr/>
          <a:lstStyle/>
          <a:p>
            <a:r>
              <a:rPr lang="en-IE" dirty="0" smtClean="0"/>
              <a:t>The website files are structured as follows:</a:t>
            </a:r>
            <a:endParaRPr lang="en-IE" dirty="0"/>
          </a:p>
        </p:txBody>
      </p:sp>
      <p:sp>
        <p:nvSpPr>
          <p:cNvPr id="6" name="TextBox 5"/>
          <p:cNvSpPr txBox="1"/>
          <p:nvPr/>
        </p:nvSpPr>
        <p:spPr>
          <a:xfrm>
            <a:off x="540504" y="3609291"/>
            <a:ext cx="1481400" cy="830997"/>
          </a:xfrm>
          <a:prstGeom prst="rect">
            <a:avLst/>
          </a:prstGeom>
          <a:noFill/>
        </p:spPr>
        <p:txBody>
          <a:bodyPr wrap="square" rtlCol="0">
            <a:spAutoFit/>
          </a:bodyPr>
          <a:lstStyle/>
          <a:p>
            <a:r>
              <a:rPr lang="en-IE" dirty="0" smtClean="0"/>
              <a:t>Database backup</a:t>
            </a:r>
            <a:endParaRPr lang="en-IE" dirty="0"/>
          </a:p>
        </p:txBody>
      </p:sp>
      <p:sp>
        <p:nvSpPr>
          <p:cNvPr id="8" name="TextBox 7"/>
          <p:cNvSpPr txBox="1"/>
          <p:nvPr/>
        </p:nvSpPr>
        <p:spPr>
          <a:xfrm>
            <a:off x="7164288" y="2704821"/>
            <a:ext cx="1850186" cy="461665"/>
          </a:xfrm>
          <a:prstGeom prst="rect">
            <a:avLst/>
          </a:prstGeom>
          <a:noFill/>
        </p:spPr>
        <p:txBody>
          <a:bodyPr wrap="none" rtlCol="0">
            <a:spAutoFit/>
          </a:bodyPr>
          <a:lstStyle/>
          <a:p>
            <a:r>
              <a:rPr lang="en-IE" dirty="0" smtClean="0"/>
              <a:t>Class Library</a:t>
            </a:r>
            <a:endParaRPr lang="en-IE" dirty="0"/>
          </a:p>
        </p:txBody>
      </p:sp>
      <p:cxnSp>
        <p:nvCxnSpPr>
          <p:cNvPr id="10" name="Straight Arrow Connector 9"/>
          <p:cNvCxnSpPr>
            <a:stCxn id="8" idx="1"/>
          </p:cNvCxnSpPr>
          <p:nvPr/>
        </p:nvCxnSpPr>
        <p:spPr>
          <a:xfrm flipH="1">
            <a:off x="5868144" y="2935654"/>
            <a:ext cx="1296144" cy="2739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301752" y="4601599"/>
            <a:ext cx="1720151" cy="830997"/>
          </a:xfrm>
          <a:prstGeom prst="rect">
            <a:avLst/>
          </a:prstGeom>
          <a:noFill/>
        </p:spPr>
        <p:txBody>
          <a:bodyPr wrap="none" rtlCol="0">
            <a:spAutoFit/>
          </a:bodyPr>
          <a:lstStyle/>
          <a:p>
            <a:r>
              <a:rPr lang="en-IE" dirty="0" smtClean="0"/>
              <a:t>HTML form</a:t>
            </a:r>
          </a:p>
          <a:p>
            <a:r>
              <a:rPr lang="en-IE" dirty="0" smtClean="0"/>
              <a:t>templates</a:t>
            </a:r>
            <a:endParaRPr lang="en-IE" dirty="0"/>
          </a:p>
        </p:txBody>
      </p:sp>
      <p:cxnSp>
        <p:nvCxnSpPr>
          <p:cNvPr id="13" name="Straight Arrow Connector 12"/>
          <p:cNvCxnSpPr>
            <a:stCxn id="11" idx="3"/>
          </p:cNvCxnSpPr>
          <p:nvPr/>
        </p:nvCxnSpPr>
        <p:spPr>
          <a:xfrm flipV="1">
            <a:off x="2021903" y="4711148"/>
            <a:ext cx="2470584" cy="3059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7447702" y="1971982"/>
            <a:ext cx="1696298" cy="461665"/>
          </a:xfrm>
          <a:prstGeom prst="rect">
            <a:avLst/>
          </a:prstGeom>
          <a:noFill/>
        </p:spPr>
        <p:txBody>
          <a:bodyPr wrap="none" rtlCol="0">
            <a:spAutoFit/>
          </a:bodyPr>
          <a:lstStyle/>
          <a:p>
            <a:r>
              <a:rPr lang="en-IE" dirty="0" smtClean="0"/>
              <a:t>Style Sheets</a:t>
            </a:r>
            <a:endParaRPr lang="en-IE" dirty="0"/>
          </a:p>
        </p:txBody>
      </p:sp>
      <p:cxnSp>
        <p:nvCxnSpPr>
          <p:cNvPr id="16" name="Straight Arrow Connector 15"/>
          <p:cNvCxnSpPr>
            <a:stCxn id="21" idx="1"/>
          </p:cNvCxnSpPr>
          <p:nvPr/>
        </p:nvCxnSpPr>
        <p:spPr>
          <a:xfrm flipH="1" flipV="1">
            <a:off x="6203908" y="4043683"/>
            <a:ext cx="1384719" cy="1592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83281" y="2379077"/>
            <a:ext cx="2951449" cy="830997"/>
          </a:xfrm>
          <a:prstGeom prst="rect">
            <a:avLst/>
          </a:prstGeom>
          <a:noFill/>
        </p:spPr>
        <p:txBody>
          <a:bodyPr wrap="none" rtlCol="0">
            <a:spAutoFit/>
          </a:bodyPr>
          <a:lstStyle/>
          <a:p>
            <a:r>
              <a:rPr lang="en-IE" dirty="0" smtClean="0"/>
              <a:t>Application </a:t>
            </a:r>
          </a:p>
          <a:p>
            <a:r>
              <a:rPr lang="en-IE" dirty="0" smtClean="0"/>
              <a:t>Configuration/</a:t>
            </a:r>
            <a:r>
              <a:rPr lang="en-IE" dirty="0" err="1" smtClean="0"/>
              <a:t>Globals</a:t>
            </a:r>
            <a:endParaRPr lang="en-IE" dirty="0"/>
          </a:p>
        </p:txBody>
      </p:sp>
      <p:cxnSp>
        <p:nvCxnSpPr>
          <p:cNvPr id="20" name="Straight Arrow Connector 19"/>
          <p:cNvCxnSpPr/>
          <p:nvPr/>
        </p:nvCxnSpPr>
        <p:spPr>
          <a:xfrm>
            <a:off x="2928280" y="2935653"/>
            <a:ext cx="1554710" cy="7045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7588627" y="3972086"/>
            <a:ext cx="886781" cy="461665"/>
          </a:xfrm>
          <a:prstGeom prst="rect">
            <a:avLst/>
          </a:prstGeom>
          <a:noFill/>
        </p:spPr>
        <p:txBody>
          <a:bodyPr wrap="none" rtlCol="0">
            <a:spAutoFit/>
          </a:bodyPr>
          <a:lstStyle/>
          <a:p>
            <a:r>
              <a:rPr lang="en-IE" dirty="0" smtClean="0"/>
              <a:t>MVC</a:t>
            </a:r>
            <a:endParaRPr lang="en-IE" dirty="0"/>
          </a:p>
        </p:txBody>
      </p:sp>
      <p:cxnSp>
        <p:nvCxnSpPr>
          <p:cNvPr id="22" name="Straight Arrow Connector 21"/>
          <p:cNvCxnSpPr/>
          <p:nvPr/>
        </p:nvCxnSpPr>
        <p:spPr>
          <a:xfrm>
            <a:off x="1823512" y="4039413"/>
            <a:ext cx="2659478" cy="2562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H="1">
            <a:off x="5868144" y="4332244"/>
            <a:ext cx="1720483" cy="5318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H="1">
            <a:off x="5868144" y="4484644"/>
            <a:ext cx="1872884" cy="8409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722134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Lecturer User Registration example</a:t>
            </a:r>
            <a:endParaRPr lang="en-IE" dirty="0"/>
          </a:p>
        </p:txBody>
      </p:sp>
      <p:sp>
        <p:nvSpPr>
          <p:cNvPr id="3" name="Content Placeholder 2"/>
          <p:cNvSpPr>
            <a:spLocks noGrp="1"/>
          </p:cNvSpPr>
          <p:nvPr>
            <p:ph sz="quarter" idx="1"/>
          </p:nvPr>
        </p:nvSpPr>
        <p:spPr/>
        <p:txBody>
          <a:bodyPr/>
          <a:lstStyle/>
          <a:p>
            <a:r>
              <a:rPr lang="en-IE" dirty="0" smtClean="0"/>
              <a:t>To implement the registration process we need</a:t>
            </a:r>
          </a:p>
          <a:p>
            <a:r>
              <a:rPr lang="en-IE" dirty="0" smtClean="0"/>
              <a:t>A ‘password’ field added to the Lecturer table in the database</a:t>
            </a:r>
          </a:p>
          <a:p>
            <a:r>
              <a:rPr lang="en-IE" dirty="0" smtClean="0"/>
              <a:t>To implement the Registration menu option</a:t>
            </a:r>
          </a:p>
          <a:p>
            <a:r>
              <a:rPr lang="en-IE" dirty="0" smtClean="0"/>
              <a:t>A Registration form which validates the users input in each field</a:t>
            </a:r>
          </a:p>
          <a:p>
            <a:r>
              <a:rPr lang="en-IE" dirty="0" smtClean="0"/>
              <a:t>Lecturer Class – which maps to the Lecturer table in the database</a:t>
            </a:r>
            <a:endParaRPr lang="en-IE" dirty="0"/>
          </a:p>
        </p:txBody>
      </p:sp>
    </p:spTree>
    <p:extLst>
      <p:ext uri="{BB962C8B-B14F-4D97-AF65-F5344CB8AC3E}">
        <p14:creationId xmlns:p14="http://schemas.microsoft.com/office/powerpoint/2010/main" val="144759669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Lecturer table</a:t>
            </a:r>
            <a:endParaRPr lang="en-IE" dirty="0"/>
          </a:p>
        </p:txBody>
      </p:sp>
      <p:sp>
        <p:nvSpPr>
          <p:cNvPr id="3" name="Content Placeholder 2"/>
          <p:cNvSpPr>
            <a:spLocks noGrp="1"/>
          </p:cNvSpPr>
          <p:nvPr>
            <p:ph sz="quarter" idx="1"/>
          </p:nvPr>
        </p:nvSpPr>
        <p:spPr/>
        <p:txBody>
          <a:bodyPr/>
          <a:lstStyle/>
          <a:p>
            <a:r>
              <a:rPr lang="en-IE" dirty="0" smtClean="0"/>
              <a:t>Lecturer table – password field added</a:t>
            </a:r>
            <a:endParaRPr lang="en-IE" dirty="0"/>
          </a:p>
        </p:txBody>
      </p:sp>
      <p:pic>
        <p:nvPicPr>
          <p:cNvPr id="4" name="Picture 3"/>
          <p:cNvPicPr>
            <a:picLocks noChangeAspect="1"/>
          </p:cNvPicPr>
          <p:nvPr/>
        </p:nvPicPr>
        <p:blipFill>
          <a:blip r:embed="rId2"/>
          <a:stretch>
            <a:fillRect/>
          </a:stretch>
        </p:blipFill>
        <p:spPr>
          <a:xfrm>
            <a:off x="1835696" y="2420888"/>
            <a:ext cx="5133975" cy="2352675"/>
          </a:xfrm>
          <a:prstGeom prst="rect">
            <a:avLst/>
          </a:prstGeom>
        </p:spPr>
      </p:pic>
    </p:spTree>
    <p:extLst>
      <p:ext uri="{BB962C8B-B14F-4D97-AF65-F5344CB8AC3E}">
        <p14:creationId xmlns:p14="http://schemas.microsoft.com/office/powerpoint/2010/main" val="172982610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Registration Form</a:t>
            </a:r>
            <a:endParaRPr lang="en-IE" dirty="0"/>
          </a:p>
        </p:txBody>
      </p:sp>
      <p:sp>
        <p:nvSpPr>
          <p:cNvPr id="5" name="TextBox 4"/>
          <p:cNvSpPr txBox="1"/>
          <p:nvPr/>
        </p:nvSpPr>
        <p:spPr>
          <a:xfrm>
            <a:off x="5960115" y="2780928"/>
            <a:ext cx="2678938" cy="400110"/>
          </a:xfrm>
          <a:prstGeom prst="rect">
            <a:avLst/>
          </a:prstGeom>
          <a:noFill/>
        </p:spPr>
        <p:txBody>
          <a:bodyPr wrap="none" rtlCol="0">
            <a:spAutoFit/>
          </a:bodyPr>
          <a:lstStyle/>
          <a:p>
            <a:r>
              <a:rPr lang="en-IE" sz="2000" dirty="0" smtClean="0"/>
              <a:t>Forms/</a:t>
            </a:r>
            <a:r>
              <a:rPr lang="en-IE" sz="2000" dirty="0" err="1" smtClean="0"/>
              <a:t>registerForm.php</a:t>
            </a:r>
            <a:endParaRPr lang="en-IE" sz="2000" dirty="0"/>
          </a:p>
        </p:txBody>
      </p:sp>
      <p:pic>
        <p:nvPicPr>
          <p:cNvPr id="6" name="Picture 5"/>
          <p:cNvPicPr>
            <a:picLocks noChangeAspect="1"/>
          </p:cNvPicPr>
          <p:nvPr/>
        </p:nvPicPr>
        <p:blipFill>
          <a:blip r:embed="rId2"/>
          <a:stretch>
            <a:fillRect/>
          </a:stretch>
        </p:blipFill>
        <p:spPr>
          <a:xfrm>
            <a:off x="611560" y="1772816"/>
            <a:ext cx="5019675" cy="4210050"/>
          </a:xfrm>
          <a:prstGeom prst="rect">
            <a:avLst/>
          </a:prstGeom>
        </p:spPr>
      </p:pic>
    </p:spTree>
    <p:extLst>
      <p:ext uri="{BB962C8B-B14F-4D97-AF65-F5344CB8AC3E}">
        <p14:creationId xmlns:p14="http://schemas.microsoft.com/office/powerpoint/2010/main" val="35724876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7038</TotalTime>
  <Words>1211</Words>
  <Application>Microsoft Office PowerPoint</Application>
  <PresentationFormat>On-screen Show (4:3)</PresentationFormat>
  <Paragraphs>159</Paragraphs>
  <Slides>18</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Courier New</vt:lpstr>
      <vt:lpstr>Georgia</vt:lpstr>
      <vt:lpstr>Times New Roman</vt:lpstr>
      <vt:lpstr>Wingdings</vt:lpstr>
      <vt:lpstr>Wingdings 2</vt:lpstr>
      <vt:lpstr>Civic</vt:lpstr>
      <vt:lpstr>Data Driven Applications </vt:lpstr>
      <vt:lpstr>Learning Outcomes </vt:lpstr>
      <vt:lpstr>Setup</vt:lpstr>
      <vt:lpstr>Configure NETBEANS project Properties</vt:lpstr>
      <vt:lpstr>Setting up MySQL database</vt:lpstr>
      <vt:lpstr>Website structure</vt:lpstr>
      <vt:lpstr>Lecturer User Registration example</vt:lpstr>
      <vt:lpstr>Lecturer table</vt:lpstr>
      <vt:lpstr>Registration Form</vt:lpstr>
      <vt:lpstr>Retrieving values from form – escaping strings</vt:lpstr>
      <vt:lpstr>Password Encryption</vt:lpstr>
      <vt:lpstr>Encryption of the password in the database</vt:lpstr>
      <vt:lpstr>view_1_panel.php</vt:lpstr>
      <vt:lpstr>Problem – Form Data Validation</vt:lpstr>
      <vt:lpstr>Form Validation – HTML charset</vt:lpstr>
      <vt:lpstr>Form validation - &lt;input&gt; attributes</vt:lpstr>
      <vt:lpstr>Form validation using REGEX </vt:lpstr>
      <vt:lpstr>REGEX can be used to analyse a STRING</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Gerry.Guinane</dc:creator>
  <cp:lastModifiedBy>Gerry.Guinane</cp:lastModifiedBy>
  <cp:revision>130</cp:revision>
  <dcterms:created xsi:type="dcterms:W3CDTF">1601-01-01T00:00:00Z</dcterms:created>
  <dcterms:modified xsi:type="dcterms:W3CDTF">2018-03-08T10:40:52Z</dcterms:modified>
</cp:coreProperties>
</file>