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1"/>
  </p:notesMasterIdLst>
  <p:sldIdLst>
    <p:sldId id="256" r:id="rId2"/>
    <p:sldId id="257" r:id="rId3"/>
    <p:sldId id="300" r:id="rId4"/>
    <p:sldId id="301" r:id="rId5"/>
    <p:sldId id="262" r:id="rId6"/>
    <p:sldId id="294" r:id="rId7"/>
    <p:sldId id="263" r:id="rId8"/>
    <p:sldId id="264" r:id="rId9"/>
    <p:sldId id="265" r:id="rId10"/>
    <p:sldId id="295" r:id="rId11"/>
    <p:sldId id="296" r:id="rId12"/>
    <p:sldId id="298" r:id="rId13"/>
    <p:sldId id="297" r:id="rId14"/>
    <p:sldId id="299" r:id="rId15"/>
    <p:sldId id="268" r:id="rId16"/>
    <p:sldId id="269" r:id="rId17"/>
    <p:sldId id="270" r:id="rId18"/>
    <p:sldId id="271" r:id="rId19"/>
    <p:sldId id="274" r:id="rId20"/>
    <p:sldId id="275" r:id="rId21"/>
    <p:sldId id="276" r:id="rId22"/>
    <p:sldId id="277" r:id="rId23"/>
    <p:sldId id="302" r:id="rId24"/>
    <p:sldId id="278" r:id="rId25"/>
    <p:sldId id="282" r:id="rId26"/>
    <p:sldId id="303" r:id="rId27"/>
    <p:sldId id="304" r:id="rId28"/>
    <p:sldId id="283" r:id="rId29"/>
    <p:sldId id="305"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C0C0C0"/>
    <a:srgbClr val="FF3300"/>
    <a:srgbClr val="99FF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1" autoAdjust="0"/>
    <p:restoredTop sz="84890" autoAdjust="0"/>
  </p:normalViewPr>
  <p:slideViewPr>
    <p:cSldViewPr>
      <p:cViewPr varScale="1">
        <p:scale>
          <a:sx n="80" d="100"/>
          <a:sy n="80" d="100"/>
        </p:scale>
        <p:origin x="1426" y="5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18F6490-2F03-45D9-A988-C5E6D5392FEA}" type="slidenum">
              <a:rPr lang="en-US"/>
              <a:pPr>
                <a:defRPr/>
              </a:pPr>
              <a:t>‹#›</a:t>
            </a:fld>
            <a:endParaRPr lang="en-US"/>
          </a:p>
        </p:txBody>
      </p:sp>
    </p:spTree>
    <p:extLst>
      <p:ext uri="{BB962C8B-B14F-4D97-AF65-F5344CB8AC3E}">
        <p14:creationId xmlns:p14="http://schemas.microsoft.com/office/powerpoint/2010/main" val="19733233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18F6490-2F03-45D9-A988-C5E6D5392FEA}" type="slidenum">
              <a:rPr lang="en-US" smtClean="0"/>
              <a:pPr>
                <a:defRPr/>
              </a:pPr>
              <a:t>1</a:t>
            </a:fld>
            <a:endParaRPr lang="en-US"/>
          </a:p>
        </p:txBody>
      </p:sp>
    </p:spTree>
    <p:extLst>
      <p:ext uri="{BB962C8B-B14F-4D97-AF65-F5344CB8AC3E}">
        <p14:creationId xmlns:p14="http://schemas.microsoft.com/office/powerpoint/2010/main" val="171736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IE" sz="1200" kern="1200" dirty="0" smtClean="0">
                <a:solidFill>
                  <a:schemeClr val="tx1"/>
                </a:solidFill>
                <a:effectLst/>
                <a:latin typeface="Times New Roman" pitchFamily="18" charset="0"/>
                <a:ea typeface="+mn-ea"/>
                <a:cs typeface="+mn-cs"/>
              </a:rPr>
              <a:t>name	</a:t>
            </a:r>
          </a:p>
          <a:p>
            <a:r>
              <a:rPr lang="en-IE" sz="1200" kern="1200" dirty="0" smtClean="0">
                <a:solidFill>
                  <a:schemeClr val="tx1"/>
                </a:solidFill>
                <a:effectLst/>
                <a:latin typeface="Times New Roman" pitchFamily="18" charset="0"/>
                <a:ea typeface="+mn-ea"/>
                <a:cs typeface="+mn-cs"/>
              </a:rPr>
              <a:t>Required. Specifies the name of the cookie</a:t>
            </a:r>
          </a:p>
          <a:p>
            <a:endParaRPr lang="en-IE"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value	</a:t>
            </a:r>
          </a:p>
          <a:p>
            <a:r>
              <a:rPr lang="en-IE" sz="1200" kern="1200" dirty="0" smtClean="0">
                <a:solidFill>
                  <a:schemeClr val="tx1"/>
                </a:solidFill>
                <a:effectLst/>
                <a:latin typeface="Times New Roman" pitchFamily="18" charset="0"/>
                <a:ea typeface="+mn-ea"/>
                <a:cs typeface="+mn-cs"/>
              </a:rPr>
              <a:t>Optional. Specifies the value of the cookie</a:t>
            </a:r>
          </a:p>
          <a:p>
            <a:endParaRPr lang="en-IE"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expire	</a:t>
            </a:r>
          </a:p>
          <a:p>
            <a:r>
              <a:rPr lang="en-IE" sz="1200" kern="1200" dirty="0" smtClean="0">
                <a:solidFill>
                  <a:schemeClr val="tx1"/>
                </a:solidFill>
                <a:effectLst/>
                <a:latin typeface="Times New Roman" pitchFamily="18" charset="0"/>
                <a:ea typeface="+mn-ea"/>
                <a:cs typeface="+mn-cs"/>
              </a:rPr>
              <a:t>Optional. Specifies when the cookie expires. The value: time()+86400*30, will set the cookie to expire in 30 days. If this parameter is omitted or set to 0, the cookie will expire at the end of the session (when the browser closes). Default is 0</a:t>
            </a:r>
          </a:p>
          <a:p>
            <a:endParaRPr lang="en-IE"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path	</a:t>
            </a:r>
          </a:p>
          <a:p>
            <a:r>
              <a:rPr lang="en-IE" sz="1200" kern="1200" dirty="0" smtClean="0">
                <a:solidFill>
                  <a:schemeClr val="tx1"/>
                </a:solidFill>
                <a:effectLst/>
                <a:latin typeface="Times New Roman" pitchFamily="18" charset="0"/>
                <a:ea typeface="+mn-ea"/>
                <a:cs typeface="+mn-cs"/>
              </a:rPr>
              <a:t>Optional. Specifies the server path of the cookie. If set to "/", the cookie will be available within the entire domain. If set to "/</a:t>
            </a:r>
            <a:r>
              <a:rPr lang="en-IE" sz="1200" kern="1200" dirty="0" err="1" smtClean="0">
                <a:solidFill>
                  <a:schemeClr val="tx1"/>
                </a:solidFill>
                <a:effectLst/>
                <a:latin typeface="Times New Roman" pitchFamily="18" charset="0"/>
                <a:ea typeface="+mn-ea"/>
                <a:cs typeface="+mn-cs"/>
              </a:rPr>
              <a:t>php</a:t>
            </a:r>
            <a:r>
              <a:rPr lang="en-IE" sz="1200" kern="1200" dirty="0" smtClean="0">
                <a:solidFill>
                  <a:schemeClr val="tx1"/>
                </a:solidFill>
                <a:effectLst/>
                <a:latin typeface="Times New Roman" pitchFamily="18" charset="0"/>
                <a:ea typeface="+mn-ea"/>
                <a:cs typeface="+mn-cs"/>
              </a:rPr>
              <a:t>/", the cookie will only be available within the </a:t>
            </a:r>
            <a:r>
              <a:rPr lang="en-IE" sz="1200" kern="1200" dirty="0" err="1" smtClean="0">
                <a:solidFill>
                  <a:schemeClr val="tx1"/>
                </a:solidFill>
                <a:effectLst/>
                <a:latin typeface="Times New Roman" pitchFamily="18" charset="0"/>
                <a:ea typeface="+mn-ea"/>
                <a:cs typeface="+mn-cs"/>
              </a:rPr>
              <a:t>php</a:t>
            </a:r>
            <a:r>
              <a:rPr lang="en-IE" sz="1200" kern="1200" dirty="0" smtClean="0">
                <a:solidFill>
                  <a:schemeClr val="tx1"/>
                </a:solidFill>
                <a:effectLst/>
                <a:latin typeface="Times New Roman" pitchFamily="18" charset="0"/>
                <a:ea typeface="+mn-ea"/>
                <a:cs typeface="+mn-cs"/>
              </a:rPr>
              <a:t> directory and all sub-directories of </a:t>
            </a:r>
            <a:r>
              <a:rPr lang="en-IE" sz="1200" kern="1200" dirty="0" err="1" smtClean="0">
                <a:solidFill>
                  <a:schemeClr val="tx1"/>
                </a:solidFill>
                <a:effectLst/>
                <a:latin typeface="Times New Roman" pitchFamily="18" charset="0"/>
                <a:ea typeface="+mn-ea"/>
                <a:cs typeface="+mn-cs"/>
              </a:rPr>
              <a:t>php</a:t>
            </a:r>
            <a:r>
              <a:rPr lang="en-IE" sz="1200" kern="1200" dirty="0" smtClean="0">
                <a:solidFill>
                  <a:schemeClr val="tx1"/>
                </a:solidFill>
                <a:effectLst/>
                <a:latin typeface="Times New Roman" pitchFamily="18" charset="0"/>
                <a:ea typeface="+mn-ea"/>
                <a:cs typeface="+mn-cs"/>
              </a:rPr>
              <a:t>. The default value is the current directory that the cookie is being set in</a:t>
            </a:r>
          </a:p>
          <a:p>
            <a:endParaRPr lang="en-IE"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domain	</a:t>
            </a:r>
          </a:p>
          <a:p>
            <a:r>
              <a:rPr lang="en-IE" sz="1200" kern="1200" dirty="0" smtClean="0">
                <a:solidFill>
                  <a:schemeClr val="tx1"/>
                </a:solidFill>
                <a:effectLst/>
                <a:latin typeface="Times New Roman" pitchFamily="18" charset="0"/>
                <a:ea typeface="+mn-ea"/>
                <a:cs typeface="+mn-cs"/>
              </a:rPr>
              <a:t>Optional. Specifies the domain name of the cookie. To make the cookie available on all subdomains of example.com, set domain to "example.com". Setting it to www.example.com will make the cookie only available in the www subdomain</a:t>
            </a:r>
          </a:p>
          <a:p>
            <a:endParaRPr lang="en-IE" sz="1200" kern="1200" dirty="0" smtClean="0">
              <a:solidFill>
                <a:schemeClr val="tx1"/>
              </a:solidFill>
              <a:effectLst/>
              <a:latin typeface="Times New Roman" pitchFamily="18" charset="0"/>
              <a:ea typeface="+mn-ea"/>
              <a:cs typeface="+mn-cs"/>
            </a:endParaRPr>
          </a:p>
          <a:p>
            <a:r>
              <a:rPr lang="en-IE" sz="1200" kern="1200" dirty="0" smtClean="0">
                <a:solidFill>
                  <a:schemeClr val="tx1"/>
                </a:solidFill>
                <a:effectLst/>
                <a:latin typeface="Times New Roman" pitchFamily="18" charset="0"/>
                <a:ea typeface="+mn-ea"/>
                <a:cs typeface="+mn-cs"/>
              </a:rPr>
              <a:t>secure	</a:t>
            </a:r>
          </a:p>
          <a:p>
            <a:r>
              <a:rPr lang="en-IE" sz="1200" kern="1200" dirty="0" smtClean="0">
                <a:solidFill>
                  <a:schemeClr val="tx1"/>
                </a:solidFill>
                <a:effectLst/>
                <a:latin typeface="Times New Roman" pitchFamily="18" charset="0"/>
                <a:ea typeface="+mn-ea"/>
                <a:cs typeface="+mn-cs"/>
              </a:rPr>
              <a:t>Optional. Specifies whether or not the cookie should only be transmitted over a secure HTTPS connection. TRUE indicates that the cookie will only be set if a secure connection exists. Default is FALSE</a:t>
            </a:r>
          </a:p>
          <a:p>
            <a:endParaRPr lang="en-IE" sz="1200" kern="1200" dirty="0" smtClean="0">
              <a:solidFill>
                <a:schemeClr val="tx1"/>
              </a:solidFill>
              <a:effectLst/>
              <a:latin typeface="Times New Roman" pitchFamily="18" charset="0"/>
              <a:ea typeface="+mn-ea"/>
              <a:cs typeface="+mn-cs"/>
            </a:endParaRPr>
          </a:p>
          <a:p>
            <a:r>
              <a:rPr lang="en-IE" sz="1200" kern="1200" dirty="0" err="1" smtClean="0">
                <a:solidFill>
                  <a:schemeClr val="tx1"/>
                </a:solidFill>
                <a:effectLst/>
                <a:latin typeface="Times New Roman" pitchFamily="18" charset="0"/>
                <a:ea typeface="+mn-ea"/>
                <a:cs typeface="+mn-cs"/>
              </a:rPr>
              <a:t>httponly</a:t>
            </a:r>
            <a:r>
              <a:rPr lang="en-IE" sz="1200" kern="1200" dirty="0" smtClean="0">
                <a:solidFill>
                  <a:schemeClr val="tx1"/>
                </a:solidFill>
                <a:effectLst/>
                <a:latin typeface="Times New Roman" pitchFamily="18" charset="0"/>
                <a:ea typeface="+mn-ea"/>
                <a:cs typeface="+mn-cs"/>
              </a:rPr>
              <a:t>	</a:t>
            </a:r>
          </a:p>
          <a:p>
            <a:r>
              <a:rPr lang="en-IE" sz="1200" kern="1200" dirty="0" smtClean="0">
                <a:solidFill>
                  <a:schemeClr val="tx1"/>
                </a:solidFill>
                <a:effectLst/>
                <a:latin typeface="Times New Roman" pitchFamily="18" charset="0"/>
                <a:ea typeface="+mn-ea"/>
                <a:cs typeface="+mn-cs"/>
              </a:rPr>
              <a:t>Optional. If set to TRUE the cookie will be accessible only through the HTTP protocol (the cookie will not be accessible by scripting languages). This setting can help to reduce identity theft through XSS attacks. Default is FALSE</a:t>
            </a:r>
          </a:p>
          <a:p>
            <a:endParaRPr lang="en-US" dirty="0"/>
          </a:p>
        </p:txBody>
      </p:sp>
      <p:sp>
        <p:nvSpPr>
          <p:cNvPr id="4" name="Slide Number Placeholder 3"/>
          <p:cNvSpPr>
            <a:spLocks noGrp="1"/>
          </p:cNvSpPr>
          <p:nvPr>
            <p:ph type="sldNum" sz="quarter" idx="10"/>
          </p:nvPr>
        </p:nvSpPr>
        <p:spPr/>
        <p:txBody>
          <a:bodyPr/>
          <a:lstStyle/>
          <a:p>
            <a:pPr>
              <a:defRPr/>
            </a:pPr>
            <a:fld id="{3466A7CD-5238-4CDA-9B13-9A610F116F95}" type="slidenum">
              <a:rPr lang="en-US" smtClean="0"/>
              <a:pPr>
                <a:defRPr/>
              </a:pPr>
              <a:t>7</a:t>
            </a:fld>
            <a:endParaRPr lang="en-US"/>
          </a:p>
        </p:txBody>
      </p:sp>
    </p:spTree>
    <p:extLst>
      <p:ext uri="{BB962C8B-B14F-4D97-AF65-F5344CB8AC3E}">
        <p14:creationId xmlns:p14="http://schemas.microsoft.com/office/powerpoint/2010/main" val="1807767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sz="1200" kern="1200" dirty="0" smtClean="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3466A7CD-5238-4CDA-9B13-9A610F116F95}" type="slidenum">
              <a:rPr lang="en-US" smtClean="0"/>
              <a:pPr>
                <a:defRPr/>
              </a:pPr>
              <a:t>15</a:t>
            </a:fld>
            <a:endParaRPr lang="en-US"/>
          </a:p>
        </p:txBody>
      </p:sp>
    </p:spTree>
    <p:extLst>
      <p:ext uri="{BB962C8B-B14F-4D97-AF65-F5344CB8AC3E}">
        <p14:creationId xmlns:p14="http://schemas.microsoft.com/office/powerpoint/2010/main" val="3748694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466A7CD-5238-4CDA-9B13-9A610F116F95}" type="slidenum">
              <a:rPr lang="en-US" smtClean="0"/>
              <a:pPr>
                <a:defRPr/>
              </a:pPr>
              <a:t>16</a:t>
            </a:fld>
            <a:endParaRPr lang="en-US"/>
          </a:p>
        </p:txBody>
      </p:sp>
    </p:spTree>
    <p:extLst>
      <p:ext uri="{BB962C8B-B14F-4D97-AF65-F5344CB8AC3E}">
        <p14:creationId xmlns:p14="http://schemas.microsoft.com/office/powerpoint/2010/main" val="246450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466A7CD-5238-4CDA-9B13-9A610F116F95}" type="slidenum">
              <a:rPr lang="en-US" smtClean="0"/>
              <a:pPr>
                <a:defRPr/>
              </a:pPr>
              <a:t>17</a:t>
            </a:fld>
            <a:endParaRPr lang="en-US"/>
          </a:p>
        </p:txBody>
      </p:sp>
    </p:spTree>
    <p:extLst>
      <p:ext uri="{BB962C8B-B14F-4D97-AF65-F5344CB8AC3E}">
        <p14:creationId xmlns:p14="http://schemas.microsoft.com/office/powerpoint/2010/main" val="3714732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3466A7CD-5238-4CDA-9B13-9A610F116F95}" type="slidenum">
              <a:rPr lang="en-US" smtClean="0"/>
              <a:pPr>
                <a:defRPr/>
              </a:pPr>
              <a:t>24</a:t>
            </a:fld>
            <a:endParaRPr lang="en-US"/>
          </a:p>
        </p:txBody>
      </p:sp>
    </p:spTree>
    <p:extLst>
      <p:ext uri="{BB962C8B-B14F-4D97-AF65-F5344CB8AC3E}">
        <p14:creationId xmlns:p14="http://schemas.microsoft.com/office/powerpoint/2010/main" val="3980614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3466A7CD-5238-4CDA-9B13-9A610F116F95}" type="slidenum">
              <a:rPr lang="en-US" smtClean="0"/>
              <a:pPr>
                <a:defRPr/>
              </a:pPr>
              <a:t>25</a:t>
            </a:fld>
            <a:endParaRPr lang="en-US"/>
          </a:p>
        </p:txBody>
      </p:sp>
    </p:spTree>
    <p:extLst>
      <p:ext uri="{BB962C8B-B14F-4D97-AF65-F5344CB8AC3E}">
        <p14:creationId xmlns:p14="http://schemas.microsoft.com/office/powerpoint/2010/main" val="182859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D322096B-25B5-4421-9EE9-0E6FCCAC45D7}"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
        <p:nvSpPr>
          <p:cNvPr id="20" name="Text Box 9"/>
          <p:cNvSpPr txBox="1">
            <a:spLocks noChangeArrowheads="1"/>
          </p:cNvSpPr>
          <p:nvPr userDrawn="1"/>
        </p:nvSpPr>
        <p:spPr bwMode="auto">
          <a:xfrm rot="16200000">
            <a:off x="8591550" y="338138"/>
            <a:ext cx="890588" cy="214312"/>
          </a:xfrm>
          <a:prstGeom prst="rect">
            <a:avLst/>
          </a:prstGeom>
          <a:noFill/>
          <a:ln w="9525">
            <a:noFill/>
            <a:miter lim="800000"/>
            <a:headEnd/>
            <a:tailEnd/>
          </a:ln>
          <a:effectLst/>
        </p:spPr>
        <p:txBody>
          <a:bodyPr wrap="none">
            <a:spAutoFit/>
          </a:bodyPr>
          <a:lstStyle/>
          <a:p>
            <a:pPr>
              <a:defRPr/>
            </a:pPr>
            <a:r>
              <a:rPr lang="en-US" sz="800">
                <a:solidFill>
                  <a:srgbClr val="FF3300"/>
                </a:solidFill>
                <a:cs typeface="Times New Roman" pitchFamily="18" charset="0"/>
              </a:rPr>
              <a:t>© </a:t>
            </a:r>
            <a:r>
              <a:rPr lang="en-IE" sz="800">
                <a:solidFill>
                  <a:srgbClr val="FF3300"/>
                </a:solidFill>
              </a:rPr>
              <a:t>Gerry Guinane</a:t>
            </a:r>
            <a:endParaRPr lang="en-US" sz="800">
              <a:solidFill>
                <a:srgbClr val="FF33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D9472B-6BB3-45DB-8801-99835CC5E5D9}"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176585E7-285B-4193-8BBE-2CC77F55F140}"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D97DA09C-28D6-4278-AF17-1420A6E6AE4E}"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295C973A-BCB4-4D53-AAAF-B3D2AC50BBF2}"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197C3D-DB51-4F50-827A-7E985BEBCE01}"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534C4316-36AE-4BFA-B330-702AD519E2C6}"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03EC2FCF-4F3A-4BA3-84D3-FB86900F775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11AD07F8-1818-4725-B4DA-1E02FA28DF0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6FB2D096-D587-4357-AE22-A157B00780E2}"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55F19D95-5B3A-4069-921C-C326F8F56BAE}"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80F7690A-CFF7-47B3-BB98-87E5066D9B8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php.net/manual/en/book.session.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upport.mozilla.org/en-US/kb/cookies-information-websites-store-on-your-computer"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p:txBody>
          <a:bodyPr>
            <a:normAutofit fontScale="85000" lnSpcReduction="20000"/>
          </a:bodyPr>
          <a:lstStyle/>
          <a:p>
            <a:pPr eaLnBrk="1" hangingPunct="1">
              <a:defRPr/>
            </a:pPr>
            <a:endParaRPr lang="en-GB" sz="2800" dirty="0" smtClean="0"/>
          </a:p>
          <a:p>
            <a:pPr eaLnBrk="1" hangingPunct="1">
              <a:defRPr/>
            </a:pPr>
            <a:r>
              <a:rPr lang="en-GB" sz="2800" dirty="0" smtClean="0"/>
              <a:t>Web Applications</a:t>
            </a:r>
          </a:p>
          <a:p>
            <a:pPr>
              <a:defRPr/>
            </a:pPr>
            <a:r>
              <a:rPr lang="en-GB" sz="2000" dirty="0" smtClean="0"/>
              <a:t>Data Access – PHP </a:t>
            </a:r>
            <a:r>
              <a:rPr lang="en-GB" sz="2000" smtClean="0"/>
              <a:t>and </a:t>
            </a:r>
            <a:r>
              <a:rPr lang="en-GB" sz="2000" smtClean="0"/>
              <a:t>MySQL</a:t>
            </a:r>
          </a:p>
          <a:p>
            <a:pPr>
              <a:defRPr/>
            </a:pPr>
            <a:endParaRPr lang="en-GB" sz="2000" dirty="0" smtClean="0"/>
          </a:p>
          <a:p>
            <a:pPr>
              <a:defRPr/>
            </a:pPr>
            <a:r>
              <a:rPr lang="en-GB" sz="2000" dirty="0" smtClean="0"/>
              <a:t>Cookies, Sessions &amp; user Authentication</a:t>
            </a:r>
            <a:endParaRPr lang="en-GB" sz="2000" dirty="0" smtClean="0"/>
          </a:p>
        </p:txBody>
      </p:sp>
      <p:sp>
        <p:nvSpPr>
          <p:cNvPr id="3077" name="Text Box 6"/>
          <p:cNvSpPr txBox="1">
            <a:spLocks noChangeArrowheads="1"/>
          </p:cNvSpPr>
          <p:nvPr/>
        </p:nvSpPr>
        <p:spPr bwMode="auto">
          <a:xfrm>
            <a:off x="231775" y="6257925"/>
            <a:ext cx="1353256" cy="461665"/>
          </a:xfrm>
          <a:prstGeom prst="rect">
            <a:avLst/>
          </a:prstGeom>
          <a:noFill/>
          <a:ln w="9525">
            <a:noFill/>
            <a:miter lim="800000"/>
            <a:headEnd/>
            <a:tailEnd/>
          </a:ln>
        </p:spPr>
        <p:txBody>
          <a:bodyPr wrap="none">
            <a:spAutoFit/>
          </a:bodyPr>
          <a:lstStyle/>
          <a:p>
            <a:r>
              <a:rPr lang="en-IE" dirty="0" smtClean="0"/>
              <a:t>Lecture </a:t>
            </a:r>
            <a:r>
              <a:rPr lang="en-IE" dirty="0"/>
              <a:t>4</a:t>
            </a:r>
            <a:endParaRPr lang="en-US" dirty="0"/>
          </a:p>
        </p:txBody>
      </p:sp>
      <p:pic>
        <p:nvPicPr>
          <p:cNvPr id="3078"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0"/>
            <a:ext cx="3598863" cy="1230313"/>
          </a:xfrm>
          <a:prstGeom prst="rect">
            <a:avLst/>
          </a:prstGeom>
          <a:noFill/>
          <a:ln w="9525">
            <a:noFill/>
            <a:miter lim="800000"/>
            <a:headEnd/>
            <a:tailEnd/>
          </a:ln>
        </p:spPr>
      </p:pic>
      <p:sp>
        <p:nvSpPr>
          <p:cNvPr id="6" name="Title 5"/>
          <p:cNvSpPr>
            <a:spLocks noGrp="1"/>
          </p:cNvSpPr>
          <p:nvPr>
            <p:ph type="ctrTitle"/>
          </p:nvPr>
        </p:nvSpPr>
        <p:spPr>
          <a:xfrm>
            <a:off x="685800" y="1544056"/>
            <a:ext cx="7772400" cy="792832"/>
          </a:xfrm>
        </p:spPr>
        <p:txBody>
          <a:bodyPr>
            <a:normAutofit fontScale="90000"/>
          </a:bodyPr>
          <a:lstStyle/>
          <a:p>
            <a:r>
              <a:rPr lang="en-GB" sz="4400" dirty="0" smtClean="0"/>
              <a:t>Data Driven Applications</a:t>
            </a:r>
            <a:br>
              <a:rPr lang="en-GB" sz="4400"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43000"/>
          </a:xfrm>
        </p:spPr>
        <p:txBody>
          <a:bodyPr/>
          <a:lstStyle/>
          <a:p>
            <a:r>
              <a:rPr lang="en-IE" dirty="0" smtClean="0"/>
              <a:t>Show cookies in Chrome</a:t>
            </a:r>
            <a:endParaRPr lang="en-US" dirty="0"/>
          </a:p>
        </p:txBody>
      </p:sp>
      <p:sp>
        <p:nvSpPr>
          <p:cNvPr id="3" name="Content Placeholder 2"/>
          <p:cNvSpPr>
            <a:spLocks noGrp="1"/>
          </p:cNvSpPr>
          <p:nvPr>
            <p:ph idx="1"/>
          </p:nvPr>
        </p:nvSpPr>
        <p:spPr/>
        <p:txBody>
          <a:bodyPr>
            <a:normAutofit/>
          </a:bodyPr>
          <a:lstStyle/>
          <a:p>
            <a:r>
              <a:rPr lang="en-US" sz="2000" dirty="0" smtClean="0"/>
              <a:t>Open Chrome-&gt;settings-&gt;advanced</a:t>
            </a:r>
          </a:p>
          <a:p>
            <a:r>
              <a:rPr lang="en-US" sz="2000" dirty="0" smtClean="0"/>
              <a:t>Then select Privacy-&gt;Content Settings-&gt;Cookies and Site Data</a:t>
            </a:r>
            <a:endParaRPr lang="en-US" sz="2000" dirty="0"/>
          </a:p>
        </p:txBody>
      </p:sp>
      <p:pic>
        <p:nvPicPr>
          <p:cNvPr id="6" name="Picture 5"/>
          <p:cNvPicPr>
            <a:picLocks noChangeAspect="1"/>
          </p:cNvPicPr>
          <p:nvPr/>
        </p:nvPicPr>
        <p:blipFill>
          <a:blip r:embed="rId2"/>
          <a:stretch>
            <a:fillRect/>
          </a:stretch>
        </p:blipFill>
        <p:spPr>
          <a:xfrm>
            <a:off x="336858" y="2655389"/>
            <a:ext cx="3936448" cy="3443659"/>
          </a:xfrm>
          <a:prstGeom prst="rect">
            <a:avLst/>
          </a:prstGeom>
        </p:spPr>
      </p:pic>
      <p:pic>
        <p:nvPicPr>
          <p:cNvPr id="7" name="Picture 6"/>
          <p:cNvPicPr>
            <a:picLocks noChangeAspect="1"/>
          </p:cNvPicPr>
          <p:nvPr/>
        </p:nvPicPr>
        <p:blipFill>
          <a:blip r:embed="rId3"/>
          <a:stretch>
            <a:fillRect/>
          </a:stretch>
        </p:blipFill>
        <p:spPr>
          <a:xfrm>
            <a:off x="4680827" y="2691775"/>
            <a:ext cx="4430071" cy="3407273"/>
          </a:xfrm>
          <a:prstGeom prst="rect">
            <a:avLst/>
          </a:prstGeom>
        </p:spPr>
      </p:pic>
      <p:pic>
        <p:nvPicPr>
          <p:cNvPr id="8" name="Picture 7"/>
          <p:cNvPicPr>
            <a:picLocks noChangeAspect="1"/>
          </p:cNvPicPr>
          <p:nvPr/>
        </p:nvPicPr>
        <p:blipFill>
          <a:blip r:embed="rId4"/>
          <a:stretch>
            <a:fillRect/>
          </a:stretch>
        </p:blipFill>
        <p:spPr>
          <a:xfrm>
            <a:off x="5148064" y="1466474"/>
            <a:ext cx="276225" cy="428625"/>
          </a:xfrm>
          <a:prstGeom prst="rect">
            <a:avLst/>
          </a:prstGeom>
        </p:spPr>
      </p:pic>
    </p:spTree>
    <p:extLst>
      <p:ext uri="{BB962C8B-B14F-4D97-AF65-F5344CB8AC3E}">
        <p14:creationId xmlns:p14="http://schemas.microsoft.com/office/powerpoint/2010/main" val="1121873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43000"/>
          </a:xfrm>
        </p:spPr>
        <p:txBody>
          <a:bodyPr/>
          <a:lstStyle/>
          <a:p>
            <a:r>
              <a:rPr lang="en-IE" dirty="0" smtClean="0"/>
              <a:t>Show cookies in Firefox</a:t>
            </a:r>
            <a:endParaRPr lang="en-US" dirty="0"/>
          </a:p>
        </p:txBody>
      </p:sp>
      <p:sp>
        <p:nvSpPr>
          <p:cNvPr id="3" name="Content Placeholder 2"/>
          <p:cNvSpPr>
            <a:spLocks noGrp="1"/>
          </p:cNvSpPr>
          <p:nvPr>
            <p:ph idx="1"/>
          </p:nvPr>
        </p:nvSpPr>
        <p:spPr/>
        <p:txBody>
          <a:bodyPr>
            <a:normAutofit/>
          </a:bodyPr>
          <a:lstStyle/>
          <a:p>
            <a:r>
              <a:rPr lang="en-US" sz="2000" dirty="0" smtClean="0"/>
              <a:t>Open settings-&gt;</a:t>
            </a:r>
          </a:p>
          <a:p>
            <a:r>
              <a:rPr lang="en-US" sz="2000" dirty="0" smtClean="0"/>
              <a:t>Then select Privacy-&gt;History-&gt;Remove Individual Cookies</a:t>
            </a:r>
            <a:endParaRPr lang="en-US" sz="2000" dirty="0"/>
          </a:p>
        </p:txBody>
      </p:sp>
      <p:pic>
        <p:nvPicPr>
          <p:cNvPr id="4" name="Picture 3"/>
          <p:cNvPicPr>
            <a:picLocks noChangeAspect="1"/>
          </p:cNvPicPr>
          <p:nvPr/>
        </p:nvPicPr>
        <p:blipFill>
          <a:blip r:embed="rId2"/>
          <a:stretch>
            <a:fillRect/>
          </a:stretch>
        </p:blipFill>
        <p:spPr>
          <a:xfrm>
            <a:off x="5519358" y="2611831"/>
            <a:ext cx="3252815" cy="3457947"/>
          </a:xfrm>
          <a:prstGeom prst="rect">
            <a:avLst/>
          </a:prstGeom>
        </p:spPr>
      </p:pic>
      <p:pic>
        <p:nvPicPr>
          <p:cNvPr id="5" name="Picture 4"/>
          <p:cNvPicPr>
            <a:picLocks noChangeAspect="1"/>
          </p:cNvPicPr>
          <p:nvPr/>
        </p:nvPicPr>
        <p:blipFill>
          <a:blip r:embed="rId3"/>
          <a:stretch>
            <a:fillRect/>
          </a:stretch>
        </p:blipFill>
        <p:spPr>
          <a:xfrm>
            <a:off x="395536" y="2996952"/>
            <a:ext cx="4680951" cy="2441860"/>
          </a:xfrm>
          <a:prstGeom prst="rect">
            <a:avLst/>
          </a:prstGeom>
        </p:spPr>
      </p:pic>
      <p:pic>
        <p:nvPicPr>
          <p:cNvPr id="8" name="Picture 7"/>
          <p:cNvPicPr>
            <a:picLocks noChangeAspect="1"/>
          </p:cNvPicPr>
          <p:nvPr/>
        </p:nvPicPr>
        <p:blipFill>
          <a:blip r:embed="rId4"/>
          <a:stretch>
            <a:fillRect/>
          </a:stretch>
        </p:blipFill>
        <p:spPr>
          <a:xfrm>
            <a:off x="2694574" y="1523487"/>
            <a:ext cx="352425" cy="428625"/>
          </a:xfrm>
          <a:prstGeom prst="rect">
            <a:avLst/>
          </a:prstGeom>
        </p:spPr>
      </p:pic>
    </p:spTree>
    <p:extLst>
      <p:ext uri="{BB962C8B-B14F-4D97-AF65-F5344CB8AC3E}">
        <p14:creationId xmlns:p14="http://schemas.microsoft.com/office/powerpoint/2010/main" val="2823220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43000"/>
          </a:xfrm>
        </p:spPr>
        <p:txBody>
          <a:bodyPr/>
          <a:lstStyle/>
          <a:p>
            <a:r>
              <a:rPr lang="en-IE" dirty="0" smtClean="0"/>
              <a:t>Show cookies in IE</a:t>
            </a:r>
            <a:endParaRPr lang="en-US" dirty="0"/>
          </a:p>
        </p:txBody>
      </p:sp>
      <p:sp>
        <p:nvSpPr>
          <p:cNvPr id="3" name="Content Placeholder 2"/>
          <p:cNvSpPr>
            <a:spLocks noGrp="1"/>
          </p:cNvSpPr>
          <p:nvPr>
            <p:ph idx="1"/>
          </p:nvPr>
        </p:nvSpPr>
        <p:spPr/>
        <p:txBody>
          <a:bodyPr>
            <a:normAutofit/>
          </a:bodyPr>
          <a:lstStyle/>
          <a:p>
            <a:r>
              <a:rPr lang="en-US" sz="2000" dirty="0" smtClean="0"/>
              <a:t>Open settings-&gt;internet options</a:t>
            </a:r>
          </a:p>
          <a:p>
            <a:r>
              <a:rPr lang="en-US" sz="2000" dirty="0" smtClean="0"/>
              <a:t>Then select Browsing History-&gt;Settings-&gt;View Files</a:t>
            </a:r>
            <a:endParaRPr lang="en-US" sz="2000" dirty="0"/>
          </a:p>
        </p:txBody>
      </p:sp>
      <p:pic>
        <p:nvPicPr>
          <p:cNvPr id="6" name="Picture 5"/>
          <p:cNvPicPr>
            <a:picLocks noChangeAspect="1"/>
          </p:cNvPicPr>
          <p:nvPr/>
        </p:nvPicPr>
        <p:blipFill>
          <a:blip r:embed="rId2"/>
          <a:stretch>
            <a:fillRect/>
          </a:stretch>
        </p:blipFill>
        <p:spPr>
          <a:xfrm>
            <a:off x="4644439" y="1412776"/>
            <a:ext cx="432048" cy="486054"/>
          </a:xfrm>
          <a:prstGeom prst="rect">
            <a:avLst/>
          </a:prstGeom>
        </p:spPr>
      </p:pic>
      <p:pic>
        <p:nvPicPr>
          <p:cNvPr id="7" name="Picture 6"/>
          <p:cNvPicPr>
            <a:picLocks noChangeAspect="1"/>
          </p:cNvPicPr>
          <p:nvPr/>
        </p:nvPicPr>
        <p:blipFill>
          <a:blip r:embed="rId3"/>
          <a:stretch>
            <a:fillRect/>
          </a:stretch>
        </p:blipFill>
        <p:spPr>
          <a:xfrm>
            <a:off x="320676" y="2479548"/>
            <a:ext cx="3933825" cy="3619500"/>
          </a:xfrm>
          <a:prstGeom prst="rect">
            <a:avLst/>
          </a:prstGeom>
        </p:spPr>
      </p:pic>
      <p:pic>
        <p:nvPicPr>
          <p:cNvPr id="9" name="Picture 8"/>
          <p:cNvPicPr>
            <a:picLocks noChangeAspect="1"/>
          </p:cNvPicPr>
          <p:nvPr/>
        </p:nvPicPr>
        <p:blipFill>
          <a:blip r:embed="rId4"/>
          <a:stretch>
            <a:fillRect/>
          </a:stretch>
        </p:blipFill>
        <p:spPr>
          <a:xfrm>
            <a:off x="4620053" y="2708920"/>
            <a:ext cx="4204543" cy="2848843"/>
          </a:xfrm>
          <a:prstGeom prst="rect">
            <a:avLst/>
          </a:prstGeom>
        </p:spPr>
      </p:pic>
    </p:spTree>
    <p:extLst>
      <p:ext uri="{BB962C8B-B14F-4D97-AF65-F5344CB8AC3E}">
        <p14:creationId xmlns:p14="http://schemas.microsoft.com/office/powerpoint/2010/main" val="521704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View Cookies IE</a:t>
            </a:r>
            <a:endParaRPr lang="en-US" dirty="0"/>
          </a:p>
        </p:txBody>
      </p:sp>
      <p:pic>
        <p:nvPicPr>
          <p:cNvPr id="30723" name="Picture 3"/>
          <p:cNvPicPr>
            <a:picLocks noChangeAspect="1" noChangeArrowheads="1"/>
          </p:cNvPicPr>
          <p:nvPr/>
        </p:nvPicPr>
        <p:blipFill>
          <a:blip r:embed="rId2" cstate="print"/>
          <a:srcRect/>
          <a:stretch>
            <a:fillRect/>
          </a:stretch>
        </p:blipFill>
        <p:spPr bwMode="auto">
          <a:xfrm>
            <a:off x="467544" y="544318"/>
            <a:ext cx="4104456" cy="5639317"/>
          </a:xfrm>
          <a:prstGeom prst="rect">
            <a:avLst/>
          </a:prstGeom>
          <a:noFill/>
          <a:ln w="9525">
            <a:noFill/>
            <a:miter lim="800000"/>
            <a:headEnd/>
            <a:tailEnd/>
          </a:ln>
        </p:spPr>
      </p:pic>
      <p:pic>
        <p:nvPicPr>
          <p:cNvPr id="30724" name="Picture 4"/>
          <p:cNvPicPr>
            <a:picLocks noChangeAspect="1" noChangeArrowheads="1"/>
          </p:cNvPicPr>
          <p:nvPr/>
        </p:nvPicPr>
        <p:blipFill>
          <a:blip r:embed="rId3" cstate="print"/>
          <a:srcRect/>
          <a:stretch>
            <a:fillRect/>
          </a:stretch>
        </p:blipFill>
        <p:spPr bwMode="auto">
          <a:xfrm>
            <a:off x="4572000" y="1124744"/>
            <a:ext cx="3542928" cy="4807109"/>
          </a:xfrm>
          <a:prstGeom prst="rect">
            <a:avLst/>
          </a:prstGeom>
          <a:noFill/>
          <a:ln w="9525">
            <a:noFill/>
            <a:miter lim="800000"/>
            <a:headEnd/>
            <a:tailEnd/>
          </a:ln>
        </p:spPr>
      </p:pic>
      <p:sp>
        <p:nvSpPr>
          <p:cNvPr id="7" name="Rectangle 6"/>
          <p:cNvSpPr/>
          <p:nvPr/>
        </p:nvSpPr>
        <p:spPr bwMode="auto">
          <a:xfrm>
            <a:off x="2339752" y="4365104"/>
            <a:ext cx="576064" cy="216024"/>
          </a:xfrm>
          <a:prstGeom prst="rect">
            <a:avLst/>
          </a:prstGeom>
          <a:noFill/>
          <a:ln w="38100" cap="flat" cmpd="sng" algn="ctr">
            <a:solidFill>
              <a:srgbClr val="FF33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Rectangle 7"/>
          <p:cNvSpPr/>
          <p:nvPr/>
        </p:nvSpPr>
        <p:spPr bwMode="auto">
          <a:xfrm>
            <a:off x="6804248" y="4077072"/>
            <a:ext cx="1080120" cy="360040"/>
          </a:xfrm>
          <a:prstGeom prst="rect">
            <a:avLst/>
          </a:prstGeom>
          <a:noFill/>
          <a:ln w="38100" cap="flat" cmpd="sng" algn="ctr">
            <a:solidFill>
              <a:srgbClr val="FF33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cxnSp>
        <p:nvCxnSpPr>
          <p:cNvPr id="10" name="Straight Arrow Connector 9"/>
          <p:cNvCxnSpPr/>
          <p:nvPr/>
        </p:nvCxnSpPr>
        <p:spPr bwMode="auto">
          <a:xfrm flipV="1">
            <a:off x="3275856" y="2924944"/>
            <a:ext cx="1008112" cy="2880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195014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Browser Developer mode - console</a:t>
            </a:r>
            <a:endParaRPr lang="en-IE" dirty="0"/>
          </a:p>
        </p:txBody>
      </p:sp>
      <p:sp>
        <p:nvSpPr>
          <p:cNvPr id="3" name="Content Placeholder 2"/>
          <p:cNvSpPr>
            <a:spLocks noGrp="1"/>
          </p:cNvSpPr>
          <p:nvPr>
            <p:ph sz="quarter" idx="1"/>
          </p:nvPr>
        </p:nvSpPr>
        <p:spPr/>
        <p:txBody>
          <a:bodyPr/>
          <a:lstStyle/>
          <a:p>
            <a:r>
              <a:rPr lang="en-IE" dirty="0" smtClean="0"/>
              <a:t>To view cookies - In all of these browsers you can open developer mode (Ctrl-Shift-J) – select the console and type   	</a:t>
            </a:r>
            <a:r>
              <a:rPr lang="en-IE" sz="2400" dirty="0" err="1" smtClean="0">
                <a:latin typeface="Courier New" panose="02070309020205020404" pitchFamily="49" charset="0"/>
                <a:cs typeface="Courier New" panose="02070309020205020404" pitchFamily="49" charset="0"/>
              </a:rPr>
              <a:t>javascript:alert</a:t>
            </a:r>
            <a:r>
              <a:rPr lang="en-IE" sz="2400" dirty="0" smtClean="0">
                <a:latin typeface="Courier New" panose="02070309020205020404" pitchFamily="49" charset="0"/>
                <a:cs typeface="Courier New" panose="02070309020205020404" pitchFamily="49" charset="0"/>
              </a:rPr>
              <a:t>(</a:t>
            </a:r>
            <a:r>
              <a:rPr lang="en-IE" sz="2400" dirty="0" err="1" smtClean="0">
                <a:latin typeface="Courier New" panose="02070309020205020404" pitchFamily="49" charset="0"/>
                <a:cs typeface="Courier New" panose="02070309020205020404" pitchFamily="49" charset="0"/>
              </a:rPr>
              <a:t>document.cookie</a:t>
            </a:r>
            <a:r>
              <a:rPr lang="en-IE" sz="3200" dirty="0">
                <a:latin typeface="Courier New" panose="02070309020205020404" pitchFamily="49" charset="0"/>
                <a:cs typeface="Courier New" panose="02070309020205020404" pitchFamily="49" charset="0"/>
              </a:rPr>
              <a:t>);</a:t>
            </a:r>
          </a:p>
        </p:txBody>
      </p:sp>
      <p:pic>
        <p:nvPicPr>
          <p:cNvPr id="4" name="Picture 3"/>
          <p:cNvPicPr>
            <a:picLocks noChangeAspect="1"/>
          </p:cNvPicPr>
          <p:nvPr/>
        </p:nvPicPr>
        <p:blipFill>
          <a:blip r:embed="rId2"/>
          <a:stretch>
            <a:fillRect/>
          </a:stretch>
        </p:blipFill>
        <p:spPr>
          <a:xfrm>
            <a:off x="980922" y="3356992"/>
            <a:ext cx="7176060" cy="2888336"/>
          </a:xfrm>
          <a:prstGeom prst="rect">
            <a:avLst/>
          </a:prstGeom>
        </p:spPr>
      </p:pic>
    </p:spTree>
    <p:extLst>
      <p:ext uri="{BB962C8B-B14F-4D97-AF65-F5344CB8AC3E}">
        <p14:creationId xmlns:p14="http://schemas.microsoft.com/office/powerpoint/2010/main" val="277270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01 - Cookie Setter</a:t>
            </a:r>
            <a:endParaRPr lang="en-US" dirty="0"/>
          </a:p>
        </p:txBody>
      </p:sp>
      <p:sp>
        <p:nvSpPr>
          <p:cNvPr id="4" name="TextBox 3"/>
          <p:cNvSpPr txBox="1"/>
          <p:nvPr/>
        </p:nvSpPr>
        <p:spPr>
          <a:xfrm>
            <a:off x="307927" y="2276872"/>
            <a:ext cx="7687361" cy="2677656"/>
          </a:xfrm>
          <a:prstGeom prst="rect">
            <a:avLst/>
          </a:prstGeom>
          <a:solidFill>
            <a:schemeClr val="bg1"/>
          </a:solidFill>
        </p:spPr>
        <p:txBody>
          <a:bodyPr wrap="none" rtlCol="0">
            <a:spAutoFit/>
          </a:bodyPr>
          <a:lstStyle/>
          <a:p>
            <a:r>
              <a:rPr lang="en-US" dirty="0" smtClean="0"/>
              <a:t>&lt;?</a:t>
            </a:r>
            <a:r>
              <a:rPr lang="en-US" dirty="0" err="1" smtClean="0"/>
              <a:t>php</a:t>
            </a:r>
            <a:r>
              <a:rPr lang="en-US" dirty="0" smtClean="0"/>
              <a:t> </a:t>
            </a:r>
          </a:p>
          <a:p>
            <a:r>
              <a:rPr lang="en-US" dirty="0" smtClean="0"/>
              <a:t>//Set a cookie</a:t>
            </a:r>
          </a:p>
          <a:p>
            <a:r>
              <a:rPr lang="en-US" dirty="0" smtClean="0"/>
              <a:t>//</a:t>
            </a:r>
            <a:endParaRPr lang="en-IE" dirty="0" smtClean="0"/>
          </a:p>
          <a:p>
            <a:r>
              <a:rPr lang="en-IE" dirty="0" err="1" smtClean="0"/>
              <a:t>setcookie</a:t>
            </a:r>
            <a:r>
              <a:rPr lang="en-IE" dirty="0"/>
              <a:t>("user", </a:t>
            </a:r>
            <a:r>
              <a:rPr lang="en-IE" dirty="0" smtClean="0"/>
              <a:t>“Gerry", </a:t>
            </a:r>
            <a:r>
              <a:rPr lang="en-IE" dirty="0"/>
              <a:t>time()+3600);	</a:t>
            </a:r>
            <a:endParaRPr lang="en-IE" dirty="0" smtClean="0"/>
          </a:p>
          <a:p>
            <a:r>
              <a:rPr lang="en-IE" dirty="0" err="1" smtClean="0"/>
              <a:t>setcookie</a:t>
            </a:r>
            <a:r>
              <a:rPr lang="en-IE" dirty="0"/>
              <a:t>("</a:t>
            </a:r>
            <a:r>
              <a:rPr lang="en-IE" dirty="0" err="1"/>
              <a:t>shortlife</a:t>
            </a:r>
            <a:r>
              <a:rPr lang="en-IE" dirty="0"/>
              <a:t>","Data Driven </a:t>
            </a:r>
            <a:r>
              <a:rPr lang="en-IE" dirty="0" err="1"/>
              <a:t>Applications",time</a:t>
            </a:r>
            <a:r>
              <a:rPr lang="en-IE" dirty="0"/>
              <a:t>()+10</a:t>
            </a:r>
            <a:r>
              <a:rPr lang="en-IE" dirty="0" smtClean="0"/>
              <a:t>);</a:t>
            </a:r>
          </a:p>
          <a:p>
            <a:r>
              <a:rPr lang="en-US" dirty="0" smtClean="0"/>
              <a:t>?&gt;</a:t>
            </a:r>
          </a:p>
          <a:p>
            <a:endParaRPr lang="en-US" dirty="0"/>
          </a:p>
        </p:txBody>
      </p:sp>
      <p:sp>
        <p:nvSpPr>
          <p:cNvPr id="3" name="TextBox 2"/>
          <p:cNvSpPr txBox="1"/>
          <p:nvPr/>
        </p:nvSpPr>
        <p:spPr>
          <a:xfrm>
            <a:off x="307110" y="1577581"/>
            <a:ext cx="8000908" cy="461665"/>
          </a:xfrm>
          <a:prstGeom prst="rect">
            <a:avLst/>
          </a:prstGeom>
          <a:noFill/>
        </p:spPr>
        <p:txBody>
          <a:bodyPr wrap="none" rtlCol="0">
            <a:spAutoFit/>
          </a:bodyPr>
          <a:lstStyle/>
          <a:p>
            <a:r>
              <a:rPr lang="en-IE" dirty="0"/>
              <a:t>The </a:t>
            </a:r>
            <a:r>
              <a:rPr lang="en-IE" dirty="0" err="1"/>
              <a:t>setcookie</a:t>
            </a:r>
            <a:r>
              <a:rPr lang="en-IE" dirty="0"/>
              <a:t>() function must appear BEFORE the &lt;html&gt; tag.</a:t>
            </a:r>
          </a:p>
        </p:txBody>
      </p:sp>
    </p:spTree>
    <p:extLst>
      <p:ext uri="{BB962C8B-B14F-4D97-AF65-F5344CB8AC3E}">
        <p14:creationId xmlns:p14="http://schemas.microsoft.com/office/powerpoint/2010/main" val="2985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02 - Cookie Viewer</a:t>
            </a:r>
            <a:endParaRPr lang="en-US" dirty="0"/>
          </a:p>
        </p:txBody>
      </p:sp>
      <p:sp>
        <p:nvSpPr>
          <p:cNvPr id="4" name="TextBox 3"/>
          <p:cNvSpPr txBox="1"/>
          <p:nvPr/>
        </p:nvSpPr>
        <p:spPr>
          <a:xfrm>
            <a:off x="301752" y="2348880"/>
            <a:ext cx="8460432" cy="2677656"/>
          </a:xfrm>
          <a:prstGeom prst="rect">
            <a:avLst/>
          </a:prstGeom>
          <a:solidFill>
            <a:schemeClr val="bg1"/>
          </a:solidFill>
        </p:spPr>
        <p:txBody>
          <a:bodyPr wrap="square" rtlCol="0">
            <a:spAutoFit/>
          </a:bodyPr>
          <a:lstStyle/>
          <a:p>
            <a:r>
              <a:rPr lang="en-IE" b="1" dirty="0" smtClean="0">
                <a:solidFill>
                  <a:srgbClr val="0000FF"/>
                </a:solidFill>
                <a:highlight>
                  <a:srgbClr val="FEFCF5"/>
                </a:highlight>
              </a:rPr>
              <a:t>if</a:t>
            </a:r>
            <a:r>
              <a:rPr lang="en-IE" dirty="0" smtClean="0">
                <a:solidFill>
                  <a:srgbClr val="000000"/>
                </a:solidFill>
                <a:highlight>
                  <a:srgbClr val="FEFCF5"/>
                </a:highlight>
              </a:rPr>
              <a:t> </a:t>
            </a:r>
            <a:r>
              <a:rPr lang="en-IE" dirty="0">
                <a:solidFill>
                  <a:srgbClr val="8000FF"/>
                </a:solidFill>
                <a:highlight>
                  <a:srgbClr val="FEFCF5"/>
                </a:highlight>
              </a:rPr>
              <a:t>(</a:t>
            </a:r>
            <a:r>
              <a:rPr lang="en-IE" b="1" dirty="0" err="1">
                <a:solidFill>
                  <a:srgbClr val="0000FF"/>
                </a:solidFill>
                <a:highlight>
                  <a:srgbClr val="FEFCF5"/>
                </a:highlight>
              </a:rPr>
              <a:t>isset</a:t>
            </a:r>
            <a:r>
              <a:rPr lang="en-IE" dirty="0">
                <a:solidFill>
                  <a:srgbClr val="8000FF"/>
                </a:solidFill>
                <a:highlight>
                  <a:srgbClr val="FEFCF5"/>
                </a:highlight>
              </a:rPr>
              <a:t>(</a:t>
            </a:r>
            <a:r>
              <a:rPr lang="en-IE" dirty="0">
                <a:solidFill>
                  <a:srgbClr val="000080"/>
                </a:solidFill>
                <a:highlight>
                  <a:srgbClr val="FEFCF5"/>
                </a:highlight>
              </a:rPr>
              <a:t>$_COOKIE</a:t>
            </a:r>
            <a:r>
              <a:rPr lang="en-IE" dirty="0">
                <a:solidFill>
                  <a:srgbClr val="8000FF"/>
                </a:solidFill>
                <a:highlight>
                  <a:srgbClr val="FEFCF5"/>
                </a:highlight>
              </a:rPr>
              <a:t>[</a:t>
            </a:r>
            <a:r>
              <a:rPr lang="en-IE" dirty="0">
                <a:solidFill>
                  <a:srgbClr val="808080"/>
                </a:solidFill>
                <a:highlight>
                  <a:srgbClr val="FEFCF5"/>
                </a:highlight>
              </a:rPr>
              <a:t>"user</a:t>
            </a:r>
            <a:r>
              <a:rPr lang="en-IE" dirty="0" smtClean="0">
                <a:solidFill>
                  <a:srgbClr val="808080"/>
                </a:solidFill>
                <a:highlight>
                  <a:srgbClr val="FEFCF5"/>
                </a:highlight>
              </a:rPr>
              <a:t>"</a:t>
            </a:r>
            <a:r>
              <a:rPr lang="en-IE" dirty="0" smtClean="0">
                <a:solidFill>
                  <a:srgbClr val="8000FF"/>
                </a:solidFill>
                <a:highlight>
                  <a:srgbClr val="FEFCF5"/>
                </a:highlight>
              </a:rPr>
              <a:t>]))</a:t>
            </a:r>
          </a:p>
          <a:p>
            <a:r>
              <a:rPr lang="en-IE" dirty="0" smtClean="0">
                <a:solidFill>
                  <a:srgbClr val="8000FF"/>
                </a:solidFill>
                <a:highlight>
                  <a:srgbClr val="FEFCF5"/>
                </a:highlight>
              </a:rPr>
              <a:t>{</a:t>
            </a:r>
            <a:r>
              <a:rPr lang="en-IE" dirty="0" smtClean="0">
                <a:solidFill>
                  <a:srgbClr val="000000"/>
                </a:solidFill>
                <a:highlight>
                  <a:srgbClr val="FEFCF5"/>
                </a:highlight>
              </a:rPr>
              <a:t>  </a:t>
            </a:r>
          </a:p>
          <a:p>
            <a:r>
              <a:rPr lang="en-IE" dirty="0" smtClean="0">
                <a:solidFill>
                  <a:srgbClr val="008000"/>
                </a:solidFill>
                <a:highlight>
                  <a:srgbClr val="FEFCF5"/>
                </a:highlight>
              </a:rPr>
              <a:t>//</a:t>
            </a:r>
            <a:r>
              <a:rPr lang="en-IE" dirty="0">
                <a:solidFill>
                  <a:srgbClr val="008000"/>
                </a:solidFill>
                <a:highlight>
                  <a:srgbClr val="FEFCF5"/>
                </a:highlight>
              </a:rPr>
              <a:t>Check that the cookie value is set</a:t>
            </a:r>
            <a:endParaRPr lang="en-IE" dirty="0">
              <a:solidFill>
                <a:srgbClr val="000000"/>
              </a:solidFill>
              <a:highlight>
                <a:srgbClr val="FEFCF5"/>
              </a:highlight>
            </a:endParaRPr>
          </a:p>
          <a:p>
            <a:r>
              <a:rPr lang="en-IE" b="1" dirty="0" smtClean="0">
                <a:solidFill>
                  <a:srgbClr val="0000FF"/>
                </a:solidFill>
                <a:highlight>
                  <a:srgbClr val="FEFCF5"/>
                </a:highlight>
              </a:rPr>
              <a:t>echo</a:t>
            </a:r>
            <a:r>
              <a:rPr lang="en-IE" dirty="0" smtClean="0">
                <a:solidFill>
                  <a:srgbClr val="000000"/>
                </a:solidFill>
                <a:highlight>
                  <a:srgbClr val="FEFCF5"/>
                </a:highlight>
              </a:rPr>
              <a:t> </a:t>
            </a:r>
            <a:r>
              <a:rPr lang="en-IE" dirty="0">
                <a:solidFill>
                  <a:srgbClr val="808080"/>
                </a:solidFill>
                <a:highlight>
                  <a:srgbClr val="FEFCF5"/>
                </a:highlight>
              </a:rPr>
              <a:t>"The &lt;b&gt;user&lt;/b&gt; Cookie value is   :  "</a:t>
            </a:r>
            <a:r>
              <a:rPr lang="en-IE" dirty="0">
                <a:solidFill>
                  <a:srgbClr val="8000FF"/>
                </a:solidFill>
                <a:highlight>
                  <a:srgbClr val="FEFCF5"/>
                </a:highlight>
              </a:rPr>
              <a:t>.</a:t>
            </a:r>
            <a:r>
              <a:rPr lang="en-IE" dirty="0">
                <a:solidFill>
                  <a:srgbClr val="000080"/>
                </a:solidFill>
                <a:highlight>
                  <a:srgbClr val="FEFCF5"/>
                </a:highlight>
              </a:rPr>
              <a:t>$_COOKIE</a:t>
            </a:r>
            <a:r>
              <a:rPr lang="en-IE" dirty="0">
                <a:solidFill>
                  <a:srgbClr val="8000FF"/>
                </a:solidFill>
                <a:highlight>
                  <a:srgbClr val="FEFCF5"/>
                </a:highlight>
              </a:rPr>
              <a:t>[</a:t>
            </a:r>
            <a:r>
              <a:rPr lang="en-IE" dirty="0">
                <a:solidFill>
                  <a:srgbClr val="808080"/>
                </a:solidFill>
                <a:highlight>
                  <a:srgbClr val="FEFCF5"/>
                </a:highlight>
              </a:rPr>
              <a:t>"user"</a:t>
            </a:r>
            <a:r>
              <a:rPr lang="en-IE" dirty="0">
                <a:solidFill>
                  <a:srgbClr val="8000FF"/>
                </a:solidFill>
                <a:highlight>
                  <a:srgbClr val="FEFCF5"/>
                </a:highlight>
              </a:rPr>
              <a:t>];</a:t>
            </a:r>
            <a:endParaRPr lang="en-IE" dirty="0">
              <a:solidFill>
                <a:srgbClr val="000000"/>
              </a:solidFill>
              <a:highlight>
                <a:srgbClr val="FEFCF5"/>
              </a:highlight>
            </a:endParaRPr>
          </a:p>
          <a:p>
            <a:r>
              <a:rPr lang="en-IE" dirty="0" smtClean="0">
                <a:solidFill>
                  <a:srgbClr val="8000FF"/>
                </a:solidFill>
                <a:highlight>
                  <a:srgbClr val="FEFCF5"/>
                </a:highlight>
              </a:rPr>
              <a:t>}</a:t>
            </a:r>
            <a:endParaRPr lang="en-IE" dirty="0">
              <a:solidFill>
                <a:srgbClr val="000000"/>
              </a:solidFill>
              <a:highlight>
                <a:srgbClr val="FEFCF5"/>
              </a:highlight>
            </a:endParaRPr>
          </a:p>
          <a:p>
            <a:r>
              <a:rPr lang="en-IE" b="1" dirty="0" smtClean="0">
                <a:solidFill>
                  <a:srgbClr val="0000FF"/>
                </a:solidFill>
                <a:highlight>
                  <a:srgbClr val="FEFCF5"/>
                </a:highlight>
              </a:rPr>
              <a:t>else</a:t>
            </a:r>
            <a:r>
              <a:rPr lang="en-IE" dirty="0" smtClean="0">
                <a:solidFill>
                  <a:srgbClr val="8000FF"/>
                </a:solidFill>
                <a:highlight>
                  <a:srgbClr val="FEFCF5"/>
                </a:highlight>
              </a:rPr>
              <a:t>{</a:t>
            </a:r>
            <a:r>
              <a:rPr lang="en-IE" b="1" dirty="0" smtClean="0">
                <a:solidFill>
                  <a:srgbClr val="0000FF"/>
                </a:solidFill>
                <a:highlight>
                  <a:srgbClr val="FEFCF5"/>
                </a:highlight>
              </a:rPr>
              <a:t>echo</a:t>
            </a:r>
            <a:r>
              <a:rPr lang="en-IE" dirty="0" smtClean="0">
                <a:solidFill>
                  <a:srgbClr val="000000"/>
                </a:solidFill>
                <a:highlight>
                  <a:srgbClr val="FEFCF5"/>
                </a:highlight>
              </a:rPr>
              <a:t> </a:t>
            </a:r>
            <a:r>
              <a:rPr lang="en-IE" dirty="0">
                <a:solidFill>
                  <a:srgbClr val="808080"/>
                </a:solidFill>
                <a:highlight>
                  <a:srgbClr val="FEFCF5"/>
                </a:highlight>
              </a:rPr>
              <a:t>"The &lt;b&gt;user&lt;/b&gt; cookie has expired or has not been set"</a:t>
            </a:r>
            <a:r>
              <a:rPr lang="en-IE" dirty="0">
                <a:solidFill>
                  <a:srgbClr val="8000FF"/>
                </a:solidFill>
                <a:highlight>
                  <a:srgbClr val="FEFCF5"/>
                </a:highlight>
              </a:rPr>
              <a:t>;}</a:t>
            </a:r>
            <a:endParaRPr lang="en-US" dirty="0"/>
          </a:p>
        </p:txBody>
      </p:sp>
    </p:spTree>
    <p:extLst>
      <p:ext uri="{BB962C8B-B14F-4D97-AF65-F5344CB8AC3E}">
        <p14:creationId xmlns:p14="http://schemas.microsoft.com/office/powerpoint/2010/main" val="588700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03 - Cookie Killer</a:t>
            </a:r>
            <a:endParaRPr lang="en-US" dirty="0"/>
          </a:p>
        </p:txBody>
      </p:sp>
      <p:sp>
        <p:nvSpPr>
          <p:cNvPr id="3" name="Content Placeholder 2"/>
          <p:cNvSpPr>
            <a:spLocks noGrp="1"/>
          </p:cNvSpPr>
          <p:nvPr>
            <p:ph idx="1"/>
          </p:nvPr>
        </p:nvSpPr>
        <p:spPr/>
        <p:txBody>
          <a:bodyPr/>
          <a:lstStyle/>
          <a:p>
            <a:r>
              <a:rPr lang="en-IE" dirty="0" smtClean="0"/>
              <a:t>Kill a cookie by setting a negative time</a:t>
            </a:r>
            <a:endParaRPr lang="en-US" dirty="0"/>
          </a:p>
        </p:txBody>
      </p:sp>
      <p:sp>
        <p:nvSpPr>
          <p:cNvPr id="4" name="TextBox 3"/>
          <p:cNvSpPr txBox="1"/>
          <p:nvPr/>
        </p:nvSpPr>
        <p:spPr>
          <a:xfrm>
            <a:off x="1115616" y="3284984"/>
            <a:ext cx="5381601" cy="1938992"/>
          </a:xfrm>
          <a:prstGeom prst="rect">
            <a:avLst/>
          </a:prstGeom>
          <a:solidFill>
            <a:schemeClr val="bg1"/>
          </a:solidFill>
        </p:spPr>
        <p:txBody>
          <a:bodyPr wrap="none" rtlCol="0">
            <a:spAutoFit/>
          </a:bodyPr>
          <a:lstStyle/>
          <a:p>
            <a:r>
              <a:rPr lang="en-US" sz="2000" dirty="0" smtClean="0"/>
              <a:t>&lt;?</a:t>
            </a:r>
            <a:r>
              <a:rPr lang="en-US" sz="2000" dirty="0" err="1" smtClean="0"/>
              <a:t>php</a:t>
            </a:r>
            <a:r>
              <a:rPr lang="en-US" sz="2000" dirty="0" smtClean="0"/>
              <a:t> </a:t>
            </a:r>
          </a:p>
          <a:p>
            <a:r>
              <a:rPr lang="en-IE" sz="2000" dirty="0">
                <a:solidFill>
                  <a:srgbClr val="000000"/>
                </a:solidFill>
                <a:highlight>
                  <a:srgbClr val="FEFCF5"/>
                </a:highlight>
              </a:rPr>
              <a:t>	</a:t>
            </a:r>
            <a:r>
              <a:rPr lang="en-IE" sz="2000" dirty="0">
                <a:solidFill>
                  <a:srgbClr val="008000"/>
                </a:solidFill>
                <a:highlight>
                  <a:srgbClr val="FEFCF5"/>
                </a:highlight>
              </a:rPr>
              <a:t>//EXAMPLE - UN-SETTING COOKIES</a:t>
            </a:r>
            <a:endParaRPr lang="en-IE" sz="2000" dirty="0">
              <a:solidFill>
                <a:srgbClr val="000000"/>
              </a:solidFill>
              <a:highlight>
                <a:srgbClr val="FEFCF5"/>
              </a:highlight>
            </a:endParaRPr>
          </a:p>
          <a:p>
            <a:r>
              <a:rPr lang="en-IE" sz="2000" dirty="0">
                <a:solidFill>
                  <a:srgbClr val="000000"/>
                </a:solidFill>
                <a:highlight>
                  <a:srgbClr val="FEFCF5"/>
                </a:highlight>
              </a:rPr>
              <a:t>	</a:t>
            </a:r>
            <a:r>
              <a:rPr lang="en-IE" sz="2000" dirty="0" err="1">
                <a:solidFill>
                  <a:srgbClr val="000000"/>
                </a:solidFill>
                <a:highlight>
                  <a:srgbClr val="FEFCF5"/>
                </a:highlight>
              </a:rPr>
              <a:t>setcookie</a:t>
            </a:r>
            <a:r>
              <a:rPr lang="en-IE" sz="2000" dirty="0">
                <a:solidFill>
                  <a:srgbClr val="8000FF"/>
                </a:solidFill>
                <a:highlight>
                  <a:srgbClr val="FEFCF5"/>
                </a:highlight>
              </a:rPr>
              <a:t>(</a:t>
            </a:r>
            <a:r>
              <a:rPr lang="en-IE" sz="2000" dirty="0">
                <a:solidFill>
                  <a:srgbClr val="808080"/>
                </a:solidFill>
                <a:highlight>
                  <a:srgbClr val="FEFCF5"/>
                </a:highlight>
              </a:rPr>
              <a:t>"user"</a:t>
            </a:r>
            <a:r>
              <a:rPr lang="en-IE" sz="2000" dirty="0">
                <a:solidFill>
                  <a:srgbClr val="8000FF"/>
                </a:solidFill>
                <a:highlight>
                  <a:srgbClr val="FEFCF5"/>
                </a:highlight>
              </a:rPr>
              <a:t>,</a:t>
            </a:r>
            <a:r>
              <a:rPr lang="en-IE" sz="2000" dirty="0">
                <a:solidFill>
                  <a:srgbClr val="000000"/>
                </a:solidFill>
                <a:highlight>
                  <a:srgbClr val="FEFCF5"/>
                </a:highlight>
              </a:rPr>
              <a:t> </a:t>
            </a:r>
            <a:r>
              <a:rPr lang="en-IE" sz="2000" dirty="0">
                <a:solidFill>
                  <a:srgbClr val="808080"/>
                </a:solidFill>
                <a:highlight>
                  <a:srgbClr val="FEFCF5"/>
                </a:highlight>
              </a:rPr>
              <a:t>""</a:t>
            </a:r>
            <a:r>
              <a:rPr lang="en-IE" sz="2000" dirty="0">
                <a:solidFill>
                  <a:srgbClr val="8000FF"/>
                </a:solidFill>
                <a:highlight>
                  <a:srgbClr val="FEFCF5"/>
                </a:highlight>
              </a:rPr>
              <a:t>,</a:t>
            </a:r>
            <a:r>
              <a:rPr lang="en-IE" sz="2000" dirty="0">
                <a:solidFill>
                  <a:srgbClr val="000000"/>
                </a:solidFill>
                <a:highlight>
                  <a:srgbClr val="FEFCF5"/>
                </a:highlight>
              </a:rPr>
              <a:t> </a:t>
            </a:r>
            <a:r>
              <a:rPr lang="en-IE" sz="2000" b="1" dirty="0">
                <a:solidFill>
                  <a:srgbClr val="0000FF"/>
                </a:solidFill>
                <a:highlight>
                  <a:srgbClr val="FEFCF5"/>
                </a:highlight>
              </a:rPr>
              <a:t>time</a:t>
            </a:r>
            <a:r>
              <a:rPr lang="en-IE" sz="2000" dirty="0">
                <a:solidFill>
                  <a:srgbClr val="8000FF"/>
                </a:solidFill>
                <a:highlight>
                  <a:srgbClr val="FEFCF5"/>
                </a:highlight>
              </a:rPr>
              <a:t>()-</a:t>
            </a:r>
            <a:r>
              <a:rPr lang="en-IE" sz="2000" dirty="0" smtClean="0">
                <a:solidFill>
                  <a:srgbClr val="FF8000"/>
                </a:solidFill>
                <a:highlight>
                  <a:srgbClr val="FEFCF5"/>
                </a:highlight>
              </a:rPr>
              <a:t>10</a:t>
            </a:r>
            <a:r>
              <a:rPr lang="en-IE" sz="2000" dirty="0" smtClean="0">
                <a:solidFill>
                  <a:srgbClr val="8000FF"/>
                </a:solidFill>
                <a:highlight>
                  <a:srgbClr val="FEFCF5"/>
                </a:highlight>
              </a:rPr>
              <a:t>;</a:t>
            </a:r>
            <a:endParaRPr lang="en-IE" sz="2000" dirty="0">
              <a:solidFill>
                <a:srgbClr val="000000"/>
              </a:solidFill>
              <a:highlight>
                <a:srgbClr val="FEFCF5"/>
              </a:highlight>
            </a:endParaRPr>
          </a:p>
          <a:p>
            <a:r>
              <a:rPr lang="en-IE" sz="2000" dirty="0">
                <a:solidFill>
                  <a:srgbClr val="000000"/>
                </a:solidFill>
                <a:highlight>
                  <a:srgbClr val="FEFCF5"/>
                </a:highlight>
              </a:rPr>
              <a:t>	</a:t>
            </a:r>
            <a:r>
              <a:rPr lang="en-IE" sz="2000" dirty="0" err="1">
                <a:solidFill>
                  <a:srgbClr val="000000"/>
                </a:solidFill>
                <a:highlight>
                  <a:srgbClr val="FEFCF5"/>
                </a:highlight>
              </a:rPr>
              <a:t>setcookie</a:t>
            </a:r>
            <a:r>
              <a:rPr lang="en-IE" sz="2000" dirty="0">
                <a:solidFill>
                  <a:srgbClr val="8000FF"/>
                </a:solidFill>
                <a:highlight>
                  <a:srgbClr val="FEFCF5"/>
                </a:highlight>
              </a:rPr>
              <a:t>(</a:t>
            </a:r>
            <a:r>
              <a:rPr lang="en-IE" sz="2000" dirty="0">
                <a:solidFill>
                  <a:srgbClr val="808080"/>
                </a:solidFill>
                <a:highlight>
                  <a:srgbClr val="FEFCF5"/>
                </a:highlight>
              </a:rPr>
              <a:t>"</a:t>
            </a:r>
            <a:r>
              <a:rPr lang="en-IE" sz="2000" dirty="0" err="1">
                <a:solidFill>
                  <a:srgbClr val="808080"/>
                </a:solidFill>
                <a:highlight>
                  <a:srgbClr val="FEFCF5"/>
                </a:highlight>
              </a:rPr>
              <a:t>shortlife</a:t>
            </a:r>
            <a:r>
              <a:rPr lang="en-IE" sz="2000" dirty="0">
                <a:solidFill>
                  <a:srgbClr val="808080"/>
                </a:solidFill>
                <a:highlight>
                  <a:srgbClr val="FEFCF5"/>
                </a:highlight>
              </a:rPr>
              <a:t>"</a:t>
            </a:r>
            <a:r>
              <a:rPr lang="en-IE" sz="2000" dirty="0">
                <a:solidFill>
                  <a:srgbClr val="8000FF"/>
                </a:solidFill>
                <a:highlight>
                  <a:srgbClr val="FEFCF5"/>
                </a:highlight>
              </a:rPr>
              <a:t>,</a:t>
            </a:r>
            <a:r>
              <a:rPr lang="en-IE" sz="2000" dirty="0">
                <a:solidFill>
                  <a:srgbClr val="808080"/>
                </a:solidFill>
                <a:highlight>
                  <a:srgbClr val="FEFCF5"/>
                </a:highlight>
              </a:rPr>
              <a:t>""</a:t>
            </a:r>
            <a:r>
              <a:rPr lang="en-IE" sz="2000" dirty="0">
                <a:solidFill>
                  <a:srgbClr val="8000FF"/>
                </a:solidFill>
                <a:highlight>
                  <a:srgbClr val="FEFCF5"/>
                </a:highlight>
              </a:rPr>
              <a:t>,</a:t>
            </a:r>
            <a:r>
              <a:rPr lang="en-IE" sz="2000" b="1" dirty="0">
                <a:solidFill>
                  <a:srgbClr val="0000FF"/>
                </a:solidFill>
                <a:highlight>
                  <a:srgbClr val="FEFCF5"/>
                </a:highlight>
              </a:rPr>
              <a:t>time</a:t>
            </a:r>
            <a:r>
              <a:rPr lang="en-IE" sz="2000" dirty="0">
                <a:solidFill>
                  <a:srgbClr val="8000FF"/>
                </a:solidFill>
                <a:highlight>
                  <a:srgbClr val="FEFCF5"/>
                </a:highlight>
              </a:rPr>
              <a:t>()-</a:t>
            </a:r>
            <a:r>
              <a:rPr lang="en-IE" sz="2000" dirty="0">
                <a:solidFill>
                  <a:srgbClr val="FF8000"/>
                </a:solidFill>
                <a:highlight>
                  <a:srgbClr val="FEFCF5"/>
                </a:highlight>
              </a:rPr>
              <a:t>10</a:t>
            </a:r>
            <a:r>
              <a:rPr lang="en-IE" sz="2000" dirty="0" smtClean="0">
                <a:solidFill>
                  <a:srgbClr val="8000FF"/>
                </a:solidFill>
                <a:highlight>
                  <a:srgbClr val="FEFCF5"/>
                </a:highlight>
              </a:rPr>
              <a:t>);</a:t>
            </a:r>
          </a:p>
          <a:p>
            <a:r>
              <a:rPr lang="en-US" sz="2000" dirty="0" smtClean="0"/>
              <a:t>?&gt;</a:t>
            </a:r>
          </a:p>
          <a:p>
            <a:endParaRPr lang="en-US" sz="2000" dirty="0"/>
          </a:p>
        </p:txBody>
      </p:sp>
    </p:spTree>
    <p:extLst>
      <p:ext uri="{BB962C8B-B14F-4D97-AF65-F5344CB8AC3E}">
        <p14:creationId xmlns:p14="http://schemas.microsoft.com/office/powerpoint/2010/main" val="369171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Explore the mechanics of cookies</a:t>
            </a:r>
            <a:endParaRPr lang="en-IE" dirty="0"/>
          </a:p>
        </p:txBody>
      </p:sp>
      <p:sp>
        <p:nvSpPr>
          <p:cNvPr id="3" name="Content Placeholder 2"/>
          <p:cNvSpPr>
            <a:spLocks noGrp="1"/>
          </p:cNvSpPr>
          <p:nvPr>
            <p:ph sz="quarter" idx="1"/>
          </p:nvPr>
        </p:nvSpPr>
        <p:spPr/>
        <p:txBody>
          <a:bodyPr/>
          <a:lstStyle/>
          <a:p>
            <a:r>
              <a:rPr lang="en-IE" dirty="0" smtClean="0"/>
              <a:t>Set and unset cookies using PHP</a:t>
            </a:r>
          </a:p>
          <a:p>
            <a:r>
              <a:rPr lang="en-IE" dirty="0" smtClean="0"/>
              <a:t>Close and open browser</a:t>
            </a:r>
          </a:p>
          <a:p>
            <a:r>
              <a:rPr lang="en-IE" dirty="0" smtClean="0"/>
              <a:t>Hit the BACK button</a:t>
            </a:r>
          </a:p>
          <a:p>
            <a:r>
              <a:rPr lang="en-IE" dirty="0" smtClean="0"/>
              <a:t>Reload the page</a:t>
            </a:r>
          </a:p>
          <a:p>
            <a:r>
              <a:rPr lang="en-IE" dirty="0" smtClean="0"/>
              <a:t>Close browser – open page in a different browser</a:t>
            </a:r>
          </a:p>
          <a:p>
            <a:r>
              <a:rPr lang="en-IE" dirty="0" smtClean="0"/>
              <a:t>Clear browser cache</a:t>
            </a:r>
          </a:p>
          <a:p>
            <a:r>
              <a:rPr lang="en-IE" dirty="0" smtClean="0"/>
              <a:t>Delete Browser cookies</a:t>
            </a:r>
            <a:endParaRPr lang="en-IE" dirty="0"/>
          </a:p>
        </p:txBody>
      </p:sp>
    </p:spTree>
    <p:extLst>
      <p:ext uri="{BB962C8B-B14F-4D97-AF65-F5344CB8AC3E}">
        <p14:creationId xmlns:p14="http://schemas.microsoft.com/office/powerpoint/2010/main" val="110575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Problem with COOKIES</a:t>
            </a:r>
            <a:endParaRPr lang="en-US" dirty="0"/>
          </a:p>
        </p:txBody>
      </p:sp>
      <p:sp>
        <p:nvSpPr>
          <p:cNvPr id="3" name="Content Placeholder 2"/>
          <p:cNvSpPr>
            <a:spLocks noGrp="1"/>
          </p:cNvSpPr>
          <p:nvPr>
            <p:ph idx="1"/>
          </p:nvPr>
        </p:nvSpPr>
        <p:spPr/>
        <p:txBody>
          <a:bodyPr/>
          <a:lstStyle/>
          <a:p>
            <a:r>
              <a:rPr lang="en-IE" dirty="0" smtClean="0"/>
              <a:t>Cookies are stored on the client PC</a:t>
            </a:r>
          </a:p>
          <a:p>
            <a:r>
              <a:rPr lang="en-IE" dirty="0" smtClean="0"/>
              <a:t>They may be changed by the client PC user</a:t>
            </a:r>
          </a:p>
          <a:p>
            <a:r>
              <a:rPr lang="en-IE" dirty="0" smtClean="0"/>
              <a:t>Other users on the client PC may access websites using someone else’s cookies if they </a:t>
            </a:r>
            <a:r>
              <a:rPr lang="en-IE" dirty="0" err="1" smtClean="0"/>
              <a:t>havn’t</a:t>
            </a:r>
            <a:r>
              <a:rPr lang="en-IE" dirty="0" smtClean="0"/>
              <a:t> expired – </a:t>
            </a:r>
            <a:r>
              <a:rPr lang="en-IE" dirty="0" err="1" smtClean="0"/>
              <a:t>eg</a:t>
            </a:r>
            <a:r>
              <a:rPr lang="en-IE" dirty="0" smtClean="0"/>
              <a:t> in an internet cafe</a:t>
            </a:r>
          </a:p>
          <a:p>
            <a:r>
              <a:rPr lang="en-IE" dirty="0" smtClean="0"/>
              <a:t>Solution is SESSIONS</a:t>
            </a:r>
            <a:endParaRPr lang="en-US" dirty="0"/>
          </a:p>
        </p:txBody>
      </p:sp>
    </p:spTree>
    <p:extLst>
      <p:ext uri="{BB962C8B-B14F-4D97-AF65-F5344CB8AC3E}">
        <p14:creationId xmlns:p14="http://schemas.microsoft.com/office/powerpoint/2010/main" val="223811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IE" smtClean="0"/>
              <a:t>Learning Outcomes</a:t>
            </a:r>
          </a:p>
        </p:txBody>
      </p:sp>
      <p:sp>
        <p:nvSpPr>
          <p:cNvPr id="59395" name="Rectangle 3"/>
          <p:cNvSpPr>
            <a:spLocks noGrp="1" noChangeArrowheads="1"/>
          </p:cNvSpPr>
          <p:nvPr>
            <p:ph type="body" idx="1"/>
          </p:nvPr>
        </p:nvSpPr>
        <p:spPr/>
        <p:txBody>
          <a:bodyPr/>
          <a:lstStyle/>
          <a:p>
            <a:pPr eaLnBrk="1" hangingPunct="1">
              <a:defRPr/>
            </a:pPr>
            <a:r>
              <a:rPr lang="en-IE" dirty="0" smtClean="0"/>
              <a:t>You will be able to :</a:t>
            </a:r>
          </a:p>
          <a:p>
            <a:pPr lvl="1" eaLnBrk="1" hangingPunct="1">
              <a:defRPr/>
            </a:pPr>
            <a:r>
              <a:rPr lang="en-IE" dirty="0" smtClean="0"/>
              <a:t>Explain what cookies are, how they persist and how they are used (set /unset </a:t>
            </a:r>
            <a:r>
              <a:rPr lang="en-IE" dirty="0" err="1" smtClean="0"/>
              <a:t>etc</a:t>
            </a:r>
            <a:r>
              <a:rPr lang="en-IE" dirty="0" smtClean="0"/>
              <a:t>)</a:t>
            </a:r>
          </a:p>
          <a:p>
            <a:pPr lvl="1" eaLnBrk="1" hangingPunct="1">
              <a:defRPr/>
            </a:pPr>
            <a:endParaRPr lang="en-US" dirty="0" smtClean="0"/>
          </a:p>
        </p:txBody>
      </p:sp>
    </p:spTree>
    <p:extLst>
      <p:ext uri="{BB962C8B-B14F-4D97-AF65-F5344CB8AC3E}">
        <p14:creationId xmlns:p14="http://schemas.microsoft.com/office/powerpoint/2010/main" val="3000899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SESSIONS</a:t>
            </a:r>
            <a:endParaRPr lang="en-US" dirty="0"/>
          </a:p>
        </p:txBody>
      </p:sp>
      <p:sp>
        <p:nvSpPr>
          <p:cNvPr id="3" name="Content Placeholder 2"/>
          <p:cNvSpPr>
            <a:spLocks noGrp="1"/>
          </p:cNvSpPr>
          <p:nvPr>
            <p:ph idx="1"/>
          </p:nvPr>
        </p:nvSpPr>
        <p:spPr/>
        <p:txBody>
          <a:bodyPr/>
          <a:lstStyle/>
          <a:p>
            <a:r>
              <a:rPr lang="en-IE" sz="2400" dirty="0" smtClean="0"/>
              <a:t>SESSION DATA are  similar to cookies BUT stored on the SERVER rather than the client PC</a:t>
            </a:r>
          </a:p>
          <a:p>
            <a:r>
              <a:rPr lang="en-IE" sz="2400" dirty="0" smtClean="0"/>
              <a:t>A SESSION is established between a client and the server using a unique session number</a:t>
            </a:r>
          </a:p>
          <a:p>
            <a:r>
              <a:rPr lang="en-IE" sz="2400" dirty="0" smtClean="0"/>
              <a:t>The unique session number is stored on the </a:t>
            </a:r>
            <a:r>
              <a:rPr lang="en-IE" sz="2400" b="1" u="sng" dirty="0" smtClean="0"/>
              <a:t>client PC </a:t>
            </a:r>
            <a:r>
              <a:rPr lang="en-IE" sz="2400" dirty="0" smtClean="0"/>
              <a:t>as a cookie called  PHPSESSID</a:t>
            </a:r>
          </a:p>
          <a:p>
            <a:r>
              <a:rPr lang="en-IE" sz="2400" dirty="0" smtClean="0"/>
              <a:t>SESSION data is stored in the $_SESSION array on the </a:t>
            </a:r>
            <a:r>
              <a:rPr lang="en-IE" sz="2400" b="1" u="sng" dirty="0" smtClean="0"/>
              <a:t>server</a:t>
            </a:r>
          </a:p>
          <a:p>
            <a:r>
              <a:rPr lang="en-IE" sz="2400" dirty="0" smtClean="0"/>
              <a:t>SESSIONS may be made to expire for example when a user logs out thus preventing their data being visible to other users on the same PC</a:t>
            </a:r>
            <a:endParaRPr lang="en-US" sz="2400" dirty="0"/>
          </a:p>
        </p:txBody>
      </p:sp>
    </p:spTree>
    <p:extLst>
      <p:ext uri="{BB962C8B-B14F-4D97-AF65-F5344CB8AC3E}">
        <p14:creationId xmlns:p14="http://schemas.microsoft.com/office/powerpoint/2010/main" val="344091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92881" y="125878"/>
            <a:ext cx="4991100" cy="1143000"/>
          </a:xfrm>
        </p:spPr>
        <p:txBody>
          <a:bodyPr>
            <a:normAutofit fontScale="90000"/>
          </a:bodyPr>
          <a:lstStyle/>
          <a:p>
            <a:pPr algn="l" eaLnBrk="1" hangingPunct="1">
              <a:defRPr/>
            </a:pPr>
            <a:r>
              <a:rPr lang="en-IE" sz="4000" dirty="0" smtClean="0"/>
              <a:t>Sessions – where is the data stored? </a:t>
            </a:r>
            <a:endParaRPr lang="en-US" sz="4000" dirty="0" smtClean="0"/>
          </a:p>
        </p:txBody>
      </p:sp>
      <p:sp>
        <p:nvSpPr>
          <p:cNvPr id="104451"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IE">
              <a:solidFill>
                <a:schemeClr val="bg2"/>
              </a:solidFill>
            </a:endParaRPr>
          </a:p>
          <a:p>
            <a:pPr>
              <a:defRPr/>
            </a:pPr>
            <a:r>
              <a:rPr lang="en-IE">
                <a:solidFill>
                  <a:schemeClr val="bg2"/>
                </a:solidFill>
              </a:rPr>
              <a:t>     Internet</a:t>
            </a:r>
            <a:endParaRPr lang="en-US">
              <a:solidFill>
                <a:schemeClr val="bg2"/>
              </a:solidFill>
            </a:endParaRPr>
          </a:p>
        </p:txBody>
      </p:sp>
      <p:sp>
        <p:nvSpPr>
          <p:cNvPr id="10244" name="Line 4"/>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0245" name="Line 5"/>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0246" name="Line 6"/>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0247" name="Line 7"/>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0248" name="Line 8"/>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0249" name="Line 9"/>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0250" name="Text Box 11"/>
          <p:cNvSpPr txBox="1">
            <a:spLocks noChangeArrowheads="1"/>
          </p:cNvSpPr>
          <p:nvPr/>
        </p:nvSpPr>
        <p:spPr bwMode="auto">
          <a:xfrm>
            <a:off x="3907631" y="1176547"/>
            <a:ext cx="1620838" cy="1187450"/>
          </a:xfrm>
          <a:prstGeom prst="rect">
            <a:avLst/>
          </a:prstGeom>
          <a:noFill/>
          <a:ln w="9525">
            <a:noFill/>
            <a:miter lim="800000"/>
            <a:headEnd/>
            <a:tailEnd/>
          </a:ln>
        </p:spPr>
        <p:txBody>
          <a:bodyPr wrap="none">
            <a:spAutoFit/>
          </a:bodyPr>
          <a:lstStyle/>
          <a:p>
            <a:r>
              <a:rPr lang="en-IE" dirty="0"/>
              <a:t>Client</a:t>
            </a:r>
          </a:p>
          <a:p>
            <a:r>
              <a:rPr lang="en-IE" dirty="0"/>
              <a:t>Browser</a:t>
            </a:r>
          </a:p>
          <a:p>
            <a:r>
              <a:rPr lang="en-IE" dirty="0"/>
              <a:t>Application</a:t>
            </a:r>
            <a:endParaRPr lang="en-US" dirty="0"/>
          </a:p>
        </p:txBody>
      </p:sp>
      <p:sp>
        <p:nvSpPr>
          <p:cNvPr id="10251" name="Text Box 12"/>
          <p:cNvSpPr txBox="1">
            <a:spLocks noChangeArrowheads="1"/>
          </p:cNvSpPr>
          <p:nvPr/>
        </p:nvSpPr>
        <p:spPr bwMode="auto">
          <a:xfrm>
            <a:off x="3327401" y="4918000"/>
            <a:ext cx="1639887" cy="466725"/>
          </a:xfrm>
          <a:prstGeom prst="rect">
            <a:avLst/>
          </a:prstGeom>
          <a:solidFill>
            <a:srgbClr val="FF3300"/>
          </a:solidFill>
          <a:ln w="9525">
            <a:solidFill>
              <a:srgbClr val="FF3300"/>
            </a:solidFill>
            <a:miter lim="800000"/>
            <a:headEnd/>
            <a:tailEnd/>
          </a:ln>
        </p:spPr>
        <p:txBody>
          <a:bodyPr wrap="none">
            <a:spAutoFit/>
          </a:bodyPr>
          <a:lstStyle/>
          <a:p>
            <a:r>
              <a:rPr lang="en-IE" dirty="0"/>
              <a:t>Web Server</a:t>
            </a:r>
            <a:endParaRPr lang="en-US" dirty="0"/>
          </a:p>
        </p:txBody>
      </p:sp>
      <p:sp>
        <p:nvSpPr>
          <p:cNvPr id="10253" name="laptop"/>
          <p:cNvSpPr>
            <a:spLocks noEditPoints="1" noChangeArrowheads="1"/>
          </p:cNvSpPr>
          <p:nvPr/>
        </p:nvSpPr>
        <p:spPr bwMode="auto">
          <a:xfrm>
            <a:off x="5651500" y="170021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0254"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10256" name="Picture 18"/>
          <p:cNvPicPr>
            <a:picLocks noGrp="1" noChangeAspect="1" noChangeArrowheads="1"/>
          </p:cNvPicPr>
          <p:nvPr>
            <p:ph idx="1"/>
          </p:nvPr>
        </p:nvPicPr>
        <p:blipFill>
          <a:blip r:embed="rId2" cstate="print"/>
          <a:srcRect/>
          <a:stretch>
            <a:fillRect/>
          </a:stretch>
        </p:blipFill>
        <p:spPr>
          <a:xfrm>
            <a:off x="5940425" y="1773238"/>
            <a:ext cx="571500" cy="373062"/>
          </a:xfrm>
          <a:noFill/>
        </p:spPr>
      </p:pic>
      <p:sp>
        <p:nvSpPr>
          <p:cNvPr id="10258" name="Text Box 22"/>
          <p:cNvSpPr txBox="1">
            <a:spLocks noChangeArrowheads="1"/>
          </p:cNvSpPr>
          <p:nvPr/>
        </p:nvSpPr>
        <p:spPr bwMode="auto">
          <a:xfrm>
            <a:off x="5868194" y="296685"/>
            <a:ext cx="3043237" cy="1200329"/>
          </a:xfrm>
          <a:prstGeom prst="rect">
            <a:avLst/>
          </a:prstGeom>
          <a:noFill/>
          <a:ln w="9525">
            <a:noFill/>
            <a:miter lim="800000"/>
            <a:headEnd/>
            <a:tailEnd/>
          </a:ln>
        </p:spPr>
        <p:txBody>
          <a:bodyPr>
            <a:spAutoFit/>
          </a:bodyPr>
          <a:lstStyle/>
          <a:p>
            <a:r>
              <a:rPr lang="en-IE" dirty="0" smtClean="0"/>
              <a:t>Cookies stored on client machine as individual files</a:t>
            </a:r>
            <a:endParaRPr lang="en-US" dirty="0"/>
          </a:p>
        </p:txBody>
      </p:sp>
      <p:sp>
        <p:nvSpPr>
          <p:cNvPr id="2" name="TextBox 1"/>
          <p:cNvSpPr txBox="1"/>
          <p:nvPr/>
        </p:nvSpPr>
        <p:spPr>
          <a:xfrm>
            <a:off x="145308" y="2112963"/>
            <a:ext cx="3149549" cy="4401205"/>
          </a:xfrm>
          <a:prstGeom prst="rect">
            <a:avLst/>
          </a:prstGeom>
          <a:solidFill>
            <a:schemeClr val="bg1"/>
          </a:solidFill>
        </p:spPr>
        <p:txBody>
          <a:bodyPr wrap="square" rtlCol="0">
            <a:spAutoFit/>
          </a:bodyPr>
          <a:lstStyle/>
          <a:p>
            <a:r>
              <a:rPr lang="en-IE" sz="2000" dirty="0" smtClean="0"/>
              <a:t>When a session is established between a browser and web server then the web server sends a cookie – PHPSESSID to the browser. </a:t>
            </a:r>
          </a:p>
          <a:p>
            <a:r>
              <a:rPr lang="en-IE" sz="2000" dirty="0" smtClean="0"/>
              <a:t>Each further page request from the browser includes the PHPSESSID cookie</a:t>
            </a:r>
          </a:p>
          <a:p>
            <a:r>
              <a:rPr lang="en-IE" sz="2000" dirty="0" smtClean="0"/>
              <a:t>The server maintains an array $_SESSION to contain the variables used by the web application for EACH session</a:t>
            </a:r>
            <a:endParaRPr lang="en-IE" sz="2000" dirty="0"/>
          </a:p>
        </p:txBody>
      </p:sp>
      <p:sp>
        <p:nvSpPr>
          <p:cNvPr id="4" name="TextBox 3"/>
          <p:cNvSpPr txBox="1"/>
          <p:nvPr/>
        </p:nvSpPr>
        <p:spPr>
          <a:xfrm>
            <a:off x="6843713" y="1942307"/>
            <a:ext cx="2751074" cy="461665"/>
          </a:xfrm>
          <a:prstGeom prst="rect">
            <a:avLst/>
          </a:prstGeom>
          <a:noFill/>
          <a:ln>
            <a:solidFill>
              <a:srgbClr val="FF0000"/>
            </a:solidFill>
          </a:ln>
        </p:spPr>
        <p:txBody>
          <a:bodyPr wrap="none" rtlCol="0">
            <a:spAutoFit/>
          </a:bodyPr>
          <a:lstStyle/>
          <a:p>
            <a:r>
              <a:rPr lang="en-IE" dirty="0" err="1" smtClean="0"/>
              <a:t>Cookie:PHPSESSID</a:t>
            </a:r>
            <a:endParaRPr lang="en-IE" dirty="0" smtClean="0"/>
          </a:p>
        </p:txBody>
      </p:sp>
      <p:sp>
        <p:nvSpPr>
          <p:cNvPr id="22" name="TextBox 21"/>
          <p:cNvSpPr txBox="1"/>
          <p:nvPr/>
        </p:nvSpPr>
        <p:spPr>
          <a:xfrm>
            <a:off x="5820520" y="5791276"/>
            <a:ext cx="2871299" cy="830997"/>
          </a:xfrm>
          <a:prstGeom prst="rect">
            <a:avLst/>
          </a:prstGeom>
          <a:noFill/>
          <a:ln>
            <a:solidFill>
              <a:srgbClr val="FF0000"/>
            </a:solidFill>
          </a:ln>
        </p:spPr>
        <p:txBody>
          <a:bodyPr wrap="none" rtlCol="0">
            <a:spAutoFit/>
          </a:bodyPr>
          <a:lstStyle/>
          <a:p>
            <a:r>
              <a:rPr lang="en-IE" dirty="0" smtClean="0"/>
              <a:t>$_SESSION[‘views’]</a:t>
            </a:r>
          </a:p>
          <a:p>
            <a:r>
              <a:rPr lang="en-IE" dirty="0" smtClean="0"/>
              <a:t>$_SESSION[‘login’]</a:t>
            </a:r>
            <a:endParaRPr lang="en-IE" dirty="0"/>
          </a:p>
        </p:txBody>
      </p:sp>
      <p:cxnSp>
        <p:nvCxnSpPr>
          <p:cNvPr id="6" name="Straight Arrow Connector 5"/>
          <p:cNvCxnSpPr/>
          <p:nvPr/>
        </p:nvCxnSpPr>
        <p:spPr>
          <a:xfrm flipH="1">
            <a:off x="6511925" y="2518003"/>
            <a:ext cx="737137" cy="1704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28469" y="4351609"/>
            <a:ext cx="3659976" cy="461665"/>
          </a:xfrm>
          <a:prstGeom prst="rect">
            <a:avLst/>
          </a:prstGeom>
          <a:noFill/>
          <a:ln>
            <a:solidFill>
              <a:srgbClr val="FF0000"/>
            </a:solidFill>
          </a:ln>
        </p:spPr>
        <p:txBody>
          <a:bodyPr wrap="none" rtlCol="0">
            <a:spAutoFit/>
          </a:bodyPr>
          <a:lstStyle/>
          <a:p>
            <a:r>
              <a:rPr lang="en-IE" dirty="0" smtClean="0"/>
              <a:t>$_</a:t>
            </a:r>
            <a:r>
              <a:rPr lang="en-IE" dirty="0"/>
              <a:t>COOKIE</a:t>
            </a:r>
            <a:r>
              <a:rPr lang="en-IE" dirty="0" smtClean="0"/>
              <a:t>[‘PHPSESSID’]</a:t>
            </a:r>
            <a:endParaRPr lang="en-IE" dirty="0"/>
          </a:p>
        </p:txBody>
      </p:sp>
    </p:spTree>
    <p:extLst>
      <p:ext uri="{BB962C8B-B14F-4D97-AF65-F5344CB8AC3E}">
        <p14:creationId xmlns:p14="http://schemas.microsoft.com/office/powerpoint/2010/main" val="4159242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Session Persistence</a:t>
            </a:r>
            <a:endParaRPr lang="en-IE" dirty="0"/>
          </a:p>
        </p:txBody>
      </p:sp>
      <p:sp>
        <p:nvSpPr>
          <p:cNvPr id="3" name="Content Placeholder 2"/>
          <p:cNvSpPr>
            <a:spLocks noGrp="1"/>
          </p:cNvSpPr>
          <p:nvPr>
            <p:ph sz="quarter" idx="1"/>
          </p:nvPr>
        </p:nvSpPr>
        <p:spPr/>
        <p:txBody>
          <a:bodyPr>
            <a:normAutofit fontScale="92500"/>
          </a:bodyPr>
          <a:lstStyle/>
          <a:p>
            <a:r>
              <a:rPr lang="en-IE" dirty="0" smtClean="0"/>
              <a:t>Generally sessions will persist on both the browser and server machines. </a:t>
            </a:r>
          </a:p>
          <a:p>
            <a:r>
              <a:rPr lang="en-IE" dirty="0" smtClean="0"/>
              <a:t>On the browser side – the session ID is saved in the cookie PHPSESSID</a:t>
            </a:r>
          </a:p>
          <a:p>
            <a:pPr lvl="1"/>
            <a:r>
              <a:rPr lang="en-IE" dirty="0" smtClean="0"/>
              <a:t>On the server side the session data is saved in a file. The location of the file can be found by calling </a:t>
            </a:r>
            <a:r>
              <a:rPr lang="en-IE" dirty="0" err="1" smtClean="0"/>
              <a:t>session_save_path</a:t>
            </a:r>
            <a:r>
              <a:rPr lang="en-IE" dirty="0" smtClean="0"/>
              <a:t>()</a:t>
            </a:r>
          </a:p>
          <a:p>
            <a:r>
              <a:rPr lang="en-IE" dirty="0" smtClean="0"/>
              <a:t>This means that if the server and/or the browser are shut down and restarted – the session may be resumed. </a:t>
            </a:r>
          </a:p>
          <a:p>
            <a:r>
              <a:rPr lang="en-IE" dirty="0" smtClean="0"/>
              <a:t>This is a major security risk for logged on users if sessions are not properly killed. </a:t>
            </a:r>
          </a:p>
          <a:p>
            <a:r>
              <a:rPr lang="en-IE" dirty="0">
                <a:hlinkClick r:id="rId2"/>
              </a:rPr>
              <a:t>http://</a:t>
            </a:r>
            <a:r>
              <a:rPr lang="en-IE" dirty="0" smtClean="0">
                <a:hlinkClick r:id="rId2"/>
              </a:rPr>
              <a:t>php.net/manual/en/book.session.php</a:t>
            </a:r>
            <a:endParaRPr lang="en-IE" dirty="0" smtClean="0"/>
          </a:p>
          <a:p>
            <a:endParaRPr lang="en-IE" dirty="0"/>
          </a:p>
        </p:txBody>
      </p:sp>
    </p:spTree>
    <p:extLst>
      <p:ext uri="{BB962C8B-B14F-4D97-AF65-F5344CB8AC3E}">
        <p14:creationId xmlns:p14="http://schemas.microsoft.com/office/powerpoint/2010/main" val="1695512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L04_SESSIONS Examples</a:t>
            </a:r>
            <a:endParaRPr lang="en-IE" dirty="0"/>
          </a:p>
        </p:txBody>
      </p:sp>
      <p:sp>
        <p:nvSpPr>
          <p:cNvPr id="3" name="Content Placeholder 2"/>
          <p:cNvSpPr>
            <a:spLocks noGrp="1"/>
          </p:cNvSpPr>
          <p:nvPr>
            <p:ph sz="quarter" idx="1"/>
          </p:nvPr>
        </p:nvSpPr>
        <p:spPr/>
        <p:txBody>
          <a:bodyPr>
            <a:normAutofit fontScale="92500"/>
          </a:bodyPr>
          <a:lstStyle/>
          <a:p>
            <a:r>
              <a:rPr lang="en-IE" dirty="0" err="1"/>
              <a:t>s</a:t>
            </a:r>
            <a:r>
              <a:rPr lang="en-IE" dirty="0" err="1" smtClean="0"/>
              <a:t>ession_set</a:t>
            </a:r>
            <a:r>
              <a:rPr lang="en-IE" dirty="0" smtClean="0"/>
              <a:t> – This example JOINS a session and sets a variable to count the number of page views</a:t>
            </a:r>
          </a:p>
          <a:p>
            <a:r>
              <a:rPr lang="en-IE" dirty="0" err="1"/>
              <a:t>s</a:t>
            </a:r>
            <a:r>
              <a:rPr lang="en-IE" dirty="0" err="1" smtClean="0"/>
              <a:t>ession_view</a:t>
            </a:r>
            <a:r>
              <a:rPr lang="en-IE" dirty="0" smtClean="0"/>
              <a:t> – This example displays the $_COOKIE and $_SESSION array contents. Each time the page is reloaded the $_SESSION[‘</a:t>
            </a:r>
            <a:r>
              <a:rPr lang="en-IE" dirty="0" err="1" smtClean="0"/>
              <a:t>pageviews</a:t>
            </a:r>
            <a:r>
              <a:rPr lang="en-IE" dirty="0" smtClean="0"/>
              <a:t>’] session variable is incremented</a:t>
            </a:r>
          </a:p>
          <a:p>
            <a:r>
              <a:rPr lang="en-IE" dirty="0" err="1" smtClean="0"/>
              <a:t>session_unset</a:t>
            </a:r>
            <a:r>
              <a:rPr lang="en-IE" dirty="0" smtClean="0"/>
              <a:t> – </a:t>
            </a:r>
            <a:r>
              <a:rPr lang="en-IE" dirty="0" err="1" smtClean="0"/>
              <a:t>unsets</a:t>
            </a:r>
            <a:r>
              <a:rPr lang="en-IE" dirty="0" smtClean="0"/>
              <a:t> and destroys all session variables and destroys the client side session cookie</a:t>
            </a:r>
          </a:p>
          <a:p>
            <a:r>
              <a:rPr lang="en-IE" dirty="0" err="1" smtClean="0"/>
              <a:t>loginout</a:t>
            </a:r>
            <a:r>
              <a:rPr lang="en-IE" dirty="0" smtClean="0"/>
              <a:t> – uses a simple login button to create a session variable which is used to control access to a private web page </a:t>
            </a:r>
            <a:endParaRPr lang="en-IE" dirty="0"/>
          </a:p>
        </p:txBody>
      </p:sp>
    </p:spTree>
    <p:extLst>
      <p:ext uri="{BB962C8B-B14F-4D97-AF65-F5344CB8AC3E}">
        <p14:creationId xmlns:p14="http://schemas.microsoft.com/office/powerpoint/2010/main" val="116584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Set up a session</a:t>
            </a:r>
            <a:endParaRPr lang="en-US" dirty="0"/>
          </a:p>
        </p:txBody>
      </p:sp>
      <p:sp>
        <p:nvSpPr>
          <p:cNvPr id="3" name="Content Placeholder 2"/>
          <p:cNvSpPr>
            <a:spLocks noGrp="1"/>
          </p:cNvSpPr>
          <p:nvPr>
            <p:ph idx="1"/>
          </p:nvPr>
        </p:nvSpPr>
        <p:spPr>
          <a:xfrm>
            <a:off x="683568" y="1700808"/>
            <a:ext cx="7772400" cy="4114800"/>
          </a:xfrm>
        </p:spPr>
        <p:txBody>
          <a:bodyPr/>
          <a:lstStyle/>
          <a:p>
            <a:r>
              <a:rPr lang="en-IE" sz="2800" dirty="0" smtClean="0"/>
              <a:t>Any page joining a session must have </a:t>
            </a:r>
            <a:r>
              <a:rPr lang="en-IE" sz="2800" dirty="0" err="1" smtClean="0"/>
              <a:t>session_start</a:t>
            </a:r>
            <a:r>
              <a:rPr lang="en-IE" sz="2800" dirty="0" smtClean="0"/>
              <a:t>()  </a:t>
            </a:r>
            <a:r>
              <a:rPr lang="en-IE" sz="2800" dirty="0" smtClean="0">
                <a:solidFill>
                  <a:srgbClr val="FF0000"/>
                </a:solidFill>
              </a:rPr>
              <a:t>before the &lt;html&gt; tag</a:t>
            </a:r>
            <a:r>
              <a:rPr lang="en-IE" sz="2800" dirty="0" smtClean="0"/>
              <a:t>:</a:t>
            </a:r>
            <a:endParaRPr lang="en-US" sz="2800" dirty="0"/>
          </a:p>
        </p:txBody>
      </p:sp>
      <p:sp>
        <p:nvSpPr>
          <p:cNvPr id="4" name="TextBox 3"/>
          <p:cNvSpPr txBox="1"/>
          <p:nvPr/>
        </p:nvSpPr>
        <p:spPr>
          <a:xfrm>
            <a:off x="179512" y="2996952"/>
            <a:ext cx="4968552" cy="2492990"/>
          </a:xfrm>
          <a:prstGeom prst="rect">
            <a:avLst/>
          </a:prstGeom>
          <a:solidFill>
            <a:schemeClr val="bg1"/>
          </a:solidFill>
        </p:spPr>
        <p:txBody>
          <a:bodyPr wrap="square" rtlCol="0">
            <a:spAutoFit/>
          </a:bodyPr>
          <a:lstStyle/>
          <a:p>
            <a:r>
              <a:rPr lang="en-IE" sz="1200" dirty="0">
                <a:latin typeface="Courier New" panose="02070309020205020404" pitchFamily="49" charset="0"/>
                <a:cs typeface="Courier New" panose="02070309020205020404" pitchFamily="49" charset="0"/>
              </a:rPr>
              <a:t>&lt;?</a:t>
            </a:r>
            <a:r>
              <a:rPr lang="en-IE" sz="1200" dirty="0" err="1">
                <a:latin typeface="Courier New" panose="02070309020205020404" pitchFamily="49" charset="0"/>
                <a:cs typeface="Courier New" panose="02070309020205020404" pitchFamily="49" charset="0"/>
              </a:rPr>
              <a:t>php</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a:t>
            </a:r>
            <a:r>
              <a:rPr lang="en-IE" sz="1200" b="1" dirty="0" err="1">
                <a:solidFill>
                  <a:srgbClr val="FF0000"/>
                </a:solidFill>
                <a:latin typeface="Courier New" panose="02070309020205020404" pitchFamily="49" charset="0"/>
                <a:cs typeface="Courier New" panose="02070309020205020404" pitchFamily="49" charset="0"/>
              </a:rPr>
              <a:t>session_start</a:t>
            </a:r>
            <a:r>
              <a:rPr lang="en-IE" sz="1200" b="1" dirty="0">
                <a:solidFill>
                  <a:srgbClr val="FF0000"/>
                </a:solidFill>
                <a:latin typeface="Courier New" panose="02070309020205020404" pitchFamily="49" charset="0"/>
                <a:cs typeface="Courier New" panose="02070309020205020404" pitchFamily="49" charset="0"/>
              </a:rPr>
              <a:t>();  </a:t>
            </a:r>
            <a:r>
              <a:rPr lang="en-IE" sz="1200" dirty="0">
                <a:latin typeface="Courier New" panose="02070309020205020404" pitchFamily="49" charset="0"/>
                <a:cs typeface="Courier New" panose="02070309020205020404" pitchFamily="49" charset="0"/>
              </a:rPr>
              <a:t>//attach this page to the current session or create a new session</a:t>
            </a:r>
          </a:p>
          <a:p>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//initialise session variables</a:t>
            </a:r>
          </a:p>
          <a:p>
            <a:r>
              <a:rPr lang="en-IE" sz="1200" dirty="0">
                <a:latin typeface="Courier New" panose="02070309020205020404" pitchFamily="49" charset="0"/>
                <a:cs typeface="Courier New" panose="02070309020205020404" pitchFamily="49" charset="0"/>
              </a:rPr>
              <a:t>    if(!</a:t>
            </a:r>
            <a:r>
              <a:rPr lang="en-IE" sz="1200" dirty="0" err="1">
                <a:latin typeface="Courier New" panose="02070309020205020404" pitchFamily="49" charset="0"/>
                <a:cs typeface="Courier New" panose="02070309020205020404" pitchFamily="49" charset="0"/>
              </a:rPr>
              <a:t>isset</a:t>
            </a:r>
            <a:r>
              <a:rPr lang="en-IE" sz="1200" dirty="0">
                <a:latin typeface="Courier New" panose="02070309020205020404" pitchFamily="49" charset="0"/>
                <a:cs typeface="Courier New" panose="02070309020205020404" pitchFamily="49" charset="0"/>
              </a:rPr>
              <a:t>($_SESSION['</a:t>
            </a:r>
            <a:r>
              <a:rPr lang="en-IE" sz="1200" dirty="0" err="1">
                <a:latin typeface="Courier New" panose="02070309020205020404" pitchFamily="49" charset="0"/>
                <a:cs typeface="Courier New" panose="02070309020205020404" pitchFamily="49" charset="0"/>
              </a:rPr>
              <a:t>pageviews</a:t>
            </a:r>
            <a:r>
              <a:rPr lang="en-IE" sz="1200" dirty="0">
                <a:latin typeface="Courier New" panose="02070309020205020404" pitchFamily="49" charset="0"/>
                <a:cs typeface="Courier New" panose="02070309020205020404" pitchFamily="49" charset="0"/>
              </a:rPr>
              <a:t>'])){</a:t>
            </a:r>
          </a:p>
          <a:p>
            <a:r>
              <a:rPr lang="en-IE" sz="1200" dirty="0">
                <a:latin typeface="Courier New" panose="02070309020205020404" pitchFamily="49" charset="0"/>
                <a:cs typeface="Courier New" panose="02070309020205020404" pitchFamily="49" charset="0"/>
              </a:rPr>
              <a:t>        $_SESSION['</a:t>
            </a:r>
            <a:r>
              <a:rPr lang="en-IE" sz="1200" dirty="0" err="1">
                <a:latin typeface="Courier New" panose="02070309020205020404" pitchFamily="49" charset="0"/>
                <a:cs typeface="Courier New" panose="02070309020205020404" pitchFamily="49" charset="0"/>
              </a:rPr>
              <a:t>pageviews</a:t>
            </a:r>
            <a:r>
              <a:rPr lang="en-IE" sz="1200" dirty="0">
                <a:latin typeface="Courier New" panose="02070309020205020404" pitchFamily="49" charset="0"/>
                <a:cs typeface="Courier New" panose="02070309020205020404" pitchFamily="49" charset="0"/>
              </a:rPr>
              <a:t>'] = 1;             </a:t>
            </a:r>
          </a:p>
          <a:p>
            <a:r>
              <a:rPr lang="en-IE" sz="1200" dirty="0">
                <a:latin typeface="Courier New" panose="02070309020205020404" pitchFamily="49" charset="0"/>
                <a:cs typeface="Courier New" panose="02070309020205020404" pitchFamily="49" charset="0"/>
              </a:rPr>
              <a:t>    }</a:t>
            </a:r>
          </a:p>
          <a:p>
            <a:r>
              <a:rPr lang="en-IE" sz="1200" dirty="0">
                <a:latin typeface="Courier New" panose="02070309020205020404" pitchFamily="49" charset="0"/>
                <a:cs typeface="Courier New" panose="02070309020205020404" pitchFamily="49" charset="0"/>
              </a:rPr>
              <a:t>    else{</a:t>
            </a:r>
          </a:p>
          <a:p>
            <a:r>
              <a:rPr lang="en-IE" sz="1200" dirty="0">
                <a:latin typeface="Courier New" panose="02070309020205020404" pitchFamily="49" charset="0"/>
                <a:cs typeface="Courier New" panose="02070309020205020404" pitchFamily="49" charset="0"/>
              </a:rPr>
              <a:t>         $_SESSION['</a:t>
            </a:r>
            <a:r>
              <a:rPr lang="en-IE" sz="1200" dirty="0" err="1">
                <a:latin typeface="Courier New" panose="02070309020205020404" pitchFamily="49" charset="0"/>
                <a:cs typeface="Courier New" panose="02070309020205020404" pitchFamily="49" charset="0"/>
              </a:rPr>
              <a:t>pageviews</a:t>
            </a:r>
            <a:r>
              <a:rPr lang="en-IE" sz="1200" dirty="0">
                <a:latin typeface="Courier New" panose="02070309020205020404" pitchFamily="49" charset="0"/>
                <a:cs typeface="Courier New" panose="02070309020205020404" pitchFamily="49" charset="0"/>
              </a:rPr>
              <a:t>']++;              </a:t>
            </a:r>
          </a:p>
          <a:p>
            <a:r>
              <a:rPr lang="en-IE" sz="1200" dirty="0">
                <a:latin typeface="Courier New" panose="02070309020205020404" pitchFamily="49" charset="0"/>
                <a:cs typeface="Courier New" panose="02070309020205020404" pitchFamily="49" charset="0"/>
              </a:rPr>
              <a:t>    }</a:t>
            </a:r>
          </a:p>
          <a:p>
            <a:r>
              <a:rPr lang="en-IE" sz="1200" dirty="0">
                <a:latin typeface="Courier New" panose="02070309020205020404" pitchFamily="49" charset="0"/>
                <a:cs typeface="Courier New" panose="02070309020205020404" pitchFamily="49" charset="0"/>
              </a:rPr>
              <a:t>?&gt;</a:t>
            </a:r>
            <a:endParaRPr lang="en-US" sz="1200" dirty="0" smtClean="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5364088" y="3212976"/>
            <a:ext cx="3456384" cy="3139321"/>
          </a:xfrm>
          <a:prstGeom prst="rect">
            <a:avLst/>
          </a:prstGeom>
          <a:noFill/>
        </p:spPr>
        <p:txBody>
          <a:bodyPr wrap="square" rtlCol="0">
            <a:spAutoFit/>
          </a:bodyPr>
          <a:lstStyle/>
          <a:p>
            <a:r>
              <a:rPr lang="en-IE" sz="1800" dirty="0" smtClean="0"/>
              <a:t>At least one session variable is set up which can be used to manage the session in subsequent pages – in this case:</a:t>
            </a:r>
          </a:p>
          <a:p>
            <a:endParaRPr lang="en-IE" sz="1800" dirty="0" smtClean="0"/>
          </a:p>
          <a:p>
            <a:r>
              <a:rPr lang="en-US" sz="1800" dirty="0" smtClean="0"/>
              <a:t>$_</a:t>
            </a:r>
            <a:r>
              <a:rPr lang="en-US" sz="1800" dirty="0"/>
              <a:t>SESSION</a:t>
            </a:r>
            <a:r>
              <a:rPr lang="en-US" sz="1800" dirty="0" smtClean="0"/>
              <a:t>[‘</a:t>
            </a:r>
            <a:r>
              <a:rPr lang="en-US" sz="1800" dirty="0" err="1" smtClean="0"/>
              <a:t>pageviews</a:t>
            </a:r>
            <a:r>
              <a:rPr lang="en-US" sz="1800" dirty="0"/>
              <a:t>'] </a:t>
            </a:r>
          </a:p>
          <a:p>
            <a:endParaRPr lang="en-IE" sz="1800" dirty="0"/>
          </a:p>
          <a:p>
            <a:r>
              <a:rPr lang="en-IE" sz="1800" dirty="0" smtClean="0"/>
              <a:t>This will be stored on the SERVER and accessible to any page that joins the session using unique the session ID</a:t>
            </a:r>
            <a:endParaRPr lang="en-US" sz="1800" dirty="0"/>
          </a:p>
        </p:txBody>
      </p:sp>
      <p:sp>
        <p:nvSpPr>
          <p:cNvPr id="6" name="TextBox 5"/>
          <p:cNvSpPr txBox="1"/>
          <p:nvPr/>
        </p:nvSpPr>
        <p:spPr>
          <a:xfrm>
            <a:off x="251520" y="6021288"/>
            <a:ext cx="3744416" cy="369332"/>
          </a:xfrm>
          <a:prstGeom prst="rect">
            <a:avLst/>
          </a:prstGeom>
          <a:noFill/>
        </p:spPr>
        <p:txBody>
          <a:bodyPr wrap="square" rtlCol="0">
            <a:spAutoFit/>
          </a:bodyPr>
          <a:lstStyle/>
          <a:p>
            <a:r>
              <a:rPr lang="en-IE" sz="1800" dirty="0" smtClean="0"/>
              <a:t>See: </a:t>
            </a:r>
            <a:r>
              <a:rPr lang="en-IE" sz="1800" i="1" dirty="0" err="1" smtClean="0"/>
              <a:t>session_set.php</a:t>
            </a:r>
            <a:endParaRPr lang="en-US" sz="1800" i="1" dirty="0"/>
          </a:p>
        </p:txBody>
      </p:sp>
    </p:spTree>
    <p:extLst>
      <p:ext uri="{BB962C8B-B14F-4D97-AF65-F5344CB8AC3E}">
        <p14:creationId xmlns:p14="http://schemas.microsoft.com/office/powerpoint/2010/main" val="288943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Unset a session</a:t>
            </a:r>
            <a:endParaRPr lang="en-US" dirty="0"/>
          </a:p>
        </p:txBody>
      </p:sp>
      <p:sp>
        <p:nvSpPr>
          <p:cNvPr id="3" name="Content Placeholder 2"/>
          <p:cNvSpPr>
            <a:spLocks noGrp="1"/>
          </p:cNvSpPr>
          <p:nvPr>
            <p:ph idx="1"/>
          </p:nvPr>
        </p:nvSpPr>
        <p:spPr/>
        <p:txBody>
          <a:bodyPr/>
          <a:lstStyle/>
          <a:p>
            <a:r>
              <a:rPr lang="en-IE" dirty="0" smtClean="0"/>
              <a:t>Kills the session and  the session variables</a:t>
            </a:r>
          </a:p>
          <a:p>
            <a:r>
              <a:rPr lang="en-IE" dirty="0" smtClean="0"/>
              <a:t>Kills the cookie on the client machine containing the session ID</a:t>
            </a:r>
          </a:p>
          <a:p>
            <a:pPr marL="0" indent="0">
              <a:buNone/>
            </a:pPr>
            <a:endParaRPr lang="en-US" dirty="0"/>
          </a:p>
          <a:p>
            <a:endParaRPr lang="en-US" dirty="0"/>
          </a:p>
        </p:txBody>
      </p:sp>
      <p:sp>
        <p:nvSpPr>
          <p:cNvPr id="5" name="TextBox 4"/>
          <p:cNvSpPr txBox="1"/>
          <p:nvPr/>
        </p:nvSpPr>
        <p:spPr>
          <a:xfrm>
            <a:off x="5868144" y="836887"/>
            <a:ext cx="3744416" cy="369332"/>
          </a:xfrm>
          <a:prstGeom prst="rect">
            <a:avLst/>
          </a:prstGeom>
          <a:noFill/>
        </p:spPr>
        <p:txBody>
          <a:bodyPr wrap="square" rtlCol="0">
            <a:spAutoFit/>
          </a:bodyPr>
          <a:lstStyle/>
          <a:p>
            <a:r>
              <a:rPr lang="en-IE" sz="1800" dirty="0" smtClean="0"/>
              <a:t>See: </a:t>
            </a:r>
            <a:r>
              <a:rPr lang="en-IE" sz="1800" i="1" dirty="0" err="1" smtClean="0"/>
              <a:t>session_unset.php</a:t>
            </a:r>
            <a:endParaRPr lang="en-US" sz="1800" i="1" dirty="0"/>
          </a:p>
        </p:txBody>
      </p:sp>
      <p:sp>
        <p:nvSpPr>
          <p:cNvPr id="6" name="TextBox 5"/>
          <p:cNvSpPr txBox="1"/>
          <p:nvPr/>
        </p:nvSpPr>
        <p:spPr>
          <a:xfrm>
            <a:off x="179512" y="2996952"/>
            <a:ext cx="8784976" cy="3600986"/>
          </a:xfrm>
          <a:prstGeom prst="rect">
            <a:avLst/>
          </a:prstGeom>
          <a:solidFill>
            <a:schemeClr val="bg1"/>
          </a:solidFill>
        </p:spPr>
        <p:txBody>
          <a:bodyPr wrap="square" rtlCol="0">
            <a:spAutoFit/>
          </a:bodyPr>
          <a:lstStyle/>
          <a:p>
            <a:r>
              <a:rPr lang="en-IE" sz="1200" dirty="0">
                <a:latin typeface="Courier New" panose="02070309020205020404" pitchFamily="49" charset="0"/>
                <a:cs typeface="Courier New" panose="02070309020205020404" pitchFamily="49" charset="0"/>
              </a:rPr>
              <a:t>&lt;?</a:t>
            </a:r>
            <a:r>
              <a:rPr lang="en-IE" sz="1200" dirty="0" err="1">
                <a:latin typeface="Courier New" panose="02070309020205020404" pitchFamily="49" charset="0"/>
                <a:cs typeface="Courier New" panose="02070309020205020404" pitchFamily="49" charset="0"/>
              </a:rPr>
              <a:t>php</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session_start</a:t>
            </a:r>
            <a:r>
              <a:rPr lang="en-IE" sz="1200" dirty="0">
                <a:latin typeface="Courier New" panose="02070309020205020404" pitchFamily="49" charset="0"/>
                <a:cs typeface="Courier New" panose="02070309020205020404" pitchFamily="49" charset="0"/>
              </a:rPr>
              <a:t>();  //attach this page to the current session or create a new session</a:t>
            </a:r>
          </a:p>
          <a:p>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 Unset all of the session variables.</a:t>
            </a:r>
          </a:p>
          <a:p>
            <a:r>
              <a:rPr lang="en-IE" sz="1200" dirty="0">
                <a:latin typeface="Courier New" panose="02070309020205020404" pitchFamily="49" charset="0"/>
                <a:cs typeface="Courier New" panose="02070309020205020404" pitchFamily="49" charset="0"/>
              </a:rPr>
              <a:t>    $_SESSION = array();</a:t>
            </a:r>
          </a:p>
          <a:p>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 If it's desired to kill the session, also delete the session cookie.</a:t>
            </a:r>
          </a:p>
          <a:p>
            <a:r>
              <a:rPr lang="en-IE" sz="1200" dirty="0">
                <a:latin typeface="Courier New" panose="02070309020205020404" pitchFamily="49" charset="0"/>
                <a:cs typeface="Courier New" panose="02070309020205020404" pitchFamily="49" charset="0"/>
              </a:rPr>
              <a:t>    // Note: This will destroy the session, and not just the session data!</a:t>
            </a:r>
          </a:p>
          <a:p>
            <a:r>
              <a:rPr lang="en-IE" sz="1200" dirty="0">
                <a:latin typeface="Courier New" panose="02070309020205020404" pitchFamily="49" charset="0"/>
                <a:cs typeface="Courier New" panose="02070309020205020404" pitchFamily="49" charset="0"/>
              </a:rPr>
              <a:t>    if (</a:t>
            </a:r>
            <a:r>
              <a:rPr lang="en-IE" sz="1200" dirty="0" err="1">
                <a:latin typeface="Courier New" panose="02070309020205020404" pitchFamily="49" charset="0"/>
                <a:cs typeface="Courier New" panose="02070309020205020404" pitchFamily="49" charset="0"/>
              </a:rPr>
              <a:t>ini_get</a:t>
            </a:r>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session.use_cookies</a:t>
            </a:r>
            <a:r>
              <a:rPr lang="en-IE" sz="1200" dirty="0">
                <a:latin typeface="Courier New" panose="02070309020205020404" pitchFamily="49" charset="0"/>
                <a:cs typeface="Courier New" panose="02070309020205020404" pitchFamily="49" charset="0"/>
              </a:rPr>
              <a:t>")) {</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params</a:t>
            </a:r>
            <a:r>
              <a:rPr lang="en-IE" sz="1200" dirty="0">
                <a:latin typeface="Courier New" panose="02070309020205020404" pitchFamily="49" charset="0"/>
                <a:cs typeface="Courier New" panose="02070309020205020404" pitchFamily="49" charset="0"/>
              </a:rPr>
              <a:t> = </a:t>
            </a:r>
            <a:r>
              <a:rPr lang="en-IE" sz="1200" dirty="0" err="1">
                <a:latin typeface="Courier New" panose="02070309020205020404" pitchFamily="49" charset="0"/>
                <a:cs typeface="Courier New" panose="02070309020205020404" pitchFamily="49" charset="0"/>
              </a:rPr>
              <a:t>session_get_cookie_params</a:t>
            </a:r>
            <a:r>
              <a:rPr lang="en-IE" sz="1200" dirty="0">
                <a:latin typeface="Courier New" panose="02070309020205020404" pitchFamily="49" charset="0"/>
                <a:cs typeface="Courier New" panose="02070309020205020404" pitchFamily="49" charset="0"/>
              </a:rPr>
              <a:t>();</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setcookie</a:t>
            </a:r>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session_name</a:t>
            </a:r>
            <a:r>
              <a:rPr lang="en-IE" sz="1200" dirty="0">
                <a:latin typeface="Courier New" panose="02070309020205020404" pitchFamily="49" charset="0"/>
                <a:cs typeface="Courier New" panose="02070309020205020404" pitchFamily="49" charset="0"/>
              </a:rPr>
              <a:t>(), '', time() - 42000,</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params</a:t>
            </a:r>
            <a:r>
              <a:rPr lang="en-IE" sz="1200" dirty="0">
                <a:latin typeface="Courier New" panose="02070309020205020404" pitchFamily="49" charset="0"/>
                <a:cs typeface="Courier New" panose="02070309020205020404" pitchFamily="49" charset="0"/>
              </a:rPr>
              <a:t>["path"], $</a:t>
            </a:r>
            <a:r>
              <a:rPr lang="en-IE" sz="1200" dirty="0" err="1">
                <a:latin typeface="Courier New" panose="02070309020205020404" pitchFamily="49" charset="0"/>
                <a:cs typeface="Courier New" panose="02070309020205020404" pitchFamily="49" charset="0"/>
              </a:rPr>
              <a:t>params</a:t>
            </a:r>
            <a:r>
              <a:rPr lang="en-IE" sz="1200" dirty="0">
                <a:latin typeface="Courier New" panose="02070309020205020404" pitchFamily="49" charset="0"/>
                <a:cs typeface="Courier New" panose="02070309020205020404" pitchFamily="49" charset="0"/>
              </a:rPr>
              <a:t>["domain"],</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params</a:t>
            </a:r>
            <a:r>
              <a:rPr lang="en-IE" sz="1200" dirty="0">
                <a:latin typeface="Courier New" panose="02070309020205020404" pitchFamily="49" charset="0"/>
                <a:cs typeface="Courier New" panose="02070309020205020404" pitchFamily="49" charset="0"/>
              </a:rPr>
              <a:t>["secure"], $</a:t>
            </a:r>
            <a:r>
              <a:rPr lang="en-IE" sz="1200" dirty="0" err="1">
                <a:latin typeface="Courier New" panose="02070309020205020404" pitchFamily="49" charset="0"/>
                <a:cs typeface="Courier New" panose="02070309020205020404" pitchFamily="49" charset="0"/>
              </a:rPr>
              <a:t>params</a:t>
            </a:r>
            <a:r>
              <a:rPr lang="en-IE" sz="1200" dirty="0">
                <a:latin typeface="Courier New" panose="02070309020205020404" pitchFamily="49" charset="0"/>
                <a:cs typeface="Courier New" panose="02070309020205020404" pitchFamily="49" charset="0"/>
              </a:rPr>
              <a:t>["</a:t>
            </a:r>
            <a:r>
              <a:rPr lang="en-IE" sz="1200" dirty="0" err="1">
                <a:latin typeface="Courier New" panose="02070309020205020404" pitchFamily="49" charset="0"/>
                <a:cs typeface="Courier New" panose="02070309020205020404" pitchFamily="49" charset="0"/>
              </a:rPr>
              <a:t>httponly</a:t>
            </a:r>
            <a:r>
              <a:rPr lang="en-IE" sz="1200" dirty="0">
                <a:latin typeface="Courier New" panose="02070309020205020404" pitchFamily="49" charset="0"/>
                <a:cs typeface="Courier New" panose="02070309020205020404" pitchFamily="49" charset="0"/>
              </a:rPr>
              <a:t>"]</a:t>
            </a:r>
          </a:p>
          <a:p>
            <a:r>
              <a:rPr lang="en-IE" sz="1200" dirty="0">
                <a:latin typeface="Courier New" panose="02070309020205020404" pitchFamily="49" charset="0"/>
                <a:cs typeface="Courier New" panose="02070309020205020404" pitchFamily="49" charset="0"/>
              </a:rPr>
              <a:t>        );</a:t>
            </a:r>
          </a:p>
          <a:p>
            <a:r>
              <a:rPr lang="en-IE" sz="1200" dirty="0">
                <a:latin typeface="Courier New" panose="02070309020205020404" pitchFamily="49" charset="0"/>
                <a:cs typeface="Courier New" panose="02070309020205020404" pitchFamily="49" charset="0"/>
              </a:rPr>
              <a:t>    }</a:t>
            </a:r>
          </a:p>
          <a:p>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//Delete ALL session variables</a:t>
            </a:r>
          </a:p>
          <a:p>
            <a:r>
              <a:rPr lang="en-IE" sz="1200" dirty="0">
                <a:latin typeface="Courier New" panose="02070309020205020404" pitchFamily="49" charset="0"/>
                <a:cs typeface="Courier New" panose="02070309020205020404" pitchFamily="49" charset="0"/>
              </a:rPr>
              <a:t>    </a:t>
            </a:r>
            <a:r>
              <a:rPr lang="en-IE" sz="1200" dirty="0" err="1">
                <a:latin typeface="Courier New" panose="02070309020205020404" pitchFamily="49" charset="0"/>
                <a:cs typeface="Courier New" panose="02070309020205020404" pitchFamily="49" charset="0"/>
              </a:rPr>
              <a:t>session_destroy</a:t>
            </a:r>
            <a:r>
              <a:rPr lang="en-IE" sz="1200" dirty="0">
                <a:latin typeface="Courier New" panose="02070309020205020404" pitchFamily="49" charset="0"/>
                <a:cs typeface="Courier New" panose="02070309020205020404" pitchFamily="49" charset="0"/>
              </a:rPr>
              <a:t>();</a:t>
            </a:r>
          </a:p>
          <a:p>
            <a:r>
              <a:rPr lang="en-IE" sz="1200" dirty="0">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8148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Logging in and out – simple example</a:t>
            </a:r>
            <a:endParaRPr lang="en-IE" dirty="0"/>
          </a:p>
        </p:txBody>
      </p:sp>
      <p:sp>
        <p:nvSpPr>
          <p:cNvPr id="3" name="Content Placeholder 2"/>
          <p:cNvSpPr>
            <a:spLocks noGrp="1"/>
          </p:cNvSpPr>
          <p:nvPr>
            <p:ph sz="quarter" idx="1"/>
          </p:nvPr>
        </p:nvSpPr>
        <p:spPr/>
        <p:txBody>
          <a:bodyPr/>
          <a:lstStyle/>
          <a:p>
            <a:r>
              <a:rPr lang="en-IE" dirty="0" smtClean="0"/>
              <a:t>The </a:t>
            </a:r>
            <a:r>
              <a:rPr lang="en-IE" dirty="0" err="1" smtClean="0"/>
              <a:t>logInOut.php</a:t>
            </a:r>
            <a:r>
              <a:rPr lang="en-IE" dirty="0" smtClean="0"/>
              <a:t> example shows how to process a button click to set a user session variable $_SESSION[‘</a:t>
            </a:r>
            <a:r>
              <a:rPr lang="en-IE" dirty="0" err="1" smtClean="0"/>
              <a:t>loggedin</a:t>
            </a:r>
            <a:r>
              <a:rPr lang="en-IE" dirty="0" smtClean="0"/>
              <a:t>’] to TRUE or FALSE</a:t>
            </a:r>
          </a:p>
          <a:p>
            <a:r>
              <a:rPr lang="en-IE" dirty="0" smtClean="0"/>
              <a:t>This variable value can then be used by any other page attached to the same session to control access to the page. </a:t>
            </a:r>
          </a:p>
          <a:p>
            <a:r>
              <a:rPr lang="en-IE" dirty="0" smtClean="0"/>
              <a:t>This represents a simple login and logout process – just using a button click, no passwords </a:t>
            </a:r>
            <a:r>
              <a:rPr lang="en-IE" dirty="0" err="1" smtClean="0"/>
              <a:t>etc</a:t>
            </a:r>
            <a:r>
              <a:rPr lang="en-IE" dirty="0" smtClean="0"/>
              <a:t> are used in this example</a:t>
            </a:r>
            <a:endParaRPr lang="en-IE" dirty="0"/>
          </a:p>
        </p:txBody>
      </p:sp>
    </p:spTree>
    <p:extLst>
      <p:ext uri="{BB962C8B-B14F-4D97-AF65-F5344CB8AC3E}">
        <p14:creationId xmlns:p14="http://schemas.microsoft.com/office/powerpoint/2010/main" val="130706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protectedPage.php</a:t>
            </a:r>
            <a:endParaRPr lang="en-IE" dirty="0"/>
          </a:p>
        </p:txBody>
      </p:sp>
      <p:sp>
        <p:nvSpPr>
          <p:cNvPr id="3" name="Content Placeholder 2"/>
          <p:cNvSpPr>
            <a:spLocks noGrp="1"/>
          </p:cNvSpPr>
          <p:nvPr>
            <p:ph sz="quarter" idx="1"/>
          </p:nvPr>
        </p:nvSpPr>
        <p:spPr/>
        <p:txBody>
          <a:bodyPr/>
          <a:lstStyle/>
          <a:p>
            <a:r>
              <a:rPr lang="en-IE" dirty="0" smtClean="0"/>
              <a:t>This page joins a session and then checks if the user is logged on before allowing access to its content</a:t>
            </a:r>
            <a:endParaRPr lang="en-IE" dirty="0"/>
          </a:p>
        </p:txBody>
      </p:sp>
      <p:sp>
        <p:nvSpPr>
          <p:cNvPr id="4" name="TextBox 3"/>
          <p:cNvSpPr txBox="1"/>
          <p:nvPr/>
        </p:nvSpPr>
        <p:spPr>
          <a:xfrm>
            <a:off x="179512" y="2996952"/>
            <a:ext cx="8784976" cy="2308324"/>
          </a:xfrm>
          <a:prstGeom prst="rect">
            <a:avLst/>
          </a:prstGeom>
          <a:solidFill>
            <a:schemeClr val="bg1"/>
          </a:solidFill>
        </p:spPr>
        <p:txBody>
          <a:bodyPr wrap="square" rtlCol="0">
            <a:spAutoFit/>
          </a:bodyPr>
          <a:lstStyle/>
          <a:p>
            <a:r>
              <a:rPr lang="en-IE" sz="1200" dirty="0">
                <a:latin typeface="Courier New" panose="02070309020205020404" pitchFamily="49" charset="0"/>
                <a:cs typeface="Courier New" panose="02070309020205020404" pitchFamily="49" charset="0"/>
              </a:rPr>
              <a:t> &lt;?</a:t>
            </a:r>
            <a:r>
              <a:rPr lang="en-IE" sz="1200" dirty="0" err="1">
                <a:latin typeface="Courier New" panose="02070309020205020404" pitchFamily="49" charset="0"/>
                <a:cs typeface="Courier New" panose="02070309020205020404" pitchFamily="49" charset="0"/>
              </a:rPr>
              <a:t>php</a:t>
            </a:r>
            <a:r>
              <a:rPr lang="en-IE" sz="1200" dirty="0">
                <a:latin typeface="Courier New" panose="02070309020205020404" pitchFamily="49" charset="0"/>
                <a:cs typeface="Courier New" panose="02070309020205020404" pitchFamily="49" charset="0"/>
              </a:rPr>
              <a:t> </a:t>
            </a:r>
          </a:p>
          <a:p>
            <a:r>
              <a:rPr lang="en-IE" sz="1200" dirty="0">
                <a:latin typeface="Courier New" panose="02070309020205020404" pitchFamily="49" charset="0"/>
                <a:cs typeface="Courier New" panose="02070309020205020404" pitchFamily="49" charset="0"/>
              </a:rPr>
              <a:t>                //check if user is logged in</a:t>
            </a:r>
          </a:p>
          <a:p>
            <a:r>
              <a:rPr lang="en-IE" sz="1200" dirty="0">
                <a:latin typeface="Courier New" panose="02070309020205020404" pitchFamily="49" charset="0"/>
                <a:cs typeface="Courier New" panose="02070309020205020404" pitchFamily="49" charset="0"/>
              </a:rPr>
              <a:t>                if($_SESSION['</a:t>
            </a:r>
            <a:r>
              <a:rPr lang="en-IE" sz="1200" dirty="0" err="1">
                <a:latin typeface="Courier New" panose="02070309020205020404" pitchFamily="49" charset="0"/>
                <a:cs typeface="Courier New" panose="02070309020205020404" pitchFamily="49" charset="0"/>
              </a:rPr>
              <a:t>loggedin</a:t>
            </a:r>
            <a:r>
              <a:rPr lang="en-IE" sz="1200" dirty="0">
                <a:latin typeface="Courier New" panose="02070309020205020404" pitchFamily="49" charset="0"/>
                <a:cs typeface="Courier New" panose="02070309020205020404" pitchFamily="49" charset="0"/>
              </a:rPr>
              <a:t>']===TRUE){</a:t>
            </a:r>
          </a:p>
          <a:p>
            <a:r>
              <a:rPr lang="en-IE" sz="1200" dirty="0">
                <a:latin typeface="Courier New" panose="02070309020205020404" pitchFamily="49" charset="0"/>
                <a:cs typeface="Courier New" panose="02070309020205020404" pitchFamily="49" charset="0"/>
              </a:rPr>
              <a:t>                    //user is logged in </a:t>
            </a:r>
          </a:p>
          <a:p>
            <a:r>
              <a:rPr lang="en-IE" sz="1200" dirty="0" smtClean="0">
                <a:latin typeface="Courier New" panose="02070309020205020404" pitchFamily="49" charset="0"/>
                <a:cs typeface="Courier New" panose="02070309020205020404" pitchFamily="49" charset="0"/>
              </a:rPr>
              <a:t>		echo “Welcome – you are logged in”;</a:t>
            </a:r>
            <a:endParaRPr lang="en-IE" sz="1200" dirty="0">
              <a:latin typeface="Courier New" panose="02070309020205020404" pitchFamily="49" charset="0"/>
              <a:cs typeface="Courier New" panose="02070309020205020404" pitchFamily="49" charset="0"/>
            </a:endParaRPr>
          </a:p>
          <a:p>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a:t>
            </a:r>
          </a:p>
          <a:p>
            <a:r>
              <a:rPr lang="en-IE" sz="1200" dirty="0">
                <a:latin typeface="Courier New" panose="02070309020205020404" pitchFamily="49" charset="0"/>
                <a:cs typeface="Courier New" panose="02070309020205020404" pitchFamily="49" charset="0"/>
              </a:rPr>
              <a:t>                else{</a:t>
            </a:r>
          </a:p>
          <a:p>
            <a:r>
              <a:rPr lang="en-IE" sz="1200" dirty="0" smtClean="0">
                <a:latin typeface="Courier New" panose="02070309020205020404" pitchFamily="49" charset="0"/>
                <a:cs typeface="Courier New" panose="02070309020205020404" pitchFamily="49" charset="0"/>
              </a:rPr>
              <a:t>		//user is not logged in</a:t>
            </a:r>
            <a:endParaRPr lang="en-IE" sz="1200" dirty="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		</a:t>
            </a:r>
            <a:r>
              <a:rPr lang="en-IE" sz="1200" dirty="0">
                <a:latin typeface="Courier New" panose="02070309020205020404" pitchFamily="49" charset="0"/>
                <a:cs typeface="Courier New" panose="02070309020205020404" pitchFamily="49" charset="0"/>
              </a:rPr>
              <a:t>echo </a:t>
            </a:r>
            <a:r>
              <a:rPr lang="en-IE" sz="1200" dirty="0" smtClean="0">
                <a:latin typeface="Courier New" panose="02070309020205020404" pitchFamily="49" charset="0"/>
                <a:cs typeface="Courier New" panose="02070309020205020404" pitchFamily="49" charset="0"/>
              </a:rPr>
              <a:t>“You </a:t>
            </a:r>
            <a:r>
              <a:rPr lang="en-IE" sz="1200" dirty="0">
                <a:latin typeface="Courier New" panose="02070309020205020404" pitchFamily="49" charset="0"/>
                <a:cs typeface="Courier New" panose="02070309020205020404" pitchFamily="49" charset="0"/>
              </a:rPr>
              <a:t>are </a:t>
            </a:r>
            <a:r>
              <a:rPr lang="en-IE" sz="1200" dirty="0" smtClean="0">
                <a:latin typeface="Courier New" panose="02070309020205020404" pitchFamily="49" charset="0"/>
                <a:cs typeface="Courier New" panose="02070309020205020404" pitchFamily="49" charset="0"/>
              </a:rPr>
              <a:t>NOT logged </a:t>
            </a:r>
            <a:r>
              <a:rPr lang="en-IE" sz="1200" dirty="0">
                <a:latin typeface="Courier New" panose="02070309020205020404" pitchFamily="49" charset="0"/>
                <a:cs typeface="Courier New" panose="02070309020205020404" pitchFamily="49" charset="0"/>
              </a:rPr>
              <a:t>in</a:t>
            </a:r>
            <a:r>
              <a:rPr lang="en-IE" sz="1200" dirty="0" smtClean="0">
                <a:latin typeface="Courier New" panose="02070309020205020404" pitchFamily="49" charset="0"/>
                <a:cs typeface="Courier New" panose="02070309020205020404" pitchFamily="49" charset="0"/>
              </a:rPr>
              <a:t>”;</a:t>
            </a:r>
            <a:endParaRPr lang="en-IE" sz="1200" dirty="0">
              <a:latin typeface="Courier New" panose="02070309020205020404" pitchFamily="49" charset="0"/>
              <a:cs typeface="Courier New" panose="02070309020205020404" pitchFamily="49" charset="0"/>
            </a:endParaRPr>
          </a:p>
          <a:p>
            <a:r>
              <a:rPr lang="en-IE" sz="1200" dirty="0">
                <a:latin typeface="Courier New" panose="02070309020205020404" pitchFamily="49" charset="0"/>
                <a:cs typeface="Courier New" panose="02070309020205020404" pitchFamily="49" charset="0"/>
              </a:rPr>
              <a:t>                }</a:t>
            </a:r>
          </a:p>
          <a:p>
            <a:r>
              <a:rPr lang="en-IE" sz="1200" dirty="0">
                <a:latin typeface="Courier New" panose="02070309020205020404" pitchFamily="49" charset="0"/>
                <a:cs typeface="Courier New" panose="02070309020205020404" pitchFamily="49" charset="0"/>
              </a:rPr>
              <a:t>                ?&gt;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0053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Logging in using a database</a:t>
            </a:r>
            <a:endParaRPr lang="en-US" dirty="0"/>
          </a:p>
        </p:txBody>
      </p:sp>
      <p:sp>
        <p:nvSpPr>
          <p:cNvPr id="3" name="Content Placeholder 2"/>
          <p:cNvSpPr>
            <a:spLocks noGrp="1"/>
          </p:cNvSpPr>
          <p:nvPr>
            <p:ph idx="1"/>
          </p:nvPr>
        </p:nvSpPr>
        <p:spPr/>
        <p:txBody>
          <a:bodyPr/>
          <a:lstStyle/>
          <a:p>
            <a:r>
              <a:rPr lang="en-IE" dirty="0" smtClean="0"/>
              <a:t>The example up to now just used a simple ‘click’ to login. </a:t>
            </a:r>
          </a:p>
          <a:p>
            <a:r>
              <a:rPr lang="en-IE" dirty="0" smtClean="0"/>
              <a:t>No verification of the users identity was used</a:t>
            </a:r>
          </a:p>
          <a:p>
            <a:r>
              <a:rPr lang="en-IE" dirty="0" smtClean="0"/>
              <a:t>To verify a users ID:</a:t>
            </a:r>
          </a:p>
          <a:p>
            <a:pPr lvl="1"/>
            <a:r>
              <a:rPr lang="en-IE" dirty="0" smtClean="0"/>
              <a:t>We can use a simple html form to capture a users ID and password</a:t>
            </a:r>
          </a:p>
          <a:p>
            <a:pPr lvl="1"/>
            <a:r>
              <a:rPr lang="en-IE" dirty="0" smtClean="0"/>
              <a:t>Compare it with values held in a DB</a:t>
            </a:r>
          </a:p>
          <a:p>
            <a:pPr lvl="1"/>
            <a:r>
              <a:rPr lang="en-IE" dirty="0" smtClean="0"/>
              <a:t>Permit access if valid credentials are entered</a:t>
            </a:r>
          </a:p>
          <a:p>
            <a:r>
              <a:rPr lang="en-US" dirty="0" smtClean="0"/>
              <a:t>See project L04_MVC_SESSIONS</a:t>
            </a:r>
            <a:endParaRPr lang="en-US" dirty="0"/>
          </a:p>
        </p:txBody>
      </p:sp>
    </p:spTree>
    <p:extLst>
      <p:ext uri="{BB962C8B-B14F-4D97-AF65-F5344CB8AC3E}">
        <p14:creationId xmlns:p14="http://schemas.microsoft.com/office/powerpoint/2010/main" val="2928296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L04_MVC_SESSIONS</a:t>
            </a:r>
            <a:endParaRPr lang="en-IE" dirty="0"/>
          </a:p>
        </p:txBody>
      </p:sp>
      <p:sp>
        <p:nvSpPr>
          <p:cNvPr id="3" name="Content Placeholder 2"/>
          <p:cNvSpPr>
            <a:spLocks noGrp="1"/>
          </p:cNvSpPr>
          <p:nvPr>
            <p:ph sz="quarter" idx="1"/>
          </p:nvPr>
        </p:nvSpPr>
        <p:spPr/>
        <p:txBody>
          <a:bodyPr>
            <a:normAutofit fontScale="85000" lnSpcReduction="20000"/>
          </a:bodyPr>
          <a:lstStyle/>
          <a:p>
            <a:r>
              <a:rPr lang="en-IE" dirty="0" smtClean="0"/>
              <a:t>One of the main features of this example is the use of a Session class to manage sessions , logging on and logging off and getting user login status. </a:t>
            </a:r>
          </a:p>
          <a:p>
            <a:r>
              <a:rPr lang="en-IE" dirty="0" err="1" smtClean="0"/>
              <a:t>index.php</a:t>
            </a:r>
            <a:r>
              <a:rPr lang="en-IE" dirty="0" smtClean="0"/>
              <a:t> (the main application entry point) creates the new Session object and passes it to the main Controller object. </a:t>
            </a:r>
          </a:p>
          <a:p>
            <a:r>
              <a:rPr lang="en-IE" dirty="0" smtClean="0"/>
              <a:t>The controller object passes the Session object on to any Model object that it creates </a:t>
            </a:r>
          </a:p>
          <a:p>
            <a:r>
              <a:rPr lang="en-IE" dirty="0" smtClean="0"/>
              <a:t>All controller and view actions are based on whether the user has logged on using this class. </a:t>
            </a:r>
            <a:endParaRPr lang="en-IE" dirty="0" smtClean="0"/>
          </a:p>
          <a:p>
            <a:r>
              <a:rPr lang="en-IE" dirty="0" smtClean="0"/>
              <a:t>The authorisation level of the user is defined at login depending on who is logged in. </a:t>
            </a:r>
          </a:p>
          <a:p>
            <a:r>
              <a:rPr lang="en-IE" dirty="0" smtClean="0"/>
              <a:t>The authorisation level is stored as a property of the Session object and is used by the main controller to control what the user is able to do once logged in. </a:t>
            </a:r>
            <a:endParaRPr lang="en-IE" dirty="0"/>
          </a:p>
        </p:txBody>
      </p:sp>
    </p:spTree>
    <p:extLst>
      <p:ext uri="{BB962C8B-B14F-4D97-AF65-F5344CB8AC3E}">
        <p14:creationId xmlns:p14="http://schemas.microsoft.com/office/powerpoint/2010/main" val="139226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Setup</a:t>
            </a:r>
            <a:endParaRPr lang="en-IE" dirty="0"/>
          </a:p>
        </p:txBody>
      </p:sp>
      <p:sp>
        <p:nvSpPr>
          <p:cNvPr id="3" name="Content Placeholder 2"/>
          <p:cNvSpPr>
            <a:spLocks noGrp="1"/>
          </p:cNvSpPr>
          <p:nvPr>
            <p:ph sz="quarter" idx="1"/>
          </p:nvPr>
        </p:nvSpPr>
        <p:spPr/>
        <p:txBody>
          <a:bodyPr>
            <a:normAutofit fontScale="92500" lnSpcReduction="10000"/>
          </a:bodyPr>
          <a:lstStyle/>
          <a:p>
            <a:r>
              <a:rPr lang="en-IE" dirty="0" smtClean="0"/>
              <a:t>Make sure your Apache server is running – check your XAMPP control panel</a:t>
            </a:r>
          </a:p>
          <a:p>
            <a:r>
              <a:rPr lang="en-IE" dirty="0" smtClean="0"/>
              <a:t>In your </a:t>
            </a:r>
            <a:r>
              <a:rPr lang="en-IE" dirty="0" err="1" smtClean="0"/>
              <a:t>htdocs</a:t>
            </a:r>
            <a:r>
              <a:rPr lang="en-IE" dirty="0" smtClean="0"/>
              <a:t> folder make sure there is a  subfolder for this topic </a:t>
            </a:r>
            <a:endParaRPr lang="en-IE" dirty="0"/>
          </a:p>
          <a:p>
            <a:r>
              <a:rPr lang="en-IE" dirty="0" err="1" smtClean="0"/>
              <a:t>Eg</a:t>
            </a:r>
            <a:r>
              <a:rPr lang="en-IE" dirty="0" smtClean="0"/>
              <a:t> ..C:/</a:t>
            </a:r>
            <a:r>
              <a:rPr lang="en-IE" dirty="0" err="1" smtClean="0"/>
              <a:t>xampp</a:t>
            </a:r>
            <a:r>
              <a:rPr lang="en-IE" dirty="0" smtClean="0"/>
              <a:t>/</a:t>
            </a:r>
            <a:r>
              <a:rPr lang="en-IE" dirty="0" err="1" smtClean="0"/>
              <a:t>htdocs</a:t>
            </a:r>
            <a:r>
              <a:rPr lang="en-IE" dirty="0" smtClean="0"/>
              <a:t>/K00999999/T02</a:t>
            </a:r>
          </a:p>
          <a:p>
            <a:r>
              <a:rPr lang="en-IE" dirty="0" smtClean="0">
                <a:solidFill>
                  <a:srgbClr val="FF0000"/>
                </a:solidFill>
              </a:rPr>
              <a:t>Download and unzip the code for this lecture to this folder</a:t>
            </a:r>
          </a:p>
          <a:p>
            <a:r>
              <a:rPr lang="en-IE" dirty="0" smtClean="0">
                <a:solidFill>
                  <a:srgbClr val="FF0000"/>
                </a:solidFill>
              </a:rPr>
              <a:t>Restore the database from the project /database folder</a:t>
            </a:r>
          </a:p>
          <a:p>
            <a:r>
              <a:rPr lang="en-IE" dirty="0" smtClean="0">
                <a:solidFill>
                  <a:srgbClr val="FF0000"/>
                </a:solidFill>
              </a:rPr>
              <a:t>Start NETBEANS</a:t>
            </a:r>
          </a:p>
          <a:p>
            <a:r>
              <a:rPr lang="en-IE" dirty="0" smtClean="0">
                <a:solidFill>
                  <a:srgbClr val="FF0000"/>
                </a:solidFill>
              </a:rPr>
              <a:t>Open the TWO  </a:t>
            </a:r>
            <a:r>
              <a:rPr lang="en-IE" dirty="0" err="1" smtClean="0">
                <a:solidFill>
                  <a:srgbClr val="FF0000"/>
                </a:solidFill>
              </a:rPr>
              <a:t>netbeans</a:t>
            </a:r>
            <a:r>
              <a:rPr lang="en-IE" dirty="0" smtClean="0">
                <a:solidFill>
                  <a:srgbClr val="FF0000"/>
                </a:solidFill>
              </a:rPr>
              <a:t> projects for this lecture  at this location</a:t>
            </a:r>
            <a:endParaRPr lang="en-IE" dirty="0">
              <a:solidFill>
                <a:srgbClr val="FF0000"/>
              </a:solidFill>
            </a:endParaRPr>
          </a:p>
        </p:txBody>
      </p:sp>
    </p:spTree>
    <p:extLst>
      <p:ext uri="{BB962C8B-B14F-4D97-AF65-F5344CB8AC3E}">
        <p14:creationId xmlns:p14="http://schemas.microsoft.com/office/powerpoint/2010/main" val="2637100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3</a:t>
            </a:r>
            <a:r>
              <a:rPr lang="en-IE" dirty="0" smtClean="0"/>
              <a:t> Projects</a:t>
            </a:r>
            <a:endParaRPr lang="en-IE" dirty="0"/>
          </a:p>
        </p:txBody>
      </p:sp>
      <p:sp>
        <p:nvSpPr>
          <p:cNvPr id="3" name="Content Placeholder 2"/>
          <p:cNvSpPr>
            <a:spLocks noGrp="1"/>
          </p:cNvSpPr>
          <p:nvPr>
            <p:ph sz="quarter" idx="1"/>
          </p:nvPr>
        </p:nvSpPr>
        <p:spPr/>
        <p:txBody>
          <a:bodyPr>
            <a:normAutofit/>
          </a:bodyPr>
          <a:lstStyle/>
          <a:p>
            <a:r>
              <a:rPr lang="en-IE" dirty="0" smtClean="0"/>
              <a:t>L04_COOKIES</a:t>
            </a:r>
          </a:p>
          <a:p>
            <a:pPr lvl="1"/>
            <a:r>
              <a:rPr lang="en-IE" dirty="0" smtClean="0"/>
              <a:t>This project contains examples of how to set, view and unset cookies in a client browser.</a:t>
            </a:r>
          </a:p>
          <a:p>
            <a:r>
              <a:rPr lang="en-IE" dirty="0" smtClean="0"/>
              <a:t>L04_SESSIONS</a:t>
            </a:r>
          </a:p>
          <a:p>
            <a:pPr lvl="1"/>
            <a:r>
              <a:rPr lang="en-IE" dirty="0" smtClean="0"/>
              <a:t>This project contains simple examples to illustrate how </a:t>
            </a:r>
            <a:r>
              <a:rPr lang="en-IE" dirty="0" smtClean="0"/>
              <a:t>session variables can </a:t>
            </a:r>
            <a:r>
              <a:rPr lang="en-IE" dirty="0" smtClean="0"/>
              <a:t>be used to support user logon and logoff</a:t>
            </a:r>
          </a:p>
          <a:p>
            <a:r>
              <a:rPr lang="en-IE" dirty="0" smtClean="0"/>
              <a:t>L04_MVC_SESSIONS</a:t>
            </a:r>
          </a:p>
          <a:p>
            <a:pPr lvl="1"/>
            <a:r>
              <a:rPr lang="en-IE" dirty="0" smtClean="0"/>
              <a:t>This project is an MVC application in which </a:t>
            </a:r>
            <a:r>
              <a:rPr lang="en-IE" dirty="0" smtClean="0"/>
              <a:t>different classes of </a:t>
            </a:r>
            <a:r>
              <a:rPr lang="en-IE" dirty="0" smtClean="0"/>
              <a:t>user (administrator, lecturer, student) can LOGIN/OUT </a:t>
            </a:r>
            <a:r>
              <a:rPr lang="en-IE" dirty="0" smtClean="0"/>
              <a:t>using </a:t>
            </a:r>
            <a:r>
              <a:rPr lang="en-IE" dirty="0" smtClean="0"/>
              <a:t>session variables to control page access. </a:t>
            </a:r>
            <a:endParaRPr lang="en-IE" dirty="0"/>
          </a:p>
        </p:txBody>
      </p:sp>
    </p:spTree>
    <p:extLst>
      <p:ext uri="{BB962C8B-B14F-4D97-AF65-F5344CB8AC3E}">
        <p14:creationId xmlns:p14="http://schemas.microsoft.com/office/powerpoint/2010/main" val="287918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Cookies</a:t>
            </a:r>
            <a:endParaRPr lang="en-US" dirty="0"/>
          </a:p>
        </p:txBody>
      </p:sp>
      <p:sp>
        <p:nvSpPr>
          <p:cNvPr id="3" name="Content Placeholder 2"/>
          <p:cNvSpPr>
            <a:spLocks noGrp="1"/>
          </p:cNvSpPr>
          <p:nvPr>
            <p:ph idx="1"/>
          </p:nvPr>
        </p:nvSpPr>
        <p:spPr/>
        <p:txBody>
          <a:bodyPr/>
          <a:lstStyle/>
          <a:p>
            <a:r>
              <a:rPr lang="en-US" dirty="0" smtClean="0"/>
              <a:t>A cookie is a small file that the web server saves on the user's computer. </a:t>
            </a:r>
          </a:p>
          <a:p>
            <a:r>
              <a:rPr lang="en-US" dirty="0" smtClean="0"/>
              <a:t>Each time the same computer requests a page with a browser, it will send the cookie too. </a:t>
            </a:r>
          </a:p>
          <a:p>
            <a:r>
              <a:rPr lang="en-US" dirty="0" smtClean="0"/>
              <a:t>With PHP, you can both create and retrieve cookie values.</a:t>
            </a:r>
            <a:endParaRPr lang="en-US" dirty="0"/>
          </a:p>
        </p:txBody>
      </p:sp>
    </p:spTree>
    <p:extLst>
      <p:ext uri="{BB962C8B-B14F-4D97-AF65-F5344CB8AC3E}">
        <p14:creationId xmlns:p14="http://schemas.microsoft.com/office/powerpoint/2010/main" val="159989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b="1" dirty="0" smtClean="0"/>
              <a:t>L04_COOKIES Examples </a:t>
            </a:r>
            <a:r>
              <a:rPr lang="en-IE" b="1" dirty="0"/>
              <a:t>- Cookie </a:t>
            </a:r>
            <a:r>
              <a:rPr lang="en-IE" b="1" dirty="0" smtClean="0"/>
              <a:t>Setter, Viewer, Killer</a:t>
            </a:r>
            <a:endParaRPr lang="en-IE" dirty="0"/>
          </a:p>
        </p:txBody>
      </p:sp>
      <p:sp>
        <p:nvSpPr>
          <p:cNvPr id="3" name="Content Placeholder 2"/>
          <p:cNvSpPr>
            <a:spLocks noGrp="1"/>
          </p:cNvSpPr>
          <p:nvPr>
            <p:ph sz="quarter" idx="1"/>
          </p:nvPr>
        </p:nvSpPr>
        <p:spPr/>
        <p:txBody>
          <a:bodyPr/>
          <a:lstStyle/>
          <a:p>
            <a:r>
              <a:rPr lang="en-IE" dirty="0" smtClean="0"/>
              <a:t>This example enables exploration of cookies and how they work</a:t>
            </a:r>
            <a:endParaRPr lang="en-IE" dirty="0"/>
          </a:p>
        </p:txBody>
      </p:sp>
      <p:pic>
        <p:nvPicPr>
          <p:cNvPr id="5" name="Picture 4"/>
          <p:cNvPicPr>
            <a:picLocks noChangeAspect="1"/>
          </p:cNvPicPr>
          <p:nvPr/>
        </p:nvPicPr>
        <p:blipFill>
          <a:blip r:embed="rId2"/>
          <a:stretch>
            <a:fillRect/>
          </a:stretch>
        </p:blipFill>
        <p:spPr>
          <a:xfrm>
            <a:off x="3119437" y="2581275"/>
            <a:ext cx="2905125" cy="1695450"/>
          </a:xfrm>
          <a:prstGeom prst="rect">
            <a:avLst/>
          </a:prstGeom>
        </p:spPr>
      </p:pic>
    </p:spTree>
    <p:extLst>
      <p:ext uri="{BB962C8B-B14F-4D97-AF65-F5344CB8AC3E}">
        <p14:creationId xmlns:p14="http://schemas.microsoft.com/office/powerpoint/2010/main" val="166558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create a cookie</a:t>
            </a:r>
            <a:endParaRPr lang="en-US" dirty="0"/>
          </a:p>
        </p:txBody>
      </p:sp>
      <p:sp>
        <p:nvSpPr>
          <p:cNvPr id="3" name="Content Placeholder 2"/>
          <p:cNvSpPr>
            <a:spLocks noGrp="1"/>
          </p:cNvSpPr>
          <p:nvPr>
            <p:ph idx="1"/>
          </p:nvPr>
        </p:nvSpPr>
        <p:spPr/>
        <p:txBody>
          <a:bodyPr>
            <a:normAutofit/>
          </a:bodyPr>
          <a:lstStyle/>
          <a:p>
            <a:r>
              <a:rPr lang="en-US" sz="2000" dirty="0" smtClean="0"/>
              <a:t>The </a:t>
            </a:r>
            <a:r>
              <a:rPr lang="en-US" sz="2000" dirty="0" err="1" smtClean="0"/>
              <a:t>setcookie</a:t>
            </a:r>
            <a:r>
              <a:rPr lang="en-US" sz="2000" dirty="0" smtClean="0"/>
              <a:t>() function is used to set a cookie.</a:t>
            </a:r>
          </a:p>
          <a:p>
            <a:r>
              <a:rPr lang="en-IE" sz="2000" b="1" dirty="0" err="1"/>
              <a:t>setcookie</a:t>
            </a:r>
            <a:r>
              <a:rPr lang="en-IE" sz="2000" b="1" dirty="0"/>
              <a:t>()</a:t>
            </a:r>
            <a:r>
              <a:rPr lang="en-IE" sz="2000" dirty="0"/>
              <a:t> defines a cookie to be sent along with the rest of the HTTP headers. Like other headers, cookies must be sent </a:t>
            </a:r>
            <a:r>
              <a:rPr lang="en-IE" sz="2000" i="1" dirty="0"/>
              <a:t>before</a:t>
            </a:r>
            <a:r>
              <a:rPr lang="en-IE" sz="2000" dirty="0"/>
              <a:t> any output from your script (this is a protocol restriction). </a:t>
            </a:r>
            <a:r>
              <a:rPr lang="en-IE" sz="2000" dirty="0">
                <a:solidFill>
                  <a:srgbClr val="FF0000"/>
                </a:solidFill>
              </a:rPr>
              <a:t>This requires that you place calls to this function prior to any output</a:t>
            </a:r>
            <a:r>
              <a:rPr lang="en-IE" sz="2000" dirty="0"/>
              <a:t>, including </a:t>
            </a:r>
            <a:r>
              <a:rPr lang="en-IE" sz="2000" i="1" dirty="0"/>
              <a:t>&lt;html&gt;</a:t>
            </a:r>
            <a:r>
              <a:rPr lang="en-IE" sz="2000" dirty="0"/>
              <a:t> and </a:t>
            </a:r>
            <a:r>
              <a:rPr lang="en-IE" sz="2000" i="1" dirty="0"/>
              <a:t>&lt;head&gt;</a:t>
            </a:r>
            <a:r>
              <a:rPr lang="en-IE" sz="2000" dirty="0"/>
              <a:t> tags as well as any whitespace. </a:t>
            </a:r>
            <a:endParaRPr lang="en-US" sz="2000" b="1" dirty="0" smtClean="0"/>
          </a:p>
          <a:p>
            <a:r>
              <a:rPr lang="en-IE" sz="2000" dirty="0" smtClean="0"/>
              <a:t>Syntax</a:t>
            </a:r>
            <a:r>
              <a:rPr lang="en-IE" sz="2000" dirty="0" smtClean="0">
                <a:sym typeface="Wingdings" pitchFamily="2" charset="2"/>
              </a:rPr>
              <a:t> (see </a:t>
            </a:r>
            <a:r>
              <a:rPr lang="en-IE" sz="2000" dirty="0" err="1" smtClean="0">
                <a:sym typeface="Wingdings" pitchFamily="2" charset="2"/>
              </a:rPr>
              <a:t>notespage</a:t>
            </a:r>
            <a:r>
              <a:rPr lang="en-IE" sz="2000" dirty="0" smtClean="0">
                <a:sym typeface="Wingdings" pitchFamily="2" charset="2"/>
              </a:rPr>
              <a:t>)</a:t>
            </a:r>
            <a:endParaRPr lang="en-IE" sz="2000" dirty="0" smtClean="0"/>
          </a:p>
          <a:p>
            <a:pPr lvl="1"/>
            <a:r>
              <a:rPr lang="en-IE" sz="1800" dirty="0" err="1"/>
              <a:t>setcookie</a:t>
            </a:r>
            <a:r>
              <a:rPr lang="en-IE" sz="1800" dirty="0"/>
              <a:t>(</a:t>
            </a:r>
            <a:r>
              <a:rPr lang="en-IE" sz="1800" i="1" dirty="0" err="1"/>
              <a:t>name,value,expire,path,domain,secure,httponly</a:t>
            </a:r>
            <a:r>
              <a:rPr lang="en-IE" sz="1800" dirty="0" smtClean="0"/>
              <a:t>);</a:t>
            </a:r>
          </a:p>
          <a:p>
            <a:pPr lvl="1"/>
            <a:r>
              <a:rPr lang="en-US" sz="1800" dirty="0" smtClean="0"/>
              <a:t>Returns </a:t>
            </a:r>
            <a:r>
              <a:rPr lang="en-US" sz="1800" dirty="0" err="1" smtClean="0"/>
              <a:t>bool</a:t>
            </a:r>
            <a:r>
              <a:rPr lang="en-US" sz="1800" dirty="0" smtClean="0"/>
              <a:t> true or false</a:t>
            </a:r>
          </a:p>
          <a:p>
            <a:r>
              <a:rPr lang="en-IE" sz="2000" dirty="0"/>
              <a:t>Example </a:t>
            </a:r>
            <a:r>
              <a:rPr lang="en-IE" sz="2000" dirty="0" smtClean="0"/>
              <a:t>– see - </a:t>
            </a:r>
            <a:r>
              <a:rPr lang="en-IE" sz="2000" dirty="0" err="1" smtClean="0"/>
              <a:t>controller_cookie_manager.php</a:t>
            </a:r>
            <a:endParaRPr lang="en-US" sz="2000" dirty="0"/>
          </a:p>
        </p:txBody>
      </p:sp>
      <p:sp>
        <p:nvSpPr>
          <p:cNvPr id="4" name="TextBox 3"/>
          <p:cNvSpPr txBox="1"/>
          <p:nvPr/>
        </p:nvSpPr>
        <p:spPr>
          <a:xfrm>
            <a:off x="301752" y="5013176"/>
            <a:ext cx="8503920" cy="1200329"/>
          </a:xfrm>
          <a:prstGeom prst="rect">
            <a:avLst/>
          </a:prstGeom>
          <a:solidFill>
            <a:schemeClr val="bg1"/>
          </a:solidFill>
        </p:spPr>
        <p:txBody>
          <a:bodyPr wrap="square" rtlCol="0">
            <a:spAutoFit/>
          </a:bodyPr>
          <a:lstStyle/>
          <a:p>
            <a:r>
              <a:rPr lang="en-US" sz="1800" b="1" dirty="0" smtClean="0">
                <a:latin typeface="Courier New" panose="02070309020205020404" pitchFamily="49" charset="0"/>
                <a:cs typeface="Courier New" panose="02070309020205020404" pitchFamily="49" charset="0"/>
              </a:rPr>
              <a:t>&lt;?</a:t>
            </a:r>
            <a:r>
              <a:rPr lang="en-US" sz="1800" b="1" dirty="0" err="1" smtClean="0">
                <a:latin typeface="Courier New" panose="02070309020205020404" pitchFamily="49" charset="0"/>
                <a:cs typeface="Courier New" panose="02070309020205020404" pitchFamily="49" charset="0"/>
              </a:rPr>
              <a:t>php</a:t>
            </a:r>
            <a:r>
              <a:rPr lang="en-US" sz="1800" b="1" dirty="0" smtClean="0">
                <a:latin typeface="Courier New" panose="02070309020205020404" pitchFamily="49" charset="0"/>
                <a:cs typeface="Courier New" panose="02070309020205020404" pitchFamily="49" charset="0"/>
              </a:rPr>
              <a:t/>
            </a:r>
            <a:br>
              <a:rPr lang="en-US" sz="1800" b="1" dirty="0" smtClean="0">
                <a:latin typeface="Courier New" panose="02070309020205020404" pitchFamily="49" charset="0"/>
                <a:cs typeface="Courier New" panose="02070309020205020404" pitchFamily="49" charset="0"/>
              </a:rPr>
            </a:br>
            <a:r>
              <a:rPr lang="en-IE" sz="1800" b="1" dirty="0" err="1">
                <a:latin typeface="Courier New" panose="02070309020205020404" pitchFamily="49" charset="0"/>
                <a:cs typeface="Courier New" panose="02070309020205020404" pitchFamily="49" charset="0"/>
              </a:rPr>
              <a:t>setcookie</a:t>
            </a:r>
            <a:r>
              <a:rPr lang="en-IE" sz="1800" b="1" dirty="0">
                <a:latin typeface="Courier New" panose="02070309020205020404" pitchFamily="49" charset="0"/>
                <a:cs typeface="Courier New" panose="02070309020205020404" pitchFamily="49" charset="0"/>
              </a:rPr>
              <a:t>("user", "</a:t>
            </a:r>
            <a:r>
              <a:rPr lang="en-IE" sz="1800" b="1" dirty="0" smtClean="0">
                <a:latin typeface="Courier New" panose="02070309020205020404" pitchFamily="49" charset="0"/>
                <a:cs typeface="Courier New" panose="02070309020205020404" pitchFamily="49" charset="0"/>
              </a:rPr>
              <a:t>Gerry", </a:t>
            </a:r>
            <a:r>
              <a:rPr lang="en-IE" sz="1800" b="1" dirty="0">
                <a:latin typeface="Courier New" panose="02070309020205020404" pitchFamily="49" charset="0"/>
                <a:cs typeface="Courier New" panose="02070309020205020404" pitchFamily="49" charset="0"/>
              </a:rPr>
              <a:t>time()+3600</a:t>
            </a:r>
            <a:r>
              <a:rPr lang="en-IE" sz="1800" b="1" dirty="0" smtClean="0">
                <a:latin typeface="Courier New" panose="02070309020205020404" pitchFamily="49" charset="0"/>
                <a:cs typeface="Courier New" panose="02070309020205020404" pitchFamily="49" charset="0"/>
              </a:rPr>
              <a:t>);</a:t>
            </a:r>
          </a:p>
          <a:p>
            <a:r>
              <a:rPr lang="en-IE" sz="1800" b="1" dirty="0" err="1">
                <a:latin typeface="Courier New" panose="02070309020205020404" pitchFamily="49" charset="0"/>
                <a:cs typeface="Courier New" panose="02070309020205020404" pitchFamily="49" charset="0"/>
              </a:rPr>
              <a:t>setcookie</a:t>
            </a:r>
            <a:r>
              <a:rPr lang="en-IE" sz="1800" b="1" dirty="0">
                <a:latin typeface="Courier New" panose="02070309020205020404" pitchFamily="49" charset="0"/>
                <a:cs typeface="Courier New" panose="02070309020205020404" pitchFamily="49" charset="0"/>
              </a:rPr>
              <a:t>("</a:t>
            </a:r>
            <a:r>
              <a:rPr lang="en-IE" sz="1800" b="1" dirty="0" err="1">
                <a:latin typeface="Courier New" panose="02070309020205020404" pitchFamily="49" charset="0"/>
                <a:cs typeface="Courier New" panose="02070309020205020404" pitchFamily="49" charset="0"/>
              </a:rPr>
              <a:t>shortlife</a:t>
            </a:r>
            <a:r>
              <a:rPr lang="en-IE" sz="1800" b="1" dirty="0">
                <a:latin typeface="Courier New" panose="02070309020205020404" pitchFamily="49" charset="0"/>
                <a:cs typeface="Courier New" panose="02070309020205020404" pitchFamily="49" charset="0"/>
              </a:rPr>
              <a:t>","Data Driven </a:t>
            </a:r>
            <a:r>
              <a:rPr lang="en-IE" sz="1800" b="1" dirty="0" err="1">
                <a:latin typeface="Courier New" panose="02070309020205020404" pitchFamily="49" charset="0"/>
                <a:cs typeface="Courier New" panose="02070309020205020404" pitchFamily="49" charset="0"/>
              </a:rPr>
              <a:t>Applications",time</a:t>
            </a:r>
            <a:r>
              <a:rPr lang="en-IE" sz="1800" b="1" dirty="0">
                <a:latin typeface="Courier New" panose="02070309020205020404" pitchFamily="49" charset="0"/>
                <a:cs typeface="Courier New" panose="02070309020205020404" pitchFamily="49" charset="0"/>
              </a:rPr>
              <a:t>()+10);</a:t>
            </a:r>
            <a:endParaRPr lang="en-IE" sz="1800" b="1" dirty="0" smtClean="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?&gt;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815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Cookies Persist</a:t>
            </a:r>
            <a:endParaRPr lang="en-US" dirty="0"/>
          </a:p>
        </p:txBody>
      </p:sp>
      <p:sp>
        <p:nvSpPr>
          <p:cNvPr id="3" name="Content Placeholder 2"/>
          <p:cNvSpPr>
            <a:spLocks noGrp="1"/>
          </p:cNvSpPr>
          <p:nvPr>
            <p:ph idx="1"/>
          </p:nvPr>
        </p:nvSpPr>
        <p:spPr/>
        <p:txBody>
          <a:bodyPr>
            <a:normAutofit lnSpcReduction="10000"/>
          </a:bodyPr>
          <a:lstStyle/>
          <a:p>
            <a:r>
              <a:rPr lang="en-IE" dirty="0" smtClean="0"/>
              <a:t>Cookies stay on the client machine as long as they have not expired or have not been deleted on the client machine. </a:t>
            </a:r>
          </a:p>
          <a:p>
            <a:r>
              <a:rPr lang="en-IE" dirty="0" smtClean="0"/>
              <a:t>Every time a browser requests a page from a web server – it sends a copy of all cookies received from that server. </a:t>
            </a:r>
          </a:p>
          <a:p>
            <a:r>
              <a:rPr lang="en-IE" dirty="0" smtClean="0"/>
              <a:t>On the server side – cookies are stored in a </a:t>
            </a:r>
            <a:r>
              <a:rPr lang="en-IE" dirty="0" err="1" smtClean="0"/>
              <a:t>superglobal</a:t>
            </a:r>
            <a:r>
              <a:rPr lang="en-IE" dirty="0" smtClean="0"/>
              <a:t> array called $_COOKIE</a:t>
            </a:r>
          </a:p>
          <a:p>
            <a:r>
              <a:rPr lang="en-IE" dirty="0" smtClean="0"/>
              <a:t>The name of the cookie in the $_COOKIE array corresponds with the name of the cookie on the client machine as defined by </a:t>
            </a:r>
            <a:r>
              <a:rPr lang="en-IE" dirty="0" err="1" smtClean="0"/>
              <a:t>setcookie</a:t>
            </a:r>
            <a:r>
              <a:rPr lang="en-IE" dirty="0" smtClean="0"/>
              <a:t>()</a:t>
            </a:r>
          </a:p>
          <a:p>
            <a:endParaRPr lang="en-IE" dirty="0" smtClean="0"/>
          </a:p>
          <a:p>
            <a:endParaRPr lang="en-US" dirty="0"/>
          </a:p>
        </p:txBody>
      </p:sp>
    </p:spTree>
    <p:extLst>
      <p:ext uri="{BB962C8B-B14F-4D97-AF65-F5344CB8AC3E}">
        <p14:creationId xmlns:p14="http://schemas.microsoft.com/office/powerpoint/2010/main" val="3770027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04788" y="10680"/>
            <a:ext cx="4991100" cy="1143000"/>
          </a:xfrm>
        </p:spPr>
        <p:txBody>
          <a:bodyPr>
            <a:normAutofit fontScale="90000"/>
          </a:bodyPr>
          <a:lstStyle/>
          <a:p>
            <a:pPr algn="l" eaLnBrk="1" hangingPunct="1">
              <a:defRPr/>
            </a:pPr>
            <a:r>
              <a:rPr lang="en-IE" sz="4000" dirty="0" smtClean="0"/>
              <a:t>Cookies – where is the data stored? </a:t>
            </a:r>
            <a:endParaRPr lang="en-US" sz="4000" dirty="0" smtClean="0"/>
          </a:p>
        </p:txBody>
      </p:sp>
      <p:sp>
        <p:nvSpPr>
          <p:cNvPr id="104451" name="Cloud"/>
          <p:cNvSpPr>
            <a:spLocks noChangeAspect="1" noEditPoints="1" noChangeArrowheads="1"/>
          </p:cNvSpPr>
          <p:nvPr/>
        </p:nvSpPr>
        <p:spPr bwMode="auto">
          <a:xfrm>
            <a:off x="2700338" y="2708275"/>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IE">
              <a:solidFill>
                <a:schemeClr val="bg2"/>
              </a:solidFill>
            </a:endParaRPr>
          </a:p>
          <a:p>
            <a:pPr>
              <a:defRPr/>
            </a:pPr>
            <a:r>
              <a:rPr lang="en-IE">
                <a:solidFill>
                  <a:schemeClr val="bg2"/>
                </a:solidFill>
              </a:rPr>
              <a:t>     Internet</a:t>
            </a:r>
            <a:endParaRPr lang="en-US">
              <a:solidFill>
                <a:schemeClr val="bg2"/>
              </a:solidFill>
            </a:endParaRPr>
          </a:p>
        </p:txBody>
      </p:sp>
      <p:sp>
        <p:nvSpPr>
          <p:cNvPr id="10244" name="Line 4"/>
          <p:cNvSpPr>
            <a:spLocks noChangeShapeType="1"/>
          </p:cNvSpPr>
          <p:nvPr/>
        </p:nvSpPr>
        <p:spPr bwMode="auto">
          <a:xfrm>
            <a:off x="2916238" y="2492375"/>
            <a:ext cx="360362" cy="360363"/>
          </a:xfrm>
          <a:prstGeom prst="line">
            <a:avLst/>
          </a:prstGeom>
          <a:noFill/>
          <a:ln w="28575">
            <a:solidFill>
              <a:srgbClr val="FF3300"/>
            </a:solidFill>
            <a:round/>
            <a:headEnd/>
            <a:tailEnd/>
          </a:ln>
        </p:spPr>
        <p:txBody>
          <a:bodyPr wrap="none"/>
          <a:lstStyle/>
          <a:p>
            <a:endParaRPr lang="en-US"/>
          </a:p>
        </p:txBody>
      </p:sp>
      <p:sp>
        <p:nvSpPr>
          <p:cNvPr id="10245" name="Line 5"/>
          <p:cNvSpPr>
            <a:spLocks noChangeShapeType="1"/>
          </p:cNvSpPr>
          <p:nvPr/>
        </p:nvSpPr>
        <p:spPr bwMode="auto">
          <a:xfrm>
            <a:off x="1547813" y="3141663"/>
            <a:ext cx="1223962" cy="358775"/>
          </a:xfrm>
          <a:prstGeom prst="line">
            <a:avLst/>
          </a:prstGeom>
          <a:noFill/>
          <a:ln w="28575">
            <a:solidFill>
              <a:srgbClr val="FF3300"/>
            </a:solidFill>
            <a:round/>
            <a:headEnd/>
            <a:tailEnd/>
          </a:ln>
        </p:spPr>
        <p:txBody>
          <a:bodyPr wrap="none"/>
          <a:lstStyle/>
          <a:p>
            <a:endParaRPr lang="en-US"/>
          </a:p>
        </p:txBody>
      </p:sp>
      <p:sp>
        <p:nvSpPr>
          <p:cNvPr id="10246" name="Line 6"/>
          <p:cNvSpPr>
            <a:spLocks noChangeShapeType="1"/>
          </p:cNvSpPr>
          <p:nvPr/>
        </p:nvSpPr>
        <p:spPr bwMode="auto">
          <a:xfrm flipH="1">
            <a:off x="2195513" y="4149725"/>
            <a:ext cx="576262" cy="431800"/>
          </a:xfrm>
          <a:prstGeom prst="line">
            <a:avLst/>
          </a:prstGeom>
          <a:noFill/>
          <a:ln w="28575">
            <a:solidFill>
              <a:srgbClr val="FF3300"/>
            </a:solidFill>
            <a:round/>
            <a:headEnd/>
            <a:tailEnd/>
          </a:ln>
        </p:spPr>
        <p:txBody>
          <a:bodyPr wrap="none"/>
          <a:lstStyle/>
          <a:p>
            <a:endParaRPr lang="en-US"/>
          </a:p>
        </p:txBody>
      </p:sp>
      <p:sp>
        <p:nvSpPr>
          <p:cNvPr id="10247" name="Line 7"/>
          <p:cNvSpPr>
            <a:spLocks noChangeShapeType="1"/>
          </p:cNvSpPr>
          <p:nvPr/>
        </p:nvSpPr>
        <p:spPr bwMode="auto">
          <a:xfrm>
            <a:off x="5003800" y="4365625"/>
            <a:ext cx="360363" cy="576263"/>
          </a:xfrm>
          <a:prstGeom prst="line">
            <a:avLst/>
          </a:prstGeom>
          <a:noFill/>
          <a:ln w="28575">
            <a:solidFill>
              <a:srgbClr val="FF3300"/>
            </a:solidFill>
            <a:round/>
            <a:headEnd/>
            <a:tailEnd/>
          </a:ln>
        </p:spPr>
        <p:txBody>
          <a:bodyPr wrap="none"/>
          <a:lstStyle/>
          <a:p>
            <a:endParaRPr lang="en-US"/>
          </a:p>
        </p:txBody>
      </p:sp>
      <p:sp>
        <p:nvSpPr>
          <p:cNvPr id="10248" name="Line 8"/>
          <p:cNvSpPr>
            <a:spLocks noChangeShapeType="1"/>
          </p:cNvSpPr>
          <p:nvPr/>
        </p:nvSpPr>
        <p:spPr bwMode="auto">
          <a:xfrm flipV="1">
            <a:off x="5508625" y="3500438"/>
            <a:ext cx="719138" cy="215900"/>
          </a:xfrm>
          <a:prstGeom prst="line">
            <a:avLst/>
          </a:prstGeom>
          <a:noFill/>
          <a:ln w="28575">
            <a:solidFill>
              <a:srgbClr val="FF3300"/>
            </a:solidFill>
            <a:round/>
            <a:headEnd/>
            <a:tailEnd/>
          </a:ln>
        </p:spPr>
        <p:txBody>
          <a:bodyPr wrap="none"/>
          <a:lstStyle/>
          <a:p>
            <a:endParaRPr lang="en-US"/>
          </a:p>
        </p:txBody>
      </p:sp>
      <p:sp>
        <p:nvSpPr>
          <p:cNvPr id="10249" name="Line 9"/>
          <p:cNvSpPr>
            <a:spLocks noChangeShapeType="1"/>
          </p:cNvSpPr>
          <p:nvPr/>
        </p:nvSpPr>
        <p:spPr bwMode="auto">
          <a:xfrm flipV="1">
            <a:off x="5292725" y="2420938"/>
            <a:ext cx="719138" cy="576262"/>
          </a:xfrm>
          <a:prstGeom prst="line">
            <a:avLst/>
          </a:prstGeom>
          <a:noFill/>
          <a:ln w="28575">
            <a:solidFill>
              <a:srgbClr val="FF3300"/>
            </a:solidFill>
            <a:round/>
            <a:headEnd/>
            <a:tailEnd/>
          </a:ln>
        </p:spPr>
        <p:txBody>
          <a:bodyPr wrap="none"/>
          <a:lstStyle/>
          <a:p>
            <a:endParaRPr lang="en-US"/>
          </a:p>
        </p:txBody>
      </p:sp>
      <p:sp>
        <p:nvSpPr>
          <p:cNvPr id="10250" name="Text Box 11"/>
          <p:cNvSpPr txBox="1">
            <a:spLocks noChangeArrowheads="1"/>
          </p:cNvSpPr>
          <p:nvPr/>
        </p:nvSpPr>
        <p:spPr bwMode="auto">
          <a:xfrm>
            <a:off x="3907631" y="1176547"/>
            <a:ext cx="1620838" cy="1187450"/>
          </a:xfrm>
          <a:prstGeom prst="rect">
            <a:avLst/>
          </a:prstGeom>
          <a:noFill/>
          <a:ln w="9525">
            <a:noFill/>
            <a:miter lim="800000"/>
            <a:headEnd/>
            <a:tailEnd/>
          </a:ln>
        </p:spPr>
        <p:txBody>
          <a:bodyPr wrap="none">
            <a:spAutoFit/>
          </a:bodyPr>
          <a:lstStyle/>
          <a:p>
            <a:r>
              <a:rPr lang="en-IE" dirty="0"/>
              <a:t>Client</a:t>
            </a:r>
          </a:p>
          <a:p>
            <a:r>
              <a:rPr lang="en-IE" dirty="0"/>
              <a:t>Browser</a:t>
            </a:r>
          </a:p>
          <a:p>
            <a:r>
              <a:rPr lang="en-IE" dirty="0"/>
              <a:t>Application</a:t>
            </a:r>
            <a:endParaRPr lang="en-US" dirty="0"/>
          </a:p>
        </p:txBody>
      </p:sp>
      <p:sp>
        <p:nvSpPr>
          <p:cNvPr id="10251" name="Text Box 12"/>
          <p:cNvSpPr txBox="1">
            <a:spLocks noChangeArrowheads="1"/>
          </p:cNvSpPr>
          <p:nvPr/>
        </p:nvSpPr>
        <p:spPr bwMode="auto">
          <a:xfrm>
            <a:off x="3327401" y="4918000"/>
            <a:ext cx="1639887" cy="466725"/>
          </a:xfrm>
          <a:prstGeom prst="rect">
            <a:avLst/>
          </a:prstGeom>
          <a:solidFill>
            <a:srgbClr val="FF3300"/>
          </a:solidFill>
          <a:ln w="9525">
            <a:solidFill>
              <a:srgbClr val="FF3300"/>
            </a:solidFill>
            <a:miter lim="800000"/>
            <a:headEnd/>
            <a:tailEnd/>
          </a:ln>
        </p:spPr>
        <p:txBody>
          <a:bodyPr wrap="none">
            <a:spAutoFit/>
          </a:bodyPr>
          <a:lstStyle/>
          <a:p>
            <a:r>
              <a:rPr lang="en-IE" dirty="0"/>
              <a:t>Web Server</a:t>
            </a:r>
            <a:endParaRPr lang="en-US" dirty="0"/>
          </a:p>
        </p:txBody>
      </p:sp>
      <p:sp>
        <p:nvSpPr>
          <p:cNvPr id="10253" name="laptop"/>
          <p:cNvSpPr>
            <a:spLocks noEditPoints="1" noChangeArrowheads="1"/>
          </p:cNvSpPr>
          <p:nvPr/>
        </p:nvSpPr>
        <p:spPr bwMode="auto">
          <a:xfrm>
            <a:off x="5651500" y="1700213"/>
            <a:ext cx="1192213" cy="825500"/>
          </a:xfrm>
          <a:custGeom>
            <a:avLst/>
            <a:gdLst>
              <a:gd name="T0" fmla="*/ 185566 w 21600"/>
              <a:gd name="T1" fmla="*/ 0 h 21600"/>
              <a:gd name="T2" fmla="*/ 185566 w 21600"/>
              <a:gd name="T3" fmla="*/ 274135 h 21600"/>
              <a:gd name="T4" fmla="*/ 1011560 w 21600"/>
              <a:gd name="T5" fmla="*/ 0 h 21600"/>
              <a:gd name="T6" fmla="*/ 1011560 w 21600"/>
              <a:gd name="T7" fmla="*/ 274135 h 21600"/>
              <a:gd name="T8" fmla="*/ 596107 w 21600"/>
              <a:gd name="T9" fmla="*/ 0 h 21600"/>
              <a:gd name="T10" fmla="*/ 596107 w 21600"/>
              <a:gd name="T11" fmla="*/ 825500 h 21600"/>
              <a:gd name="T12" fmla="*/ 0 w 21600"/>
              <a:gd name="T13" fmla="*/ 825500 h 21600"/>
              <a:gd name="T14" fmla="*/ 1192213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0254" name="laptop"/>
          <p:cNvSpPr>
            <a:spLocks noEditPoints="1" noChangeArrowheads="1"/>
          </p:cNvSpPr>
          <p:nvPr/>
        </p:nvSpPr>
        <p:spPr bwMode="auto">
          <a:xfrm>
            <a:off x="4932363" y="4941888"/>
            <a:ext cx="1192212" cy="825500"/>
          </a:xfrm>
          <a:custGeom>
            <a:avLst/>
            <a:gdLst>
              <a:gd name="T0" fmla="*/ 185566 w 21600"/>
              <a:gd name="T1" fmla="*/ 0 h 21600"/>
              <a:gd name="T2" fmla="*/ 185566 w 21600"/>
              <a:gd name="T3" fmla="*/ 274135 h 21600"/>
              <a:gd name="T4" fmla="*/ 1011559 w 21600"/>
              <a:gd name="T5" fmla="*/ 0 h 21600"/>
              <a:gd name="T6" fmla="*/ 1011559 w 21600"/>
              <a:gd name="T7" fmla="*/ 274135 h 21600"/>
              <a:gd name="T8" fmla="*/ 596106 w 21600"/>
              <a:gd name="T9" fmla="*/ 0 h 21600"/>
              <a:gd name="T10" fmla="*/ 596106 w 21600"/>
              <a:gd name="T11" fmla="*/ 825500 h 21600"/>
              <a:gd name="T12" fmla="*/ 0 w 21600"/>
              <a:gd name="T13" fmla="*/ 825500 h 21600"/>
              <a:gd name="T14" fmla="*/ 1192212 w 21600"/>
              <a:gd name="T15" fmla="*/ 8255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pic>
        <p:nvPicPr>
          <p:cNvPr id="10256" name="Picture 18"/>
          <p:cNvPicPr>
            <a:picLocks noGrp="1" noChangeAspect="1" noChangeArrowheads="1"/>
          </p:cNvPicPr>
          <p:nvPr>
            <p:ph idx="1"/>
          </p:nvPr>
        </p:nvPicPr>
        <p:blipFill>
          <a:blip r:embed="rId2" cstate="print"/>
          <a:srcRect/>
          <a:stretch>
            <a:fillRect/>
          </a:stretch>
        </p:blipFill>
        <p:spPr>
          <a:xfrm>
            <a:off x="5940425" y="1773238"/>
            <a:ext cx="571500" cy="373062"/>
          </a:xfrm>
          <a:noFill/>
        </p:spPr>
      </p:pic>
      <p:sp>
        <p:nvSpPr>
          <p:cNvPr id="10258" name="Text Box 22"/>
          <p:cNvSpPr txBox="1">
            <a:spLocks noChangeArrowheads="1"/>
          </p:cNvSpPr>
          <p:nvPr/>
        </p:nvSpPr>
        <p:spPr bwMode="auto">
          <a:xfrm>
            <a:off x="5868194" y="296685"/>
            <a:ext cx="3043237" cy="1200329"/>
          </a:xfrm>
          <a:prstGeom prst="rect">
            <a:avLst/>
          </a:prstGeom>
          <a:noFill/>
          <a:ln w="9525">
            <a:noFill/>
            <a:miter lim="800000"/>
            <a:headEnd/>
            <a:tailEnd/>
          </a:ln>
        </p:spPr>
        <p:txBody>
          <a:bodyPr>
            <a:spAutoFit/>
          </a:bodyPr>
          <a:lstStyle/>
          <a:p>
            <a:r>
              <a:rPr lang="en-IE" dirty="0" smtClean="0"/>
              <a:t>Cookies stored on client machine as individual files</a:t>
            </a:r>
            <a:endParaRPr lang="en-US" dirty="0"/>
          </a:p>
        </p:txBody>
      </p:sp>
      <p:sp>
        <p:nvSpPr>
          <p:cNvPr id="2" name="TextBox 1"/>
          <p:cNvSpPr txBox="1"/>
          <p:nvPr/>
        </p:nvSpPr>
        <p:spPr>
          <a:xfrm>
            <a:off x="177852" y="4748667"/>
            <a:ext cx="3149549" cy="1631216"/>
          </a:xfrm>
          <a:prstGeom prst="rect">
            <a:avLst/>
          </a:prstGeom>
          <a:noFill/>
        </p:spPr>
        <p:txBody>
          <a:bodyPr wrap="square" rtlCol="0">
            <a:spAutoFit/>
          </a:bodyPr>
          <a:lstStyle/>
          <a:p>
            <a:r>
              <a:rPr lang="en-IE" sz="2000" dirty="0" smtClean="0"/>
              <a:t>$_COOKIE</a:t>
            </a:r>
          </a:p>
          <a:p>
            <a:r>
              <a:rPr lang="en-IE" sz="2000" dirty="0" smtClean="0"/>
              <a:t>Array contains copies of cookies sent from the client machine when a web page is requested</a:t>
            </a:r>
            <a:endParaRPr lang="en-IE" sz="2000" dirty="0"/>
          </a:p>
        </p:txBody>
      </p:sp>
      <p:sp>
        <p:nvSpPr>
          <p:cNvPr id="3" name="Rectangle 2"/>
          <p:cNvSpPr/>
          <p:nvPr/>
        </p:nvSpPr>
        <p:spPr>
          <a:xfrm>
            <a:off x="163550" y="1441017"/>
            <a:ext cx="2768525" cy="830997"/>
          </a:xfrm>
          <a:prstGeom prst="rect">
            <a:avLst/>
          </a:prstGeom>
        </p:spPr>
        <p:txBody>
          <a:bodyPr wrap="square">
            <a:spAutoFit/>
          </a:bodyPr>
          <a:lstStyle/>
          <a:p>
            <a:r>
              <a:rPr lang="en-IE" sz="1200" dirty="0">
                <a:hlinkClick r:id="rId3"/>
              </a:rPr>
              <a:t>https://</a:t>
            </a:r>
            <a:r>
              <a:rPr lang="en-IE" sz="1200" dirty="0" smtClean="0">
                <a:hlinkClick r:id="rId3"/>
              </a:rPr>
              <a:t>support.mozilla.org/en-US/kb/cookies-information-websites-store-on-your-computer</a:t>
            </a:r>
            <a:endParaRPr lang="en-IE" sz="1200" dirty="0" smtClean="0"/>
          </a:p>
          <a:p>
            <a:endParaRPr lang="en-IE" sz="1200" dirty="0"/>
          </a:p>
        </p:txBody>
      </p:sp>
      <p:sp>
        <p:nvSpPr>
          <p:cNvPr id="4" name="TextBox 3"/>
          <p:cNvSpPr txBox="1"/>
          <p:nvPr/>
        </p:nvSpPr>
        <p:spPr>
          <a:xfrm>
            <a:off x="6843713" y="1942307"/>
            <a:ext cx="2182008" cy="830997"/>
          </a:xfrm>
          <a:prstGeom prst="rect">
            <a:avLst/>
          </a:prstGeom>
          <a:noFill/>
          <a:ln>
            <a:solidFill>
              <a:srgbClr val="FF0000"/>
            </a:solidFill>
          </a:ln>
        </p:spPr>
        <p:txBody>
          <a:bodyPr wrap="none" rtlCol="0">
            <a:spAutoFit/>
          </a:bodyPr>
          <a:lstStyle/>
          <a:p>
            <a:r>
              <a:rPr lang="en-IE" dirty="0" err="1" smtClean="0"/>
              <a:t>Cookie:user</a:t>
            </a:r>
            <a:endParaRPr lang="en-IE" dirty="0" smtClean="0"/>
          </a:p>
          <a:p>
            <a:r>
              <a:rPr lang="en-IE" dirty="0" err="1" smtClean="0"/>
              <a:t>Cookie:shortlife</a:t>
            </a:r>
            <a:endParaRPr lang="en-IE" dirty="0"/>
          </a:p>
        </p:txBody>
      </p:sp>
      <p:sp>
        <p:nvSpPr>
          <p:cNvPr id="22" name="TextBox 21"/>
          <p:cNvSpPr txBox="1"/>
          <p:nvPr/>
        </p:nvSpPr>
        <p:spPr>
          <a:xfrm>
            <a:off x="5820520" y="5791276"/>
            <a:ext cx="3090911" cy="830997"/>
          </a:xfrm>
          <a:prstGeom prst="rect">
            <a:avLst/>
          </a:prstGeom>
          <a:noFill/>
          <a:ln>
            <a:solidFill>
              <a:srgbClr val="FF0000"/>
            </a:solidFill>
          </a:ln>
        </p:spPr>
        <p:txBody>
          <a:bodyPr wrap="none" rtlCol="0">
            <a:spAutoFit/>
          </a:bodyPr>
          <a:lstStyle/>
          <a:p>
            <a:r>
              <a:rPr lang="en-IE" dirty="0" smtClean="0"/>
              <a:t>$_COOKIE[‘user’]</a:t>
            </a:r>
          </a:p>
          <a:p>
            <a:r>
              <a:rPr lang="en-IE" dirty="0"/>
              <a:t>$_COOKIE</a:t>
            </a:r>
            <a:r>
              <a:rPr lang="en-IE" dirty="0" smtClean="0"/>
              <a:t>[‘</a:t>
            </a:r>
            <a:r>
              <a:rPr lang="en-IE" dirty="0" err="1" smtClean="0"/>
              <a:t>shortlife</a:t>
            </a:r>
            <a:r>
              <a:rPr lang="en-IE" dirty="0" smtClean="0"/>
              <a:t>’]</a:t>
            </a:r>
            <a:endParaRPr lang="en-IE" dirty="0"/>
          </a:p>
        </p:txBody>
      </p:sp>
      <p:cxnSp>
        <p:nvCxnSpPr>
          <p:cNvPr id="6" name="Straight Arrow Connector 5"/>
          <p:cNvCxnSpPr/>
          <p:nvPr/>
        </p:nvCxnSpPr>
        <p:spPr>
          <a:xfrm flipH="1">
            <a:off x="6843713" y="3028951"/>
            <a:ext cx="752623" cy="253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0592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11435</TotalTime>
  <Words>1744</Words>
  <Application>Microsoft Office PowerPoint</Application>
  <PresentationFormat>On-screen Show (4:3)</PresentationFormat>
  <Paragraphs>243</Paragraphs>
  <Slides>29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Courier New</vt:lpstr>
      <vt:lpstr>Georgia</vt:lpstr>
      <vt:lpstr>Times New Roman</vt:lpstr>
      <vt:lpstr>Wingdings</vt:lpstr>
      <vt:lpstr>Wingdings 2</vt:lpstr>
      <vt:lpstr>Civic</vt:lpstr>
      <vt:lpstr>Data Driven Applications </vt:lpstr>
      <vt:lpstr>Learning Outcomes</vt:lpstr>
      <vt:lpstr>Setup</vt:lpstr>
      <vt:lpstr>3 Projects</vt:lpstr>
      <vt:lpstr>Cookies</vt:lpstr>
      <vt:lpstr>L04_COOKIES Examples - Cookie Setter, Viewer, Killer</vt:lpstr>
      <vt:lpstr>How to create a cookie</vt:lpstr>
      <vt:lpstr>Cookies Persist</vt:lpstr>
      <vt:lpstr>Cookies – where is the data stored? </vt:lpstr>
      <vt:lpstr>Show cookies in Chrome</vt:lpstr>
      <vt:lpstr>Show cookies in Firefox</vt:lpstr>
      <vt:lpstr>Show cookies in IE</vt:lpstr>
      <vt:lpstr>View Cookies IE</vt:lpstr>
      <vt:lpstr>Browser Developer mode - console</vt:lpstr>
      <vt:lpstr>Example 01 - Cookie Setter</vt:lpstr>
      <vt:lpstr>Example 02 - Cookie Viewer</vt:lpstr>
      <vt:lpstr>Example 03 - Cookie Killer</vt:lpstr>
      <vt:lpstr>Explore the mechanics of cookies</vt:lpstr>
      <vt:lpstr>Problem with COOKIES</vt:lpstr>
      <vt:lpstr>SESSIONS</vt:lpstr>
      <vt:lpstr>Sessions – where is the data stored? </vt:lpstr>
      <vt:lpstr>Session Persistence</vt:lpstr>
      <vt:lpstr>L04_SESSIONS Examples</vt:lpstr>
      <vt:lpstr>Set up a session</vt:lpstr>
      <vt:lpstr>Unset a session</vt:lpstr>
      <vt:lpstr>Logging in and out – simple example</vt:lpstr>
      <vt:lpstr>protectedPage.php</vt:lpstr>
      <vt:lpstr>Logging in using a database</vt:lpstr>
      <vt:lpstr>L04_MVC_SESSIONS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Gerry.Guinane</dc:creator>
  <cp:lastModifiedBy>Gerry.Guinane</cp:lastModifiedBy>
  <cp:revision>116</cp:revision>
  <dcterms:created xsi:type="dcterms:W3CDTF">1601-01-01T00:00:00Z</dcterms:created>
  <dcterms:modified xsi:type="dcterms:W3CDTF">2018-03-16T11:46:55Z</dcterms:modified>
</cp:coreProperties>
</file>