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81" r:id="rId2"/>
    <p:sldId id="337" r:id="rId3"/>
    <p:sldId id="346" r:id="rId4"/>
    <p:sldId id="347" r:id="rId5"/>
    <p:sldId id="348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25" r:id="rId15"/>
    <p:sldId id="322" r:id="rId16"/>
    <p:sldId id="330" r:id="rId17"/>
    <p:sldId id="323" r:id="rId18"/>
    <p:sldId id="326" r:id="rId19"/>
    <p:sldId id="329" r:id="rId20"/>
    <p:sldId id="327" r:id="rId21"/>
    <p:sldId id="328" r:id="rId22"/>
    <p:sldId id="331" r:id="rId23"/>
    <p:sldId id="332" r:id="rId24"/>
    <p:sldId id="334" r:id="rId25"/>
    <p:sldId id="333" r:id="rId26"/>
    <p:sldId id="335" r:id="rId27"/>
    <p:sldId id="336" r:id="rId2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3300"/>
    <a:srgbClr val="C0C0C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6434" autoAdjust="0"/>
  </p:normalViewPr>
  <p:slideViewPr>
    <p:cSldViewPr>
      <p:cViewPr varScale="1">
        <p:scale>
          <a:sx n="81" d="100"/>
          <a:sy n="81" d="100"/>
        </p:scale>
        <p:origin x="9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4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5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6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7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3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Normalisation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780928"/>
            <a:ext cx="7467600" cy="8239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 smtClean="0"/>
              <a:t>Logical database design 1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33400" y="16002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95536"/>
          </a:xfrm>
        </p:spPr>
        <p:txBody>
          <a:bodyPr/>
          <a:lstStyle/>
          <a:p>
            <a:r>
              <a:rPr lang="en-GB" b="1" dirty="0"/>
              <a:t>Redundant Data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3400" y="5305425"/>
            <a:ext cx="792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Deleting the ‘Programming2’ subject however does not lead to the same problem. We can deduce from the  Course_Nr (2BA2) what the course title is. So the data in the Course_Title column is REDUNDANT – unnecessary duplication.</a:t>
            </a:r>
            <a:endParaRPr lang="en-US" sz="20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191000" y="2362200"/>
            <a:ext cx="28956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533400" y="16764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Deletion Anomaly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" y="5562600"/>
            <a:ext cx="792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Student number ‘123’ leaves the college and the corresponding data is deleted. The associated data for Course ‘1BA6’ is also deleted and therefore lost – this is called the DELETION anomaly.</a:t>
            </a:r>
            <a:endParaRPr lang="en-US" sz="20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5105400"/>
            <a:ext cx="76200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838200" y="1600200"/>
          <a:ext cx="7091363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4" imgW="3566160" imgH="1867680" progId="Excel.Sheet.8">
                  <p:embed/>
                </p:oleObj>
              </mc:Choice>
              <mc:Fallback>
                <p:oleObj name="Worksheet" r:id="rId4" imgW="3566160" imgH="18676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091363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Insertion Anomaly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5638800"/>
            <a:ext cx="7924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/>
              <a:t>A new course ‘3BA1’ is required to be added – but no students are registered. Since Student_Nr is the PK it may not be left empty (NULL) so the DBMS prevents the addition of the new tuple – this is called the INSERTION anomaly.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71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609600" y="1600200"/>
          <a:ext cx="7620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20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Modification Anomaly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33400" y="5486400"/>
            <a:ext cx="7788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The course title in the 4</a:t>
            </a:r>
            <a:r>
              <a:rPr lang="en-GB" sz="2000" baseline="30000"/>
              <a:t>th</a:t>
            </a:r>
            <a:r>
              <a:rPr lang="en-GB" sz="2000"/>
              <a:t> tuple is changed. It is now inconsistent with the other course title with the same course number. Which one is correct? This is called the modification anomaly. </a:t>
            </a:r>
            <a:endParaRPr lang="en-US" sz="20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267200" y="2971800"/>
            <a:ext cx="29718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16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process of creating a </a:t>
            </a:r>
            <a:r>
              <a:rPr lang="en-GB" dirty="0"/>
              <a:t>good logical </a:t>
            </a:r>
            <a:r>
              <a:rPr lang="en-GB" b="1" u="sng" dirty="0" smtClean="0"/>
              <a:t>table</a:t>
            </a:r>
            <a:r>
              <a:rPr lang="en-GB" dirty="0" smtClean="0"/>
              <a:t> design is a </a:t>
            </a:r>
            <a:r>
              <a:rPr lang="en-GB" dirty="0"/>
              <a:t>process </a:t>
            </a:r>
            <a:r>
              <a:rPr lang="en-GB" dirty="0" smtClean="0"/>
              <a:t> </a:t>
            </a:r>
            <a:r>
              <a:rPr lang="en-GB" dirty="0"/>
              <a:t>referred to as </a:t>
            </a:r>
            <a:r>
              <a:rPr lang="en-GB" dirty="0">
                <a:solidFill>
                  <a:srgbClr val="FF3300"/>
                </a:solidFill>
              </a:rPr>
              <a:t>normalisation</a:t>
            </a:r>
            <a:r>
              <a:rPr lang="en-GB" dirty="0" smtClean="0">
                <a:solidFill>
                  <a:srgbClr val="FF3300"/>
                </a:solidFill>
              </a:rPr>
              <a:t>.</a:t>
            </a:r>
          </a:p>
          <a:p>
            <a:r>
              <a:rPr lang="en-GB" dirty="0" smtClean="0"/>
              <a:t>Results in Elimination </a:t>
            </a:r>
            <a:r>
              <a:rPr lang="en-GB" dirty="0"/>
              <a:t>of Redundancy</a:t>
            </a:r>
          </a:p>
          <a:p>
            <a:r>
              <a:rPr lang="en-GB" dirty="0"/>
              <a:t>Redundancy issues:</a:t>
            </a:r>
          </a:p>
          <a:p>
            <a:pPr lvl="1"/>
            <a:r>
              <a:rPr lang="en-GB" dirty="0"/>
              <a:t>Redundancy is </a:t>
            </a:r>
            <a:r>
              <a:rPr lang="en-GB" b="1" u="sng" dirty="0"/>
              <a:t>unnecessary</a:t>
            </a:r>
            <a:r>
              <a:rPr lang="en-GB" dirty="0"/>
              <a:t> duplication</a:t>
            </a:r>
          </a:p>
          <a:p>
            <a:pPr lvl="1"/>
            <a:r>
              <a:rPr lang="en-GB" dirty="0"/>
              <a:t>Redundancy </a:t>
            </a:r>
            <a:r>
              <a:rPr lang="en-GB" b="1" u="sng" dirty="0"/>
              <a:t>wastes</a:t>
            </a:r>
            <a:r>
              <a:rPr lang="en-GB" dirty="0"/>
              <a:t> storage space</a:t>
            </a:r>
          </a:p>
          <a:p>
            <a:pPr lvl="1"/>
            <a:r>
              <a:rPr lang="en-GB" dirty="0"/>
              <a:t>Is a </a:t>
            </a:r>
            <a:r>
              <a:rPr lang="en-GB" b="1" u="sng" dirty="0"/>
              <a:t>risk to integrity</a:t>
            </a:r>
            <a:r>
              <a:rPr lang="en-GB" dirty="0"/>
              <a:t> of data – </a:t>
            </a:r>
          </a:p>
          <a:p>
            <a:r>
              <a:rPr lang="en-GB" dirty="0" smtClean="0">
                <a:solidFill>
                  <a:srgbClr val="080808"/>
                </a:solidFill>
              </a:rPr>
              <a:t>Normalisation is implemented by application of </a:t>
            </a:r>
            <a:r>
              <a:rPr lang="en-GB" dirty="0" smtClean="0">
                <a:solidFill>
                  <a:srgbClr val="FF3300"/>
                </a:solidFill>
              </a:rPr>
              <a:t>normalisation rules – The ‘Normal Forms’</a:t>
            </a:r>
          </a:p>
          <a:p>
            <a:r>
              <a:rPr lang="en-GB" dirty="0" smtClean="0">
                <a:solidFill>
                  <a:srgbClr val="080808"/>
                </a:solidFill>
              </a:rPr>
              <a:t>Normalisation may be accomplished using a diagrammatic technique called </a:t>
            </a:r>
            <a:r>
              <a:rPr lang="en-GB" dirty="0" smtClean="0">
                <a:solidFill>
                  <a:srgbClr val="FF3300"/>
                </a:solidFill>
              </a:rPr>
              <a:t>Functional Dependency</a:t>
            </a:r>
            <a:endParaRPr lang="en-GB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8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dependency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4486272" cy="4660593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Functional dependency is a way of describing relationships between attributes in a table. </a:t>
            </a:r>
          </a:p>
          <a:p>
            <a:r>
              <a:rPr lang="en-IE" dirty="0" smtClean="0"/>
              <a:t>In the students table – we can say that the </a:t>
            </a:r>
            <a:r>
              <a:rPr lang="en-IE" dirty="0" err="1" smtClean="0"/>
              <a:t>StudentID</a:t>
            </a:r>
            <a:r>
              <a:rPr lang="en-IE" dirty="0" smtClean="0"/>
              <a:t> attribute determines the </a:t>
            </a:r>
            <a:r>
              <a:rPr lang="en-IE" dirty="0" err="1" smtClean="0"/>
              <a:t>FirstName</a:t>
            </a:r>
            <a:r>
              <a:rPr lang="en-IE" dirty="0" smtClean="0"/>
              <a:t> and </a:t>
            </a:r>
            <a:r>
              <a:rPr lang="en-IE" dirty="0" err="1" smtClean="0"/>
              <a:t>LastName</a:t>
            </a:r>
            <a:r>
              <a:rPr lang="en-IE" dirty="0" smtClean="0"/>
              <a:t> attributes. </a:t>
            </a:r>
          </a:p>
          <a:p>
            <a:r>
              <a:rPr lang="en-IE" dirty="0" smtClean="0"/>
              <a:t>In other words </a:t>
            </a:r>
            <a:r>
              <a:rPr lang="en-IE" dirty="0" err="1" smtClean="0"/>
              <a:t>FirstName</a:t>
            </a:r>
            <a:r>
              <a:rPr lang="en-IE" dirty="0" smtClean="0"/>
              <a:t> and </a:t>
            </a:r>
            <a:r>
              <a:rPr lang="en-IE" dirty="0" err="1" smtClean="0"/>
              <a:t>LastName</a:t>
            </a:r>
            <a:r>
              <a:rPr lang="en-IE" dirty="0" smtClean="0"/>
              <a:t> are functionally dependant on </a:t>
            </a:r>
            <a:r>
              <a:rPr lang="en-IE" dirty="0" err="1" smtClean="0"/>
              <a:t>StudentID</a:t>
            </a:r>
            <a:r>
              <a:rPr lang="en-IE" dirty="0" smtClean="0"/>
              <a:t> – the Primary Key</a:t>
            </a:r>
          </a:p>
          <a:p>
            <a:r>
              <a:rPr lang="en-IE" dirty="0" smtClean="0"/>
              <a:t>This can be expressed Diagrammatically to aid analysis of the table structure.</a:t>
            </a:r>
          </a:p>
          <a:p>
            <a:r>
              <a:rPr lang="en-IE" dirty="0" smtClean="0"/>
              <a:t>We’ll see in a minute how we can use diagrams like this to analyse a table structure and apply the rules for normalisation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3985"/>
            <a:ext cx="19050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4919" y="3309653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students table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138788" y="4469428"/>
            <a:ext cx="14494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StudentID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4077072"/>
            <a:ext cx="14478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LastName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201030" y="5006135"/>
            <a:ext cx="148309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FirstName</a:t>
            </a:r>
            <a:endParaRPr lang="en-IE" dirty="0"/>
          </a:p>
        </p:txBody>
      </p:sp>
      <p:cxnSp>
        <p:nvCxnSpPr>
          <p:cNvPr id="10" name="Elbow Connector 9"/>
          <p:cNvCxnSpPr>
            <a:stCxn id="6" idx="3"/>
            <a:endCxn id="7" idx="1"/>
          </p:cNvCxnSpPr>
          <p:nvPr/>
        </p:nvCxnSpPr>
        <p:spPr>
          <a:xfrm flipV="1">
            <a:off x="6588224" y="4307905"/>
            <a:ext cx="648072" cy="392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1"/>
          </p:cNvCxnSpPr>
          <p:nvPr/>
        </p:nvCxnSpPr>
        <p:spPr>
          <a:xfrm>
            <a:off x="6588224" y="4700261"/>
            <a:ext cx="612806" cy="536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203" y="487259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797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FD and Composite PKs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 composite PK can be illustrate by grouping attributes inside a bounding box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01317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results table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0" y="2860401"/>
            <a:ext cx="15621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944" y="3138274"/>
            <a:ext cx="10743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826038"/>
            <a:ext cx="146706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ModuleID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3369106"/>
            <a:ext cx="9364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4441487" y="467833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3809860" y="2860401"/>
            <a:ext cx="1842260" cy="172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Elbow Connector 13"/>
          <p:cNvCxnSpPr>
            <a:stCxn id="12" idx="3"/>
            <a:endCxn id="8" idx="1"/>
          </p:cNvCxnSpPr>
          <p:nvPr/>
        </p:nvCxnSpPr>
        <p:spPr>
          <a:xfrm flipV="1">
            <a:off x="5652120" y="3599939"/>
            <a:ext cx="936104" cy="120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3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Forms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These are a set of rules that, if applied to a table design, can be said to lead to a good logical table design. </a:t>
            </a:r>
          </a:p>
          <a:p>
            <a:r>
              <a:rPr lang="en-IE" dirty="0" smtClean="0"/>
              <a:t>Normal form rules build on each other – leading to ever more refined table designs. </a:t>
            </a:r>
          </a:p>
          <a:p>
            <a:r>
              <a:rPr lang="en-IE" dirty="0" smtClean="0"/>
              <a:t>We are going to concern ourselves with the fist 3 rules.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19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Normal 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623" y="1486265"/>
            <a:ext cx="4702296" cy="45720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Rule: the domain of each attribute may contain only a single (</a:t>
            </a:r>
            <a:r>
              <a:rPr lang="en-IE" dirty="0" err="1" smtClean="0"/>
              <a:t>atomic,indivisible</a:t>
            </a:r>
            <a:r>
              <a:rPr lang="en-IE" dirty="0" smtClean="0"/>
              <a:t>) value. </a:t>
            </a:r>
          </a:p>
          <a:p>
            <a:r>
              <a:rPr lang="en-IE" dirty="0" smtClean="0"/>
              <a:t>This is pretty intuitive as you can see from the students table. </a:t>
            </a:r>
          </a:p>
          <a:p>
            <a:r>
              <a:rPr lang="en-IE" dirty="0" smtClean="0"/>
              <a:t>There would be no sense adding extra data to the 3</a:t>
            </a:r>
            <a:r>
              <a:rPr lang="en-IE" baseline="30000" dirty="0" smtClean="0"/>
              <a:t>rd</a:t>
            </a:r>
            <a:r>
              <a:rPr lang="en-IE" dirty="0" smtClean="0"/>
              <a:t> column such as Date of Birth.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3985"/>
            <a:ext cx="19050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4919" y="3309653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students table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138206"/>
            <a:ext cx="14494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StudentID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813524" y="4745850"/>
            <a:ext cx="225254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LastName</a:t>
            </a:r>
            <a:r>
              <a:rPr lang="en-IE" dirty="0" smtClean="0"/>
              <a:t>, DOB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778258" y="5674913"/>
            <a:ext cx="148309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FirstName</a:t>
            </a:r>
            <a:endParaRPr lang="en-IE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 flipV="1">
            <a:off x="6165452" y="4976683"/>
            <a:ext cx="648072" cy="3923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1"/>
          </p:cNvCxnSpPr>
          <p:nvPr/>
        </p:nvCxnSpPr>
        <p:spPr>
          <a:xfrm>
            <a:off x="6165452" y="5369039"/>
            <a:ext cx="612806" cy="5367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04868" y="1454950"/>
            <a:ext cx="936104" cy="191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2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,DOB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15/01/89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12/11/63</a:t>
            </a:r>
          </a:p>
          <a:p>
            <a:pPr>
              <a:lnSpc>
                <a:spcPct val="20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25/7/77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21/3/99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11/1/98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25/4/78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16/5/98</a:t>
            </a:r>
          </a:p>
          <a:p>
            <a:pPr>
              <a:lnSpc>
                <a:spcPct val="150000"/>
              </a:lnSpc>
            </a:pPr>
            <a:endParaRPr lang="en-IE" sz="10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1454950"/>
            <a:ext cx="1439727" cy="1895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1330" y="166283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92280" y="1875352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77570" y="2480229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69013" y="2675158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92826" y="291807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00242" y="311865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04308" y="2089290"/>
            <a:ext cx="893628" cy="192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16/5/98</a:t>
            </a:r>
          </a:p>
          <a:p>
            <a:endParaRPr lang="en-IE" sz="10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101805" y="2085553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82755" y="2265086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7235" y="553056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7082286" y="149665"/>
            <a:ext cx="175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 smtClean="0"/>
              <a:t>One attribute, two values</a:t>
            </a:r>
            <a:endParaRPr lang="en-IE" sz="1800" dirty="0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7797433" y="795996"/>
            <a:ext cx="163733" cy="6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15382" y="420216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1NF </a:t>
            </a:r>
            <a:r>
              <a:rPr lang="en-IE" sz="1800" b="1" dirty="0" smtClean="0">
                <a:solidFill>
                  <a:srgbClr val="FF0000"/>
                </a:solidFill>
              </a:rPr>
              <a:t>NO</a:t>
            </a:r>
            <a:endParaRPr lang="en-IE" sz="1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311" y="61285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1NF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3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Normal 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623" y="1486265"/>
            <a:ext cx="4702296" cy="4572000"/>
          </a:xfrm>
        </p:spPr>
        <p:txBody>
          <a:bodyPr>
            <a:normAutofit/>
          </a:bodyPr>
          <a:lstStyle/>
          <a:p>
            <a:r>
              <a:rPr lang="en-IE" dirty="0" smtClean="0"/>
              <a:t>The problem is resolved by splitting the offending column to create two columns.</a:t>
            </a:r>
          </a:p>
          <a:p>
            <a:r>
              <a:rPr lang="en-IE" dirty="0" smtClean="0"/>
              <a:t>Here – DOB becomes an attribute which is dependant on </a:t>
            </a:r>
            <a:r>
              <a:rPr lang="en-IE" dirty="0" err="1" smtClean="0"/>
              <a:t>StudentID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3985"/>
            <a:ext cx="1905000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4919" y="3309653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students table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138206"/>
            <a:ext cx="14494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StudentID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813524" y="4745850"/>
            <a:ext cx="14478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LastName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778258" y="5674913"/>
            <a:ext cx="148309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FirstName</a:t>
            </a:r>
            <a:endParaRPr lang="en-IE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 flipV="1">
            <a:off x="6165452" y="4976683"/>
            <a:ext cx="648072" cy="3923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1"/>
          </p:cNvCxnSpPr>
          <p:nvPr/>
        </p:nvCxnSpPr>
        <p:spPr>
          <a:xfrm>
            <a:off x="6165452" y="5369039"/>
            <a:ext cx="612806" cy="5367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04868" y="1454950"/>
            <a:ext cx="936104" cy="1913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2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,DOB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15/01/89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12/11/63</a:t>
            </a:r>
          </a:p>
          <a:p>
            <a:pPr>
              <a:lnSpc>
                <a:spcPct val="20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25/7/77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21/3/99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11/1/98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25/4/78</a:t>
            </a:r>
          </a:p>
          <a:p>
            <a:pPr>
              <a:lnSpc>
                <a:spcPct val="150000"/>
              </a:lnSpc>
            </a:pPr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16/5/98</a:t>
            </a:r>
          </a:p>
          <a:p>
            <a:pPr>
              <a:lnSpc>
                <a:spcPct val="150000"/>
              </a:lnSpc>
            </a:pPr>
            <a:endParaRPr lang="en-IE" sz="10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1454950"/>
            <a:ext cx="1439727" cy="1895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1330" y="166283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92280" y="1875352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77570" y="2480229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69013" y="2675158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92826" y="291807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00242" y="3118651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04308" y="2089290"/>
            <a:ext cx="893628" cy="192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16/5/98</a:t>
            </a:r>
          </a:p>
          <a:p>
            <a:endParaRPr lang="en-IE" sz="10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101805" y="2085553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82755" y="2265086"/>
            <a:ext cx="1439727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04308" y="1454950"/>
            <a:ext cx="0" cy="191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8636" y="3925646"/>
            <a:ext cx="83548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DOB</a:t>
            </a:r>
            <a:endParaRPr lang="en-IE" dirty="0"/>
          </a:p>
        </p:txBody>
      </p:sp>
      <p:cxnSp>
        <p:nvCxnSpPr>
          <p:cNvPr id="26" name="Elbow Connector 25"/>
          <p:cNvCxnSpPr>
            <a:stCxn id="6" idx="3"/>
            <a:endCxn id="24" idx="1"/>
          </p:cNvCxnSpPr>
          <p:nvPr/>
        </p:nvCxnSpPr>
        <p:spPr>
          <a:xfrm flipV="1">
            <a:off x="6165452" y="4156479"/>
            <a:ext cx="583184" cy="12125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7916" y="559660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7020311" y="61285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1NF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76248" y="396489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1NF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5452" y="507874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1NF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Learning outcomes – the student will be able to </a:t>
            </a:r>
          </a:p>
          <a:p>
            <a:pPr lvl="1"/>
            <a:r>
              <a:rPr lang="en-GB" dirty="0"/>
              <a:t>Provide examples of DB design issues – redundancy &amp; insert/update/modification </a:t>
            </a:r>
            <a:r>
              <a:rPr lang="en-GB" dirty="0" smtClean="0"/>
              <a:t>anomalies</a:t>
            </a:r>
          </a:p>
          <a:p>
            <a:pPr lvl="1"/>
            <a:r>
              <a:rPr lang="en-GB" dirty="0" smtClean="0"/>
              <a:t>Describe </a:t>
            </a:r>
            <a:r>
              <a:rPr lang="en-GB" dirty="0"/>
              <a:t>the basic theory of Functional </a:t>
            </a:r>
            <a:r>
              <a:rPr lang="en-GB" dirty="0" smtClean="0"/>
              <a:t>Dependency (FD)</a:t>
            </a:r>
            <a:endParaRPr lang="en-GB" dirty="0"/>
          </a:p>
          <a:p>
            <a:pPr lvl="1">
              <a:defRPr/>
            </a:pPr>
            <a:r>
              <a:rPr lang="en-GB" dirty="0"/>
              <a:t>Define the normal forms – 1NF, 2NF, 3NF</a:t>
            </a:r>
          </a:p>
          <a:p>
            <a:pPr lvl="1">
              <a:defRPr/>
            </a:pPr>
            <a:r>
              <a:rPr lang="en-GB" dirty="0"/>
              <a:t>Be able to apply the process of normalisation using the ‘table splitting’ technique</a:t>
            </a:r>
          </a:p>
        </p:txBody>
      </p:sp>
    </p:spTree>
    <p:extLst>
      <p:ext uri="{BB962C8B-B14F-4D97-AF65-F5344CB8AC3E}">
        <p14:creationId xmlns:p14="http://schemas.microsoft.com/office/powerpoint/2010/main" val="184041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Normal form rule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First, the table must be in 1</a:t>
            </a:r>
            <a:r>
              <a:rPr lang="en-IE" baseline="30000" dirty="0" smtClean="0"/>
              <a:t>st</a:t>
            </a:r>
            <a:r>
              <a:rPr lang="en-IE" dirty="0" smtClean="0"/>
              <a:t> Normal Form</a:t>
            </a:r>
          </a:p>
          <a:p>
            <a:r>
              <a:rPr lang="en-IE" dirty="0" smtClean="0"/>
              <a:t>Next , all NON KEY attributes must depend on the Primary Key.</a:t>
            </a:r>
          </a:p>
          <a:p>
            <a:r>
              <a:rPr lang="en-IE" dirty="0" smtClean="0"/>
              <a:t>This is true for both of these tables: 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5190124" y="3994905"/>
            <a:ext cx="10743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5190124" y="4682669"/>
            <a:ext cx="109196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7710404" y="4225737"/>
            <a:ext cx="9364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5563667" y="553496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4932040" y="3717032"/>
            <a:ext cx="1842260" cy="172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Elbow Connector 8"/>
          <p:cNvCxnSpPr>
            <a:stCxn id="8" idx="3"/>
            <a:endCxn id="6" idx="1"/>
          </p:cNvCxnSpPr>
          <p:nvPr/>
        </p:nvCxnSpPr>
        <p:spPr>
          <a:xfrm flipV="1">
            <a:off x="6774300" y="4456570"/>
            <a:ext cx="936104" cy="1208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251" y="573325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students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6722633" y="563710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195295" y="396108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F</a:t>
            </a:r>
            <a:r>
              <a:rPr lang="en-IE" sz="1800" dirty="0" smtClean="0"/>
              <a:t>K</a:t>
            </a:r>
            <a:endParaRPr lang="en-IE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940" y="4913501"/>
            <a:ext cx="14494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StudentID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2642448" y="4521145"/>
            <a:ext cx="14478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LastName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2607182" y="5450208"/>
            <a:ext cx="148309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FirstName</a:t>
            </a:r>
            <a:endParaRPr lang="en-IE" dirty="0"/>
          </a:p>
        </p:txBody>
      </p:sp>
      <p:cxnSp>
        <p:nvCxnSpPr>
          <p:cNvPr id="22" name="Elbow Connector 21"/>
          <p:cNvCxnSpPr>
            <a:stCxn id="19" idx="3"/>
            <a:endCxn id="20" idx="1"/>
          </p:cNvCxnSpPr>
          <p:nvPr/>
        </p:nvCxnSpPr>
        <p:spPr>
          <a:xfrm flipV="1">
            <a:off x="1994376" y="4751978"/>
            <a:ext cx="648072" cy="3923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1" idx="1"/>
          </p:cNvCxnSpPr>
          <p:nvPr/>
        </p:nvCxnSpPr>
        <p:spPr>
          <a:xfrm>
            <a:off x="1994376" y="5144334"/>
            <a:ext cx="612806" cy="5367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77560" y="3700941"/>
            <a:ext cx="83548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DOB</a:t>
            </a:r>
            <a:endParaRPr lang="en-IE" dirty="0"/>
          </a:p>
        </p:txBody>
      </p:sp>
      <p:cxnSp>
        <p:nvCxnSpPr>
          <p:cNvPr id="25" name="Elbow Connector 24"/>
          <p:cNvCxnSpPr>
            <a:stCxn id="19" idx="3"/>
            <a:endCxn id="24" idx="1"/>
          </p:cNvCxnSpPr>
          <p:nvPr/>
        </p:nvCxnSpPr>
        <p:spPr>
          <a:xfrm flipV="1">
            <a:off x="1994376" y="3931774"/>
            <a:ext cx="583184" cy="12125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840" y="537189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27" name="TextBox 26"/>
          <p:cNvSpPr txBox="1"/>
          <p:nvPr/>
        </p:nvSpPr>
        <p:spPr>
          <a:xfrm>
            <a:off x="7680084" y="38485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564" y="36632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0000" y="418737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6364" y="598994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54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if..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789045" cy="4572000"/>
          </a:xfrm>
        </p:spPr>
        <p:txBody>
          <a:bodyPr/>
          <a:lstStyle/>
          <a:p>
            <a:r>
              <a:rPr lang="en-IE" dirty="0" smtClean="0"/>
              <a:t>We had module titles in the results table:</a:t>
            </a:r>
          </a:p>
          <a:p>
            <a:r>
              <a:rPr lang="en-IE" dirty="0" smtClean="0"/>
              <a:t>Notice how the </a:t>
            </a:r>
            <a:r>
              <a:rPr lang="en-IE" dirty="0" err="1" smtClean="0"/>
              <a:t>ModuleTitle</a:t>
            </a:r>
            <a:r>
              <a:rPr lang="en-IE" dirty="0" smtClean="0"/>
              <a:t> Attribute is dependant on only PART of the PK</a:t>
            </a:r>
          </a:p>
          <a:p>
            <a:r>
              <a:rPr lang="en-IE" dirty="0" smtClean="0"/>
              <a:t>This can be resolved by splitting the table.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97" y="1660615"/>
            <a:ext cx="4714875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124" y="3994905"/>
            <a:ext cx="10743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190124" y="4682669"/>
            <a:ext cx="109196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710404" y="4225737"/>
            <a:ext cx="9364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742881" y="360393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4932040" y="3717032"/>
            <a:ext cx="1842260" cy="172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Elbow Connector 9"/>
          <p:cNvCxnSpPr>
            <a:stCxn id="9" idx="3"/>
            <a:endCxn id="7" idx="1"/>
          </p:cNvCxnSpPr>
          <p:nvPr/>
        </p:nvCxnSpPr>
        <p:spPr>
          <a:xfrm flipV="1">
            <a:off x="6774300" y="4456570"/>
            <a:ext cx="936104" cy="12082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2353" y="554576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096165" y="5637383"/>
            <a:ext cx="170950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ModuleTitle</a:t>
            </a:r>
            <a:endParaRPr lang="en-IE" dirty="0"/>
          </a:p>
        </p:txBody>
      </p:sp>
      <p:cxnSp>
        <p:nvCxnSpPr>
          <p:cNvPr id="14" name="Elbow Connector 13"/>
          <p:cNvCxnSpPr>
            <a:stCxn id="6" idx="2"/>
            <a:endCxn id="12" idx="1"/>
          </p:cNvCxnSpPr>
          <p:nvPr/>
        </p:nvCxnSpPr>
        <p:spPr>
          <a:xfrm rot="16200000" flipH="1">
            <a:off x="6054195" y="4826246"/>
            <a:ext cx="723882" cy="13600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849" y="379454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8367" y="517643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FF0000"/>
                </a:solidFill>
              </a:rPr>
              <a:t>NO</a:t>
            </a:r>
            <a:endParaRPr lang="en-IE" sz="18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076056" y="4577396"/>
            <a:ext cx="1368152" cy="7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1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splitting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999" y="1424293"/>
            <a:ext cx="3789045" cy="4572000"/>
          </a:xfrm>
        </p:spPr>
        <p:txBody>
          <a:bodyPr>
            <a:normAutofit/>
          </a:bodyPr>
          <a:lstStyle/>
          <a:p>
            <a:r>
              <a:rPr lang="en-IE" sz="1600" dirty="0" smtClean="0"/>
              <a:t>Table splitting produces two  tables with a FOREIGN KEY relationship.  </a:t>
            </a:r>
            <a:endParaRPr lang="en-I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190124" y="4682669"/>
            <a:ext cx="109196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294618" y="466907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479370" y="4875777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modules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096165" y="5637383"/>
            <a:ext cx="170950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ModuleTitle</a:t>
            </a:r>
            <a:endParaRPr lang="en-IE" dirty="0"/>
          </a:p>
        </p:txBody>
      </p:sp>
      <p:cxnSp>
        <p:nvCxnSpPr>
          <p:cNvPr id="14" name="Elbow Connector 13"/>
          <p:cNvCxnSpPr>
            <a:stCxn id="6" idx="2"/>
            <a:endCxn id="12" idx="1"/>
          </p:cNvCxnSpPr>
          <p:nvPr/>
        </p:nvCxnSpPr>
        <p:spPr>
          <a:xfrm rot="16200000" flipH="1">
            <a:off x="6054195" y="4826246"/>
            <a:ext cx="723882" cy="13600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8026" y="2316421"/>
            <a:ext cx="1074333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5288026" y="3004185"/>
            <a:ext cx="1091966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7832825" y="2547253"/>
            <a:ext cx="936475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840783" y="192544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029942" y="2038548"/>
            <a:ext cx="1842260" cy="1720727"/>
          </a:xfrm>
          <a:prstGeom prst="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>
          <a:xfrm flipV="1">
            <a:off x="6872202" y="2778086"/>
            <a:ext cx="936104" cy="12082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219" y="307194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93" y="4765548"/>
            <a:ext cx="2400300" cy="1333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21" y="2224030"/>
            <a:ext cx="2590800" cy="17430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49800" y="31798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F</a:t>
            </a:r>
            <a:r>
              <a:rPr lang="en-IE" sz="1800" dirty="0" smtClean="0"/>
              <a:t>K</a:t>
            </a:r>
            <a:endParaRPr lang="en-IE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7691192" y="312780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3717" y="52061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2</a:t>
            </a:r>
            <a:r>
              <a:rPr lang="en-IE" sz="1800" dirty="0" smtClean="0"/>
              <a:t>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9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Normal 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be in 3</a:t>
            </a:r>
            <a:r>
              <a:rPr lang="en-IE" baseline="30000" dirty="0" smtClean="0"/>
              <a:t>rd</a:t>
            </a:r>
            <a:r>
              <a:rPr lang="en-IE" dirty="0" smtClean="0"/>
              <a:t> normal form – a table must first conform to 1</a:t>
            </a:r>
            <a:r>
              <a:rPr lang="en-IE" baseline="30000" dirty="0" smtClean="0"/>
              <a:t>st</a:t>
            </a:r>
            <a:r>
              <a:rPr lang="en-IE" dirty="0" smtClean="0"/>
              <a:t> and 2</a:t>
            </a:r>
            <a:r>
              <a:rPr lang="en-IE" baseline="30000" dirty="0" smtClean="0"/>
              <a:t>nd</a:t>
            </a:r>
            <a:r>
              <a:rPr lang="en-IE" dirty="0" smtClean="0"/>
              <a:t> normal Form</a:t>
            </a:r>
          </a:p>
          <a:p>
            <a:r>
              <a:rPr lang="en-IE" dirty="0" smtClean="0"/>
              <a:t>Then all non-key attributes must depend solely on the PK – </a:t>
            </a:r>
            <a:r>
              <a:rPr lang="en-IE" dirty="0" err="1" smtClean="0"/>
              <a:t>ie</a:t>
            </a:r>
            <a:r>
              <a:rPr lang="en-IE" dirty="0" smtClean="0"/>
              <a:t> no transitive </a:t>
            </a:r>
            <a:r>
              <a:rPr lang="en-IE" dirty="0" err="1" smtClean="0"/>
              <a:t>dependancies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861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Transitive Dependency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IF there are 3 attributes in a table where</a:t>
            </a:r>
          </a:p>
          <a:p>
            <a:pPr lvl="1" eaLnBrk="1" hangingPunct="1">
              <a:defRPr/>
            </a:pPr>
            <a:r>
              <a:rPr lang="en-GB" b="1" smtClean="0">
                <a:solidFill>
                  <a:srgbClr val="FF3300"/>
                </a:solidFill>
              </a:rPr>
              <a:t>A</a:t>
            </a:r>
            <a:r>
              <a:rPr lang="en-GB" b="1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GB" b="1" smtClean="0">
                <a:solidFill>
                  <a:srgbClr val="FF3300"/>
                </a:solidFill>
              </a:rPr>
              <a:t> B</a:t>
            </a:r>
          </a:p>
          <a:p>
            <a:pPr lvl="1" eaLnBrk="1" hangingPunct="1">
              <a:defRPr/>
            </a:pPr>
            <a:r>
              <a:rPr lang="en-GB" b="1" smtClean="0">
                <a:solidFill>
                  <a:srgbClr val="FF3300"/>
                </a:solidFill>
              </a:rPr>
              <a:t>B</a:t>
            </a:r>
            <a:r>
              <a:rPr lang="en-GB" b="1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GB" b="1" smtClean="0">
                <a:solidFill>
                  <a:srgbClr val="FF3300"/>
                </a:solidFill>
              </a:rPr>
              <a:t> C</a:t>
            </a:r>
          </a:p>
          <a:p>
            <a:pPr lvl="1" eaLnBrk="1" hangingPunct="1">
              <a:defRPr/>
            </a:pPr>
            <a:r>
              <a:rPr lang="en-GB" b="1" smtClean="0">
                <a:solidFill>
                  <a:srgbClr val="FF3300"/>
                </a:solidFill>
              </a:rPr>
              <a:t>Then we can say A</a:t>
            </a:r>
            <a:r>
              <a:rPr lang="en-GB" b="1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GB" b="1" smtClean="0">
                <a:solidFill>
                  <a:srgbClr val="FF3300"/>
                </a:solidFill>
              </a:rPr>
              <a:t> C</a:t>
            </a:r>
          </a:p>
          <a:p>
            <a:pPr eaLnBrk="1" hangingPunct="1">
              <a:defRPr/>
            </a:pPr>
            <a:r>
              <a:rPr lang="en-GB" smtClean="0"/>
              <a:t>This is referred to as Transitive Dependency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19672" y="4869160"/>
            <a:ext cx="571500" cy="6985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677072" y="4869160"/>
            <a:ext cx="546100" cy="6985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9222" name="AutoShape 6"/>
          <p:cNvCxnSpPr>
            <a:cxnSpLocks noChangeShapeType="1"/>
            <a:stCxn id="9220" idx="3"/>
            <a:endCxn id="9221" idx="1"/>
          </p:cNvCxnSpPr>
          <p:nvPr/>
        </p:nvCxnSpPr>
        <p:spPr bwMode="auto">
          <a:xfrm>
            <a:off x="2219747" y="5218410"/>
            <a:ext cx="1428750" cy="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580112" y="4869160"/>
            <a:ext cx="571500" cy="6985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9" name="AutoShape 6"/>
          <p:cNvCxnSpPr>
            <a:cxnSpLocks noChangeShapeType="1"/>
          </p:cNvCxnSpPr>
          <p:nvPr/>
        </p:nvCxnSpPr>
        <p:spPr bwMode="auto">
          <a:xfrm>
            <a:off x="4211960" y="5229200"/>
            <a:ext cx="1428750" cy="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3467368" y="45056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5652" y="449518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FF0000"/>
                </a:solidFill>
              </a:rPr>
              <a:t>NO</a:t>
            </a:r>
            <a:endParaRPr lang="en-IE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555" y="441332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63888" y="4797152"/>
            <a:ext cx="86409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2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dependency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Lets say in our results table we used a letter grade to indicate a range of percent values – for example ‘A’ = 85%-100%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3714750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575" y="476304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954396" y="3202817"/>
            <a:ext cx="1074333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954396" y="3890581"/>
            <a:ext cx="1091966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499195" y="3433649"/>
            <a:ext cx="936475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507153" y="281184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4696312" y="2924944"/>
            <a:ext cx="1842260" cy="1720727"/>
          </a:xfrm>
          <a:prstGeom prst="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 flipV="1">
            <a:off x="6538572" y="3664482"/>
            <a:ext cx="936104" cy="120826"/>
          </a:xfrm>
          <a:prstGeom prst="bentConnector3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7488" y="5155752"/>
            <a:ext cx="1005403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Max%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7701580" y="5155751"/>
            <a:ext cx="954107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Min%</a:t>
            </a:r>
            <a:endParaRPr lang="en-IE" dirty="0"/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6903593" y="4091912"/>
            <a:ext cx="1260438" cy="867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13" idx="0"/>
          </p:cNvCxnSpPr>
          <p:nvPr/>
        </p:nvCxnSpPr>
        <p:spPr>
          <a:xfrm rot="16200000" flipH="1">
            <a:off x="7442815" y="4419931"/>
            <a:ext cx="1260437" cy="211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5900" y="5264253"/>
            <a:ext cx="453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 smtClean="0"/>
              <a:t>In this example – the Max% and Min% attributes are transitively dependant on the PK, Again the problem is resolved by table splitting</a:t>
            </a:r>
            <a:endParaRPr lang="en-IE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7089" y="302540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2194" y="570503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FF0000"/>
                </a:solidFill>
              </a:rPr>
              <a:t>NO</a:t>
            </a:r>
            <a:endParaRPr lang="en-IE" sz="1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6696" y="568614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FF0000"/>
                </a:solidFill>
              </a:rPr>
              <a:t>NO</a:t>
            </a:r>
            <a:endParaRPr lang="en-IE" sz="1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36296" y="3202817"/>
            <a:ext cx="1419391" cy="8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7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After table splitting..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Again we get two tables with a FK relationship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25431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82346"/>
            <a:ext cx="2257425" cy="136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636" y="4656194"/>
            <a:ext cx="1074333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StudID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97636" y="5343958"/>
            <a:ext cx="1091966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ModID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313831" y="3915281"/>
            <a:ext cx="1669047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 smtClean="0"/>
              <a:t>GradeLetter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350393" y="426522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39552" y="4378321"/>
            <a:ext cx="1842260" cy="1720727"/>
          </a:xfrm>
          <a:prstGeom prst="rect">
            <a:avLst/>
          </a:prstGeom>
          <a:noFill/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 flipV="1">
            <a:off x="2381812" y="5117859"/>
            <a:ext cx="936104" cy="120826"/>
          </a:xfrm>
          <a:prstGeom prst="bentConnector3">
            <a:avLst/>
          </a:prstGeom>
          <a:ln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2124" y="5637384"/>
            <a:ext cx="1005403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Max%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516216" y="5637383"/>
            <a:ext cx="954107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Min%</a:t>
            </a:r>
            <a:endParaRPr lang="en-IE" dirty="0"/>
          </a:p>
        </p:txBody>
      </p:sp>
      <p:cxnSp>
        <p:nvCxnSpPr>
          <p:cNvPr id="14" name="Elbow Connector 13"/>
          <p:cNvCxnSpPr>
            <a:stCxn id="8" idx="2"/>
            <a:endCxn id="12" idx="0"/>
          </p:cNvCxnSpPr>
          <p:nvPr/>
        </p:nvCxnSpPr>
        <p:spPr>
          <a:xfrm rot="5400000">
            <a:off x="5901372" y="4390401"/>
            <a:ext cx="1260438" cy="1233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13" idx="0"/>
          </p:cNvCxnSpPr>
          <p:nvPr/>
        </p:nvCxnSpPr>
        <p:spPr>
          <a:xfrm rot="5400000">
            <a:off x="6440595" y="4929622"/>
            <a:ext cx="1260437" cy="155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7916" y="4882293"/>
            <a:ext cx="936475" cy="461665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/>
              <a:t>Grade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7431233" y="234888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err="1" smtClean="0"/>
              <a:t>GradeLookup</a:t>
            </a:r>
            <a:endParaRPr lang="en-I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05943" y="219273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Result</a:t>
            </a:r>
            <a:endParaRPr lang="en-I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91492" y="391528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PK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3858816" y="52598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F</a:t>
            </a:r>
            <a:r>
              <a:rPr lang="en-IE" sz="1800" dirty="0" smtClean="0"/>
              <a:t>K</a:t>
            </a:r>
            <a:endParaRPr lang="en-IE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36850" y="45088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1745" y="591438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0700" y="590269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 smtClean="0"/>
              <a:t>3NF </a:t>
            </a:r>
            <a:r>
              <a:rPr lang="en-IE" sz="1800" b="1" dirty="0" smtClean="0">
                <a:solidFill>
                  <a:srgbClr val="00B050"/>
                </a:solidFill>
              </a:rPr>
              <a:t>YES</a:t>
            </a:r>
            <a:endParaRPr lang="en-IE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1NF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2NF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3NF</a:t>
            </a:r>
          </a:p>
          <a:p>
            <a:endParaRPr lang="en-I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47555" y="2054877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64477" y="1498472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6" name="AutoShape 6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6219055" y="1821638"/>
            <a:ext cx="545422" cy="556405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64477" y="2271208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8" name="AutoShape 6"/>
          <p:cNvCxnSpPr>
            <a:cxnSpLocks noChangeShapeType="1"/>
            <a:stCxn id="4" idx="3"/>
            <a:endCxn id="7" idx="1"/>
          </p:cNvCxnSpPr>
          <p:nvPr/>
        </p:nvCxnSpPr>
        <p:spPr bwMode="auto">
          <a:xfrm>
            <a:off x="6219055" y="2378043"/>
            <a:ext cx="545422" cy="216331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2796" y="2124270"/>
            <a:ext cx="571500" cy="6985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740968" y="2150354"/>
            <a:ext cx="941283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 dirty="0" smtClean="0">
                <a:solidFill>
                  <a:srgbClr val="FF3300"/>
                </a:solidFill>
              </a:rPr>
              <a:t>B,C</a:t>
            </a:r>
            <a:endParaRPr lang="en-US" sz="3600" b="1" dirty="0">
              <a:solidFill>
                <a:srgbClr val="FF3300"/>
              </a:solidFill>
            </a:endParaRPr>
          </a:p>
        </p:txBody>
      </p:sp>
      <p:cxnSp>
        <p:nvCxnSpPr>
          <p:cNvPr id="11" name="AutoShape 6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1864296" y="2473520"/>
            <a:ext cx="876672" cy="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624046" y="3809990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636746" y="4605634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24" name="AutoShape 6"/>
          <p:cNvCxnSpPr>
            <a:cxnSpLocks noChangeShapeType="1"/>
            <a:endCxn id="27" idx="1"/>
          </p:cNvCxnSpPr>
          <p:nvPr/>
        </p:nvCxnSpPr>
        <p:spPr bwMode="auto">
          <a:xfrm flipV="1">
            <a:off x="2179229" y="4937332"/>
            <a:ext cx="661379" cy="22801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827337" y="3775617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26" name="AutoShape 6"/>
          <p:cNvCxnSpPr>
            <a:cxnSpLocks noChangeShapeType="1"/>
            <a:endCxn id="25" idx="1"/>
          </p:cNvCxnSpPr>
          <p:nvPr/>
        </p:nvCxnSpPr>
        <p:spPr bwMode="auto">
          <a:xfrm>
            <a:off x="2451940" y="4069953"/>
            <a:ext cx="375397" cy="2883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840608" y="4614166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FF3300"/>
                </a:solidFill>
              </a:rPr>
              <a:t>D</a:t>
            </a:r>
            <a:endParaRPr lang="en-US" sz="3600" b="1" dirty="0">
              <a:solidFill>
                <a:srgbClr val="FF3300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443828" y="3629141"/>
            <a:ext cx="1008112" cy="1754326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3600" b="1" dirty="0">
              <a:solidFill>
                <a:srgbClr val="FF3300"/>
              </a:solidFill>
            </a:endParaRPr>
          </a:p>
          <a:p>
            <a:endParaRPr lang="en-GB" sz="3600" b="1" dirty="0">
              <a:solidFill>
                <a:srgbClr val="FF3300"/>
              </a:solidFill>
            </a:endParaRPr>
          </a:p>
          <a:p>
            <a:endParaRPr lang="en-GB" sz="3600" b="1" dirty="0">
              <a:solidFill>
                <a:srgbClr val="FF3300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250709" y="3637884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263409" y="4433528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33" name="AutoShape 6"/>
          <p:cNvCxnSpPr>
            <a:cxnSpLocks noChangeShapeType="1"/>
            <a:endCxn id="36" idx="1"/>
          </p:cNvCxnSpPr>
          <p:nvPr/>
        </p:nvCxnSpPr>
        <p:spPr bwMode="auto">
          <a:xfrm flipV="1">
            <a:off x="7573891" y="4897140"/>
            <a:ext cx="661379" cy="22801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454000" y="3603511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35" name="AutoShape 6"/>
          <p:cNvCxnSpPr>
            <a:cxnSpLocks noChangeShapeType="1"/>
            <a:endCxn id="34" idx="1"/>
          </p:cNvCxnSpPr>
          <p:nvPr/>
        </p:nvCxnSpPr>
        <p:spPr bwMode="auto">
          <a:xfrm>
            <a:off x="6078603" y="3897847"/>
            <a:ext cx="375397" cy="2883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8235270" y="4573974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FF3300"/>
                </a:solidFill>
              </a:rPr>
              <a:t>D</a:t>
            </a:r>
            <a:endParaRPr lang="en-US" sz="3600" b="1" dirty="0">
              <a:solidFill>
                <a:srgbClr val="FF3300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070491" y="3457035"/>
            <a:ext cx="1008112" cy="1754326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3600" b="1" dirty="0">
              <a:solidFill>
                <a:srgbClr val="FF3300"/>
              </a:solidFill>
            </a:endParaRPr>
          </a:p>
          <a:p>
            <a:endParaRPr lang="en-GB" sz="3600" b="1" dirty="0">
              <a:solidFill>
                <a:srgbClr val="FF3300"/>
              </a:solidFill>
            </a:endParaRPr>
          </a:p>
          <a:p>
            <a:endParaRPr lang="en-GB" sz="3600" b="1" dirty="0">
              <a:solidFill>
                <a:srgbClr val="FF3300"/>
              </a:solidFill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7034513" y="4527865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502114" y="5747053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2566987" y="5747053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43" name="AutoShape 6"/>
          <p:cNvCxnSpPr>
            <a:cxnSpLocks noChangeShapeType="1"/>
            <a:stCxn id="41" idx="3"/>
            <a:endCxn id="42" idx="1"/>
          </p:cNvCxnSpPr>
          <p:nvPr/>
        </p:nvCxnSpPr>
        <p:spPr bwMode="auto">
          <a:xfrm>
            <a:off x="2073614" y="6070219"/>
            <a:ext cx="493373" cy="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3606460" y="5714055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45" name="AutoShape 6"/>
          <p:cNvCxnSpPr>
            <a:cxnSpLocks noChangeShapeType="1"/>
            <a:endCxn id="44" idx="1"/>
          </p:cNvCxnSpPr>
          <p:nvPr/>
        </p:nvCxnSpPr>
        <p:spPr bwMode="auto">
          <a:xfrm>
            <a:off x="3087063" y="6021693"/>
            <a:ext cx="519397" cy="15528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124369" y="5722879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A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6189242" y="5722879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50" name="AutoShape 6"/>
          <p:cNvCxnSpPr>
            <a:cxnSpLocks noChangeShapeType="1"/>
            <a:stCxn id="48" idx="3"/>
            <a:endCxn id="49" idx="1"/>
          </p:cNvCxnSpPr>
          <p:nvPr/>
        </p:nvCxnSpPr>
        <p:spPr bwMode="auto">
          <a:xfrm>
            <a:off x="5695869" y="6046045"/>
            <a:ext cx="493373" cy="0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7176789" y="5713292"/>
            <a:ext cx="5461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B</a:t>
            </a:r>
            <a:endParaRPr lang="en-US" sz="3600" b="1">
              <a:solidFill>
                <a:srgbClr val="FF3300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8216262" y="5680294"/>
            <a:ext cx="571500" cy="646331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3300"/>
                </a:solidFill>
              </a:rPr>
              <a:t>C</a:t>
            </a:r>
            <a:endParaRPr lang="en-US" sz="3600" b="1">
              <a:solidFill>
                <a:srgbClr val="FF3300"/>
              </a:solidFill>
            </a:endParaRPr>
          </a:p>
        </p:txBody>
      </p:sp>
      <p:cxnSp>
        <p:nvCxnSpPr>
          <p:cNvPr id="55" name="AutoShape 6"/>
          <p:cNvCxnSpPr>
            <a:cxnSpLocks noChangeShapeType="1"/>
            <a:endCxn id="54" idx="1"/>
          </p:cNvCxnSpPr>
          <p:nvPr/>
        </p:nvCxnSpPr>
        <p:spPr bwMode="auto">
          <a:xfrm>
            <a:off x="7696865" y="5987932"/>
            <a:ext cx="519397" cy="15528"/>
          </a:xfrm>
          <a:prstGeom prst="straightConnector1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7" name="Straight Connector 56"/>
          <p:cNvCxnSpPr/>
          <p:nvPr/>
        </p:nvCxnSpPr>
        <p:spPr>
          <a:xfrm>
            <a:off x="4438883" y="1700808"/>
            <a:ext cx="7201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1436" y="3068960"/>
            <a:ext cx="8755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79512" y="5448293"/>
            <a:ext cx="8767187" cy="6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24046" y="4527865"/>
            <a:ext cx="715706" cy="68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66987" y="5517233"/>
            <a:ext cx="546100" cy="100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Design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DB design problem:</a:t>
            </a:r>
          </a:p>
          <a:p>
            <a:pPr lvl="1"/>
            <a:r>
              <a:rPr lang="en-GB" dirty="0"/>
              <a:t>Given a body of data to be represented in a database – how do we decide a suitable logical structure for that data?</a:t>
            </a:r>
          </a:p>
          <a:p>
            <a:pPr lvl="1"/>
            <a:r>
              <a:rPr lang="en-GB" dirty="0"/>
              <a:t>What relations should exist and what attributes should they include?</a:t>
            </a:r>
          </a:p>
          <a:p>
            <a:r>
              <a:rPr lang="en-GB" dirty="0"/>
              <a:t>This is a LOGICAL design question – not </a:t>
            </a:r>
            <a:r>
              <a:rPr lang="en-GB" dirty="0" smtClean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2992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710952"/>
          </a:xfrm>
        </p:spPr>
        <p:txBody>
          <a:bodyPr/>
          <a:lstStyle/>
          <a:p>
            <a:r>
              <a:rPr lang="en-GB" dirty="0" smtClean="0"/>
              <a:t>Logical Database Design Process 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800" dirty="0"/>
              <a:t>The database design process </a:t>
            </a:r>
            <a:r>
              <a:rPr lang="en-GB" sz="2800" dirty="0" smtClean="0"/>
              <a:t>follows these steps:</a:t>
            </a:r>
          </a:p>
          <a:p>
            <a:r>
              <a:rPr lang="en-GB" sz="2800" dirty="0" smtClean="0"/>
              <a:t>Analysis:</a:t>
            </a:r>
            <a:endParaRPr lang="en-GB" sz="2800" dirty="0"/>
          </a:p>
          <a:p>
            <a:pPr lvl="1"/>
            <a:r>
              <a:rPr lang="en-GB" sz="2300" b="1" u="sng" dirty="0" smtClean="0"/>
              <a:t>Enterprise Rules: </a:t>
            </a:r>
            <a:r>
              <a:rPr lang="en-GB" sz="2300" dirty="0" smtClean="0"/>
              <a:t>The </a:t>
            </a:r>
            <a:r>
              <a:rPr lang="en-GB" sz="2300" dirty="0"/>
              <a:t>first step is an analysis of the enterprise to </a:t>
            </a:r>
            <a:r>
              <a:rPr lang="en-GB" sz="2300" dirty="0" smtClean="0"/>
              <a:t>formulate ‘enterprise </a:t>
            </a:r>
            <a:r>
              <a:rPr lang="en-GB" sz="2300" dirty="0"/>
              <a:t>rules’. </a:t>
            </a:r>
            <a:endParaRPr lang="en-GB" sz="2300" dirty="0" smtClean="0"/>
          </a:p>
          <a:p>
            <a:pPr lvl="1"/>
            <a:r>
              <a:rPr lang="en-GB" sz="2400" b="1" u="sng" dirty="0"/>
              <a:t>Data: </a:t>
            </a:r>
            <a:r>
              <a:rPr lang="en-GB" sz="2300" dirty="0" smtClean="0"/>
              <a:t>Next analyse the enterprise to discover the relevant data that is required by the business.  </a:t>
            </a:r>
          </a:p>
          <a:p>
            <a:r>
              <a:rPr lang="en-GB" sz="2800" dirty="0" smtClean="0"/>
              <a:t>Entity/Relationship Modelling</a:t>
            </a:r>
            <a:endParaRPr lang="en-GB" sz="2800" dirty="0"/>
          </a:p>
          <a:p>
            <a:pPr lvl="1"/>
            <a:r>
              <a:rPr lang="en-GB" sz="2400" b="1" u="sng" dirty="0"/>
              <a:t>Entities: </a:t>
            </a:r>
            <a:r>
              <a:rPr lang="en-GB" sz="2300" dirty="0" smtClean="0"/>
              <a:t>These </a:t>
            </a:r>
            <a:r>
              <a:rPr lang="en-GB" sz="2300" dirty="0"/>
              <a:t>rules are then used to </a:t>
            </a:r>
            <a:r>
              <a:rPr lang="en-GB" sz="2300" dirty="0" smtClean="0"/>
              <a:t>identify possible groupings of data attributes into proposed tables (entities). </a:t>
            </a:r>
          </a:p>
          <a:p>
            <a:pPr lvl="1"/>
            <a:r>
              <a:rPr lang="en-GB" sz="2400" b="1" u="sng" dirty="0"/>
              <a:t>Relationships: </a:t>
            </a:r>
            <a:r>
              <a:rPr lang="en-GB" sz="2300" dirty="0" smtClean="0"/>
              <a:t>Relationships between entities/tables are identified and proposed table designs produced  (E/R Model Diagrams)</a:t>
            </a:r>
          </a:p>
          <a:p>
            <a:r>
              <a:rPr lang="en-GB" sz="2800" dirty="0" smtClean="0">
                <a:solidFill>
                  <a:srgbClr val="080808"/>
                </a:solidFill>
              </a:rPr>
              <a:t>Normalisation of Tables</a:t>
            </a:r>
          </a:p>
          <a:p>
            <a:pPr lvl="1"/>
            <a:r>
              <a:rPr lang="en-GB" sz="2400" b="1" u="sng" dirty="0">
                <a:solidFill>
                  <a:srgbClr val="080808"/>
                </a:solidFill>
              </a:rPr>
              <a:t>Functional Dependencies: </a:t>
            </a:r>
            <a:r>
              <a:rPr lang="en-GB" sz="2300" dirty="0" smtClean="0">
                <a:solidFill>
                  <a:srgbClr val="080808"/>
                </a:solidFill>
              </a:rPr>
              <a:t>The possible/proposed tables are then analysed to identify </a:t>
            </a:r>
            <a:r>
              <a:rPr lang="en-GB" sz="2300" dirty="0">
                <a:solidFill>
                  <a:srgbClr val="080808"/>
                </a:solidFill>
              </a:rPr>
              <a:t>functional </a:t>
            </a:r>
            <a:r>
              <a:rPr lang="en-GB" sz="2300" dirty="0" smtClean="0">
                <a:solidFill>
                  <a:srgbClr val="080808"/>
                </a:solidFill>
              </a:rPr>
              <a:t>dependencies between attributes in the table.</a:t>
            </a:r>
            <a:endParaRPr lang="en-GB" sz="2300" dirty="0">
              <a:solidFill>
                <a:srgbClr val="080808"/>
              </a:solidFill>
            </a:endParaRPr>
          </a:p>
          <a:p>
            <a:pPr lvl="1"/>
            <a:r>
              <a:rPr lang="en-GB" sz="2400" b="1" u="sng" dirty="0">
                <a:solidFill>
                  <a:schemeClr val="tx1"/>
                </a:solidFill>
              </a:rPr>
              <a:t>Normalisation: </a:t>
            </a:r>
            <a:r>
              <a:rPr lang="en-GB" sz="2300" dirty="0" smtClean="0">
                <a:solidFill>
                  <a:schemeClr val="tx1"/>
                </a:solidFill>
              </a:rPr>
              <a:t>Once </a:t>
            </a:r>
            <a:r>
              <a:rPr lang="en-GB" sz="2300" dirty="0">
                <a:solidFill>
                  <a:schemeClr val="tx1"/>
                </a:solidFill>
              </a:rPr>
              <a:t>the functional dependencies are </a:t>
            </a:r>
            <a:r>
              <a:rPr lang="en-GB" sz="2300" dirty="0" smtClean="0">
                <a:solidFill>
                  <a:schemeClr val="tx1"/>
                </a:solidFill>
              </a:rPr>
              <a:t>defined in each table- </a:t>
            </a:r>
            <a:r>
              <a:rPr lang="en-GB" sz="2300" dirty="0">
                <a:solidFill>
                  <a:schemeClr val="tx1"/>
                </a:solidFill>
              </a:rPr>
              <a:t>the process of normalisation takes place. </a:t>
            </a:r>
            <a:r>
              <a:rPr lang="en-GB" sz="2300" dirty="0" smtClean="0">
                <a:solidFill>
                  <a:schemeClr val="tx1"/>
                </a:solidFill>
              </a:rPr>
              <a:t> This involves ‘table splitting’ – a diagrammatic technique. (based on Functional Dependency Diagrams)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5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710952"/>
          </a:xfrm>
        </p:spPr>
        <p:txBody>
          <a:bodyPr/>
          <a:lstStyle/>
          <a:p>
            <a:r>
              <a:rPr lang="en-GB" dirty="0" smtClean="0"/>
              <a:t>Logical Database Design Process 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800" dirty="0"/>
              <a:t>The database design process </a:t>
            </a:r>
            <a:r>
              <a:rPr lang="en-GB" sz="2800" dirty="0" smtClean="0"/>
              <a:t>follows these steps:</a:t>
            </a:r>
          </a:p>
          <a:p>
            <a:r>
              <a:rPr lang="en-GB" sz="2800" dirty="0" smtClean="0">
                <a:solidFill>
                  <a:srgbClr val="080808"/>
                </a:solidFill>
              </a:rPr>
              <a:t>Analysis: (next lecture)</a:t>
            </a:r>
            <a:endParaRPr lang="en-GB" sz="2800" dirty="0">
              <a:solidFill>
                <a:srgbClr val="080808"/>
              </a:solidFill>
            </a:endParaRPr>
          </a:p>
          <a:p>
            <a:pPr lvl="1"/>
            <a:r>
              <a:rPr lang="en-GB" sz="2300" b="1" u="sng" dirty="0" smtClean="0">
                <a:solidFill>
                  <a:srgbClr val="080808"/>
                </a:solidFill>
              </a:rPr>
              <a:t>Enterprise Rules: </a:t>
            </a:r>
            <a:r>
              <a:rPr lang="en-GB" sz="2300" dirty="0" smtClean="0">
                <a:solidFill>
                  <a:srgbClr val="080808"/>
                </a:solidFill>
              </a:rPr>
              <a:t>The </a:t>
            </a:r>
            <a:r>
              <a:rPr lang="en-GB" sz="2300" dirty="0">
                <a:solidFill>
                  <a:srgbClr val="080808"/>
                </a:solidFill>
              </a:rPr>
              <a:t>first step is an analysis of the enterprise to </a:t>
            </a:r>
            <a:r>
              <a:rPr lang="en-GB" sz="2300" dirty="0" smtClean="0">
                <a:solidFill>
                  <a:srgbClr val="080808"/>
                </a:solidFill>
              </a:rPr>
              <a:t>formulate ‘enterprise </a:t>
            </a:r>
            <a:r>
              <a:rPr lang="en-GB" sz="2300" dirty="0">
                <a:solidFill>
                  <a:srgbClr val="080808"/>
                </a:solidFill>
              </a:rPr>
              <a:t>rules’. </a:t>
            </a:r>
            <a:endParaRPr lang="en-GB" sz="2300" dirty="0" smtClean="0">
              <a:solidFill>
                <a:srgbClr val="080808"/>
              </a:solidFill>
            </a:endParaRPr>
          </a:p>
          <a:p>
            <a:pPr lvl="1"/>
            <a:r>
              <a:rPr lang="en-GB" sz="2400" b="1" u="sng" dirty="0">
                <a:solidFill>
                  <a:srgbClr val="080808"/>
                </a:solidFill>
              </a:rPr>
              <a:t>Data: </a:t>
            </a:r>
            <a:r>
              <a:rPr lang="en-GB" sz="2300" dirty="0" smtClean="0">
                <a:solidFill>
                  <a:srgbClr val="080808"/>
                </a:solidFill>
              </a:rPr>
              <a:t>Next analyse the enterprise to discover the relevant data that is required by the business.  </a:t>
            </a:r>
          </a:p>
          <a:p>
            <a:r>
              <a:rPr lang="en-GB" sz="2800" dirty="0" smtClean="0">
                <a:solidFill>
                  <a:srgbClr val="080808"/>
                </a:solidFill>
              </a:rPr>
              <a:t>Entity/Relationship </a:t>
            </a:r>
            <a:r>
              <a:rPr lang="en-GB" sz="2800" dirty="0">
                <a:solidFill>
                  <a:srgbClr val="080808"/>
                </a:solidFill>
              </a:rPr>
              <a:t>Modelling </a:t>
            </a:r>
            <a:r>
              <a:rPr lang="en-GB" sz="2800" dirty="0" smtClean="0">
                <a:solidFill>
                  <a:srgbClr val="080808"/>
                </a:solidFill>
              </a:rPr>
              <a:t>(next </a:t>
            </a:r>
            <a:r>
              <a:rPr lang="en-GB" sz="2800" dirty="0">
                <a:solidFill>
                  <a:srgbClr val="080808"/>
                </a:solidFill>
              </a:rPr>
              <a:t>lecture</a:t>
            </a:r>
            <a:r>
              <a:rPr lang="en-GB" sz="2800" dirty="0" smtClean="0">
                <a:solidFill>
                  <a:srgbClr val="080808"/>
                </a:solidFill>
              </a:rPr>
              <a:t>)</a:t>
            </a:r>
            <a:endParaRPr lang="en-GB" sz="2800" dirty="0">
              <a:solidFill>
                <a:srgbClr val="080808"/>
              </a:solidFill>
            </a:endParaRPr>
          </a:p>
          <a:p>
            <a:pPr lvl="1"/>
            <a:r>
              <a:rPr lang="en-GB" sz="2400" b="1" u="sng" dirty="0">
                <a:solidFill>
                  <a:srgbClr val="080808"/>
                </a:solidFill>
              </a:rPr>
              <a:t>Entities: </a:t>
            </a:r>
            <a:r>
              <a:rPr lang="en-GB" sz="2300" dirty="0" smtClean="0">
                <a:solidFill>
                  <a:srgbClr val="080808"/>
                </a:solidFill>
              </a:rPr>
              <a:t>These </a:t>
            </a:r>
            <a:r>
              <a:rPr lang="en-GB" sz="2300" dirty="0">
                <a:solidFill>
                  <a:srgbClr val="080808"/>
                </a:solidFill>
              </a:rPr>
              <a:t>rules are then used to </a:t>
            </a:r>
            <a:r>
              <a:rPr lang="en-GB" sz="2300" dirty="0" smtClean="0">
                <a:solidFill>
                  <a:srgbClr val="080808"/>
                </a:solidFill>
              </a:rPr>
              <a:t>identify possible groupings of data attributes into proposed tables (entities). </a:t>
            </a:r>
          </a:p>
          <a:p>
            <a:pPr lvl="1"/>
            <a:r>
              <a:rPr lang="en-GB" sz="2400" b="1" u="sng" dirty="0">
                <a:solidFill>
                  <a:srgbClr val="080808"/>
                </a:solidFill>
              </a:rPr>
              <a:t>Relationships: </a:t>
            </a:r>
            <a:r>
              <a:rPr lang="en-GB" sz="2300" dirty="0" smtClean="0">
                <a:solidFill>
                  <a:srgbClr val="080808"/>
                </a:solidFill>
              </a:rPr>
              <a:t>Relationships between entities/tables are identified and proposed table designs produced  (E/R Model Diagrams)</a:t>
            </a:r>
          </a:p>
          <a:p>
            <a:r>
              <a:rPr lang="en-GB" sz="2800" dirty="0" smtClean="0">
                <a:solidFill>
                  <a:srgbClr val="080808"/>
                </a:solidFill>
              </a:rPr>
              <a:t>Normalisation of Tables </a:t>
            </a:r>
            <a:r>
              <a:rPr lang="en-GB" sz="2800" dirty="0" smtClean="0"/>
              <a:t>(this </a:t>
            </a:r>
            <a:r>
              <a:rPr lang="en-GB" sz="2800" dirty="0"/>
              <a:t>lecture</a:t>
            </a:r>
            <a:r>
              <a:rPr lang="en-GB" sz="2800" dirty="0" smtClean="0"/>
              <a:t>)</a:t>
            </a:r>
            <a:endParaRPr lang="en-GB" sz="2800" dirty="0" smtClean="0">
              <a:solidFill>
                <a:srgbClr val="080808"/>
              </a:solidFill>
            </a:endParaRPr>
          </a:p>
          <a:p>
            <a:pPr lvl="1"/>
            <a:r>
              <a:rPr lang="en-GB" sz="2400" b="1" u="sng" dirty="0">
                <a:solidFill>
                  <a:srgbClr val="FF0000"/>
                </a:solidFill>
              </a:rPr>
              <a:t>Functional Dependencies: </a:t>
            </a:r>
            <a:r>
              <a:rPr lang="en-GB" sz="2300" dirty="0" smtClean="0">
                <a:solidFill>
                  <a:srgbClr val="FF0000"/>
                </a:solidFill>
              </a:rPr>
              <a:t>The possible/proposed tables are then analysed to identify </a:t>
            </a:r>
            <a:r>
              <a:rPr lang="en-GB" sz="2300" dirty="0">
                <a:solidFill>
                  <a:srgbClr val="FF0000"/>
                </a:solidFill>
              </a:rPr>
              <a:t>functional </a:t>
            </a:r>
            <a:r>
              <a:rPr lang="en-GB" sz="2300" dirty="0" smtClean="0">
                <a:solidFill>
                  <a:srgbClr val="FF0000"/>
                </a:solidFill>
              </a:rPr>
              <a:t>dependencies between attributes in the table.</a:t>
            </a:r>
            <a:endParaRPr lang="en-GB" sz="2300" dirty="0">
              <a:solidFill>
                <a:srgbClr val="FF0000"/>
              </a:solidFill>
            </a:endParaRPr>
          </a:p>
          <a:p>
            <a:pPr lvl="1"/>
            <a:r>
              <a:rPr lang="en-GB" sz="2400" b="1" u="sng" dirty="0">
                <a:solidFill>
                  <a:srgbClr val="FF0000"/>
                </a:solidFill>
              </a:rPr>
              <a:t>Normalisation: </a:t>
            </a:r>
            <a:r>
              <a:rPr lang="en-GB" sz="2300" dirty="0" smtClean="0">
                <a:solidFill>
                  <a:srgbClr val="FF0000"/>
                </a:solidFill>
              </a:rPr>
              <a:t>Once </a:t>
            </a:r>
            <a:r>
              <a:rPr lang="en-GB" sz="2300" dirty="0">
                <a:solidFill>
                  <a:srgbClr val="FF0000"/>
                </a:solidFill>
              </a:rPr>
              <a:t>the functional dependencies are </a:t>
            </a:r>
            <a:r>
              <a:rPr lang="en-GB" sz="2300" dirty="0" smtClean="0">
                <a:solidFill>
                  <a:srgbClr val="FF0000"/>
                </a:solidFill>
              </a:rPr>
              <a:t>defined in each table- </a:t>
            </a:r>
            <a:r>
              <a:rPr lang="en-GB" sz="2300" dirty="0">
                <a:solidFill>
                  <a:srgbClr val="FF0000"/>
                </a:solidFill>
              </a:rPr>
              <a:t>the process of normalisation takes place. </a:t>
            </a:r>
            <a:r>
              <a:rPr lang="en-GB" sz="2300" dirty="0" smtClean="0">
                <a:solidFill>
                  <a:srgbClr val="FF0000"/>
                </a:solidFill>
              </a:rPr>
              <a:t> This involves ‘table splitting’ – a diagrammatic technique. (based on Functional Dependency Diagrams)</a:t>
            </a:r>
            <a:endParaRPr 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smtClean="0"/>
              <a:t>Normalise Tables?</a:t>
            </a:r>
            <a:endParaRPr lang="en-GB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Elimination of Redundancy</a:t>
            </a:r>
          </a:p>
          <a:p>
            <a:r>
              <a:rPr lang="en-GB"/>
              <a:t>Redundancy issues:</a:t>
            </a:r>
          </a:p>
          <a:p>
            <a:pPr lvl="1"/>
            <a:r>
              <a:rPr lang="en-GB"/>
              <a:t>Redundancy is </a:t>
            </a:r>
            <a:r>
              <a:rPr lang="en-GB" b="1" u="sng"/>
              <a:t>unnecessary</a:t>
            </a:r>
            <a:r>
              <a:rPr lang="en-GB"/>
              <a:t> duplication</a:t>
            </a:r>
          </a:p>
          <a:p>
            <a:pPr lvl="1"/>
            <a:r>
              <a:rPr lang="en-GB"/>
              <a:t>Redundancy </a:t>
            </a:r>
            <a:r>
              <a:rPr lang="en-GB" b="1" u="sng"/>
              <a:t>wastes</a:t>
            </a:r>
            <a:r>
              <a:rPr lang="en-GB"/>
              <a:t> storage space</a:t>
            </a:r>
          </a:p>
          <a:p>
            <a:pPr lvl="1"/>
            <a:r>
              <a:rPr lang="en-GB"/>
              <a:t>Is a </a:t>
            </a:r>
            <a:r>
              <a:rPr lang="en-GB" b="1" u="sng"/>
              <a:t>risk to integrity</a:t>
            </a:r>
            <a:r>
              <a:rPr lang="en-GB"/>
              <a:t> of data – </a:t>
            </a:r>
          </a:p>
          <a:p>
            <a:pPr lvl="2"/>
            <a:r>
              <a:rPr lang="en-GB" b="1" u="sng"/>
              <a:t>modification anomaly</a:t>
            </a:r>
            <a:r>
              <a:rPr lang="en-GB"/>
              <a:t>. </a:t>
            </a:r>
          </a:p>
          <a:p>
            <a:pPr lvl="2"/>
            <a:r>
              <a:rPr lang="en-GB" b="1" u="sng"/>
              <a:t>insertion anomaly</a:t>
            </a:r>
          </a:p>
          <a:p>
            <a:pPr lvl="2"/>
            <a:r>
              <a:rPr lang="en-GB" b="1" u="sng"/>
              <a:t>deletion anomaly</a:t>
            </a:r>
            <a:endParaRPr lang="en-US" b="1" u="sng"/>
          </a:p>
          <a:p>
            <a:pPr lvl="1"/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235033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Course_Result</a:t>
            </a:r>
            <a:r>
              <a:rPr lang="en-GB" b="1" dirty="0" smtClean="0"/>
              <a:t> (non normalised)</a:t>
            </a:r>
            <a:endParaRPr lang="en-GB" b="1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33400" y="19050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All columns contain DUPLICATE values – can any be deleted without loss of information? (Note PK = Student_Nr &amp; Course_Nr)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457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533400" y="19050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Non Redundant Data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33400" y="5670550"/>
            <a:ext cx="792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Deleting the GRADE as shown – we will no longer be able to determine the students grade for that subject. Therefore data in the GRADE column is not REDUNDANT</a:t>
            </a:r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086600" y="2286000"/>
            <a:ext cx="10668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33400" y="19050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3566160" imgH="1923840" progId="Excel.Sheet.8">
                  <p:embed/>
                </p:oleObj>
              </mc:Choice>
              <mc:Fallback>
                <p:oleObj name="Worksheet" r:id="rId4" imgW="3566160" imgH="192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077200" cy="1143000"/>
          </a:xfrm>
        </p:spPr>
        <p:txBody>
          <a:bodyPr/>
          <a:lstStyle/>
          <a:p>
            <a:r>
              <a:rPr lang="en-GB" b="1" dirty="0"/>
              <a:t>Non Redundant Data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33400" y="5670550"/>
            <a:ext cx="792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Deleting the Course_Nr as shown – we will no longer be able to determine the students subject for that grade. Therefore data in the COURSE_NR column is not REDUNDANT</a:t>
            </a:r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90800" y="2286000"/>
            <a:ext cx="16002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19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3319</TotalTime>
  <Words>1422</Words>
  <Application>Microsoft Office PowerPoint</Application>
  <PresentationFormat>On-screen Show (4:3)</PresentationFormat>
  <Paragraphs>254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Adobe Arabic</vt:lpstr>
      <vt:lpstr>Georgia</vt:lpstr>
      <vt:lpstr>Symbol</vt:lpstr>
      <vt:lpstr>Times New Roman</vt:lpstr>
      <vt:lpstr>Wingdings</vt:lpstr>
      <vt:lpstr>Wingdings 2</vt:lpstr>
      <vt:lpstr>Civic</vt:lpstr>
      <vt:lpstr>Worksheet</vt:lpstr>
      <vt:lpstr>Logical database design 1</vt:lpstr>
      <vt:lpstr>Learning outcomes</vt:lpstr>
      <vt:lpstr>Database Design</vt:lpstr>
      <vt:lpstr>Logical Database Design Process </vt:lpstr>
      <vt:lpstr>Logical Database Design Process </vt:lpstr>
      <vt:lpstr>Why Normalise Tables?</vt:lpstr>
      <vt:lpstr>Course_Result (non normalised)</vt:lpstr>
      <vt:lpstr>Non Redundant Data</vt:lpstr>
      <vt:lpstr>Non Redundant Data</vt:lpstr>
      <vt:lpstr>Redundant Data</vt:lpstr>
      <vt:lpstr>Deletion Anomaly</vt:lpstr>
      <vt:lpstr>Insertion Anomaly</vt:lpstr>
      <vt:lpstr>Modification Anomaly</vt:lpstr>
      <vt:lpstr>Normalisation</vt:lpstr>
      <vt:lpstr>Functional dependency</vt:lpstr>
      <vt:lpstr>FD and Composite PKs</vt:lpstr>
      <vt:lpstr>Normal Forms</vt:lpstr>
      <vt:lpstr>1st Normal form</vt:lpstr>
      <vt:lpstr>1st Normal form</vt:lpstr>
      <vt:lpstr>2nd Normal form rule</vt:lpstr>
      <vt:lpstr>What if.. </vt:lpstr>
      <vt:lpstr>Table splitting </vt:lpstr>
      <vt:lpstr>3rd Normal Form</vt:lpstr>
      <vt:lpstr>Transitive Dependency</vt:lpstr>
      <vt:lpstr>Transitive dependency example</vt:lpstr>
      <vt:lpstr>After table splitting..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76</cp:revision>
  <cp:lastPrinted>2016-07-25T18:19:39Z</cp:lastPrinted>
  <dcterms:created xsi:type="dcterms:W3CDTF">1601-01-01T00:00:00Z</dcterms:created>
  <dcterms:modified xsi:type="dcterms:W3CDTF">2017-11-13T19:07:58Z</dcterms:modified>
</cp:coreProperties>
</file>