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xls" ContentType="application/vnd.ms-excel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40"/>
  </p:notesMasterIdLst>
  <p:sldIdLst>
    <p:sldId id="281" r:id="rId2"/>
    <p:sldId id="294" r:id="rId3"/>
    <p:sldId id="295" r:id="rId4"/>
    <p:sldId id="296" r:id="rId5"/>
    <p:sldId id="297" r:id="rId6"/>
    <p:sldId id="298" r:id="rId7"/>
    <p:sldId id="299" r:id="rId8"/>
    <p:sldId id="303" r:id="rId9"/>
    <p:sldId id="304" r:id="rId10"/>
    <p:sldId id="305" r:id="rId11"/>
    <p:sldId id="306" r:id="rId12"/>
    <p:sldId id="307" r:id="rId13"/>
    <p:sldId id="308" r:id="rId14"/>
    <p:sldId id="309" r:id="rId15"/>
    <p:sldId id="310" r:id="rId16"/>
    <p:sldId id="311" r:id="rId17"/>
    <p:sldId id="330" r:id="rId18"/>
    <p:sldId id="331" r:id="rId19"/>
    <p:sldId id="312" r:id="rId20"/>
    <p:sldId id="313" r:id="rId21"/>
    <p:sldId id="314" r:id="rId22"/>
    <p:sldId id="315" r:id="rId23"/>
    <p:sldId id="316" r:id="rId24"/>
    <p:sldId id="317" r:id="rId25"/>
    <p:sldId id="318" r:id="rId26"/>
    <p:sldId id="319" r:id="rId27"/>
    <p:sldId id="320" r:id="rId28"/>
    <p:sldId id="321" r:id="rId29"/>
    <p:sldId id="322" r:id="rId30"/>
    <p:sldId id="323" r:id="rId31"/>
    <p:sldId id="333" r:id="rId32"/>
    <p:sldId id="324" r:id="rId33"/>
    <p:sldId id="325" r:id="rId34"/>
    <p:sldId id="326" r:id="rId35"/>
    <p:sldId id="327" r:id="rId36"/>
    <p:sldId id="328" r:id="rId37"/>
    <p:sldId id="329" r:id="rId38"/>
    <p:sldId id="302" r:id="rId3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C0C0C0"/>
    <a:srgbClr val="080808"/>
    <a:srgbClr val="99FF99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543" autoAdjust="0"/>
    <p:restoredTop sz="86434" autoAdjust="0"/>
  </p:normalViewPr>
  <p:slideViewPr>
    <p:cSldViewPr>
      <p:cViewPr varScale="1">
        <p:scale>
          <a:sx n="61" d="100"/>
          <a:sy n="61" d="100"/>
        </p:scale>
        <p:origin x="10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" y="37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555F24DC-86B1-4770-906B-FDA7A72F76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533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2847906C-C54A-4641-B713-0E82A43C567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Text Box 9"/>
          <p:cNvSpPr txBox="1">
            <a:spLocks noChangeArrowheads="1"/>
          </p:cNvSpPr>
          <p:nvPr userDrawn="1"/>
        </p:nvSpPr>
        <p:spPr bwMode="auto">
          <a:xfrm rot="16200000">
            <a:off x="8591550" y="338138"/>
            <a:ext cx="890588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800">
                <a:solidFill>
                  <a:srgbClr val="FF3300"/>
                </a:solidFill>
                <a:cs typeface="Times New Roman" pitchFamily="18" charset="0"/>
              </a:rPr>
              <a:t>© </a:t>
            </a:r>
            <a:r>
              <a:rPr lang="en-IE" sz="800">
                <a:solidFill>
                  <a:srgbClr val="FF3300"/>
                </a:solidFill>
              </a:rPr>
              <a:t>Gerry Guinane</a:t>
            </a:r>
            <a:endParaRPr lang="en-US" sz="800">
              <a:solidFill>
                <a:srgbClr val="FF3300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A2FEAD-83D6-436A-83D0-90EE6A3851D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pPr>
              <a:defRPr/>
            </a:pPr>
            <a:fld id="{378F058B-0A0D-4FB8-810C-E103F4A005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pPr>
              <a:defRPr/>
            </a:pPr>
            <a:fld id="{96F8A3E0-5EFF-4443-921A-A464381F6BD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A6F09DF3-153C-41C9-A50F-3773AA4D5E2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AF1735-3216-4E9F-A3FA-98A9635A698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77D2BBF3-C589-419F-9E00-6F0B3472ED7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pPr>
              <a:defRPr/>
            </a:pPr>
            <a:fld id="{AFC99BCA-1636-4254-8B42-E24DEA16ADE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464EBA32-C7B7-46D5-B0B5-89B964DEA23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D401DCAC-7E6E-4B17-9AFD-32AEAFE1B6C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pPr>
              <a:defRPr/>
            </a:pPr>
            <a:fld id="{EEE1EF23-5586-4C5F-80D1-B0B843D2535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857475CB-DECD-40E3-9D25-B91F8A1EB33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-01.ibm.com/software/data/ims/index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emf"/><Relationship Id="rId4" Type="http://schemas.openxmlformats.org/officeDocument/2006/relationships/oleObject" Target="../embeddings/Microsoft_Excel_97-2003_Worksheet1.xls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Microsoft_Excel_97-2003_Worksheet3.xls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6.emf"/><Relationship Id="rId4" Type="http://schemas.openxmlformats.org/officeDocument/2006/relationships/oleObject" Target="../embeddings/Microsoft_Excel_97-2003_Worksheet2.xls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Microsoft_Excel_97-2003_Worksheet5.xls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6.emf"/><Relationship Id="rId4" Type="http://schemas.openxmlformats.org/officeDocument/2006/relationships/oleObject" Target="../embeddings/Microsoft_Excel_97-2003_Worksheet4.xls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Microsoft_Excel_97-2003_Worksheet7.xls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6.emf"/><Relationship Id="rId10" Type="http://schemas.openxmlformats.org/officeDocument/2006/relationships/image" Target="../media/image8.emf"/><Relationship Id="rId4" Type="http://schemas.openxmlformats.org/officeDocument/2006/relationships/oleObject" Target="../embeddings/Microsoft_Excel_97-2003_Worksheet6.xls"/><Relationship Id="rId9" Type="http://schemas.openxmlformats.org/officeDocument/2006/relationships/oleObject" Target="../embeddings/Microsoft_Excel_97-2003_Worksheet8.xls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Microsoft_Excel_97-2003_Worksheet10.xls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6.emf"/><Relationship Id="rId10" Type="http://schemas.openxmlformats.org/officeDocument/2006/relationships/image" Target="../media/image9.emf"/><Relationship Id="rId4" Type="http://schemas.openxmlformats.org/officeDocument/2006/relationships/oleObject" Target="../embeddings/Microsoft_Excel_97-2003_Worksheet9.xls"/><Relationship Id="rId9" Type="http://schemas.openxmlformats.org/officeDocument/2006/relationships/oleObject" Target="../embeddings/Microsoft_Excel_97-2003_Worksheet11.xls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75656" y="3789040"/>
            <a:ext cx="6400800" cy="1752600"/>
          </a:xfrm>
        </p:spPr>
        <p:txBody>
          <a:bodyPr/>
          <a:lstStyle/>
          <a:p>
            <a:pPr eaLnBrk="1" hangingPunct="1">
              <a:defRPr/>
            </a:pPr>
            <a:r>
              <a:rPr lang="en-GB" dirty="0" smtClean="0"/>
              <a:t>Gerry Guinane</a:t>
            </a:r>
          </a:p>
          <a:p>
            <a:pPr eaLnBrk="1" hangingPunct="1">
              <a:defRPr/>
            </a:pPr>
            <a:r>
              <a:rPr lang="en-GB" sz="2800" dirty="0" smtClean="0"/>
              <a:t>Limerick Institute of Technology</a:t>
            </a:r>
            <a:endParaRPr lang="en-US" sz="2800" dirty="0" smtClean="0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71600" y="2780928"/>
            <a:ext cx="7467600" cy="823912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GB" sz="4000" dirty="0" smtClean="0"/>
              <a:t>Relational Model – Data Models</a:t>
            </a:r>
            <a:endParaRPr lang="en-US" sz="4000" dirty="0" smtClean="0"/>
          </a:p>
        </p:txBody>
      </p:sp>
      <p:sp>
        <p:nvSpPr>
          <p:cNvPr id="3076" name="Text Box 5"/>
          <p:cNvSpPr txBox="1">
            <a:spLocks noChangeArrowheads="1"/>
          </p:cNvSpPr>
          <p:nvPr/>
        </p:nvSpPr>
        <p:spPr bwMode="auto">
          <a:xfrm>
            <a:off x="179512" y="6309320"/>
            <a:ext cx="374441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IE" sz="2000" dirty="0" smtClean="0"/>
              <a:t>Relational Model </a:t>
            </a:r>
            <a:r>
              <a:rPr lang="en-IE" sz="2000" smtClean="0"/>
              <a:t>Lecture 01</a:t>
            </a:r>
            <a:endParaRPr lang="en-US" sz="2000" dirty="0"/>
          </a:p>
        </p:txBody>
      </p:sp>
      <p:pic>
        <p:nvPicPr>
          <p:cNvPr id="3077" name="Picture 6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3598863" cy="1230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There are 3 Projects</a:t>
            </a: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IE"/>
              <a:t>Proj_Nr 418  Managed by Bob in Dublin</a:t>
            </a:r>
          </a:p>
          <a:p>
            <a:pPr>
              <a:buFontTx/>
              <a:buNone/>
            </a:pPr>
            <a:r>
              <a:rPr lang="en-IE"/>
              <a:t>Proj_Nr 426 Managed by Mary in Athlone</a:t>
            </a:r>
          </a:p>
          <a:p>
            <a:pPr>
              <a:buFontTx/>
              <a:buNone/>
            </a:pPr>
            <a:r>
              <a:rPr lang="en-IE"/>
              <a:t>Proj_Nr 431 Managed by Joan in Galway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And 3 types of part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IE"/>
              <a:t>Part_Nr 42 Nuts, weight 420g</a:t>
            </a:r>
          </a:p>
          <a:p>
            <a:pPr>
              <a:buFontTx/>
              <a:buNone/>
            </a:pPr>
            <a:r>
              <a:rPr lang="en-IE"/>
              <a:t>Part_Nr 46 Bolts, weight 560g</a:t>
            </a:r>
            <a:endParaRPr lang="en-US"/>
          </a:p>
          <a:p>
            <a:pPr>
              <a:buFontTx/>
              <a:buNone/>
            </a:pPr>
            <a:r>
              <a:rPr lang="en-IE"/>
              <a:t>Part_Nr 51 Nails, weight 240g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Parts required </a:t>
            </a:r>
            <a:r>
              <a:rPr lang="en-IE" dirty="0" smtClean="0"/>
              <a:t>by each </a:t>
            </a:r>
            <a:r>
              <a:rPr lang="en-IE" dirty="0"/>
              <a:t>project</a:t>
            </a:r>
            <a:endParaRPr lang="en-US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IE"/>
              <a:t>Dublin project requires 2000 nuts &amp; bolts</a:t>
            </a:r>
          </a:p>
          <a:p>
            <a:pPr>
              <a:buFontTx/>
              <a:buNone/>
            </a:pPr>
            <a:r>
              <a:rPr lang="en-IE"/>
              <a:t>Athlone project requires 10000 nails</a:t>
            </a:r>
          </a:p>
          <a:p>
            <a:pPr>
              <a:buFontTx/>
              <a:buNone/>
            </a:pPr>
            <a:r>
              <a:rPr lang="en-IE"/>
              <a:t>Galway project requires 5000 nuts and bolts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Heirarchical DB</a:t>
            </a: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1584325" y="3165475"/>
            <a:ext cx="573087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IE"/>
              <a:t>Relationship between data is contained in the heirarchical structure – lets assume ‘projects’ are the top of the heirarchy…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3635301" y="1827411"/>
            <a:ext cx="1598613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IE"/>
              <a:t>ProjectsDB</a:t>
            </a:r>
            <a:endParaRPr lang="en-US"/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755576" y="2852936"/>
            <a:ext cx="2157413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IE"/>
              <a:t>418 Bob Dublin</a:t>
            </a:r>
            <a:endParaRPr lang="en-US"/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4184576" y="5367536"/>
            <a:ext cx="2309813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IE"/>
              <a:t>431 Joan Galway</a:t>
            </a:r>
            <a:endParaRPr lang="en-US"/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5937176" y="2852936"/>
            <a:ext cx="244475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IE"/>
              <a:t>426 Mary Athlone</a:t>
            </a:r>
            <a:endParaRPr lang="en-US"/>
          </a:p>
        </p:txBody>
      </p:sp>
      <p:cxnSp>
        <p:nvCxnSpPr>
          <p:cNvPr id="19467" name="AutoShape 11"/>
          <p:cNvCxnSpPr>
            <a:cxnSpLocks noChangeShapeType="1"/>
            <a:stCxn id="19458" idx="2"/>
            <a:endCxn id="19459" idx="0"/>
          </p:cNvCxnSpPr>
          <p:nvPr/>
        </p:nvCxnSpPr>
        <p:spPr bwMode="auto">
          <a:xfrm flipH="1">
            <a:off x="1835076" y="2294136"/>
            <a:ext cx="2600325" cy="558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9468" name="AutoShape 12"/>
          <p:cNvCxnSpPr>
            <a:cxnSpLocks noChangeShapeType="1"/>
            <a:stCxn id="19458" idx="2"/>
            <a:endCxn id="19460" idx="0"/>
          </p:cNvCxnSpPr>
          <p:nvPr/>
        </p:nvCxnSpPr>
        <p:spPr bwMode="auto">
          <a:xfrm>
            <a:off x="4435401" y="2294136"/>
            <a:ext cx="904875" cy="307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9469" name="AutoShape 13"/>
          <p:cNvCxnSpPr>
            <a:cxnSpLocks noChangeShapeType="1"/>
            <a:stCxn id="19458" idx="2"/>
            <a:endCxn id="19461" idx="0"/>
          </p:cNvCxnSpPr>
          <p:nvPr/>
        </p:nvCxnSpPr>
        <p:spPr bwMode="auto">
          <a:xfrm>
            <a:off x="4435401" y="2294136"/>
            <a:ext cx="2724150" cy="558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9475" name="Line 19"/>
          <p:cNvSpPr>
            <a:spLocks noChangeShapeType="1"/>
          </p:cNvSpPr>
          <p:nvPr/>
        </p:nvSpPr>
        <p:spPr bwMode="auto">
          <a:xfrm>
            <a:off x="1365176" y="2852936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476" name="Line 20"/>
          <p:cNvSpPr>
            <a:spLocks noChangeShapeType="1"/>
          </p:cNvSpPr>
          <p:nvPr/>
        </p:nvSpPr>
        <p:spPr bwMode="auto">
          <a:xfrm>
            <a:off x="6546776" y="2852936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477" name="Line 21"/>
          <p:cNvSpPr>
            <a:spLocks noChangeShapeType="1"/>
          </p:cNvSpPr>
          <p:nvPr/>
        </p:nvSpPr>
        <p:spPr bwMode="auto">
          <a:xfrm>
            <a:off x="1898576" y="2852936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484" name="Line 28"/>
          <p:cNvSpPr>
            <a:spLocks noChangeShapeType="1"/>
          </p:cNvSpPr>
          <p:nvPr/>
        </p:nvSpPr>
        <p:spPr bwMode="auto">
          <a:xfrm>
            <a:off x="7308776" y="2852936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487" name="Line 31"/>
          <p:cNvSpPr>
            <a:spLocks noChangeShapeType="1"/>
          </p:cNvSpPr>
          <p:nvPr/>
        </p:nvSpPr>
        <p:spPr bwMode="auto">
          <a:xfrm>
            <a:off x="4794176" y="5367536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488" name="Line 32"/>
          <p:cNvSpPr>
            <a:spLocks noChangeShapeType="1"/>
          </p:cNvSpPr>
          <p:nvPr/>
        </p:nvSpPr>
        <p:spPr bwMode="auto">
          <a:xfrm>
            <a:off x="5403776" y="5367536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lang="en-IE" dirty="0" smtClean="0"/>
              <a:t>Hierarchical DB  - Parts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3635301" y="1755403"/>
            <a:ext cx="1598613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IE"/>
              <a:t>ProjectsDB</a:t>
            </a:r>
            <a:endParaRPr lang="en-US"/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755576" y="2780928"/>
            <a:ext cx="2157413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IE"/>
              <a:t>418 Bob Dublin</a:t>
            </a:r>
            <a:endParaRPr lang="en-US"/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4184576" y="5295528"/>
            <a:ext cx="2309813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IE"/>
              <a:t>431 Joan Galway</a:t>
            </a:r>
            <a:endParaRPr lang="en-US"/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5937176" y="2780928"/>
            <a:ext cx="244475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IE"/>
              <a:t>426 Mary Athlone</a:t>
            </a:r>
            <a:endParaRPr lang="en-US"/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2050976" y="3923928"/>
            <a:ext cx="225107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IE"/>
              <a:t>42 Nut 420 2000</a:t>
            </a:r>
            <a:endParaRPr lang="en-US"/>
          </a:p>
        </p:txBody>
      </p:sp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450776" y="4533528"/>
            <a:ext cx="231775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IE"/>
              <a:t>46 Bolt 560 2000</a:t>
            </a:r>
            <a:endParaRPr lang="en-US"/>
          </a:p>
        </p:txBody>
      </p:sp>
      <p:cxnSp>
        <p:nvCxnSpPr>
          <p:cNvPr id="20491" name="AutoShape 11"/>
          <p:cNvCxnSpPr>
            <a:cxnSpLocks noChangeShapeType="1"/>
            <a:stCxn id="20482" idx="2"/>
            <a:endCxn id="20483" idx="0"/>
          </p:cNvCxnSpPr>
          <p:nvPr/>
        </p:nvCxnSpPr>
        <p:spPr bwMode="auto">
          <a:xfrm flipH="1">
            <a:off x="1835076" y="2222128"/>
            <a:ext cx="2600325" cy="558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492" name="AutoShape 12"/>
          <p:cNvCxnSpPr>
            <a:cxnSpLocks noChangeShapeType="1"/>
            <a:stCxn id="20482" idx="2"/>
            <a:endCxn id="20484" idx="0"/>
          </p:cNvCxnSpPr>
          <p:nvPr/>
        </p:nvCxnSpPr>
        <p:spPr bwMode="auto">
          <a:xfrm>
            <a:off x="4435401" y="2222128"/>
            <a:ext cx="904875" cy="307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493" name="AutoShape 13"/>
          <p:cNvCxnSpPr>
            <a:cxnSpLocks noChangeShapeType="1"/>
            <a:stCxn id="20482" idx="2"/>
            <a:endCxn id="20485" idx="0"/>
          </p:cNvCxnSpPr>
          <p:nvPr/>
        </p:nvCxnSpPr>
        <p:spPr bwMode="auto">
          <a:xfrm>
            <a:off x="4435401" y="2222128"/>
            <a:ext cx="2724150" cy="558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494" name="AutoShape 14"/>
          <p:cNvCxnSpPr>
            <a:cxnSpLocks noChangeShapeType="1"/>
            <a:stCxn id="20483" idx="2"/>
            <a:endCxn id="20486" idx="0"/>
          </p:cNvCxnSpPr>
          <p:nvPr/>
        </p:nvCxnSpPr>
        <p:spPr bwMode="auto">
          <a:xfrm>
            <a:off x="1835076" y="3247653"/>
            <a:ext cx="1341438" cy="676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495" name="AutoShape 15"/>
          <p:cNvCxnSpPr>
            <a:cxnSpLocks noChangeShapeType="1"/>
            <a:stCxn id="20483" idx="2"/>
            <a:endCxn id="20487" idx="0"/>
          </p:cNvCxnSpPr>
          <p:nvPr/>
        </p:nvCxnSpPr>
        <p:spPr bwMode="auto">
          <a:xfrm flipH="1">
            <a:off x="1609651" y="3247653"/>
            <a:ext cx="225425" cy="1285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0499" name="Line 19"/>
          <p:cNvSpPr>
            <a:spLocks noChangeShapeType="1"/>
          </p:cNvSpPr>
          <p:nvPr/>
        </p:nvSpPr>
        <p:spPr bwMode="auto">
          <a:xfrm>
            <a:off x="1365176" y="278092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500" name="Line 20"/>
          <p:cNvSpPr>
            <a:spLocks noChangeShapeType="1"/>
          </p:cNvSpPr>
          <p:nvPr/>
        </p:nvSpPr>
        <p:spPr bwMode="auto">
          <a:xfrm>
            <a:off x="6546776" y="278092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501" name="Line 21"/>
          <p:cNvSpPr>
            <a:spLocks noChangeShapeType="1"/>
          </p:cNvSpPr>
          <p:nvPr/>
        </p:nvSpPr>
        <p:spPr bwMode="auto">
          <a:xfrm>
            <a:off x="1898576" y="278092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502" name="Line 22"/>
          <p:cNvSpPr>
            <a:spLocks noChangeShapeType="1"/>
          </p:cNvSpPr>
          <p:nvPr/>
        </p:nvSpPr>
        <p:spPr bwMode="auto">
          <a:xfrm>
            <a:off x="2451026" y="3933453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503" name="Line 23"/>
          <p:cNvSpPr>
            <a:spLocks noChangeShapeType="1"/>
          </p:cNvSpPr>
          <p:nvPr/>
        </p:nvSpPr>
        <p:spPr bwMode="auto">
          <a:xfrm>
            <a:off x="3041576" y="392392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504" name="Line 24"/>
          <p:cNvSpPr>
            <a:spLocks noChangeShapeType="1"/>
          </p:cNvSpPr>
          <p:nvPr/>
        </p:nvSpPr>
        <p:spPr bwMode="auto">
          <a:xfrm>
            <a:off x="3574976" y="392392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505" name="Line 25"/>
          <p:cNvSpPr>
            <a:spLocks noChangeShapeType="1"/>
          </p:cNvSpPr>
          <p:nvPr/>
        </p:nvSpPr>
        <p:spPr bwMode="auto">
          <a:xfrm>
            <a:off x="2050976" y="453352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506" name="Line 26"/>
          <p:cNvSpPr>
            <a:spLocks noChangeShapeType="1"/>
          </p:cNvSpPr>
          <p:nvPr/>
        </p:nvSpPr>
        <p:spPr bwMode="auto">
          <a:xfrm>
            <a:off x="1517576" y="453352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507" name="Line 27"/>
          <p:cNvSpPr>
            <a:spLocks noChangeShapeType="1"/>
          </p:cNvSpPr>
          <p:nvPr/>
        </p:nvSpPr>
        <p:spPr bwMode="auto">
          <a:xfrm>
            <a:off x="907976" y="453352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508" name="Line 28"/>
          <p:cNvSpPr>
            <a:spLocks noChangeShapeType="1"/>
          </p:cNvSpPr>
          <p:nvPr/>
        </p:nvSpPr>
        <p:spPr bwMode="auto">
          <a:xfrm>
            <a:off x="7308776" y="278092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511" name="Line 31"/>
          <p:cNvSpPr>
            <a:spLocks noChangeShapeType="1"/>
          </p:cNvSpPr>
          <p:nvPr/>
        </p:nvSpPr>
        <p:spPr bwMode="auto">
          <a:xfrm>
            <a:off x="4794176" y="529552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512" name="Line 32"/>
          <p:cNvSpPr>
            <a:spLocks noChangeShapeType="1"/>
          </p:cNvSpPr>
          <p:nvPr/>
        </p:nvSpPr>
        <p:spPr bwMode="auto">
          <a:xfrm>
            <a:off x="5403776" y="529552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lang="en-IE" dirty="0" smtClean="0"/>
              <a:t>Hierarchical DB  - Parts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3635896" y="1484784"/>
            <a:ext cx="1598613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IE"/>
              <a:t>ProjectsDB</a:t>
            </a:r>
            <a:endParaRPr lang="en-US"/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756171" y="2510309"/>
            <a:ext cx="2157413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IE"/>
              <a:t>418 Bob Dublin</a:t>
            </a:r>
            <a:endParaRPr lang="en-US"/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4499992" y="4149080"/>
            <a:ext cx="2309813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IE" dirty="0"/>
              <a:t>431 Joan Galway</a:t>
            </a:r>
            <a:endParaRPr lang="en-US" dirty="0"/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5937771" y="2510309"/>
            <a:ext cx="244475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IE"/>
              <a:t>426 Mary Athlone</a:t>
            </a:r>
            <a:endParaRPr lang="en-US"/>
          </a:p>
        </p:txBody>
      </p:sp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2051571" y="3653309"/>
            <a:ext cx="225107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IE"/>
              <a:t>42 Nut 420 2000</a:t>
            </a:r>
            <a:endParaRPr lang="en-US"/>
          </a:p>
        </p:txBody>
      </p:sp>
      <p:sp>
        <p:nvSpPr>
          <p:cNvPr id="21511" name="Text Box 7"/>
          <p:cNvSpPr txBox="1">
            <a:spLocks noChangeArrowheads="1"/>
          </p:cNvSpPr>
          <p:nvPr/>
        </p:nvSpPr>
        <p:spPr bwMode="auto">
          <a:xfrm>
            <a:off x="451371" y="4262909"/>
            <a:ext cx="231775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IE"/>
              <a:t>46 Bolt 560 2000</a:t>
            </a:r>
            <a:endParaRPr lang="en-US"/>
          </a:p>
        </p:txBody>
      </p:sp>
      <p:sp>
        <p:nvSpPr>
          <p:cNvPr id="21512" name="Text Box 8"/>
          <p:cNvSpPr txBox="1">
            <a:spLocks noChangeArrowheads="1"/>
          </p:cNvSpPr>
          <p:nvPr/>
        </p:nvSpPr>
        <p:spPr bwMode="auto">
          <a:xfrm>
            <a:off x="6444208" y="5301208"/>
            <a:ext cx="225107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IE" dirty="0"/>
              <a:t>42 Nut 420 5000</a:t>
            </a:r>
            <a:endParaRPr lang="en-US" dirty="0"/>
          </a:p>
        </p:txBody>
      </p:sp>
      <p:sp>
        <p:nvSpPr>
          <p:cNvPr id="21513" name="Text Box 9"/>
          <p:cNvSpPr txBox="1">
            <a:spLocks noChangeArrowheads="1"/>
          </p:cNvSpPr>
          <p:nvPr/>
        </p:nvSpPr>
        <p:spPr bwMode="auto">
          <a:xfrm>
            <a:off x="3851920" y="5301208"/>
            <a:ext cx="231775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IE"/>
              <a:t>46 Bolt 560 5000</a:t>
            </a:r>
            <a:endParaRPr lang="en-US"/>
          </a:p>
        </p:txBody>
      </p:sp>
      <p:sp>
        <p:nvSpPr>
          <p:cNvPr id="21514" name="Text Box 10"/>
          <p:cNvSpPr txBox="1">
            <a:spLocks noChangeArrowheads="1"/>
          </p:cNvSpPr>
          <p:nvPr/>
        </p:nvSpPr>
        <p:spPr bwMode="auto">
          <a:xfrm>
            <a:off x="6226696" y="3313584"/>
            <a:ext cx="268287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IE"/>
              <a:t>51 Nail 240 10000</a:t>
            </a:r>
            <a:endParaRPr lang="en-US"/>
          </a:p>
        </p:txBody>
      </p:sp>
      <p:cxnSp>
        <p:nvCxnSpPr>
          <p:cNvPr id="21515" name="AutoShape 11"/>
          <p:cNvCxnSpPr>
            <a:cxnSpLocks noChangeShapeType="1"/>
            <a:stCxn id="21506" idx="2"/>
            <a:endCxn id="21507" idx="0"/>
          </p:cNvCxnSpPr>
          <p:nvPr/>
        </p:nvCxnSpPr>
        <p:spPr bwMode="auto">
          <a:xfrm flipH="1">
            <a:off x="1835671" y="1951509"/>
            <a:ext cx="2600325" cy="558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516" name="AutoShape 12"/>
          <p:cNvCxnSpPr>
            <a:cxnSpLocks noChangeShapeType="1"/>
            <a:stCxn id="21506" idx="2"/>
            <a:endCxn id="21508" idx="0"/>
          </p:cNvCxnSpPr>
          <p:nvPr/>
        </p:nvCxnSpPr>
        <p:spPr bwMode="auto">
          <a:xfrm>
            <a:off x="4435203" y="1951509"/>
            <a:ext cx="1219696" cy="219757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517" name="AutoShape 13"/>
          <p:cNvCxnSpPr>
            <a:cxnSpLocks noChangeShapeType="1"/>
            <a:stCxn id="21506" idx="2"/>
            <a:endCxn id="21509" idx="0"/>
          </p:cNvCxnSpPr>
          <p:nvPr/>
        </p:nvCxnSpPr>
        <p:spPr bwMode="auto">
          <a:xfrm>
            <a:off x="4435996" y="1951509"/>
            <a:ext cx="2724150" cy="558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518" name="AutoShape 14"/>
          <p:cNvCxnSpPr>
            <a:cxnSpLocks noChangeShapeType="1"/>
            <a:stCxn id="21507" idx="2"/>
            <a:endCxn id="21510" idx="0"/>
          </p:cNvCxnSpPr>
          <p:nvPr/>
        </p:nvCxnSpPr>
        <p:spPr bwMode="auto">
          <a:xfrm>
            <a:off x="1835671" y="2977034"/>
            <a:ext cx="1341438" cy="676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519" name="AutoShape 15"/>
          <p:cNvCxnSpPr>
            <a:cxnSpLocks noChangeShapeType="1"/>
            <a:stCxn id="21507" idx="2"/>
            <a:endCxn id="21511" idx="0"/>
          </p:cNvCxnSpPr>
          <p:nvPr/>
        </p:nvCxnSpPr>
        <p:spPr bwMode="auto">
          <a:xfrm flipH="1">
            <a:off x="1610246" y="2977034"/>
            <a:ext cx="225425" cy="1285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520" name="AutoShape 16"/>
          <p:cNvCxnSpPr>
            <a:cxnSpLocks noChangeShapeType="1"/>
            <a:stCxn id="21509" idx="2"/>
            <a:endCxn id="21514" idx="0"/>
          </p:cNvCxnSpPr>
          <p:nvPr/>
        </p:nvCxnSpPr>
        <p:spPr bwMode="auto">
          <a:xfrm>
            <a:off x="7160146" y="2977034"/>
            <a:ext cx="407988" cy="336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521" name="AutoShape 17"/>
          <p:cNvCxnSpPr>
            <a:cxnSpLocks noChangeShapeType="1"/>
            <a:stCxn id="21508" idx="2"/>
            <a:endCxn id="21512" idx="0"/>
          </p:cNvCxnSpPr>
          <p:nvPr/>
        </p:nvCxnSpPr>
        <p:spPr bwMode="auto">
          <a:xfrm>
            <a:off x="5654899" y="4615805"/>
            <a:ext cx="1914847" cy="68540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522" name="AutoShape 18"/>
          <p:cNvCxnSpPr>
            <a:cxnSpLocks noChangeShapeType="1"/>
            <a:stCxn id="21508" idx="2"/>
            <a:endCxn id="21513" idx="0"/>
          </p:cNvCxnSpPr>
          <p:nvPr/>
        </p:nvCxnSpPr>
        <p:spPr bwMode="auto">
          <a:xfrm flipH="1">
            <a:off x="5010795" y="4615805"/>
            <a:ext cx="644104" cy="68540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1523" name="Line 19"/>
          <p:cNvSpPr>
            <a:spLocks noChangeShapeType="1"/>
          </p:cNvSpPr>
          <p:nvPr/>
        </p:nvSpPr>
        <p:spPr bwMode="auto">
          <a:xfrm>
            <a:off x="1365771" y="2510309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24" name="Line 20"/>
          <p:cNvSpPr>
            <a:spLocks noChangeShapeType="1"/>
          </p:cNvSpPr>
          <p:nvPr/>
        </p:nvSpPr>
        <p:spPr bwMode="auto">
          <a:xfrm>
            <a:off x="6547371" y="2510309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25" name="Line 21"/>
          <p:cNvSpPr>
            <a:spLocks noChangeShapeType="1"/>
          </p:cNvSpPr>
          <p:nvPr/>
        </p:nvSpPr>
        <p:spPr bwMode="auto">
          <a:xfrm>
            <a:off x="1899171" y="2510309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26" name="Line 22"/>
          <p:cNvSpPr>
            <a:spLocks noChangeShapeType="1"/>
          </p:cNvSpPr>
          <p:nvPr/>
        </p:nvSpPr>
        <p:spPr bwMode="auto">
          <a:xfrm>
            <a:off x="2451621" y="3662834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27" name="Line 23"/>
          <p:cNvSpPr>
            <a:spLocks noChangeShapeType="1"/>
          </p:cNvSpPr>
          <p:nvPr/>
        </p:nvSpPr>
        <p:spPr bwMode="auto">
          <a:xfrm>
            <a:off x="3042171" y="3653309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28" name="Line 24"/>
          <p:cNvSpPr>
            <a:spLocks noChangeShapeType="1"/>
          </p:cNvSpPr>
          <p:nvPr/>
        </p:nvSpPr>
        <p:spPr bwMode="auto">
          <a:xfrm>
            <a:off x="3575571" y="3653309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29" name="Line 25"/>
          <p:cNvSpPr>
            <a:spLocks noChangeShapeType="1"/>
          </p:cNvSpPr>
          <p:nvPr/>
        </p:nvSpPr>
        <p:spPr bwMode="auto">
          <a:xfrm>
            <a:off x="2051571" y="4262909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30" name="Line 26"/>
          <p:cNvSpPr>
            <a:spLocks noChangeShapeType="1"/>
          </p:cNvSpPr>
          <p:nvPr/>
        </p:nvSpPr>
        <p:spPr bwMode="auto">
          <a:xfrm>
            <a:off x="1518171" y="4262909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31" name="Line 27"/>
          <p:cNvSpPr>
            <a:spLocks noChangeShapeType="1"/>
          </p:cNvSpPr>
          <p:nvPr/>
        </p:nvSpPr>
        <p:spPr bwMode="auto">
          <a:xfrm>
            <a:off x="908571" y="4262909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32" name="Line 28"/>
          <p:cNvSpPr>
            <a:spLocks noChangeShapeType="1"/>
          </p:cNvSpPr>
          <p:nvPr/>
        </p:nvSpPr>
        <p:spPr bwMode="auto">
          <a:xfrm>
            <a:off x="7309371" y="2510309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33" name="Line 29"/>
          <p:cNvSpPr>
            <a:spLocks noChangeShapeType="1"/>
          </p:cNvSpPr>
          <p:nvPr/>
        </p:nvSpPr>
        <p:spPr bwMode="auto">
          <a:xfrm>
            <a:off x="6699771" y="3348509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34" name="Line 30"/>
          <p:cNvSpPr>
            <a:spLocks noChangeShapeType="1"/>
          </p:cNvSpPr>
          <p:nvPr/>
        </p:nvSpPr>
        <p:spPr bwMode="auto">
          <a:xfrm>
            <a:off x="7233171" y="3348509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35" name="Line 31"/>
          <p:cNvSpPr>
            <a:spLocks noChangeShapeType="1"/>
          </p:cNvSpPr>
          <p:nvPr/>
        </p:nvSpPr>
        <p:spPr bwMode="auto">
          <a:xfrm>
            <a:off x="5076056" y="414908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36" name="Line 32"/>
          <p:cNvSpPr>
            <a:spLocks noChangeShapeType="1"/>
          </p:cNvSpPr>
          <p:nvPr/>
        </p:nvSpPr>
        <p:spPr bwMode="auto">
          <a:xfrm>
            <a:off x="5724128" y="414908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37" name="Line 33"/>
          <p:cNvSpPr>
            <a:spLocks noChangeShapeType="1"/>
          </p:cNvSpPr>
          <p:nvPr/>
        </p:nvSpPr>
        <p:spPr bwMode="auto">
          <a:xfrm>
            <a:off x="4293096" y="530120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38" name="Line 34"/>
          <p:cNvSpPr>
            <a:spLocks noChangeShapeType="1"/>
          </p:cNvSpPr>
          <p:nvPr/>
        </p:nvSpPr>
        <p:spPr bwMode="auto">
          <a:xfrm>
            <a:off x="4902696" y="530120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39" name="Line 35"/>
          <p:cNvSpPr>
            <a:spLocks noChangeShapeType="1"/>
          </p:cNvSpPr>
          <p:nvPr/>
        </p:nvSpPr>
        <p:spPr bwMode="auto">
          <a:xfrm>
            <a:off x="5436096" y="530120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40" name="Line 36"/>
          <p:cNvSpPr>
            <a:spLocks noChangeShapeType="1"/>
          </p:cNvSpPr>
          <p:nvPr/>
        </p:nvSpPr>
        <p:spPr bwMode="auto">
          <a:xfrm>
            <a:off x="6813376" y="530120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41" name="Line 37"/>
          <p:cNvSpPr>
            <a:spLocks noChangeShapeType="1"/>
          </p:cNvSpPr>
          <p:nvPr/>
        </p:nvSpPr>
        <p:spPr bwMode="auto">
          <a:xfrm>
            <a:off x="7422976" y="530120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42" name="Line 38"/>
          <p:cNvSpPr>
            <a:spLocks noChangeShapeType="1"/>
          </p:cNvSpPr>
          <p:nvPr/>
        </p:nvSpPr>
        <p:spPr bwMode="auto">
          <a:xfrm>
            <a:off x="7956376" y="530120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43" name="Line 39"/>
          <p:cNvSpPr>
            <a:spLocks noChangeShapeType="1"/>
          </p:cNvSpPr>
          <p:nvPr/>
        </p:nvSpPr>
        <p:spPr bwMode="auto">
          <a:xfrm>
            <a:off x="7766571" y="3348509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lang="en-IE" dirty="0" smtClean="0"/>
              <a:t>Hierarchical DB  - Parts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Example Hierarchical DB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Currently the most widely used hierarchical databases are </a:t>
            </a:r>
          </a:p>
          <a:p>
            <a:pPr lvl="1"/>
            <a:r>
              <a:rPr lang="en-US" dirty="0" smtClean="0"/>
              <a:t>IMS developed by IBM and </a:t>
            </a:r>
          </a:p>
          <a:p>
            <a:pPr lvl="1"/>
            <a:r>
              <a:rPr lang="en-US" dirty="0" smtClean="0"/>
              <a:t>Windows Registry by Microsoft.</a:t>
            </a:r>
          </a:p>
          <a:p>
            <a:r>
              <a:rPr lang="en-IE" dirty="0" smtClean="0"/>
              <a:t>IMS - </a:t>
            </a:r>
            <a:r>
              <a:rPr lang="en-IE" dirty="0" smtClean="0">
                <a:hlinkClick r:id="rId2"/>
              </a:rPr>
              <a:t>http://www-01.ibm.com/software/data/ims/index.html</a:t>
            </a:r>
            <a:endParaRPr lang="en-IE" dirty="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Windows Registry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dirty="0" err="1" smtClean="0"/>
              <a:t>regedit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3848" y="1556792"/>
            <a:ext cx="5617778" cy="4728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Network DB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IE" dirty="0"/>
              <a:t>The relationship between data is contained in </a:t>
            </a:r>
            <a:r>
              <a:rPr lang="en-IE" dirty="0">
                <a:solidFill>
                  <a:srgbClr val="FF0000"/>
                </a:solidFill>
              </a:rPr>
              <a:t>pointers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D6A75-9CA5-43DC-9AC7-989CA120972C}" type="slidenum">
              <a:rPr lang="en-US"/>
              <a:pPr/>
              <a:t>2</a:t>
            </a:fld>
            <a:endParaRPr lang="en-US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outcomes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Learning outcomes – the student will be able to</a:t>
            </a:r>
          </a:p>
          <a:p>
            <a:pPr lvl="1"/>
            <a:r>
              <a:rPr lang="en-GB" dirty="0"/>
              <a:t>Describe 3 major data storage models of DBMS’s </a:t>
            </a:r>
          </a:p>
          <a:p>
            <a:pPr lvl="1"/>
            <a:r>
              <a:rPr lang="en-GB" dirty="0"/>
              <a:t>Using an example – represent data in all three forms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685800" y="1752600"/>
            <a:ext cx="2157413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IE"/>
              <a:t>418 Bob Dublin</a:t>
            </a:r>
            <a:endParaRPr lang="en-US"/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3276600" y="1752600"/>
            <a:ext cx="2309813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IE"/>
              <a:t>431 Joan Galway</a:t>
            </a:r>
            <a:endParaRPr lang="en-US"/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5867400" y="1752600"/>
            <a:ext cx="244475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IE"/>
              <a:t>426 Mary Athlone</a:t>
            </a:r>
            <a:endParaRPr lang="en-US"/>
          </a:p>
        </p:txBody>
      </p:sp>
      <p:sp>
        <p:nvSpPr>
          <p:cNvPr id="34821" name="Line 5"/>
          <p:cNvSpPr>
            <a:spLocks noChangeShapeType="1"/>
          </p:cNvSpPr>
          <p:nvPr/>
        </p:nvSpPr>
        <p:spPr bwMode="auto">
          <a:xfrm>
            <a:off x="1295400" y="1752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22" name="Line 6"/>
          <p:cNvSpPr>
            <a:spLocks noChangeShapeType="1"/>
          </p:cNvSpPr>
          <p:nvPr/>
        </p:nvSpPr>
        <p:spPr bwMode="auto">
          <a:xfrm>
            <a:off x="6477000" y="1752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23" name="Line 7"/>
          <p:cNvSpPr>
            <a:spLocks noChangeShapeType="1"/>
          </p:cNvSpPr>
          <p:nvPr/>
        </p:nvSpPr>
        <p:spPr bwMode="auto">
          <a:xfrm>
            <a:off x="1828800" y="1752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24" name="Line 8"/>
          <p:cNvSpPr>
            <a:spLocks noChangeShapeType="1"/>
          </p:cNvSpPr>
          <p:nvPr/>
        </p:nvSpPr>
        <p:spPr bwMode="auto">
          <a:xfrm>
            <a:off x="7239000" y="1752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25" name="Line 9"/>
          <p:cNvSpPr>
            <a:spLocks noChangeShapeType="1"/>
          </p:cNvSpPr>
          <p:nvPr/>
        </p:nvSpPr>
        <p:spPr bwMode="auto">
          <a:xfrm>
            <a:off x="3886200" y="1752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26" name="Line 10"/>
          <p:cNvSpPr>
            <a:spLocks noChangeShapeType="1"/>
          </p:cNvSpPr>
          <p:nvPr/>
        </p:nvSpPr>
        <p:spPr bwMode="auto">
          <a:xfrm>
            <a:off x="4495800" y="1752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36" name="Text Box 20"/>
          <p:cNvSpPr txBox="1">
            <a:spLocks noChangeArrowheads="1"/>
          </p:cNvSpPr>
          <p:nvPr/>
        </p:nvSpPr>
        <p:spPr bwMode="auto">
          <a:xfrm>
            <a:off x="288925" y="803275"/>
            <a:ext cx="1317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IE"/>
              <a:t>Projects..</a:t>
            </a: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685800" y="1752600"/>
            <a:ext cx="2157413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IE"/>
              <a:t>418 Bob Dublin</a:t>
            </a:r>
            <a:endParaRPr lang="en-US"/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3276600" y="1752600"/>
            <a:ext cx="2309813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IE"/>
              <a:t>431 Joan Galway</a:t>
            </a:r>
            <a:endParaRPr lang="en-US"/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5867400" y="1752600"/>
            <a:ext cx="244475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IE"/>
              <a:t>426 Mary Athlone</a:t>
            </a:r>
            <a:endParaRPr lang="en-US"/>
          </a:p>
        </p:txBody>
      </p:sp>
      <p:sp>
        <p:nvSpPr>
          <p:cNvPr id="35845" name="Line 5"/>
          <p:cNvSpPr>
            <a:spLocks noChangeShapeType="1"/>
          </p:cNvSpPr>
          <p:nvPr/>
        </p:nvSpPr>
        <p:spPr bwMode="auto">
          <a:xfrm>
            <a:off x="1295400" y="1752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846" name="Line 6"/>
          <p:cNvSpPr>
            <a:spLocks noChangeShapeType="1"/>
          </p:cNvSpPr>
          <p:nvPr/>
        </p:nvSpPr>
        <p:spPr bwMode="auto">
          <a:xfrm>
            <a:off x="6477000" y="1752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847" name="Line 7"/>
          <p:cNvSpPr>
            <a:spLocks noChangeShapeType="1"/>
          </p:cNvSpPr>
          <p:nvPr/>
        </p:nvSpPr>
        <p:spPr bwMode="auto">
          <a:xfrm>
            <a:off x="1828800" y="1752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848" name="Line 8"/>
          <p:cNvSpPr>
            <a:spLocks noChangeShapeType="1"/>
          </p:cNvSpPr>
          <p:nvPr/>
        </p:nvSpPr>
        <p:spPr bwMode="auto">
          <a:xfrm>
            <a:off x="7239000" y="1752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849" name="Line 9"/>
          <p:cNvSpPr>
            <a:spLocks noChangeShapeType="1"/>
          </p:cNvSpPr>
          <p:nvPr/>
        </p:nvSpPr>
        <p:spPr bwMode="auto">
          <a:xfrm>
            <a:off x="3886200" y="1752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850" name="Line 10"/>
          <p:cNvSpPr>
            <a:spLocks noChangeShapeType="1"/>
          </p:cNvSpPr>
          <p:nvPr/>
        </p:nvSpPr>
        <p:spPr bwMode="auto">
          <a:xfrm>
            <a:off x="4495800" y="1752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851" name="Text Box 11"/>
          <p:cNvSpPr txBox="1">
            <a:spLocks noChangeArrowheads="1"/>
          </p:cNvSpPr>
          <p:nvPr/>
        </p:nvSpPr>
        <p:spPr bwMode="auto">
          <a:xfrm>
            <a:off x="3657600" y="5105400"/>
            <a:ext cx="164147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IE"/>
              <a:t>42 Nut 420 </a:t>
            </a:r>
            <a:endParaRPr lang="en-US"/>
          </a:p>
        </p:txBody>
      </p:sp>
      <p:sp>
        <p:nvSpPr>
          <p:cNvPr id="35852" name="Text Box 12"/>
          <p:cNvSpPr txBox="1">
            <a:spLocks noChangeArrowheads="1"/>
          </p:cNvSpPr>
          <p:nvPr/>
        </p:nvSpPr>
        <p:spPr bwMode="auto">
          <a:xfrm>
            <a:off x="685800" y="5181600"/>
            <a:ext cx="170815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IE"/>
              <a:t>46 Bolt 560 </a:t>
            </a:r>
            <a:endParaRPr lang="en-US"/>
          </a:p>
        </p:txBody>
      </p:sp>
      <p:sp>
        <p:nvSpPr>
          <p:cNvPr id="35853" name="Line 13"/>
          <p:cNvSpPr>
            <a:spLocks noChangeShapeType="1"/>
          </p:cNvSpPr>
          <p:nvPr/>
        </p:nvSpPr>
        <p:spPr bwMode="auto">
          <a:xfrm>
            <a:off x="4057650" y="51149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854" name="Line 14"/>
          <p:cNvSpPr>
            <a:spLocks noChangeShapeType="1"/>
          </p:cNvSpPr>
          <p:nvPr/>
        </p:nvSpPr>
        <p:spPr bwMode="auto">
          <a:xfrm>
            <a:off x="4648200" y="510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855" name="Line 15"/>
          <p:cNvSpPr>
            <a:spLocks noChangeShapeType="1"/>
          </p:cNvSpPr>
          <p:nvPr/>
        </p:nvSpPr>
        <p:spPr bwMode="auto">
          <a:xfrm>
            <a:off x="1752600" y="5181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856" name="Line 16"/>
          <p:cNvSpPr>
            <a:spLocks noChangeShapeType="1"/>
          </p:cNvSpPr>
          <p:nvPr/>
        </p:nvSpPr>
        <p:spPr bwMode="auto">
          <a:xfrm>
            <a:off x="1143000" y="5181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857" name="Text Box 17"/>
          <p:cNvSpPr txBox="1">
            <a:spLocks noChangeArrowheads="1"/>
          </p:cNvSpPr>
          <p:nvPr/>
        </p:nvSpPr>
        <p:spPr bwMode="auto">
          <a:xfrm>
            <a:off x="6705600" y="5105400"/>
            <a:ext cx="163195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IE"/>
              <a:t>51 Nail 240</a:t>
            </a:r>
            <a:endParaRPr lang="en-US"/>
          </a:p>
        </p:txBody>
      </p:sp>
      <p:sp>
        <p:nvSpPr>
          <p:cNvPr id="35858" name="Line 18"/>
          <p:cNvSpPr>
            <a:spLocks noChangeShapeType="1"/>
          </p:cNvSpPr>
          <p:nvPr/>
        </p:nvSpPr>
        <p:spPr bwMode="auto">
          <a:xfrm>
            <a:off x="7178675" y="51403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859" name="Line 19"/>
          <p:cNvSpPr>
            <a:spLocks noChangeShapeType="1"/>
          </p:cNvSpPr>
          <p:nvPr/>
        </p:nvSpPr>
        <p:spPr bwMode="auto">
          <a:xfrm>
            <a:off x="7712075" y="51403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860" name="Text Box 20"/>
          <p:cNvSpPr txBox="1">
            <a:spLocks noChangeArrowheads="1"/>
          </p:cNvSpPr>
          <p:nvPr/>
        </p:nvSpPr>
        <p:spPr bwMode="auto">
          <a:xfrm>
            <a:off x="288925" y="803275"/>
            <a:ext cx="1317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IE"/>
              <a:t>Projects..</a:t>
            </a:r>
            <a:endParaRPr lang="en-US"/>
          </a:p>
        </p:txBody>
      </p:sp>
      <p:sp>
        <p:nvSpPr>
          <p:cNvPr id="35861" name="Text Box 21"/>
          <p:cNvSpPr txBox="1">
            <a:spLocks noChangeArrowheads="1"/>
          </p:cNvSpPr>
          <p:nvPr/>
        </p:nvSpPr>
        <p:spPr bwMode="auto">
          <a:xfrm>
            <a:off x="212725" y="4232275"/>
            <a:ext cx="946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IE"/>
              <a:t>Parts..</a:t>
            </a:r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685800" y="1752600"/>
            <a:ext cx="2157413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IE"/>
              <a:t>418 Bob Dublin</a:t>
            </a:r>
            <a:endParaRPr lang="en-US"/>
          </a:p>
        </p:txBody>
      </p:sp>
      <p:sp>
        <p:nvSpPr>
          <p:cNvPr id="36869" name="Line 5"/>
          <p:cNvSpPr>
            <a:spLocks noChangeShapeType="1"/>
          </p:cNvSpPr>
          <p:nvPr/>
        </p:nvSpPr>
        <p:spPr bwMode="auto">
          <a:xfrm>
            <a:off x="1295400" y="1752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71" name="Line 7"/>
          <p:cNvSpPr>
            <a:spLocks noChangeShapeType="1"/>
          </p:cNvSpPr>
          <p:nvPr/>
        </p:nvSpPr>
        <p:spPr bwMode="auto">
          <a:xfrm>
            <a:off x="1828800" y="1752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75" name="Text Box 11"/>
          <p:cNvSpPr txBox="1">
            <a:spLocks noChangeArrowheads="1"/>
          </p:cNvSpPr>
          <p:nvPr/>
        </p:nvSpPr>
        <p:spPr bwMode="auto">
          <a:xfrm>
            <a:off x="3657600" y="5105400"/>
            <a:ext cx="164147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IE"/>
              <a:t>42 Nut 420 </a:t>
            </a:r>
            <a:endParaRPr lang="en-US"/>
          </a:p>
        </p:txBody>
      </p:sp>
      <p:sp>
        <p:nvSpPr>
          <p:cNvPr id="36876" name="Text Box 12"/>
          <p:cNvSpPr txBox="1">
            <a:spLocks noChangeArrowheads="1"/>
          </p:cNvSpPr>
          <p:nvPr/>
        </p:nvSpPr>
        <p:spPr bwMode="auto">
          <a:xfrm>
            <a:off x="685800" y="5181600"/>
            <a:ext cx="170815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IE"/>
              <a:t>46 Bolt 560 </a:t>
            </a:r>
            <a:endParaRPr lang="en-US"/>
          </a:p>
        </p:txBody>
      </p:sp>
      <p:sp>
        <p:nvSpPr>
          <p:cNvPr id="36877" name="Line 13"/>
          <p:cNvSpPr>
            <a:spLocks noChangeShapeType="1"/>
          </p:cNvSpPr>
          <p:nvPr/>
        </p:nvSpPr>
        <p:spPr bwMode="auto">
          <a:xfrm>
            <a:off x="4057650" y="51149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78" name="Line 14"/>
          <p:cNvSpPr>
            <a:spLocks noChangeShapeType="1"/>
          </p:cNvSpPr>
          <p:nvPr/>
        </p:nvSpPr>
        <p:spPr bwMode="auto">
          <a:xfrm>
            <a:off x="4648200" y="510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79" name="Line 15"/>
          <p:cNvSpPr>
            <a:spLocks noChangeShapeType="1"/>
          </p:cNvSpPr>
          <p:nvPr/>
        </p:nvSpPr>
        <p:spPr bwMode="auto">
          <a:xfrm>
            <a:off x="1752600" y="5181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80" name="Line 16"/>
          <p:cNvSpPr>
            <a:spLocks noChangeShapeType="1"/>
          </p:cNvSpPr>
          <p:nvPr/>
        </p:nvSpPr>
        <p:spPr bwMode="auto">
          <a:xfrm>
            <a:off x="1143000" y="5181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81" name="Text Box 17"/>
          <p:cNvSpPr txBox="1">
            <a:spLocks noChangeArrowheads="1"/>
          </p:cNvSpPr>
          <p:nvPr/>
        </p:nvSpPr>
        <p:spPr bwMode="auto">
          <a:xfrm>
            <a:off x="6705600" y="5105400"/>
            <a:ext cx="163195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IE"/>
              <a:t>51 Nail 240</a:t>
            </a:r>
            <a:endParaRPr lang="en-US"/>
          </a:p>
        </p:txBody>
      </p:sp>
      <p:sp>
        <p:nvSpPr>
          <p:cNvPr id="36882" name="Line 18"/>
          <p:cNvSpPr>
            <a:spLocks noChangeShapeType="1"/>
          </p:cNvSpPr>
          <p:nvPr/>
        </p:nvSpPr>
        <p:spPr bwMode="auto">
          <a:xfrm>
            <a:off x="7178675" y="51403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83" name="Line 19"/>
          <p:cNvSpPr>
            <a:spLocks noChangeShapeType="1"/>
          </p:cNvSpPr>
          <p:nvPr/>
        </p:nvSpPr>
        <p:spPr bwMode="auto">
          <a:xfrm>
            <a:off x="7712075" y="51403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84" name="Text Box 20"/>
          <p:cNvSpPr txBox="1">
            <a:spLocks noChangeArrowheads="1"/>
          </p:cNvSpPr>
          <p:nvPr/>
        </p:nvSpPr>
        <p:spPr bwMode="auto">
          <a:xfrm>
            <a:off x="3352800" y="2743200"/>
            <a:ext cx="456723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IE"/>
              <a:t>Take project 418 for example..</a:t>
            </a:r>
          </a:p>
          <a:p>
            <a:r>
              <a:rPr lang="en-IE"/>
              <a:t>It requires 2000 nuts and 2000 bolts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1143000" y="1752600"/>
            <a:ext cx="2157413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IE"/>
              <a:t>418 Bob Dublin</a:t>
            </a:r>
            <a:endParaRPr lang="en-US"/>
          </a:p>
        </p:txBody>
      </p:sp>
      <p:sp>
        <p:nvSpPr>
          <p:cNvPr id="37891" name="Line 3"/>
          <p:cNvSpPr>
            <a:spLocks noChangeShapeType="1"/>
          </p:cNvSpPr>
          <p:nvPr/>
        </p:nvSpPr>
        <p:spPr bwMode="auto">
          <a:xfrm>
            <a:off x="1752600" y="1752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892" name="Line 4"/>
          <p:cNvSpPr>
            <a:spLocks noChangeShapeType="1"/>
          </p:cNvSpPr>
          <p:nvPr/>
        </p:nvSpPr>
        <p:spPr bwMode="auto">
          <a:xfrm>
            <a:off x="2286000" y="1752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3657600" y="5105400"/>
            <a:ext cx="164147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IE"/>
              <a:t>42 Nut 420 </a:t>
            </a:r>
            <a:endParaRPr lang="en-US"/>
          </a:p>
        </p:txBody>
      </p:sp>
      <p:sp>
        <p:nvSpPr>
          <p:cNvPr id="37894" name="Text Box 6"/>
          <p:cNvSpPr txBox="1">
            <a:spLocks noChangeArrowheads="1"/>
          </p:cNvSpPr>
          <p:nvPr/>
        </p:nvSpPr>
        <p:spPr bwMode="auto">
          <a:xfrm>
            <a:off x="685800" y="5181600"/>
            <a:ext cx="170815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IE"/>
              <a:t>46 Bolt 560 </a:t>
            </a:r>
            <a:endParaRPr lang="en-US"/>
          </a:p>
        </p:txBody>
      </p:sp>
      <p:sp>
        <p:nvSpPr>
          <p:cNvPr id="37895" name="Line 7"/>
          <p:cNvSpPr>
            <a:spLocks noChangeShapeType="1"/>
          </p:cNvSpPr>
          <p:nvPr/>
        </p:nvSpPr>
        <p:spPr bwMode="auto">
          <a:xfrm>
            <a:off x="4057650" y="51149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896" name="Line 8"/>
          <p:cNvSpPr>
            <a:spLocks noChangeShapeType="1"/>
          </p:cNvSpPr>
          <p:nvPr/>
        </p:nvSpPr>
        <p:spPr bwMode="auto">
          <a:xfrm>
            <a:off x="4648200" y="510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897" name="Line 9"/>
          <p:cNvSpPr>
            <a:spLocks noChangeShapeType="1"/>
          </p:cNvSpPr>
          <p:nvPr/>
        </p:nvSpPr>
        <p:spPr bwMode="auto">
          <a:xfrm>
            <a:off x="1752600" y="5181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898" name="Line 10"/>
          <p:cNvSpPr>
            <a:spLocks noChangeShapeType="1"/>
          </p:cNvSpPr>
          <p:nvPr/>
        </p:nvSpPr>
        <p:spPr bwMode="auto">
          <a:xfrm>
            <a:off x="1143000" y="5181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899" name="Text Box 11"/>
          <p:cNvSpPr txBox="1">
            <a:spLocks noChangeArrowheads="1"/>
          </p:cNvSpPr>
          <p:nvPr/>
        </p:nvSpPr>
        <p:spPr bwMode="auto">
          <a:xfrm>
            <a:off x="6705600" y="5105400"/>
            <a:ext cx="163195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IE"/>
              <a:t>51 Nail 240</a:t>
            </a:r>
            <a:endParaRPr lang="en-US"/>
          </a:p>
        </p:txBody>
      </p:sp>
      <p:sp>
        <p:nvSpPr>
          <p:cNvPr id="37900" name="Line 12"/>
          <p:cNvSpPr>
            <a:spLocks noChangeShapeType="1"/>
          </p:cNvSpPr>
          <p:nvPr/>
        </p:nvSpPr>
        <p:spPr bwMode="auto">
          <a:xfrm>
            <a:off x="7178675" y="51403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901" name="Line 13"/>
          <p:cNvSpPr>
            <a:spLocks noChangeShapeType="1"/>
          </p:cNvSpPr>
          <p:nvPr/>
        </p:nvSpPr>
        <p:spPr bwMode="auto">
          <a:xfrm>
            <a:off x="7712075" y="51403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903" name="Text Box 15"/>
          <p:cNvSpPr txBox="1">
            <a:spLocks noChangeArrowheads="1"/>
          </p:cNvSpPr>
          <p:nvPr/>
        </p:nvSpPr>
        <p:spPr bwMode="auto">
          <a:xfrm>
            <a:off x="669925" y="3470275"/>
            <a:ext cx="80327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IE"/>
              <a:t>2000</a:t>
            </a:r>
            <a:endParaRPr lang="en-US"/>
          </a:p>
        </p:txBody>
      </p:sp>
      <p:sp>
        <p:nvSpPr>
          <p:cNvPr id="37904" name="Text Box 16"/>
          <p:cNvSpPr txBox="1">
            <a:spLocks noChangeArrowheads="1"/>
          </p:cNvSpPr>
          <p:nvPr/>
        </p:nvSpPr>
        <p:spPr bwMode="auto">
          <a:xfrm>
            <a:off x="3048000" y="3505200"/>
            <a:ext cx="80327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IE"/>
              <a:t>2000</a:t>
            </a:r>
            <a:endParaRPr lang="en-US"/>
          </a:p>
        </p:txBody>
      </p:sp>
      <p:cxnSp>
        <p:nvCxnSpPr>
          <p:cNvPr id="37905" name="AutoShape 17"/>
          <p:cNvCxnSpPr>
            <a:cxnSpLocks noChangeShapeType="1"/>
            <a:stCxn id="37890" idx="1"/>
            <a:endCxn id="37903" idx="1"/>
          </p:cNvCxnSpPr>
          <p:nvPr/>
        </p:nvCxnSpPr>
        <p:spPr bwMode="auto">
          <a:xfrm rot="10800000" flipV="1">
            <a:off x="669925" y="1985963"/>
            <a:ext cx="473075" cy="1717675"/>
          </a:xfrm>
          <a:prstGeom prst="curvedConnector3">
            <a:avLst>
              <a:gd name="adj1" fmla="val 148324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37906" name="AutoShape 18"/>
          <p:cNvCxnSpPr>
            <a:cxnSpLocks noChangeShapeType="1"/>
            <a:stCxn id="37903" idx="3"/>
            <a:endCxn id="37904" idx="1"/>
          </p:cNvCxnSpPr>
          <p:nvPr/>
        </p:nvCxnSpPr>
        <p:spPr bwMode="auto">
          <a:xfrm>
            <a:off x="1473200" y="3703638"/>
            <a:ext cx="1574800" cy="34925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37907" name="AutoShape 19"/>
          <p:cNvCxnSpPr>
            <a:cxnSpLocks noChangeShapeType="1"/>
            <a:stCxn id="37904" idx="3"/>
            <a:endCxn id="37890" idx="3"/>
          </p:cNvCxnSpPr>
          <p:nvPr/>
        </p:nvCxnSpPr>
        <p:spPr bwMode="auto">
          <a:xfrm flipH="1" flipV="1">
            <a:off x="3300413" y="1985963"/>
            <a:ext cx="550862" cy="1752600"/>
          </a:xfrm>
          <a:prstGeom prst="curvedConnector3">
            <a:avLst>
              <a:gd name="adj1" fmla="val -41500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4211960" y="2420888"/>
            <a:ext cx="1055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pointer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1143000" y="1752600"/>
            <a:ext cx="2157413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IE"/>
              <a:t>418 Bob Dublin</a:t>
            </a:r>
            <a:endParaRPr lang="en-US"/>
          </a:p>
        </p:txBody>
      </p:sp>
      <p:sp>
        <p:nvSpPr>
          <p:cNvPr id="38915" name="Line 3"/>
          <p:cNvSpPr>
            <a:spLocks noChangeShapeType="1"/>
          </p:cNvSpPr>
          <p:nvPr/>
        </p:nvSpPr>
        <p:spPr bwMode="auto">
          <a:xfrm>
            <a:off x="1752600" y="1752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916" name="Line 4"/>
          <p:cNvSpPr>
            <a:spLocks noChangeShapeType="1"/>
          </p:cNvSpPr>
          <p:nvPr/>
        </p:nvSpPr>
        <p:spPr bwMode="auto">
          <a:xfrm>
            <a:off x="2286000" y="1752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3657600" y="5105400"/>
            <a:ext cx="164147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IE"/>
              <a:t>42 Nut 420 </a:t>
            </a:r>
            <a:endParaRPr lang="en-US"/>
          </a:p>
        </p:txBody>
      </p:sp>
      <p:sp>
        <p:nvSpPr>
          <p:cNvPr id="38918" name="Text Box 6"/>
          <p:cNvSpPr txBox="1">
            <a:spLocks noChangeArrowheads="1"/>
          </p:cNvSpPr>
          <p:nvPr/>
        </p:nvSpPr>
        <p:spPr bwMode="auto">
          <a:xfrm>
            <a:off x="685800" y="5181600"/>
            <a:ext cx="170815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IE"/>
              <a:t>46 Bolt 560 </a:t>
            </a:r>
            <a:endParaRPr lang="en-US"/>
          </a:p>
        </p:txBody>
      </p:sp>
      <p:sp>
        <p:nvSpPr>
          <p:cNvPr id="38919" name="Line 7"/>
          <p:cNvSpPr>
            <a:spLocks noChangeShapeType="1"/>
          </p:cNvSpPr>
          <p:nvPr/>
        </p:nvSpPr>
        <p:spPr bwMode="auto">
          <a:xfrm>
            <a:off x="4057650" y="51149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920" name="Line 8"/>
          <p:cNvSpPr>
            <a:spLocks noChangeShapeType="1"/>
          </p:cNvSpPr>
          <p:nvPr/>
        </p:nvSpPr>
        <p:spPr bwMode="auto">
          <a:xfrm>
            <a:off x="4648200" y="510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921" name="Line 9"/>
          <p:cNvSpPr>
            <a:spLocks noChangeShapeType="1"/>
          </p:cNvSpPr>
          <p:nvPr/>
        </p:nvSpPr>
        <p:spPr bwMode="auto">
          <a:xfrm>
            <a:off x="1752600" y="5181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922" name="Line 10"/>
          <p:cNvSpPr>
            <a:spLocks noChangeShapeType="1"/>
          </p:cNvSpPr>
          <p:nvPr/>
        </p:nvSpPr>
        <p:spPr bwMode="auto">
          <a:xfrm>
            <a:off x="1143000" y="5181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923" name="Text Box 11"/>
          <p:cNvSpPr txBox="1">
            <a:spLocks noChangeArrowheads="1"/>
          </p:cNvSpPr>
          <p:nvPr/>
        </p:nvSpPr>
        <p:spPr bwMode="auto">
          <a:xfrm>
            <a:off x="6705600" y="5105400"/>
            <a:ext cx="163195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IE"/>
              <a:t>51 Nail 240</a:t>
            </a:r>
            <a:endParaRPr lang="en-US"/>
          </a:p>
        </p:txBody>
      </p:sp>
      <p:sp>
        <p:nvSpPr>
          <p:cNvPr id="38924" name="Line 12"/>
          <p:cNvSpPr>
            <a:spLocks noChangeShapeType="1"/>
          </p:cNvSpPr>
          <p:nvPr/>
        </p:nvSpPr>
        <p:spPr bwMode="auto">
          <a:xfrm>
            <a:off x="7178675" y="51403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925" name="Line 13"/>
          <p:cNvSpPr>
            <a:spLocks noChangeShapeType="1"/>
          </p:cNvSpPr>
          <p:nvPr/>
        </p:nvSpPr>
        <p:spPr bwMode="auto">
          <a:xfrm>
            <a:off x="7712075" y="51403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926" name="Text Box 14"/>
          <p:cNvSpPr txBox="1">
            <a:spLocks noChangeArrowheads="1"/>
          </p:cNvSpPr>
          <p:nvPr/>
        </p:nvSpPr>
        <p:spPr bwMode="auto">
          <a:xfrm>
            <a:off x="669925" y="3470275"/>
            <a:ext cx="80327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IE"/>
              <a:t>2000</a:t>
            </a:r>
            <a:endParaRPr lang="en-US"/>
          </a:p>
        </p:txBody>
      </p:sp>
      <p:sp>
        <p:nvSpPr>
          <p:cNvPr id="38927" name="Text Box 15"/>
          <p:cNvSpPr txBox="1">
            <a:spLocks noChangeArrowheads="1"/>
          </p:cNvSpPr>
          <p:nvPr/>
        </p:nvSpPr>
        <p:spPr bwMode="auto">
          <a:xfrm>
            <a:off x="3048000" y="3505200"/>
            <a:ext cx="80327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IE"/>
              <a:t>2000</a:t>
            </a:r>
            <a:endParaRPr lang="en-US"/>
          </a:p>
        </p:txBody>
      </p:sp>
      <p:cxnSp>
        <p:nvCxnSpPr>
          <p:cNvPr id="38928" name="AutoShape 16"/>
          <p:cNvCxnSpPr>
            <a:cxnSpLocks noChangeShapeType="1"/>
            <a:stCxn id="38914" idx="1"/>
            <a:endCxn id="38926" idx="1"/>
          </p:cNvCxnSpPr>
          <p:nvPr/>
        </p:nvCxnSpPr>
        <p:spPr bwMode="auto">
          <a:xfrm rot="10800000" flipV="1">
            <a:off x="669925" y="1985963"/>
            <a:ext cx="473075" cy="1717675"/>
          </a:xfrm>
          <a:prstGeom prst="curvedConnector3">
            <a:avLst>
              <a:gd name="adj1" fmla="val 148324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8929" name="AutoShape 17"/>
          <p:cNvCxnSpPr>
            <a:cxnSpLocks noChangeShapeType="1"/>
            <a:stCxn id="38926" idx="3"/>
            <a:endCxn id="38927" idx="1"/>
          </p:cNvCxnSpPr>
          <p:nvPr/>
        </p:nvCxnSpPr>
        <p:spPr bwMode="auto">
          <a:xfrm>
            <a:off x="1473200" y="3703638"/>
            <a:ext cx="1574800" cy="3492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8930" name="AutoShape 18"/>
          <p:cNvCxnSpPr>
            <a:cxnSpLocks noChangeShapeType="1"/>
            <a:stCxn id="38927" idx="3"/>
            <a:endCxn id="38914" idx="3"/>
          </p:cNvCxnSpPr>
          <p:nvPr/>
        </p:nvCxnSpPr>
        <p:spPr bwMode="auto">
          <a:xfrm flipH="1" flipV="1">
            <a:off x="3300413" y="1985963"/>
            <a:ext cx="550862" cy="1752600"/>
          </a:xfrm>
          <a:prstGeom prst="curvedConnector3">
            <a:avLst>
              <a:gd name="adj1" fmla="val -415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8931" name="AutoShape 19"/>
          <p:cNvCxnSpPr>
            <a:cxnSpLocks noChangeShapeType="1"/>
            <a:stCxn id="38918" idx="1"/>
            <a:endCxn id="38926" idx="1"/>
          </p:cNvCxnSpPr>
          <p:nvPr/>
        </p:nvCxnSpPr>
        <p:spPr bwMode="auto">
          <a:xfrm rot="10800000">
            <a:off x="669925" y="3703638"/>
            <a:ext cx="15875" cy="1711325"/>
          </a:xfrm>
          <a:prstGeom prst="curvedConnector3">
            <a:avLst>
              <a:gd name="adj1" fmla="val 1540000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38932" name="AutoShape 20"/>
          <p:cNvCxnSpPr>
            <a:cxnSpLocks noChangeShapeType="1"/>
            <a:stCxn id="38926" idx="3"/>
            <a:endCxn id="38918" idx="3"/>
          </p:cNvCxnSpPr>
          <p:nvPr/>
        </p:nvCxnSpPr>
        <p:spPr bwMode="auto">
          <a:xfrm>
            <a:off x="1473200" y="3703638"/>
            <a:ext cx="920750" cy="1711325"/>
          </a:xfrm>
          <a:prstGeom prst="curvedConnector3">
            <a:avLst>
              <a:gd name="adj1" fmla="val 124829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38933" name="AutoShape 21"/>
          <p:cNvCxnSpPr>
            <a:cxnSpLocks noChangeShapeType="1"/>
            <a:stCxn id="38927" idx="3"/>
            <a:endCxn id="38917" idx="3"/>
          </p:cNvCxnSpPr>
          <p:nvPr/>
        </p:nvCxnSpPr>
        <p:spPr bwMode="auto">
          <a:xfrm>
            <a:off x="3851275" y="3738563"/>
            <a:ext cx="1447800" cy="1600200"/>
          </a:xfrm>
          <a:prstGeom prst="curvedConnector3">
            <a:avLst>
              <a:gd name="adj1" fmla="val 115792"/>
            </a:avLst>
          </a:prstGeom>
          <a:noFill/>
          <a:ln w="38100">
            <a:solidFill>
              <a:srgbClr val="00FF00"/>
            </a:solidFill>
            <a:round/>
            <a:headEnd/>
            <a:tailEnd type="triangle" w="med" len="med"/>
          </a:ln>
          <a:effectLst/>
        </p:spPr>
      </p:cxnSp>
      <p:cxnSp>
        <p:nvCxnSpPr>
          <p:cNvPr id="38934" name="AutoShape 22"/>
          <p:cNvCxnSpPr>
            <a:cxnSpLocks noChangeShapeType="1"/>
            <a:stCxn id="38917" idx="1"/>
            <a:endCxn id="38927" idx="1"/>
          </p:cNvCxnSpPr>
          <p:nvPr/>
        </p:nvCxnSpPr>
        <p:spPr bwMode="auto">
          <a:xfrm rot="10800000">
            <a:off x="3048000" y="3738563"/>
            <a:ext cx="609600" cy="1600200"/>
          </a:xfrm>
          <a:prstGeom prst="curvedConnector3">
            <a:avLst>
              <a:gd name="adj1" fmla="val 137500"/>
            </a:avLst>
          </a:prstGeom>
          <a:noFill/>
          <a:ln w="38100">
            <a:solidFill>
              <a:srgbClr val="00FF00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1143000" y="1752600"/>
            <a:ext cx="2157413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IE"/>
              <a:t>418 Bob Dublin</a:t>
            </a:r>
            <a:endParaRPr lang="en-US"/>
          </a:p>
        </p:txBody>
      </p:sp>
      <p:sp>
        <p:nvSpPr>
          <p:cNvPr id="39939" name="Line 3"/>
          <p:cNvSpPr>
            <a:spLocks noChangeShapeType="1"/>
          </p:cNvSpPr>
          <p:nvPr/>
        </p:nvSpPr>
        <p:spPr bwMode="auto">
          <a:xfrm>
            <a:off x="1752600" y="1752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940" name="Line 4"/>
          <p:cNvSpPr>
            <a:spLocks noChangeShapeType="1"/>
          </p:cNvSpPr>
          <p:nvPr/>
        </p:nvSpPr>
        <p:spPr bwMode="auto">
          <a:xfrm>
            <a:off x="2286000" y="1752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941" name="Text Box 5"/>
          <p:cNvSpPr txBox="1">
            <a:spLocks noChangeArrowheads="1"/>
          </p:cNvSpPr>
          <p:nvPr/>
        </p:nvSpPr>
        <p:spPr bwMode="auto">
          <a:xfrm>
            <a:off x="3657600" y="5105400"/>
            <a:ext cx="164147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IE"/>
              <a:t>42 Nut 420 </a:t>
            </a:r>
            <a:endParaRPr lang="en-US"/>
          </a:p>
        </p:txBody>
      </p:sp>
      <p:sp>
        <p:nvSpPr>
          <p:cNvPr id="39942" name="Text Box 6"/>
          <p:cNvSpPr txBox="1">
            <a:spLocks noChangeArrowheads="1"/>
          </p:cNvSpPr>
          <p:nvPr/>
        </p:nvSpPr>
        <p:spPr bwMode="auto">
          <a:xfrm>
            <a:off x="685800" y="5181600"/>
            <a:ext cx="170815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IE"/>
              <a:t>46 Bolt 560 </a:t>
            </a:r>
            <a:endParaRPr lang="en-US"/>
          </a:p>
        </p:txBody>
      </p:sp>
      <p:sp>
        <p:nvSpPr>
          <p:cNvPr id="39943" name="Line 7"/>
          <p:cNvSpPr>
            <a:spLocks noChangeShapeType="1"/>
          </p:cNvSpPr>
          <p:nvPr/>
        </p:nvSpPr>
        <p:spPr bwMode="auto">
          <a:xfrm>
            <a:off x="4057650" y="51149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944" name="Line 8"/>
          <p:cNvSpPr>
            <a:spLocks noChangeShapeType="1"/>
          </p:cNvSpPr>
          <p:nvPr/>
        </p:nvSpPr>
        <p:spPr bwMode="auto">
          <a:xfrm>
            <a:off x="4648200" y="510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945" name="Line 9"/>
          <p:cNvSpPr>
            <a:spLocks noChangeShapeType="1"/>
          </p:cNvSpPr>
          <p:nvPr/>
        </p:nvSpPr>
        <p:spPr bwMode="auto">
          <a:xfrm>
            <a:off x="1752600" y="5181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946" name="Line 10"/>
          <p:cNvSpPr>
            <a:spLocks noChangeShapeType="1"/>
          </p:cNvSpPr>
          <p:nvPr/>
        </p:nvSpPr>
        <p:spPr bwMode="auto">
          <a:xfrm>
            <a:off x="1143000" y="5181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947" name="Text Box 11"/>
          <p:cNvSpPr txBox="1">
            <a:spLocks noChangeArrowheads="1"/>
          </p:cNvSpPr>
          <p:nvPr/>
        </p:nvSpPr>
        <p:spPr bwMode="auto">
          <a:xfrm>
            <a:off x="6705600" y="5105400"/>
            <a:ext cx="163195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IE"/>
              <a:t>51 Nail 240</a:t>
            </a:r>
            <a:endParaRPr lang="en-US"/>
          </a:p>
        </p:txBody>
      </p:sp>
      <p:sp>
        <p:nvSpPr>
          <p:cNvPr id="39948" name="Line 12"/>
          <p:cNvSpPr>
            <a:spLocks noChangeShapeType="1"/>
          </p:cNvSpPr>
          <p:nvPr/>
        </p:nvSpPr>
        <p:spPr bwMode="auto">
          <a:xfrm>
            <a:off x="7178675" y="51403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949" name="Line 13"/>
          <p:cNvSpPr>
            <a:spLocks noChangeShapeType="1"/>
          </p:cNvSpPr>
          <p:nvPr/>
        </p:nvSpPr>
        <p:spPr bwMode="auto">
          <a:xfrm>
            <a:off x="7712075" y="51403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950" name="Text Box 14"/>
          <p:cNvSpPr txBox="1">
            <a:spLocks noChangeArrowheads="1"/>
          </p:cNvSpPr>
          <p:nvPr/>
        </p:nvSpPr>
        <p:spPr bwMode="auto">
          <a:xfrm>
            <a:off x="669925" y="3470275"/>
            <a:ext cx="80327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IE"/>
              <a:t>2000</a:t>
            </a:r>
            <a:endParaRPr lang="en-US"/>
          </a:p>
        </p:txBody>
      </p:sp>
      <p:sp>
        <p:nvSpPr>
          <p:cNvPr id="39951" name="Text Box 15"/>
          <p:cNvSpPr txBox="1">
            <a:spLocks noChangeArrowheads="1"/>
          </p:cNvSpPr>
          <p:nvPr/>
        </p:nvSpPr>
        <p:spPr bwMode="auto">
          <a:xfrm>
            <a:off x="3048000" y="3505200"/>
            <a:ext cx="80327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IE"/>
              <a:t>2000</a:t>
            </a:r>
            <a:endParaRPr lang="en-US"/>
          </a:p>
        </p:txBody>
      </p:sp>
      <p:cxnSp>
        <p:nvCxnSpPr>
          <p:cNvPr id="39952" name="AutoShape 16"/>
          <p:cNvCxnSpPr>
            <a:cxnSpLocks noChangeShapeType="1"/>
            <a:stCxn id="39938" idx="1"/>
            <a:endCxn id="39950" idx="1"/>
          </p:cNvCxnSpPr>
          <p:nvPr/>
        </p:nvCxnSpPr>
        <p:spPr bwMode="auto">
          <a:xfrm rot="10800000" flipV="1">
            <a:off x="669925" y="1985963"/>
            <a:ext cx="473075" cy="1717675"/>
          </a:xfrm>
          <a:prstGeom prst="curvedConnector3">
            <a:avLst>
              <a:gd name="adj1" fmla="val 148324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9953" name="AutoShape 17"/>
          <p:cNvCxnSpPr>
            <a:cxnSpLocks noChangeShapeType="1"/>
            <a:stCxn id="39950" idx="3"/>
            <a:endCxn id="39951" idx="1"/>
          </p:cNvCxnSpPr>
          <p:nvPr/>
        </p:nvCxnSpPr>
        <p:spPr bwMode="auto">
          <a:xfrm>
            <a:off x="1473200" y="3703638"/>
            <a:ext cx="1574800" cy="3492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9954" name="AutoShape 18"/>
          <p:cNvCxnSpPr>
            <a:cxnSpLocks noChangeShapeType="1"/>
            <a:stCxn id="39951" idx="3"/>
            <a:endCxn id="39938" idx="3"/>
          </p:cNvCxnSpPr>
          <p:nvPr/>
        </p:nvCxnSpPr>
        <p:spPr bwMode="auto">
          <a:xfrm flipH="1" flipV="1">
            <a:off x="3300413" y="1985963"/>
            <a:ext cx="550862" cy="1752600"/>
          </a:xfrm>
          <a:prstGeom prst="curvedConnector3">
            <a:avLst>
              <a:gd name="adj1" fmla="val -415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9955" name="AutoShape 19"/>
          <p:cNvCxnSpPr>
            <a:cxnSpLocks noChangeShapeType="1"/>
            <a:stCxn id="39942" idx="1"/>
            <a:endCxn id="39950" idx="1"/>
          </p:cNvCxnSpPr>
          <p:nvPr/>
        </p:nvCxnSpPr>
        <p:spPr bwMode="auto">
          <a:xfrm rot="10800000">
            <a:off x="669925" y="3703638"/>
            <a:ext cx="15875" cy="1711325"/>
          </a:xfrm>
          <a:prstGeom prst="curvedConnector3">
            <a:avLst>
              <a:gd name="adj1" fmla="val 154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9956" name="AutoShape 20"/>
          <p:cNvCxnSpPr>
            <a:cxnSpLocks noChangeShapeType="1"/>
            <a:stCxn id="39950" idx="3"/>
            <a:endCxn id="39942" idx="3"/>
          </p:cNvCxnSpPr>
          <p:nvPr/>
        </p:nvCxnSpPr>
        <p:spPr bwMode="auto">
          <a:xfrm>
            <a:off x="1473200" y="3703638"/>
            <a:ext cx="920750" cy="1711325"/>
          </a:xfrm>
          <a:prstGeom prst="curvedConnector3">
            <a:avLst>
              <a:gd name="adj1" fmla="val 124829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9957" name="AutoShape 21"/>
          <p:cNvCxnSpPr>
            <a:cxnSpLocks noChangeShapeType="1"/>
            <a:stCxn id="39951" idx="3"/>
            <a:endCxn id="39941" idx="3"/>
          </p:cNvCxnSpPr>
          <p:nvPr/>
        </p:nvCxnSpPr>
        <p:spPr bwMode="auto">
          <a:xfrm>
            <a:off x="3851275" y="3738563"/>
            <a:ext cx="1447800" cy="1600200"/>
          </a:xfrm>
          <a:prstGeom prst="curvedConnector3">
            <a:avLst>
              <a:gd name="adj1" fmla="val 115792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9958" name="AutoShape 22"/>
          <p:cNvCxnSpPr>
            <a:cxnSpLocks noChangeShapeType="1"/>
            <a:stCxn id="39941" idx="1"/>
            <a:endCxn id="39951" idx="1"/>
          </p:cNvCxnSpPr>
          <p:nvPr/>
        </p:nvCxnSpPr>
        <p:spPr bwMode="auto">
          <a:xfrm rot="10800000">
            <a:off x="3048000" y="3738563"/>
            <a:ext cx="609600" cy="1600200"/>
          </a:xfrm>
          <a:prstGeom prst="curvedConnector3">
            <a:avLst>
              <a:gd name="adj1" fmla="val 1375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9959" name="Text Box 23"/>
          <p:cNvSpPr txBox="1">
            <a:spLocks noChangeArrowheads="1"/>
          </p:cNvSpPr>
          <p:nvPr/>
        </p:nvSpPr>
        <p:spPr bwMode="auto">
          <a:xfrm>
            <a:off x="4800600" y="1752600"/>
            <a:ext cx="2309813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IE"/>
              <a:t>431 Joan Galway</a:t>
            </a:r>
            <a:endParaRPr lang="en-US"/>
          </a:p>
        </p:txBody>
      </p:sp>
      <p:sp>
        <p:nvSpPr>
          <p:cNvPr id="39960" name="Line 24"/>
          <p:cNvSpPr>
            <a:spLocks noChangeShapeType="1"/>
          </p:cNvSpPr>
          <p:nvPr/>
        </p:nvSpPr>
        <p:spPr bwMode="auto">
          <a:xfrm>
            <a:off x="5410200" y="1752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961" name="Line 25"/>
          <p:cNvSpPr>
            <a:spLocks noChangeShapeType="1"/>
          </p:cNvSpPr>
          <p:nvPr/>
        </p:nvSpPr>
        <p:spPr bwMode="auto">
          <a:xfrm>
            <a:off x="6019800" y="1752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1143000" y="1752600"/>
            <a:ext cx="2157413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IE"/>
              <a:t>418 Bob Dublin</a:t>
            </a:r>
            <a:endParaRPr lang="en-US"/>
          </a:p>
        </p:txBody>
      </p:sp>
      <p:sp>
        <p:nvSpPr>
          <p:cNvPr id="40963" name="Line 3"/>
          <p:cNvSpPr>
            <a:spLocks noChangeShapeType="1"/>
          </p:cNvSpPr>
          <p:nvPr/>
        </p:nvSpPr>
        <p:spPr bwMode="auto">
          <a:xfrm>
            <a:off x="1752600" y="1752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964" name="Line 4"/>
          <p:cNvSpPr>
            <a:spLocks noChangeShapeType="1"/>
          </p:cNvSpPr>
          <p:nvPr/>
        </p:nvSpPr>
        <p:spPr bwMode="auto">
          <a:xfrm>
            <a:off x="2286000" y="1752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3657600" y="5105400"/>
            <a:ext cx="164147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IE"/>
              <a:t>42 Nut 420 </a:t>
            </a:r>
            <a:endParaRPr lang="en-US"/>
          </a:p>
        </p:txBody>
      </p:sp>
      <p:sp>
        <p:nvSpPr>
          <p:cNvPr id="40966" name="Text Box 6"/>
          <p:cNvSpPr txBox="1">
            <a:spLocks noChangeArrowheads="1"/>
          </p:cNvSpPr>
          <p:nvPr/>
        </p:nvSpPr>
        <p:spPr bwMode="auto">
          <a:xfrm>
            <a:off x="685800" y="5181600"/>
            <a:ext cx="170815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IE"/>
              <a:t>46 Bolt 560 </a:t>
            </a:r>
            <a:endParaRPr lang="en-US"/>
          </a:p>
        </p:txBody>
      </p:sp>
      <p:sp>
        <p:nvSpPr>
          <p:cNvPr id="40967" name="Line 7"/>
          <p:cNvSpPr>
            <a:spLocks noChangeShapeType="1"/>
          </p:cNvSpPr>
          <p:nvPr/>
        </p:nvSpPr>
        <p:spPr bwMode="auto">
          <a:xfrm>
            <a:off x="4057650" y="51149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968" name="Line 8"/>
          <p:cNvSpPr>
            <a:spLocks noChangeShapeType="1"/>
          </p:cNvSpPr>
          <p:nvPr/>
        </p:nvSpPr>
        <p:spPr bwMode="auto">
          <a:xfrm>
            <a:off x="4648200" y="510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969" name="Line 9"/>
          <p:cNvSpPr>
            <a:spLocks noChangeShapeType="1"/>
          </p:cNvSpPr>
          <p:nvPr/>
        </p:nvSpPr>
        <p:spPr bwMode="auto">
          <a:xfrm>
            <a:off x="1752600" y="5181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970" name="Line 10"/>
          <p:cNvSpPr>
            <a:spLocks noChangeShapeType="1"/>
          </p:cNvSpPr>
          <p:nvPr/>
        </p:nvSpPr>
        <p:spPr bwMode="auto">
          <a:xfrm>
            <a:off x="1143000" y="5181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971" name="Text Box 11"/>
          <p:cNvSpPr txBox="1">
            <a:spLocks noChangeArrowheads="1"/>
          </p:cNvSpPr>
          <p:nvPr/>
        </p:nvSpPr>
        <p:spPr bwMode="auto">
          <a:xfrm>
            <a:off x="6705600" y="5105400"/>
            <a:ext cx="163195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IE"/>
              <a:t>51 Nail 240</a:t>
            </a:r>
            <a:endParaRPr lang="en-US"/>
          </a:p>
        </p:txBody>
      </p:sp>
      <p:sp>
        <p:nvSpPr>
          <p:cNvPr id="40972" name="Line 12"/>
          <p:cNvSpPr>
            <a:spLocks noChangeShapeType="1"/>
          </p:cNvSpPr>
          <p:nvPr/>
        </p:nvSpPr>
        <p:spPr bwMode="auto">
          <a:xfrm>
            <a:off x="7178675" y="51403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973" name="Line 13"/>
          <p:cNvSpPr>
            <a:spLocks noChangeShapeType="1"/>
          </p:cNvSpPr>
          <p:nvPr/>
        </p:nvSpPr>
        <p:spPr bwMode="auto">
          <a:xfrm>
            <a:off x="7712075" y="51403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974" name="Text Box 14"/>
          <p:cNvSpPr txBox="1">
            <a:spLocks noChangeArrowheads="1"/>
          </p:cNvSpPr>
          <p:nvPr/>
        </p:nvSpPr>
        <p:spPr bwMode="auto">
          <a:xfrm>
            <a:off x="669925" y="3470275"/>
            <a:ext cx="80327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IE"/>
              <a:t>2000</a:t>
            </a:r>
            <a:endParaRPr lang="en-US"/>
          </a:p>
        </p:txBody>
      </p:sp>
      <p:sp>
        <p:nvSpPr>
          <p:cNvPr id="40975" name="Text Box 15"/>
          <p:cNvSpPr txBox="1">
            <a:spLocks noChangeArrowheads="1"/>
          </p:cNvSpPr>
          <p:nvPr/>
        </p:nvSpPr>
        <p:spPr bwMode="auto">
          <a:xfrm>
            <a:off x="3048000" y="3505200"/>
            <a:ext cx="80327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IE"/>
              <a:t>2000</a:t>
            </a:r>
            <a:endParaRPr lang="en-US"/>
          </a:p>
        </p:txBody>
      </p:sp>
      <p:cxnSp>
        <p:nvCxnSpPr>
          <p:cNvPr id="40976" name="AutoShape 16"/>
          <p:cNvCxnSpPr>
            <a:cxnSpLocks noChangeShapeType="1"/>
            <a:stCxn id="40962" idx="1"/>
            <a:endCxn id="40974" idx="1"/>
          </p:cNvCxnSpPr>
          <p:nvPr/>
        </p:nvCxnSpPr>
        <p:spPr bwMode="auto">
          <a:xfrm rot="10800000" flipV="1">
            <a:off x="669925" y="1985963"/>
            <a:ext cx="473075" cy="1717675"/>
          </a:xfrm>
          <a:prstGeom prst="curvedConnector3">
            <a:avLst>
              <a:gd name="adj1" fmla="val 148324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0977" name="AutoShape 17"/>
          <p:cNvCxnSpPr>
            <a:cxnSpLocks noChangeShapeType="1"/>
            <a:stCxn id="40974" idx="3"/>
            <a:endCxn id="40975" idx="1"/>
          </p:cNvCxnSpPr>
          <p:nvPr/>
        </p:nvCxnSpPr>
        <p:spPr bwMode="auto">
          <a:xfrm>
            <a:off x="1473200" y="3703638"/>
            <a:ext cx="1574800" cy="3492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0978" name="AutoShape 18"/>
          <p:cNvCxnSpPr>
            <a:cxnSpLocks noChangeShapeType="1"/>
            <a:stCxn id="40975" idx="3"/>
            <a:endCxn id="40962" idx="3"/>
          </p:cNvCxnSpPr>
          <p:nvPr/>
        </p:nvCxnSpPr>
        <p:spPr bwMode="auto">
          <a:xfrm flipH="1" flipV="1">
            <a:off x="3300413" y="1985963"/>
            <a:ext cx="550862" cy="1752600"/>
          </a:xfrm>
          <a:prstGeom prst="curvedConnector3">
            <a:avLst>
              <a:gd name="adj1" fmla="val -415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0979" name="AutoShape 19"/>
          <p:cNvCxnSpPr>
            <a:cxnSpLocks noChangeShapeType="1"/>
            <a:stCxn id="40966" idx="1"/>
            <a:endCxn id="40974" idx="1"/>
          </p:cNvCxnSpPr>
          <p:nvPr/>
        </p:nvCxnSpPr>
        <p:spPr bwMode="auto">
          <a:xfrm rot="10800000">
            <a:off x="669925" y="3703638"/>
            <a:ext cx="15875" cy="1711325"/>
          </a:xfrm>
          <a:prstGeom prst="curvedConnector3">
            <a:avLst>
              <a:gd name="adj1" fmla="val 154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0980" name="AutoShape 20"/>
          <p:cNvCxnSpPr>
            <a:cxnSpLocks noChangeShapeType="1"/>
            <a:stCxn id="40974" idx="3"/>
            <a:endCxn id="40966" idx="3"/>
          </p:cNvCxnSpPr>
          <p:nvPr/>
        </p:nvCxnSpPr>
        <p:spPr bwMode="auto">
          <a:xfrm>
            <a:off x="1473200" y="3703638"/>
            <a:ext cx="920750" cy="1711325"/>
          </a:xfrm>
          <a:prstGeom prst="curvedConnector3">
            <a:avLst>
              <a:gd name="adj1" fmla="val 124829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0981" name="AutoShape 21"/>
          <p:cNvCxnSpPr>
            <a:cxnSpLocks noChangeShapeType="1"/>
            <a:stCxn id="40975" idx="3"/>
            <a:endCxn id="40965" idx="3"/>
          </p:cNvCxnSpPr>
          <p:nvPr/>
        </p:nvCxnSpPr>
        <p:spPr bwMode="auto">
          <a:xfrm>
            <a:off x="3851275" y="3738563"/>
            <a:ext cx="1447800" cy="1600200"/>
          </a:xfrm>
          <a:prstGeom prst="curvedConnector3">
            <a:avLst>
              <a:gd name="adj1" fmla="val 115792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0982" name="AutoShape 22"/>
          <p:cNvCxnSpPr>
            <a:cxnSpLocks noChangeShapeType="1"/>
            <a:stCxn id="40965" idx="1"/>
            <a:endCxn id="40975" idx="1"/>
          </p:cNvCxnSpPr>
          <p:nvPr/>
        </p:nvCxnSpPr>
        <p:spPr bwMode="auto">
          <a:xfrm rot="10800000">
            <a:off x="3048000" y="3738563"/>
            <a:ext cx="609600" cy="1600200"/>
          </a:xfrm>
          <a:prstGeom prst="curvedConnector3">
            <a:avLst>
              <a:gd name="adj1" fmla="val 1375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40983" name="Text Box 23"/>
          <p:cNvSpPr txBox="1">
            <a:spLocks noChangeArrowheads="1"/>
          </p:cNvSpPr>
          <p:nvPr/>
        </p:nvSpPr>
        <p:spPr bwMode="auto">
          <a:xfrm>
            <a:off x="4800600" y="1752600"/>
            <a:ext cx="2309813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IE"/>
              <a:t>431 Joan Galway</a:t>
            </a:r>
            <a:endParaRPr lang="en-US"/>
          </a:p>
        </p:txBody>
      </p:sp>
      <p:sp>
        <p:nvSpPr>
          <p:cNvPr id="40984" name="Line 24"/>
          <p:cNvSpPr>
            <a:spLocks noChangeShapeType="1"/>
          </p:cNvSpPr>
          <p:nvPr/>
        </p:nvSpPr>
        <p:spPr bwMode="auto">
          <a:xfrm>
            <a:off x="5410200" y="1752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985" name="Line 25"/>
          <p:cNvSpPr>
            <a:spLocks noChangeShapeType="1"/>
          </p:cNvSpPr>
          <p:nvPr/>
        </p:nvSpPr>
        <p:spPr bwMode="auto">
          <a:xfrm>
            <a:off x="6019800" y="1752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986" name="Text Box 26"/>
          <p:cNvSpPr txBox="1">
            <a:spLocks noChangeArrowheads="1"/>
          </p:cNvSpPr>
          <p:nvPr/>
        </p:nvSpPr>
        <p:spPr bwMode="auto">
          <a:xfrm>
            <a:off x="5394325" y="3317875"/>
            <a:ext cx="80327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IE"/>
              <a:t>5000</a:t>
            </a:r>
            <a:endParaRPr lang="en-US"/>
          </a:p>
        </p:txBody>
      </p:sp>
      <p:sp>
        <p:nvSpPr>
          <p:cNvPr id="40987" name="Text Box 27"/>
          <p:cNvSpPr txBox="1">
            <a:spLocks noChangeArrowheads="1"/>
          </p:cNvSpPr>
          <p:nvPr/>
        </p:nvSpPr>
        <p:spPr bwMode="auto">
          <a:xfrm>
            <a:off x="6934200" y="3352800"/>
            <a:ext cx="80327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IE"/>
              <a:t>5000</a:t>
            </a:r>
            <a:endParaRPr lang="en-US"/>
          </a:p>
        </p:txBody>
      </p:sp>
      <p:cxnSp>
        <p:nvCxnSpPr>
          <p:cNvPr id="40988" name="AutoShape 28"/>
          <p:cNvCxnSpPr>
            <a:cxnSpLocks noChangeShapeType="1"/>
            <a:stCxn id="40983" idx="1"/>
            <a:endCxn id="40986" idx="1"/>
          </p:cNvCxnSpPr>
          <p:nvPr/>
        </p:nvCxnSpPr>
        <p:spPr bwMode="auto">
          <a:xfrm rot="10800000" flipH="1" flipV="1">
            <a:off x="4800600" y="1985963"/>
            <a:ext cx="593725" cy="1565275"/>
          </a:xfrm>
          <a:prstGeom prst="curvedConnector3">
            <a:avLst>
              <a:gd name="adj1" fmla="val -3850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0989" name="AutoShape 29"/>
          <p:cNvCxnSpPr>
            <a:cxnSpLocks noChangeShapeType="1"/>
            <a:stCxn id="40987" idx="3"/>
            <a:endCxn id="40983" idx="3"/>
          </p:cNvCxnSpPr>
          <p:nvPr/>
        </p:nvCxnSpPr>
        <p:spPr bwMode="auto">
          <a:xfrm flipH="1" flipV="1">
            <a:off x="7110413" y="1985963"/>
            <a:ext cx="627062" cy="1600200"/>
          </a:xfrm>
          <a:prstGeom prst="curvedConnector3">
            <a:avLst>
              <a:gd name="adj1" fmla="val -36454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0990" name="AutoShape 30"/>
          <p:cNvCxnSpPr>
            <a:cxnSpLocks noChangeShapeType="1"/>
            <a:stCxn id="40986" idx="3"/>
            <a:endCxn id="40987" idx="1"/>
          </p:cNvCxnSpPr>
          <p:nvPr/>
        </p:nvCxnSpPr>
        <p:spPr bwMode="auto">
          <a:xfrm>
            <a:off x="6197600" y="3551238"/>
            <a:ext cx="736600" cy="3492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1143000" y="1752600"/>
            <a:ext cx="2157413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IE"/>
              <a:t>418 Bob Dublin</a:t>
            </a:r>
            <a:endParaRPr lang="en-US"/>
          </a:p>
        </p:txBody>
      </p:sp>
      <p:sp>
        <p:nvSpPr>
          <p:cNvPr id="41987" name="Line 3"/>
          <p:cNvSpPr>
            <a:spLocks noChangeShapeType="1"/>
          </p:cNvSpPr>
          <p:nvPr/>
        </p:nvSpPr>
        <p:spPr bwMode="auto">
          <a:xfrm>
            <a:off x="1752600" y="1752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988" name="Line 4"/>
          <p:cNvSpPr>
            <a:spLocks noChangeShapeType="1"/>
          </p:cNvSpPr>
          <p:nvPr/>
        </p:nvSpPr>
        <p:spPr bwMode="auto">
          <a:xfrm>
            <a:off x="2286000" y="1752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3352800" y="4267200"/>
            <a:ext cx="164147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IE"/>
              <a:t>42 Nut 420 </a:t>
            </a:r>
            <a:endParaRPr lang="en-US"/>
          </a:p>
        </p:txBody>
      </p:sp>
      <p:sp>
        <p:nvSpPr>
          <p:cNvPr id="41990" name="Text Box 6"/>
          <p:cNvSpPr txBox="1">
            <a:spLocks noChangeArrowheads="1"/>
          </p:cNvSpPr>
          <p:nvPr/>
        </p:nvSpPr>
        <p:spPr bwMode="auto">
          <a:xfrm>
            <a:off x="685800" y="5181600"/>
            <a:ext cx="170815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IE"/>
              <a:t>46 Bolt 560 </a:t>
            </a:r>
            <a:endParaRPr lang="en-US"/>
          </a:p>
        </p:txBody>
      </p:sp>
      <p:sp>
        <p:nvSpPr>
          <p:cNvPr id="41991" name="Line 7"/>
          <p:cNvSpPr>
            <a:spLocks noChangeShapeType="1"/>
          </p:cNvSpPr>
          <p:nvPr/>
        </p:nvSpPr>
        <p:spPr bwMode="auto">
          <a:xfrm>
            <a:off x="3752850" y="42767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992" name="Line 8"/>
          <p:cNvSpPr>
            <a:spLocks noChangeShapeType="1"/>
          </p:cNvSpPr>
          <p:nvPr/>
        </p:nvSpPr>
        <p:spPr bwMode="auto">
          <a:xfrm>
            <a:off x="4343400" y="4267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993" name="Line 9"/>
          <p:cNvSpPr>
            <a:spLocks noChangeShapeType="1"/>
          </p:cNvSpPr>
          <p:nvPr/>
        </p:nvSpPr>
        <p:spPr bwMode="auto">
          <a:xfrm>
            <a:off x="1752600" y="5181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994" name="Line 10"/>
          <p:cNvSpPr>
            <a:spLocks noChangeShapeType="1"/>
          </p:cNvSpPr>
          <p:nvPr/>
        </p:nvSpPr>
        <p:spPr bwMode="auto">
          <a:xfrm>
            <a:off x="1143000" y="5181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995" name="Text Box 11"/>
          <p:cNvSpPr txBox="1">
            <a:spLocks noChangeArrowheads="1"/>
          </p:cNvSpPr>
          <p:nvPr/>
        </p:nvSpPr>
        <p:spPr bwMode="auto">
          <a:xfrm>
            <a:off x="6705600" y="5105400"/>
            <a:ext cx="163195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IE"/>
              <a:t>51 Nail 240</a:t>
            </a:r>
            <a:endParaRPr lang="en-US"/>
          </a:p>
        </p:txBody>
      </p:sp>
      <p:sp>
        <p:nvSpPr>
          <p:cNvPr id="41996" name="Line 12"/>
          <p:cNvSpPr>
            <a:spLocks noChangeShapeType="1"/>
          </p:cNvSpPr>
          <p:nvPr/>
        </p:nvSpPr>
        <p:spPr bwMode="auto">
          <a:xfrm>
            <a:off x="7178675" y="51403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997" name="Line 13"/>
          <p:cNvSpPr>
            <a:spLocks noChangeShapeType="1"/>
          </p:cNvSpPr>
          <p:nvPr/>
        </p:nvSpPr>
        <p:spPr bwMode="auto">
          <a:xfrm>
            <a:off x="7712075" y="51403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998" name="Text Box 14"/>
          <p:cNvSpPr txBox="1">
            <a:spLocks noChangeArrowheads="1"/>
          </p:cNvSpPr>
          <p:nvPr/>
        </p:nvSpPr>
        <p:spPr bwMode="auto">
          <a:xfrm>
            <a:off x="669925" y="3470275"/>
            <a:ext cx="80327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IE"/>
              <a:t>2000</a:t>
            </a:r>
            <a:endParaRPr lang="en-US"/>
          </a:p>
        </p:txBody>
      </p:sp>
      <p:sp>
        <p:nvSpPr>
          <p:cNvPr id="41999" name="Text Box 15"/>
          <p:cNvSpPr txBox="1">
            <a:spLocks noChangeArrowheads="1"/>
          </p:cNvSpPr>
          <p:nvPr/>
        </p:nvSpPr>
        <p:spPr bwMode="auto">
          <a:xfrm>
            <a:off x="2895600" y="2895600"/>
            <a:ext cx="80327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IE"/>
              <a:t>2000</a:t>
            </a:r>
            <a:endParaRPr lang="en-US"/>
          </a:p>
        </p:txBody>
      </p:sp>
      <p:cxnSp>
        <p:nvCxnSpPr>
          <p:cNvPr id="42000" name="AutoShape 16"/>
          <p:cNvCxnSpPr>
            <a:cxnSpLocks noChangeShapeType="1"/>
            <a:stCxn id="41986" idx="1"/>
            <a:endCxn id="41998" idx="1"/>
          </p:cNvCxnSpPr>
          <p:nvPr/>
        </p:nvCxnSpPr>
        <p:spPr bwMode="auto">
          <a:xfrm rot="10800000" flipV="1">
            <a:off x="669925" y="1985963"/>
            <a:ext cx="473075" cy="1717675"/>
          </a:xfrm>
          <a:prstGeom prst="curvedConnector3">
            <a:avLst>
              <a:gd name="adj1" fmla="val 148324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2001" name="AutoShape 17"/>
          <p:cNvCxnSpPr>
            <a:cxnSpLocks noChangeShapeType="1"/>
            <a:stCxn id="41998" idx="3"/>
            <a:endCxn id="41999" idx="1"/>
          </p:cNvCxnSpPr>
          <p:nvPr/>
        </p:nvCxnSpPr>
        <p:spPr bwMode="auto">
          <a:xfrm flipV="1">
            <a:off x="1473200" y="3128963"/>
            <a:ext cx="1422400" cy="57467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2002" name="AutoShape 18"/>
          <p:cNvCxnSpPr>
            <a:cxnSpLocks noChangeShapeType="1"/>
            <a:stCxn id="41999" idx="3"/>
            <a:endCxn id="41986" idx="3"/>
          </p:cNvCxnSpPr>
          <p:nvPr/>
        </p:nvCxnSpPr>
        <p:spPr bwMode="auto">
          <a:xfrm flipH="1" flipV="1">
            <a:off x="3300413" y="1985963"/>
            <a:ext cx="398462" cy="1143000"/>
          </a:xfrm>
          <a:prstGeom prst="curvedConnector3">
            <a:avLst>
              <a:gd name="adj1" fmla="val -5737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2003" name="AutoShape 19"/>
          <p:cNvCxnSpPr>
            <a:cxnSpLocks noChangeShapeType="1"/>
            <a:stCxn id="41990" idx="1"/>
            <a:endCxn id="41998" idx="1"/>
          </p:cNvCxnSpPr>
          <p:nvPr/>
        </p:nvCxnSpPr>
        <p:spPr bwMode="auto">
          <a:xfrm rot="10800000">
            <a:off x="669925" y="3703638"/>
            <a:ext cx="15875" cy="1711325"/>
          </a:xfrm>
          <a:prstGeom prst="curvedConnector3">
            <a:avLst>
              <a:gd name="adj1" fmla="val 1540000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42004" name="AutoShape 20"/>
          <p:cNvCxnSpPr>
            <a:cxnSpLocks noChangeShapeType="1"/>
            <a:endCxn id="42010" idx="1"/>
          </p:cNvCxnSpPr>
          <p:nvPr/>
        </p:nvCxnSpPr>
        <p:spPr bwMode="auto">
          <a:xfrm flipV="1">
            <a:off x="1447800" y="3551238"/>
            <a:ext cx="3946525" cy="182562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42005" name="AutoShape 21"/>
          <p:cNvCxnSpPr>
            <a:cxnSpLocks noChangeShapeType="1"/>
            <a:stCxn id="41999" idx="3"/>
            <a:endCxn id="41989" idx="3"/>
          </p:cNvCxnSpPr>
          <p:nvPr/>
        </p:nvCxnSpPr>
        <p:spPr bwMode="auto">
          <a:xfrm>
            <a:off x="3698875" y="3128963"/>
            <a:ext cx="1295400" cy="1371600"/>
          </a:xfrm>
          <a:prstGeom prst="curvedConnector3">
            <a:avLst>
              <a:gd name="adj1" fmla="val 117648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2006" name="AutoShape 22"/>
          <p:cNvCxnSpPr>
            <a:cxnSpLocks noChangeShapeType="1"/>
            <a:stCxn id="41989" idx="1"/>
            <a:endCxn id="41999" idx="1"/>
          </p:cNvCxnSpPr>
          <p:nvPr/>
        </p:nvCxnSpPr>
        <p:spPr bwMode="auto">
          <a:xfrm rot="10800000">
            <a:off x="2895600" y="3128963"/>
            <a:ext cx="457200" cy="1371600"/>
          </a:xfrm>
          <a:prstGeom prst="curvedConnector3">
            <a:avLst>
              <a:gd name="adj1" fmla="val 1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42007" name="Text Box 23"/>
          <p:cNvSpPr txBox="1">
            <a:spLocks noChangeArrowheads="1"/>
          </p:cNvSpPr>
          <p:nvPr/>
        </p:nvSpPr>
        <p:spPr bwMode="auto">
          <a:xfrm>
            <a:off x="4800600" y="1752600"/>
            <a:ext cx="2309813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IE"/>
              <a:t>431 Joan Galway</a:t>
            </a:r>
            <a:endParaRPr lang="en-US"/>
          </a:p>
        </p:txBody>
      </p:sp>
      <p:sp>
        <p:nvSpPr>
          <p:cNvPr id="42008" name="Line 24"/>
          <p:cNvSpPr>
            <a:spLocks noChangeShapeType="1"/>
          </p:cNvSpPr>
          <p:nvPr/>
        </p:nvSpPr>
        <p:spPr bwMode="auto">
          <a:xfrm>
            <a:off x="5410200" y="1752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09" name="Line 25"/>
          <p:cNvSpPr>
            <a:spLocks noChangeShapeType="1"/>
          </p:cNvSpPr>
          <p:nvPr/>
        </p:nvSpPr>
        <p:spPr bwMode="auto">
          <a:xfrm>
            <a:off x="6019800" y="1752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10" name="Text Box 26"/>
          <p:cNvSpPr txBox="1">
            <a:spLocks noChangeArrowheads="1"/>
          </p:cNvSpPr>
          <p:nvPr/>
        </p:nvSpPr>
        <p:spPr bwMode="auto">
          <a:xfrm>
            <a:off x="5394325" y="3317875"/>
            <a:ext cx="80327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IE"/>
              <a:t>5000</a:t>
            </a:r>
            <a:endParaRPr lang="en-US"/>
          </a:p>
        </p:txBody>
      </p:sp>
      <p:sp>
        <p:nvSpPr>
          <p:cNvPr id="42011" name="Text Box 27"/>
          <p:cNvSpPr txBox="1">
            <a:spLocks noChangeArrowheads="1"/>
          </p:cNvSpPr>
          <p:nvPr/>
        </p:nvSpPr>
        <p:spPr bwMode="auto">
          <a:xfrm>
            <a:off x="6934200" y="3352800"/>
            <a:ext cx="80327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IE"/>
              <a:t>5000</a:t>
            </a:r>
            <a:endParaRPr lang="en-US"/>
          </a:p>
        </p:txBody>
      </p:sp>
      <p:cxnSp>
        <p:nvCxnSpPr>
          <p:cNvPr id="42012" name="AutoShape 28"/>
          <p:cNvCxnSpPr>
            <a:cxnSpLocks noChangeShapeType="1"/>
            <a:stCxn id="42007" idx="1"/>
            <a:endCxn id="42010" idx="1"/>
          </p:cNvCxnSpPr>
          <p:nvPr/>
        </p:nvCxnSpPr>
        <p:spPr bwMode="auto">
          <a:xfrm rot="10800000" flipH="1" flipV="1">
            <a:off x="4800600" y="1985963"/>
            <a:ext cx="593725" cy="1565275"/>
          </a:xfrm>
          <a:prstGeom prst="curvedConnector3">
            <a:avLst>
              <a:gd name="adj1" fmla="val -3850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2013" name="AutoShape 29"/>
          <p:cNvCxnSpPr>
            <a:cxnSpLocks noChangeShapeType="1"/>
            <a:stCxn id="42011" idx="3"/>
            <a:endCxn id="42007" idx="3"/>
          </p:cNvCxnSpPr>
          <p:nvPr/>
        </p:nvCxnSpPr>
        <p:spPr bwMode="auto">
          <a:xfrm flipH="1" flipV="1">
            <a:off x="7110413" y="1985963"/>
            <a:ext cx="627062" cy="1600200"/>
          </a:xfrm>
          <a:prstGeom prst="curvedConnector3">
            <a:avLst>
              <a:gd name="adj1" fmla="val -36454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2014" name="AutoShape 30"/>
          <p:cNvCxnSpPr>
            <a:cxnSpLocks noChangeShapeType="1"/>
            <a:stCxn id="42010" idx="3"/>
            <a:endCxn id="42011" idx="1"/>
          </p:cNvCxnSpPr>
          <p:nvPr/>
        </p:nvCxnSpPr>
        <p:spPr bwMode="auto">
          <a:xfrm>
            <a:off x="6197600" y="3551238"/>
            <a:ext cx="736600" cy="3492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2015" name="AutoShape 31"/>
          <p:cNvCxnSpPr>
            <a:cxnSpLocks noChangeShapeType="1"/>
            <a:stCxn id="42010" idx="3"/>
            <a:endCxn id="41990" idx="3"/>
          </p:cNvCxnSpPr>
          <p:nvPr/>
        </p:nvCxnSpPr>
        <p:spPr bwMode="auto">
          <a:xfrm flipH="1">
            <a:off x="2393950" y="3551238"/>
            <a:ext cx="3803650" cy="1863725"/>
          </a:xfrm>
          <a:prstGeom prst="curvedConnector3">
            <a:avLst>
              <a:gd name="adj1" fmla="val -6009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1143000" y="1752600"/>
            <a:ext cx="2157413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IE"/>
              <a:t>418 Bob Dublin</a:t>
            </a:r>
            <a:endParaRPr lang="en-US"/>
          </a:p>
        </p:txBody>
      </p:sp>
      <p:sp>
        <p:nvSpPr>
          <p:cNvPr id="43011" name="Line 3"/>
          <p:cNvSpPr>
            <a:spLocks noChangeShapeType="1"/>
          </p:cNvSpPr>
          <p:nvPr/>
        </p:nvSpPr>
        <p:spPr bwMode="auto">
          <a:xfrm>
            <a:off x="1752600" y="1752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012" name="Line 4"/>
          <p:cNvSpPr>
            <a:spLocks noChangeShapeType="1"/>
          </p:cNvSpPr>
          <p:nvPr/>
        </p:nvSpPr>
        <p:spPr bwMode="auto">
          <a:xfrm>
            <a:off x="2286000" y="1752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3352800" y="4267200"/>
            <a:ext cx="164147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IE"/>
              <a:t>42 Nut 420 </a:t>
            </a:r>
            <a:endParaRPr lang="en-US"/>
          </a:p>
        </p:txBody>
      </p:sp>
      <p:sp>
        <p:nvSpPr>
          <p:cNvPr id="43014" name="Text Box 6"/>
          <p:cNvSpPr txBox="1">
            <a:spLocks noChangeArrowheads="1"/>
          </p:cNvSpPr>
          <p:nvPr/>
        </p:nvSpPr>
        <p:spPr bwMode="auto">
          <a:xfrm>
            <a:off x="685800" y="5181600"/>
            <a:ext cx="170815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IE"/>
              <a:t>46 Bolt 560 </a:t>
            </a:r>
            <a:endParaRPr lang="en-US"/>
          </a:p>
        </p:txBody>
      </p:sp>
      <p:sp>
        <p:nvSpPr>
          <p:cNvPr id="43015" name="Line 7"/>
          <p:cNvSpPr>
            <a:spLocks noChangeShapeType="1"/>
          </p:cNvSpPr>
          <p:nvPr/>
        </p:nvSpPr>
        <p:spPr bwMode="auto">
          <a:xfrm>
            <a:off x="3752850" y="42767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016" name="Line 8"/>
          <p:cNvSpPr>
            <a:spLocks noChangeShapeType="1"/>
          </p:cNvSpPr>
          <p:nvPr/>
        </p:nvSpPr>
        <p:spPr bwMode="auto">
          <a:xfrm>
            <a:off x="4343400" y="4267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017" name="Line 9"/>
          <p:cNvSpPr>
            <a:spLocks noChangeShapeType="1"/>
          </p:cNvSpPr>
          <p:nvPr/>
        </p:nvSpPr>
        <p:spPr bwMode="auto">
          <a:xfrm>
            <a:off x="1752600" y="5181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018" name="Line 10"/>
          <p:cNvSpPr>
            <a:spLocks noChangeShapeType="1"/>
          </p:cNvSpPr>
          <p:nvPr/>
        </p:nvSpPr>
        <p:spPr bwMode="auto">
          <a:xfrm>
            <a:off x="1143000" y="5181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019" name="Text Box 11"/>
          <p:cNvSpPr txBox="1">
            <a:spLocks noChangeArrowheads="1"/>
          </p:cNvSpPr>
          <p:nvPr/>
        </p:nvSpPr>
        <p:spPr bwMode="auto">
          <a:xfrm>
            <a:off x="6705600" y="5105400"/>
            <a:ext cx="163195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IE"/>
              <a:t>51 Nail 240</a:t>
            </a:r>
            <a:endParaRPr lang="en-US"/>
          </a:p>
        </p:txBody>
      </p:sp>
      <p:sp>
        <p:nvSpPr>
          <p:cNvPr id="43020" name="Line 12"/>
          <p:cNvSpPr>
            <a:spLocks noChangeShapeType="1"/>
          </p:cNvSpPr>
          <p:nvPr/>
        </p:nvSpPr>
        <p:spPr bwMode="auto">
          <a:xfrm>
            <a:off x="7178675" y="51403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021" name="Line 13"/>
          <p:cNvSpPr>
            <a:spLocks noChangeShapeType="1"/>
          </p:cNvSpPr>
          <p:nvPr/>
        </p:nvSpPr>
        <p:spPr bwMode="auto">
          <a:xfrm>
            <a:off x="7712075" y="51403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022" name="Text Box 14"/>
          <p:cNvSpPr txBox="1">
            <a:spLocks noChangeArrowheads="1"/>
          </p:cNvSpPr>
          <p:nvPr/>
        </p:nvSpPr>
        <p:spPr bwMode="auto">
          <a:xfrm>
            <a:off x="669925" y="3470275"/>
            <a:ext cx="80327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IE"/>
              <a:t>2000</a:t>
            </a:r>
            <a:endParaRPr lang="en-US"/>
          </a:p>
        </p:txBody>
      </p:sp>
      <p:sp>
        <p:nvSpPr>
          <p:cNvPr id="43023" name="Text Box 15"/>
          <p:cNvSpPr txBox="1">
            <a:spLocks noChangeArrowheads="1"/>
          </p:cNvSpPr>
          <p:nvPr/>
        </p:nvSpPr>
        <p:spPr bwMode="auto">
          <a:xfrm>
            <a:off x="2895600" y="2895600"/>
            <a:ext cx="80327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IE"/>
              <a:t>2000</a:t>
            </a:r>
            <a:endParaRPr lang="en-US"/>
          </a:p>
        </p:txBody>
      </p:sp>
      <p:cxnSp>
        <p:nvCxnSpPr>
          <p:cNvPr id="43024" name="AutoShape 16"/>
          <p:cNvCxnSpPr>
            <a:cxnSpLocks noChangeShapeType="1"/>
            <a:stCxn id="43010" idx="1"/>
            <a:endCxn id="43022" idx="1"/>
          </p:cNvCxnSpPr>
          <p:nvPr/>
        </p:nvCxnSpPr>
        <p:spPr bwMode="auto">
          <a:xfrm rot="10800000" flipV="1">
            <a:off x="669925" y="1985963"/>
            <a:ext cx="473075" cy="1717675"/>
          </a:xfrm>
          <a:prstGeom prst="curvedConnector3">
            <a:avLst>
              <a:gd name="adj1" fmla="val 148324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3025" name="AutoShape 17"/>
          <p:cNvCxnSpPr>
            <a:cxnSpLocks noChangeShapeType="1"/>
            <a:stCxn id="43022" idx="3"/>
            <a:endCxn id="43023" idx="1"/>
          </p:cNvCxnSpPr>
          <p:nvPr/>
        </p:nvCxnSpPr>
        <p:spPr bwMode="auto">
          <a:xfrm flipV="1">
            <a:off x="1473200" y="3128963"/>
            <a:ext cx="1422400" cy="57467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3026" name="AutoShape 18"/>
          <p:cNvCxnSpPr>
            <a:cxnSpLocks noChangeShapeType="1"/>
            <a:stCxn id="43023" idx="3"/>
            <a:endCxn id="43010" idx="3"/>
          </p:cNvCxnSpPr>
          <p:nvPr/>
        </p:nvCxnSpPr>
        <p:spPr bwMode="auto">
          <a:xfrm flipH="1" flipV="1">
            <a:off x="3300413" y="1985963"/>
            <a:ext cx="398462" cy="1143000"/>
          </a:xfrm>
          <a:prstGeom prst="curvedConnector3">
            <a:avLst>
              <a:gd name="adj1" fmla="val -5737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3027" name="AutoShape 19"/>
          <p:cNvCxnSpPr>
            <a:cxnSpLocks noChangeShapeType="1"/>
            <a:stCxn id="43014" idx="1"/>
            <a:endCxn id="43022" idx="1"/>
          </p:cNvCxnSpPr>
          <p:nvPr/>
        </p:nvCxnSpPr>
        <p:spPr bwMode="auto">
          <a:xfrm rot="10800000">
            <a:off x="669925" y="3703638"/>
            <a:ext cx="15875" cy="1711325"/>
          </a:xfrm>
          <a:prstGeom prst="curvedConnector3">
            <a:avLst>
              <a:gd name="adj1" fmla="val 1540000"/>
            </a:avLst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43028" name="AutoShape 20"/>
          <p:cNvCxnSpPr>
            <a:cxnSpLocks noChangeShapeType="1"/>
            <a:endCxn id="43034" idx="1"/>
          </p:cNvCxnSpPr>
          <p:nvPr/>
        </p:nvCxnSpPr>
        <p:spPr bwMode="auto">
          <a:xfrm flipV="1">
            <a:off x="1447800" y="3551238"/>
            <a:ext cx="3946525" cy="182562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43029" name="AutoShape 21"/>
          <p:cNvCxnSpPr>
            <a:cxnSpLocks noChangeShapeType="1"/>
            <a:stCxn id="43023" idx="3"/>
            <a:endCxn id="43035" idx="0"/>
          </p:cNvCxnSpPr>
          <p:nvPr/>
        </p:nvCxnSpPr>
        <p:spPr bwMode="auto">
          <a:xfrm>
            <a:off x="3698875" y="3128963"/>
            <a:ext cx="3636963" cy="223837"/>
          </a:xfrm>
          <a:prstGeom prst="curvedConnector2">
            <a:avLst/>
          </a:prstGeom>
          <a:noFill/>
          <a:ln w="38100">
            <a:solidFill>
              <a:srgbClr val="00FF00"/>
            </a:solidFill>
            <a:round/>
            <a:headEnd/>
            <a:tailEnd type="triangle" w="med" len="med"/>
          </a:ln>
          <a:effectLst/>
        </p:spPr>
      </p:cxnSp>
      <p:cxnSp>
        <p:nvCxnSpPr>
          <p:cNvPr id="43030" name="AutoShape 22"/>
          <p:cNvCxnSpPr>
            <a:cxnSpLocks noChangeShapeType="1"/>
            <a:stCxn id="43013" idx="1"/>
            <a:endCxn id="43023" idx="1"/>
          </p:cNvCxnSpPr>
          <p:nvPr/>
        </p:nvCxnSpPr>
        <p:spPr bwMode="auto">
          <a:xfrm rot="10800000">
            <a:off x="2895600" y="3128963"/>
            <a:ext cx="457200" cy="1371600"/>
          </a:xfrm>
          <a:prstGeom prst="curvedConnector3">
            <a:avLst>
              <a:gd name="adj1" fmla="val 150000"/>
            </a:avLst>
          </a:prstGeom>
          <a:noFill/>
          <a:ln w="38100">
            <a:solidFill>
              <a:srgbClr val="00FF00"/>
            </a:solidFill>
            <a:round/>
            <a:headEnd/>
            <a:tailEnd type="triangle" w="med" len="med"/>
          </a:ln>
          <a:effectLst/>
        </p:spPr>
      </p:cxnSp>
      <p:sp>
        <p:nvSpPr>
          <p:cNvPr id="43031" name="Text Box 23"/>
          <p:cNvSpPr txBox="1">
            <a:spLocks noChangeArrowheads="1"/>
          </p:cNvSpPr>
          <p:nvPr/>
        </p:nvSpPr>
        <p:spPr bwMode="auto">
          <a:xfrm>
            <a:off x="4800600" y="1752600"/>
            <a:ext cx="2309813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IE"/>
              <a:t>431 Joan Galway</a:t>
            </a:r>
            <a:endParaRPr lang="en-US"/>
          </a:p>
        </p:txBody>
      </p:sp>
      <p:sp>
        <p:nvSpPr>
          <p:cNvPr id="43032" name="Line 24"/>
          <p:cNvSpPr>
            <a:spLocks noChangeShapeType="1"/>
          </p:cNvSpPr>
          <p:nvPr/>
        </p:nvSpPr>
        <p:spPr bwMode="auto">
          <a:xfrm>
            <a:off x="5410200" y="1752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033" name="Line 25"/>
          <p:cNvSpPr>
            <a:spLocks noChangeShapeType="1"/>
          </p:cNvSpPr>
          <p:nvPr/>
        </p:nvSpPr>
        <p:spPr bwMode="auto">
          <a:xfrm>
            <a:off x="6019800" y="1752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034" name="Text Box 26"/>
          <p:cNvSpPr txBox="1">
            <a:spLocks noChangeArrowheads="1"/>
          </p:cNvSpPr>
          <p:nvPr/>
        </p:nvSpPr>
        <p:spPr bwMode="auto">
          <a:xfrm>
            <a:off x="5394325" y="3317875"/>
            <a:ext cx="80327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IE"/>
              <a:t>5000</a:t>
            </a:r>
            <a:endParaRPr lang="en-US"/>
          </a:p>
        </p:txBody>
      </p:sp>
      <p:sp>
        <p:nvSpPr>
          <p:cNvPr id="43035" name="Text Box 27"/>
          <p:cNvSpPr txBox="1">
            <a:spLocks noChangeArrowheads="1"/>
          </p:cNvSpPr>
          <p:nvPr/>
        </p:nvSpPr>
        <p:spPr bwMode="auto">
          <a:xfrm>
            <a:off x="6934200" y="3352800"/>
            <a:ext cx="80327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IE"/>
              <a:t>5000</a:t>
            </a:r>
            <a:endParaRPr lang="en-US"/>
          </a:p>
        </p:txBody>
      </p:sp>
      <p:cxnSp>
        <p:nvCxnSpPr>
          <p:cNvPr id="43036" name="AutoShape 28"/>
          <p:cNvCxnSpPr>
            <a:cxnSpLocks noChangeShapeType="1"/>
            <a:stCxn id="43031" idx="1"/>
            <a:endCxn id="43034" idx="1"/>
          </p:cNvCxnSpPr>
          <p:nvPr/>
        </p:nvCxnSpPr>
        <p:spPr bwMode="auto">
          <a:xfrm rot="10800000" flipH="1" flipV="1">
            <a:off x="4800600" y="1985963"/>
            <a:ext cx="593725" cy="1565275"/>
          </a:xfrm>
          <a:prstGeom prst="curvedConnector3">
            <a:avLst>
              <a:gd name="adj1" fmla="val -3850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3037" name="AutoShape 29"/>
          <p:cNvCxnSpPr>
            <a:cxnSpLocks noChangeShapeType="1"/>
            <a:stCxn id="43035" idx="3"/>
            <a:endCxn id="43031" idx="3"/>
          </p:cNvCxnSpPr>
          <p:nvPr/>
        </p:nvCxnSpPr>
        <p:spPr bwMode="auto">
          <a:xfrm flipH="1" flipV="1">
            <a:off x="7110413" y="1985963"/>
            <a:ext cx="627062" cy="1600200"/>
          </a:xfrm>
          <a:prstGeom prst="curvedConnector3">
            <a:avLst>
              <a:gd name="adj1" fmla="val -36454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3038" name="AutoShape 30"/>
          <p:cNvCxnSpPr>
            <a:cxnSpLocks noChangeShapeType="1"/>
            <a:stCxn id="43034" idx="3"/>
            <a:endCxn id="43035" idx="1"/>
          </p:cNvCxnSpPr>
          <p:nvPr/>
        </p:nvCxnSpPr>
        <p:spPr bwMode="auto">
          <a:xfrm>
            <a:off x="6197600" y="3551238"/>
            <a:ext cx="736600" cy="3492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3039" name="AutoShape 31"/>
          <p:cNvCxnSpPr>
            <a:cxnSpLocks noChangeShapeType="1"/>
            <a:stCxn id="43034" idx="3"/>
            <a:endCxn id="43014" idx="3"/>
          </p:cNvCxnSpPr>
          <p:nvPr/>
        </p:nvCxnSpPr>
        <p:spPr bwMode="auto">
          <a:xfrm flipH="1">
            <a:off x="2393950" y="3551238"/>
            <a:ext cx="3803650" cy="1863725"/>
          </a:xfrm>
          <a:prstGeom prst="curvedConnector3">
            <a:avLst>
              <a:gd name="adj1" fmla="val -6009"/>
            </a:avLst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43040" name="AutoShape 32"/>
          <p:cNvCxnSpPr>
            <a:cxnSpLocks noChangeShapeType="1"/>
            <a:stCxn id="43035" idx="2"/>
            <a:endCxn id="43013" idx="3"/>
          </p:cNvCxnSpPr>
          <p:nvPr/>
        </p:nvCxnSpPr>
        <p:spPr bwMode="auto">
          <a:xfrm rot="5400000">
            <a:off x="5824538" y="2989262"/>
            <a:ext cx="681038" cy="2341563"/>
          </a:xfrm>
          <a:prstGeom prst="curvedConnector2">
            <a:avLst/>
          </a:prstGeom>
          <a:noFill/>
          <a:ln w="38100">
            <a:solidFill>
              <a:srgbClr val="00FF00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1066800" y="533400"/>
            <a:ext cx="2157413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IE"/>
              <a:t>418 Bob Dublin</a:t>
            </a:r>
            <a:endParaRPr lang="en-US"/>
          </a:p>
        </p:txBody>
      </p:sp>
      <p:sp>
        <p:nvSpPr>
          <p:cNvPr id="44035" name="Line 3"/>
          <p:cNvSpPr>
            <a:spLocks noChangeShapeType="1"/>
          </p:cNvSpPr>
          <p:nvPr/>
        </p:nvSpPr>
        <p:spPr bwMode="auto">
          <a:xfrm>
            <a:off x="1676400" y="533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036" name="Line 4"/>
          <p:cNvSpPr>
            <a:spLocks noChangeShapeType="1"/>
          </p:cNvSpPr>
          <p:nvPr/>
        </p:nvSpPr>
        <p:spPr bwMode="auto">
          <a:xfrm>
            <a:off x="2209800" y="533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037" name="Text Box 5"/>
          <p:cNvSpPr txBox="1">
            <a:spLocks noChangeArrowheads="1"/>
          </p:cNvSpPr>
          <p:nvPr/>
        </p:nvSpPr>
        <p:spPr bwMode="auto">
          <a:xfrm>
            <a:off x="3276600" y="3048000"/>
            <a:ext cx="164147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IE"/>
              <a:t>42 Nut 420 </a:t>
            </a:r>
            <a:endParaRPr lang="en-US"/>
          </a:p>
        </p:txBody>
      </p:sp>
      <p:sp>
        <p:nvSpPr>
          <p:cNvPr id="44038" name="Text Box 6"/>
          <p:cNvSpPr txBox="1">
            <a:spLocks noChangeArrowheads="1"/>
          </p:cNvSpPr>
          <p:nvPr/>
        </p:nvSpPr>
        <p:spPr bwMode="auto">
          <a:xfrm>
            <a:off x="609600" y="3962400"/>
            <a:ext cx="170815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IE"/>
              <a:t>46 Bolt 560 </a:t>
            </a:r>
            <a:endParaRPr lang="en-US"/>
          </a:p>
        </p:txBody>
      </p:sp>
      <p:sp>
        <p:nvSpPr>
          <p:cNvPr id="44039" name="Line 7"/>
          <p:cNvSpPr>
            <a:spLocks noChangeShapeType="1"/>
          </p:cNvSpPr>
          <p:nvPr/>
        </p:nvSpPr>
        <p:spPr bwMode="auto">
          <a:xfrm>
            <a:off x="3676650" y="30575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040" name="Line 8"/>
          <p:cNvSpPr>
            <a:spLocks noChangeShapeType="1"/>
          </p:cNvSpPr>
          <p:nvPr/>
        </p:nvSpPr>
        <p:spPr bwMode="auto">
          <a:xfrm>
            <a:off x="4267200" y="3048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041" name="Line 9"/>
          <p:cNvSpPr>
            <a:spLocks noChangeShapeType="1"/>
          </p:cNvSpPr>
          <p:nvPr/>
        </p:nvSpPr>
        <p:spPr bwMode="auto">
          <a:xfrm>
            <a:off x="1676400" y="3962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042" name="Line 10"/>
          <p:cNvSpPr>
            <a:spLocks noChangeShapeType="1"/>
          </p:cNvSpPr>
          <p:nvPr/>
        </p:nvSpPr>
        <p:spPr bwMode="auto">
          <a:xfrm>
            <a:off x="1066800" y="3962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043" name="Text Box 11"/>
          <p:cNvSpPr txBox="1">
            <a:spLocks noChangeArrowheads="1"/>
          </p:cNvSpPr>
          <p:nvPr/>
        </p:nvSpPr>
        <p:spPr bwMode="auto">
          <a:xfrm>
            <a:off x="6629400" y="3886200"/>
            <a:ext cx="163195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IE"/>
              <a:t>51 Nail 240</a:t>
            </a:r>
            <a:endParaRPr lang="en-US"/>
          </a:p>
        </p:txBody>
      </p:sp>
      <p:sp>
        <p:nvSpPr>
          <p:cNvPr id="44044" name="Line 12"/>
          <p:cNvSpPr>
            <a:spLocks noChangeShapeType="1"/>
          </p:cNvSpPr>
          <p:nvPr/>
        </p:nvSpPr>
        <p:spPr bwMode="auto">
          <a:xfrm>
            <a:off x="7102475" y="39211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045" name="Line 13"/>
          <p:cNvSpPr>
            <a:spLocks noChangeShapeType="1"/>
          </p:cNvSpPr>
          <p:nvPr/>
        </p:nvSpPr>
        <p:spPr bwMode="auto">
          <a:xfrm>
            <a:off x="7635875" y="39211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046" name="Text Box 14"/>
          <p:cNvSpPr txBox="1">
            <a:spLocks noChangeArrowheads="1"/>
          </p:cNvSpPr>
          <p:nvPr/>
        </p:nvSpPr>
        <p:spPr bwMode="auto">
          <a:xfrm>
            <a:off x="593725" y="2251075"/>
            <a:ext cx="80327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IE"/>
              <a:t>2000</a:t>
            </a:r>
            <a:endParaRPr lang="en-US"/>
          </a:p>
        </p:txBody>
      </p:sp>
      <p:sp>
        <p:nvSpPr>
          <p:cNvPr id="44047" name="Text Box 15"/>
          <p:cNvSpPr txBox="1">
            <a:spLocks noChangeArrowheads="1"/>
          </p:cNvSpPr>
          <p:nvPr/>
        </p:nvSpPr>
        <p:spPr bwMode="auto">
          <a:xfrm>
            <a:off x="2819400" y="1676400"/>
            <a:ext cx="80327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IE"/>
              <a:t>2000</a:t>
            </a:r>
            <a:endParaRPr lang="en-US"/>
          </a:p>
        </p:txBody>
      </p:sp>
      <p:cxnSp>
        <p:nvCxnSpPr>
          <p:cNvPr id="44048" name="AutoShape 16"/>
          <p:cNvCxnSpPr>
            <a:cxnSpLocks noChangeShapeType="1"/>
            <a:stCxn id="44034" idx="1"/>
            <a:endCxn id="44046" idx="1"/>
          </p:cNvCxnSpPr>
          <p:nvPr/>
        </p:nvCxnSpPr>
        <p:spPr bwMode="auto">
          <a:xfrm rot="10800000" flipV="1">
            <a:off x="593725" y="766763"/>
            <a:ext cx="473075" cy="1717675"/>
          </a:xfrm>
          <a:prstGeom prst="curvedConnector3">
            <a:avLst>
              <a:gd name="adj1" fmla="val 148324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4049" name="AutoShape 17"/>
          <p:cNvCxnSpPr>
            <a:cxnSpLocks noChangeShapeType="1"/>
            <a:stCxn id="44046" idx="3"/>
            <a:endCxn id="44047" idx="1"/>
          </p:cNvCxnSpPr>
          <p:nvPr/>
        </p:nvCxnSpPr>
        <p:spPr bwMode="auto">
          <a:xfrm flipV="1">
            <a:off x="1397000" y="1909763"/>
            <a:ext cx="1422400" cy="57467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4050" name="AutoShape 18"/>
          <p:cNvCxnSpPr>
            <a:cxnSpLocks noChangeShapeType="1"/>
            <a:stCxn id="44047" idx="3"/>
            <a:endCxn id="44034" idx="3"/>
          </p:cNvCxnSpPr>
          <p:nvPr/>
        </p:nvCxnSpPr>
        <p:spPr bwMode="auto">
          <a:xfrm flipH="1" flipV="1">
            <a:off x="3224213" y="766763"/>
            <a:ext cx="398462" cy="1143000"/>
          </a:xfrm>
          <a:prstGeom prst="curvedConnector3">
            <a:avLst>
              <a:gd name="adj1" fmla="val -5737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4051" name="AutoShape 19"/>
          <p:cNvCxnSpPr>
            <a:cxnSpLocks noChangeShapeType="1"/>
            <a:stCxn id="44038" idx="1"/>
            <a:endCxn id="44046" idx="1"/>
          </p:cNvCxnSpPr>
          <p:nvPr/>
        </p:nvCxnSpPr>
        <p:spPr bwMode="auto">
          <a:xfrm rot="10800000">
            <a:off x="593725" y="2484438"/>
            <a:ext cx="15875" cy="1711325"/>
          </a:xfrm>
          <a:prstGeom prst="curvedConnector3">
            <a:avLst>
              <a:gd name="adj1" fmla="val 1540000"/>
            </a:avLst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44052" name="AutoShape 20"/>
          <p:cNvCxnSpPr>
            <a:cxnSpLocks noChangeShapeType="1"/>
            <a:endCxn id="44058" idx="1"/>
          </p:cNvCxnSpPr>
          <p:nvPr/>
        </p:nvCxnSpPr>
        <p:spPr bwMode="auto">
          <a:xfrm flipV="1">
            <a:off x="1371600" y="2332038"/>
            <a:ext cx="3946525" cy="182562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44053" name="AutoShape 21"/>
          <p:cNvCxnSpPr>
            <a:cxnSpLocks noChangeShapeType="1"/>
            <a:stCxn id="44047" idx="3"/>
            <a:endCxn id="44059" idx="0"/>
          </p:cNvCxnSpPr>
          <p:nvPr/>
        </p:nvCxnSpPr>
        <p:spPr bwMode="auto">
          <a:xfrm>
            <a:off x="3622675" y="1909763"/>
            <a:ext cx="3636963" cy="223837"/>
          </a:xfrm>
          <a:prstGeom prst="curvedConnector2">
            <a:avLst/>
          </a:prstGeom>
          <a:noFill/>
          <a:ln w="38100">
            <a:solidFill>
              <a:srgbClr val="00FF00"/>
            </a:solidFill>
            <a:round/>
            <a:headEnd/>
            <a:tailEnd type="triangle" w="med" len="med"/>
          </a:ln>
          <a:effectLst/>
        </p:spPr>
      </p:cxnSp>
      <p:cxnSp>
        <p:nvCxnSpPr>
          <p:cNvPr id="44054" name="AutoShape 22"/>
          <p:cNvCxnSpPr>
            <a:cxnSpLocks noChangeShapeType="1"/>
            <a:stCxn id="44037" idx="1"/>
            <a:endCxn id="44047" idx="1"/>
          </p:cNvCxnSpPr>
          <p:nvPr/>
        </p:nvCxnSpPr>
        <p:spPr bwMode="auto">
          <a:xfrm rot="10800000">
            <a:off x="2819400" y="1909763"/>
            <a:ext cx="457200" cy="1371600"/>
          </a:xfrm>
          <a:prstGeom prst="curvedConnector3">
            <a:avLst>
              <a:gd name="adj1" fmla="val 150000"/>
            </a:avLst>
          </a:prstGeom>
          <a:noFill/>
          <a:ln w="38100">
            <a:solidFill>
              <a:srgbClr val="00FF00"/>
            </a:solidFill>
            <a:round/>
            <a:headEnd/>
            <a:tailEnd type="triangle" w="med" len="med"/>
          </a:ln>
          <a:effectLst/>
        </p:spPr>
      </p:cxnSp>
      <p:sp>
        <p:nvSpPr>
          <p:cNvPr id="44055" name="Text Box 23"/>
          <p:cNvSpPr txBox="1">
            <a:spLocks noChangeArrowheads="1"/>
          </p:cNvSpPr>
          <p:nvPr/>
        </p:nvSpPr>
        <p:spPr bwMode="auto">
          <a:xfrm>
            <a:off x="4724400" y="533400"/>
            <a:ext cx="2309813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IE"/>
              <a:t>431 Joan Galway</a:t>
            </a:r>
            <a:endParaRPr lang="en-US"/>
          </a:p>
        </p:txBody>
      </p:sp>
      <p:sp>
        <p:nvSpPr>
          <p:cNvPr id="44056" name="Line 24"/>
          <p:cNvSpPr>
            <a:spLocks noChangeShapeType="1"/>
          </p:cNvSpPr>
          <p:nvPr/>
        </p:nvSpPr>
        <p:spPr bwMode="auto">
          <a:xfrm>
            <a:off x="5334000" y="533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057" name="Line 25"/>
          <p:cNvSpPr>
            <a:spLocks noChangeShapeType="1"/>
          </p:cNvSpPr>
          <p:nvPr/>
        </p:nvSpPr>
        <p:spPr bwMode="auto">
          <a:xfrm>
            <a:off x="5943600" y="533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058" name="Text Box 26"/>
          <p:cNvSpPr txBox="1">
            <a:spLocks noChangeArrowheads="1"/>
          </p:cNvSpPr>
          <p:nvPr/>
        </p:nvSpPr>
        <p:spPr bwMode="auto">
          <a:xfrm>
            <a:off x="5318125" y="2098675"/>
            <a:ext cx="80327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IE"/>
              <a:t>5000</a:t>
            </a:r>
            <a:endParaRPr lang="en-US"/>
          </a:p>
        </p:txBody>
      </p:sp>
      <p:sp>
        <p:nvSpPr>
          <p:cNvPr id="44059" name="Text Box 27"/>
          <p:cNvSpPr txBox="1">
            <a:spLocks noChangeArrowheads="1"/>
          </p:cNvSpPr>
          <p:nvPr/>
        </p:nvSpPr>
        <p:spPr bwMode="auto">
          <a:xfrm>
            <a:off x="6858000" y="2133600"/>
            <a:ext cx="80327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IE"/>
              <a:t>5000</a:t>
            </a:r>
            <a:endParaRPr lang="en-US"/>
          </a:p>
        </p:txBody>
      </p:sp>
      <p:cxnSp>
        <p:nvCxnSpPr>
          <p:cNvPr id="44060" name="AutoShape 28"/>
          <p:cNvCxnSpPr>
            <a:cxnSpLocks noChangeShapeType="1"/>
            <a:stCxn id="44055" idx="1"/>
            <a:endCxn id="44058" idx="1"/>
          </p:cNvCxnSpPr>
          <p:nvPr/>
        </p:nvCxnSpPr>
        <p:spPr bwMode="auto">
          <a:xfrm rot="10800000" flipH="1" flipV="1">
            <a:off x="4724400" y="766763"/>
            <a:ext cx="593725" cy="1565275"/>
          </a:xfrm>
          <a:prstGeom prst="curvedConnector3">
            <a:avLst>
              <a:gd name="adj1" fmla="val -3850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4061" name="AutoShape 29"/>
          <p:cNvCxnSpPr>
            <a:cxnSpLocks noChangeShapeType="1"/>
            <a:stCxn id="44059" idx="3"/>
            <a:endCxn id="44055" idx="3"/>
          </p:cNvCxnSpPr>
          <p:nvPr/>
        </p:nvCxnSpPr>
        <p:spPr bwMode="auto">
          <a:xfrm flipH="1" flipV="1">
            <a:off x="7034213" y="766763"/>
            <a:ext cx="627062" cy="1600200"/>
          </a:xfrm>
          <a:prstGeom prst="curvedConnector3">
            <a:avLst>
              <a:gd name="adj1" fmla="val -36454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4062" name="AutoShape 30"/>
          <p:cNvCxnSpPr>
            <a:cxnSpLocks noChangeShapeType="1"/>
            <a:stCxn id="44058" idx="3"/>
            <a:endCxn id="44059" idx="1"/>
          </p:cNvCxnSpPr>
          <p:nvPr/>
        </p:nvCxnSpPr>
        <p:spPr bwMode="auto">
          <a:xfrm>
            <a:off x="6121400" y="2332038"/>
            <a:ext cx="736600" cy="3492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4063" name="AutoShape 31"/>
          <p:cNvCxnSpPr>
            <a:cxnSpLocks noChangeShapeType="1"/>
            <a:stCxn id="44058" idx="3"/>
            <a:endCxn id="44038" idx="3"/>
          </p:cNvCxnSpPr>
          <p:nvPr/>
        </p:nvCxnSpPr>
        <p:spPr bwMode="auto">
          <a:xfrm flipH="1">
            <a:off x="2317750" y="2332038"/>
            <a:ext cx="3803650" cy="1863725"/>
          </a:xfrm>
          <a:prstGeom prst="curvedConnector3">
            <a:avLst>
              <a:gd name="adj1" fmla="val -6009"/>
            </a:avLst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44064" name="AutoShape 32"/>
          <p:cNvCxnSpPr>
            <a:cxnSpLocks noChangeShapeType="1"/>
            <a:stCxn id="44059" idx="2"/>
            <a:endCxn id="44037" idx="3"/>
          </p:cNvCxnSpPr>
          <p:nvPr/>
        </p:nvCxnSpPr>
        <p:spPr bwMode="auto">
          <a:xfrm rot="5400000">
            <a:off x="5748338" y="1770062"/>
            <a:ext cx="681038" cy="2341563"/>
          </a:xfrm>
          <a:prstGeom prst="curvedConnector2">
            <a:avLst/>
          </a:prstGeom>
          <a:noFill/>
          <a:ln w="38100">
            <a:solidFill>
              <a:srgbClr val="00FF00"/>
            </a:solidFill>
            <a:round/>
            <a:headEnd/>
            <a:tailEnd type="triangle" w="med" len="med"/>
          </a:ln>
          <a:effectLst/>
        </p:spPr>
      </p:cxnSp>
      <p:sp>
        <p:nvSpPr>
          <p:cNvPr id="44065" name="Text Box 33"/>
          <p:cNvSpPr txBox="1">
            <a:spLocks noChangeArrowheads="1"/>
          </p:cNvSpPr>
          <p:nvPr/>
        </p:nvSpPr>
        <p:spPr bwMode="auto">
          <a:xfrm>
            <a:off x="3886200" y="5105400"/>
            <a:ext cx="244475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IE"/>
              <a:t>426 Mary Athlone</a:t>
            </a:r>
            <a:endParaRPr lang="en-US"/>
          </a:p>
        </p:txBody>
      </p:sp>
      <p:sp>
        <p:nvSpPr>
          <p:cNvPr id="44066" name="Line 34"/>
          <p:cNvSpPr>
            <a:spLocks noChangeShapeType="1"/>
          </p:cNvSpPr>
          <p:nvPr/>
        </p:nvSpPr>
        <p:spPr bwMode="auto">
          <a:xfrm>
            <a:off x="4495800" y="510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067" name="Line 35"/>
          <p:cNvSpPr>
            <a:spLocks noChangeShapeType="1"/>
          </p:cNvSpPr>
          <p:nvPr/>
        </p:nvSpPr>
        <p:spPr bwMode="auto">
          <a:xfrm>
            <a:off x="5257800" y="510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B87CD-E836-448D-B7EA-43BB56225D56}" type="slidenum">
              <a:rPr lang="en-US"/>
              <a:pPr/>
              <a:t>3</a:t>
            </a:fld>
            <a:endParaRPr lang="en-US"/>
          </a:p>
        </p:txBody>
      </p:sp>
      <p:sp>
        <p:nvSpPr>
          <p:cNvPr id="7885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Database models</a:t>
            </a:r>
            <a:endParaRPr lang="en-US"/>
          </a:p>
        </p:txBody>
      </p:sp>
      <p:sp>
        <p:nvSpPr>
          <p:cNvPr id="7885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DBMS’s are generally classified according to the models they use to store data</a:t>
            </a:r>
          </a:p>
          <a:p>
            <a:r>
              <a:rPr lang="en-GB"/>
              <a:t>There are 3 major models</a:t>
            </a:r>
          </a:p>
          <a:p>
            <a:pPr lvl="1"/>
            <a:r>
              <a:rPr lang="en-GB"/>
              <a:t>Hierarchical</a:t>
            </a:r>
          </a:p>
          <a:p>
            <a:pPr lvl="1"/>
            <a:r>
              <a:rPr lang="en-GB"/>
              <a:t>Network</a:t>
            </a:r>
          </a:p>
          <a:p>
            <a:pPr lvl="1"/>
            <a:r>
              <a:rPr lang="en-GB"/>
              <a:t>Relational</a:t>
            </a:r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1066800" y="533400"/>
            <a:ext cx="2157413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IE"/>
              <a:t>418 Bob Dublin</a:t>
            </a:r>
            <a:endParaRPr lang="en-US"/>
          </a:p>
        </p:txBody>
      </p:sp>
      <p:sp>
        <p:nvSpPr>
          <p:cNvPr id="45059" name="Line 3"/>
          <p:cNvSpPr>
            <a:spLocks noChangeShapeType="1"/>
          </p:cNvSpPr>
          <p:nvPr/>
        </p:nvSpPr>
        <p:spPr bwMode="auto">
          <a:xfrm>
            <a:off x="1676400" y="533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060" name="Line 4"/>
          <p:cNvSpPr>
            <a:spLocks noChangeShapeType="1"/>
          </p:cNvSpPr>
          <p:nvPr/>
        </p:nvSpPr>
        <p:spPr bwMode="auto">
          <a:xfrm>
            <a:off x="2209800" y="533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3276600" y="3048000"/>
            <a:ext cx="164147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IE"/>
              <a:t>42 Nut 420 </a:t>
            </a:r>
            <a:endParaRPr lang="en-US"/>
          </a:p>
        </p:txBody>
      </p:sp>
      <p:sp>
        <p:nvSpPr>
          <p:cNvPr id="45062" name="Text Box 6"/>
          <p:cNvSpPr txBox="1">
            <a:spLocks noChangeArrowheads="1"/>
          </p:cNvSpPr>
          <p:nvPr/>
        </p:nvSpPr>
        <p:spPr bwMode="auto">
          <a:xfrm>
            <a:off x="609600" y="3962400"/>
            <a:ext cx="170815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IE"/>
              <a:t>46 Bolt 560 </a:t>
            </a:r>
            <a:endParaRPr lang="en-US"/>
          </a:p>
        </p:txBody>
      </p:sp>
      <p:sp>
        <p:nvSpPr>
          <p:cNvPr id="45063" name="Line 7"/>
          <p:cNvSpPr>
            <a:spLocks noChangeShapeType="1"/>
          </p:cNvSpPr>
          <p:nvPr/>
        </p:nvSpPr>
        <p:spPr bwMode="auto">
          <a:xfrm>
            <a:off x="3676650" y="30575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064" name="Line 8"/>
          <p:cNvSpPr>
            <a:spLocks noChangeShapeType="1"/>
          </p:cNvSpPr>
          <p:nvPr/>
        </p:nvSpPr>
        <p:spPr bwMode="auto">
          <a:xfrm>
            <a:off x="4267200" y="3048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065" name="Line 9"/>
          <p:cNvSpPr>
            <a:spLocks noChangeShapeType="1"/>
          </p:cNvSpPr>
          <p:nvPr/>
        </p:nvSpPr>
        <p:spPr bwMode="auto">
          <a:xfrm>
            <a:off x="1676400" y="3962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066" name="Line 10"/>
          <p:cNvSpPr>
            <a:spLocks noChangeShapeType="1"/>
          </p:cNvSpPr>
          <p:nvPr/>
        </p:nvSpPr>
        <p:spPr bwMode="auto">
          <a:xfrm>
            <a:off x="1066800" y="3962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067" name="Text Box 11"/>
          <p:cNvSpPr txBox="1">
            <a:spLocks noChangeArrowheads="1"/>
          </p:cNvSpPr>
          <p:nvPr/>
        </p:nvSpPr>
        <p:spPr bwMode="auto">
          <a:xfrm>
            <a:off x="6629400" y="3886200"/>
            <a:ext cx="163195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IE"/>
              <a:t>51 Nail 240</a:t>
            </a:r>
            <a:endParaRPr lang="en-US"/>
          </a:p>
        </p:txBody>
      </p:sp>
      <p:sp>
        <p:nvSpPr>
          <p:cNvPr id="45068" name="Line 12"/>
          <p:cNvSpPr>
            <a:spLocks noChangeShapeType="1"/>
          </p:cNvSpPr>
          <p:nvPr/>
        </p:nvSpPr>
        <p:spPr bwMode="auto">
          <a:xfrm>
            <a:off x="7102475" y="39211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069" name="Line 13"/>
          <p:cNvSpPr>
            <a:spLocks noChangeShapeType="1"/>
          </p:cNvSpPr>
          <p:nvPr/>
        </p:nvSpPr>
        <p:spPr bwMode="auto">
          <a:xfrm>
            <a:off x="7635875" y="39211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070" name="Text Box 14"/>
          <p:cNvSpPr txBox="1">
            <a:spLocks noChangeArrowheads="1"/>
          </p:cNvSpPr>
          <p:nvPr/>
        </p:nvSpPr>
        <p:spPr bwMode="auto">
          <a:xfrm>
            <a:off x="593725" y="2251075"/>
            <a:ext cx="80327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IE"/>
              <a:t>2000</a:t>
            </a:r>
            <a:endParaRPr lang="en-US"/>
          </a:p>
        </p:txBody>
      </p:sp>
      <p:sp>
        <p:nvSpPr>
          <p:cNvPr id="45071" name="Text Box 15"/>
          <p:cNvSpPr txBox="1">
            <a:spLocks noChangeArrowheads="1"/>
          </p:cNvSpPr>
          <p:nvPr/>
        </p:nvSpPr>
        <p:spPr bwMode="auto">
          <a:xfrm>
            <a:off x="2819400" y="1676400"/>
            <a:ext cx="80327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IE"/>
              <a:t>2000</a:t>
            </a:r>
            <a:endParaRPr lang="en-US"/>
          </a:p>
        </p:txBody>
      </p:sp>
      <p:cxnSp>
        <p:nvCxnSpPr>
          <p:cNvPr id="45072" name="AutoShape 16"/>
          <p:cNvCxnSpPr>
            <a:cxnSpLocks noChangeShapeType="1"/>
            <a:stCxn id="45058" idx="1"/>
            <a:endCxn id="45070" idx="1"/>
          </p:cNvCxnSpPr>
          <p:nvPr/>
        </p:nvCxnSpPr>
        <p:spPr bwMode="auto">
          <a:xfrm rot="10800000" flipV="1">
            <a:off x="593725" y="766763"/>
            <a:ext cx="473075" cy="1717675"/>
          </a:xfrm>
          <a:prstGeom prst="curvedConnector3">
            <a:avLst>
              <a:gd name="adj1" fmla="val 148324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5073" name="AutoShape 17"/>
          <p:cNvCxnSpPr>
            <a:cxnSpLocks noChangeShapeType="1"/>
            <a:stCxn id="45070" idx="3"/>
            <a:endCxn id="45071" idx="1"/>
          </p:cNvCxnSpPr>
          <p:nvPr/>
        </p:nvCxnSpPr>
        <p:spPr bwMode="auto">
          <a:xfrm flipV="1">
            <a:off x="1397000" y="1909763"/>
            <a:ext cx="1422400" cy="57467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5074" name="AutoShape 18"/>
          <p:cNvCxnSpPr>
            <a:cxnSpLocks noChangeShapeType="1"/>
            <a:stCxn id="45071" idx="3"/>
            <a:endCxn id="45058" idx="3"/>
          </p:cNvCxnSpPr>
          <p:nvPr/>
        </p:nvCxnSpPr>
        <p:spPr bwMode="auto">
          <a:xfrm flipH="1" flipV="1">
            <a:off x="3224213" y="766763"/>
            <a:ext cx="398462" cy="1143000"/>
          </a:xfrm>
          <a:prstGeom prst="curvedConnector3">
            <a:avLst>
              <a:gd name="adj1" fmla="val -5737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5075" name="AutoShape 19"/>
          <p:cNvCxnSpPr>
            <a:cxnSpLocks noChangeShapeType="1"/>
            <a:stCxn id="45062" idx="1"/>
            <a:endCxn id="45070" idx="1"/>
          </p:cNvCxnSpPr>
          <p:nvPr/>
        </p:nvCxnSpPr>
        <p:spPr bwMode="auto">
          <a:xfrm rot="10800000">
            <a:off x="593725" y="2484438"/>
            <a:ext cx="15875" cy="1711325"/>
          </a:xfrm>
          <a:prstGeom prst="curvedConnector3">
            <a:avLst>
              <a:gd name="adj1" fmla="val 1540000"/>
            </a:avLst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45076" name="AutoShape 20"/>
          <p:cNvCxnSpPr>
            <a:cxnSpLocks noChangeShapeType="1"/>
            <a:endCxn id="45082" idx="1"/>
          </p:cNvCxnSpPr>
          <p:nvPr/>
        </p:nvCxnSpPr>
        <p:spPr bwMode="auto">
          <a:xfrm flipV="1">
            <a:off x="1371600" y="2332038"/>
            <a:ext cx="3946525" cy="182562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45077" name="AutoShape 21"/>
          <p:cNvCxnSpPr>
            <a:cxnSpLocks noChangeShapeType="1"/>
            <a:stCxn id="45071" idx="3"/>
            <a:endCxn id="45083" idx="0"/>
          </p:cNvCxnSpPr>
          <p:nvPr/>
        </p:nvCxnSpPr>
        <p:spPr bwMode="auto">
          <a:xfrm>
            <a:off x="3622675" y="1909763"/>
            <a:ext cx="3636963" cy="223837"/>
          </a:xfrm>
          <a:prstGeom prst="curvedConnector2">
            <a:avLst/>
          </a:prstGeom>
          <a:noFill/>
          <a:ln w="38100">
            <a:solidFill>
              <a:srgbClr val="00FF00"/>
            </a:solidFill>
            <a:round/>
            <a:headEnd/>
            <a:tailEnd type="triangle" w="med" len="med"/>
          </a:ln>
          <a:effectLst/>
        </p:spPr>
      </p:cxnSp>
      <p:cxnSp>
        <p:nvCxnSpPr>
          <p:cNvPr id="45078" name="AutoShape 22"/>
          <p:cNvCxnSpPr>
            <a:cxnSpLocks noChangeShapeType="1"/>
            <a:stCxn id="45061" idx="1"/>
            <a:endCxn id="45071" idx="1"/>
          </p:cNvCxnSpPr>
          <p:nvPr/>
        </p:nvCxnSpPr>
        <p:spPr bwMode="auto">
          <a:xfrm rot="10800000">
            <a:off x="2819400" y="1909763"/>
            <a:ext cx="457200" cy="1371600"/>
          </a:xfrm>
          <a:prstGeom prst="curvedConnector3">
            <a:avLst>
              <a:gd name="adj1" fmla="val 150000"/>
            </a:avLst>
          </a:prstGeom>
          <a:noFill/>
          <a:ln w="38100">
            <a:solidFill>
              <a:srgbClr val="00FF00"/>
            </a:solidFill>
            <a:round/>
            <a:headEnd/>
            <a:tailEnd type="triangle" w="med" len="med"/>
          </a:ln>
          <a:effectLst/>
        </p:spPr>
      </p:cxnSp>
      <p:sp>
        <p:nvSpPr>
          <p:cNvPr id="45079" name="Text Box 23"/>
          <p:cNvSpPr txBox="1">
            <a:spLocks noChangeArrowheads="1"/>
          </p:cNvSpPr>
          <p:nvPr/>
        </p:nvSpPr>
        <p:spPr bwMode="auto">
          <a:xfrm>
            <a:off x="4724400" y="533400"/>
            <a:ext cx="2309813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IE"/>
              <a:t>431 Joan Galway</a:t>
            </a:r>
            <a:endParaRPr lang="en-US"/>
          </a:p>
        </p:txBody>
      </p:sp>
      <p:sp>
        <p:nvSpPr>
          <p:cNvPr id="45080" name="Line 24"/>
          <p:cNvSpPr>
            <a:spLocks noChangeShapeType="1"/>
          </p:cNvSpPr>
          <p:nvPr/>
        </p:nvSpPr>
        <p:spPr bwMode="auto">
          <a:xfrm>
            <a:off x="5334000" y="533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081" name="Line 25"/>
          <p:cNvSpPr>
            <a:spLocks noChangeShapeType="1"/>
          </p:cNvSpPr>
          <p:nvPr/>
        </p:nvSpPr>
        <p:spPr bwMode="auto">
          <a:xfrm>
            <a:off x="5943600" y="533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082" name="Text Box 26"/>
          <p:cNvSpPr txBox="1">
            <a:spLocks noChangeArrowheads="1"/>
          </p:cNvSpPr>
          <p:nvPr/>
        </p:nvSpPr>
        <p:spPr bwMode="auto">
          <a:xfrm>
            <a:off x="5318125" y="2098675"/>
            <a:ext cx="80327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IE"/>
              <a:t>5000</a:t>
            </a:r>
            <a:endParaRPr lang="en-US"/>
          </a:p>
        </p:txBody>
      </p:sp>
      <p:sp>
        <p:nvSpPr>
          <p:cNvPr id="45083" name="Text Box 27"/>
          <p:cNvSpPr txBox="1">
            <a:spLocks noChangeArrowheads="1"/>
          </p:cNvSpPr>
          <p:nvPr/>
        </p:nvSpPr>
        <p:spPr bwMode="auto">
          <a:xfrm>
            <a:off x="6858000" y="2133600"/>
            <a:ext cx="80327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IE"/>
              <a:t>5000</a:t>
            </a:r>
            <a:endParaRPr lang="en-US"/>
          </a:p>
        </p:txBody>
      </p:sp>
      <p:cxnSp>
        <p:nvCxnSpPr>
          <p:cNvPr id="45084" name="AutoShape 28"/>
          <p:cNvCxnSpPr>
            <a:cxnSpLocks noChangeShapeType="1"/>
            <a:stCxn id="45079" idx="1"/>
            <a:endCxn id="45082" idx="1"/>
          </p:cNvCxnSpPr>
          <p:nvPr/>
        </p:nvCxnSpPr>
        <p:spPr bwMode="auto">
          <a:xfrm rot="10800000" flipH="1" flipV="1">
            <a:off x="4724400" y="766763"/>
            <a:ext cx="593725" cy="1565275"/>
          </a:xfrm>
          <a:prstGeom prst="curvedConnector3">
            <a:avLst>
              <a:gd name="adj1" fmla="val -3850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5085" name="AutoShape 29"/>
          <p:cNvCxnSpPr>
            <a:cxnSpLocks noChangeShapeType="1"/>
            <a:stCxn id="45083" idx="3"/>
            <a:endCxn id="45079" idx="3"/>
          </p:cNvCxnSpPr>
          <p:nvPr/>
        </p:nvCxnSpPr>
        <p:spPr bwMode="auto">
          <a:xfrm flipH="1" flipV="1">
            <a:off x="7034213" y="766763"/>
            <a:ext cx="627062" cy="1600200"/>
          </a:xfrm>
          <a:prstGeom prst="curvedConnector3">
            <a:avLst>
              <a:gd name="adj1" fmla="val -36454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5086" name="AutoShape 30"/>
          <p:cNvCxnSpPr>
            <a:cxnSpLocks noChangeShapeType="1"/>
            <a:stCxn id="45082" idx="3"/>
            <a:endCxn id="45083" idx="1"/>
          </p:cNvCxnSpPr>
          <p:nvPr/>
        </p:nvCxnSpPr>
        <p:spPr bwMode="auto">
          <a:xfrm>
            <a:off x="6121400" y="2332038"/>
            <a:ext cx="736600" cy="3492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5087" name="AutoShape 31"/>
          <p:cNvCxnSpPr>
            <a:cxnSpLocks noChangeShapeType="1"/>
            <a:stCxn id="45082" idx="3"/>
            <a:endCxn id="45062" idx="3"/>
          </p:cNvCxnSpPr>
          <p:nvPr/>
        </p:nvCxnSpPr>
        <p:spPr bwMode="auto">
          <a:xfrm flipH="1">
            <a:off x="2317750" y="2332038"/>
            <a:ext cx="3803650" cy="1863725"/>
          </a:xfrm>
          <a:prstGeom prst="curvedConnector3">
            <a:avLst>
              <a:gd name="adj1" fmla="val -6009"/>
            </a:avLst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45088" name="AutoShape 32"/>
          <p:cNvCxnSpPr>
            <a:cxnSpLocks noChangeShapeType="1"/>
            <a:stCxn id="45083" idx="2"/>
            <a:endCxn id="45061" idx="3"/>
          </p:cNvCxnSpPr>
          <p:nvPr/>
        </p:nvCxnSpPr>
        <p:spPr bwMode="auto">
          <a:xfrm rot="5400000">
            <a:off x="5748338" y="1770062"/>
            <a:ext cx="681038" cy="2341563"/>
          </a:xfrm>
          <a:prstGeom prst="curvedConnector2">
            <a:avLst/>
          </a:prstGeom>
          <a:noFill/>
          <a:ln w="38100">
            <a:solidFill>
              <a:srgbClr val="00FF00"/>
            </a:solidFill>
            <a:round/>
            <a:headEnd/>
            <a:tailEnd type="triangle" w="med" len="med"/>
          </a:ln>
          <a:effectLst/>
        </p:spPr>
      </p:cxnSp>
      <p:sp>
        <p:nvSpPr>
          <p:cNvPr id="45089" name="Text Box 33"/>
          <p:cNvSpPr txBox="1">
            <a:spLocks noChangeArrowheads="1"/>
          </p:cNvSpPr>
          <p:nvPr/>
        </p:nvSpPr>
        <p:spPr bwMode="auto">
          <a:xfrm>
            <a:off x="2667000" y="5562600"/>
            <a:ext cx="244475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IE"/>
              <a:t>426 Mary Athlone</a:t>
            </a:r>
            <a:endParaRPr lang="en-US"/>
          </a:p>
        </p:txBody>
      </p:sp>
      <p:sp>
        <p:nvSpPr>
          <p:cNvPr id="45090" name="Line 34"/>
          <p:cNvSpPr>
            <a:spLocks noChangeShapeType="1"/>
          </p:cNvSpPr>
          <p:nvPr/>
        </p:nvSpPr>
        <p:spPr bwMode="auto">
          <a:xfrm>
            <a:off x="3276600" y="5562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091" name="Line 35"/>
          <p:cNvSpPr>
            <a:spLocks noChangeShapeType="1"/>
          </p:cNvSpPr>
          <p:nvPr/>
        </p:nvSpPr>
        <p:spPr bwMode="auto">
          <a:xfrm>
            <a:off x="4038600" y="5562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092" name="Text Box 36"/>
          <p:cNvSpPr txBox="1">
            <a:spLocks noChangeArrowheads="1"/>
          </p:cNvSpPr>
          <p:nvPr/>
        </p:nvSpPr>
        <p:spPr bwMode="auto">
          <a:xfrm>
            <a:off x="5546725" y="4689475"/>
            <a:ext cx="95567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IE"/>
              <a:t>10000</a:t>
            </a:r>
            <a:endParaRPr lang="en-US"/>
          </a:p>
        </p:txBody>
      </p:sp>
      <p:cxnSp>
        <p:nvCxnSpPr>
          <p:cNvPr id="45093" name="AutoShape 37"/>
          <p:cNvCxnSpPr>
            <a:cxnSpLocks noChangeShapeType="1"/>
            <a:stCxn id="45089" idx="1"/>
            <a:endCxn id="45092" idx="1"/>
          </p:cNvCxnSpPr>
          <p:nvPr/>
        </p:nvCxnSpPr>
        <p:spPr bwMode="auto">
          <a:xfrm rot="10800000" flipH="1">
            <a:off x="2667000" y="4922838"/>
            <a:ext cx="2879725" cy="873125"/>
          </a:xfrm>
          <a:prstGeom prst="curvedConnector3">
            <a:avLst>
              <a:gd name="adj1" fmla="val -794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5094" name="AutoShape 38"/>
          <p:cNvCxnSpPr>
            <a:cxnSpLocks noChangeShapeType="1"/>
            <a:stCxn id="45092" idx="3"/>
            <a:endCxn id="45089" idx="3"/>
          </p:cNvCxnSpPr>
          <p:nvPr/>
        </p:nvCxnSpPr>
        <p:spPr bwMode="auto">
          <a:xfrm flipH="1">
            <a:off x="5111750" y="4922838"/>
            <a:ext cx="1390650" cy="873125"/>
          </a:xfrm>
          <a:prstGeom prst="curvedConnector3">
            <a:avLst>
              <a:gd name="adj1" fmla="val -1644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5095" name="AutoShape 39"/>
          <p:cNvCxnSpPr>
            <a:cxnSpLocks noChangeShapeType="1"/>
            <a:stCxn id="45067" idx="1"/>
            <a:endCxn id="45092" idx="1"/>
          </p:cNvCxnSpPr>
          <p:nvPr/>
        </p:nvCxnSpPr>
        <p:spPr bwMode="auto">
          <a:xfrm rot="10800000" flipV="1">
            <a:off x="5546725" y="4119563"/>
            <a:ext cx="1082675" cy="803275"/>
          </a:xfrm>
          <a:prstGeom prst="curvedConnector3">
            <a:avLst>
              <a:gd name="adj1" fmla="val 121116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5096" name="AutoShape 40"/>
          <p:cNvCxnSpPr>
            <a:cxnSpLocks noChangeShapeType="1"/>
            <a:stCxn id="45092" idx="3"/>
            <a:endCxn id="45067" idx="3"/>
          </p:cNvCxnSpPr>
          <p:nvPr/>
        </p:nvCxnSpPr>
        <p:spPr bwMode="auto">
          <a:xfrm flipV="1">
            <a:off x="6502400" y="4119563"/>
            <a:ext cx="1758950" cy="803275"/>
          </a:xfrm>
          <a:prstGeom prst="curvedConnector3">
            <a:avLst>
              <a:gd name="adj1" fmla="val 11299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Example -  File Allocation Table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628800"/>
            <a:ext cx="7647635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7164288" y="4509120"/>
            <a:ext cx="709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FAT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Relational DB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IE"/>
              <a:t>Data is held in tables</a:t>
            </a:r>
          </a:p>
          <a:p>
            <a:r>
              <a:rPr lang="en-IE"/>
              <a:t>Relationship between data is contained in common values between tables.</a:t>
            </a:r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082" name="Object 2"/>
          <p:cNvGraphicFramePr>
            <a:graphicFrameLocks noChangeAspect="1"/>
          </p:cNvGraphicFramePr>
          <p:nvPr/>
        </p:nvGraphicFramePr>
        <p:xfrm>
          <a:off x="914400" y="1600200"/>
          <a:ext cx="4205288" cy="137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Worksheet" r:id="rId4" imgW="2373840" imgH="776160" progId="Excel.Sheet.8">
                  <p:embed/>
                </p:oleObj>
              </mc:Choice>
              <mc:Fallback>
                <p:oleObj name="Worksheet" r:id="rId4" imgW="2373840" imgH="776160" progId="Excel.Shee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600200"/>
                        <a:ext cx="4205288" cy="1374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593725" y="727075"/>
            <a:ext cx="1562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IE"/>
              <a:t>Parts Table</a:t>
            </a:r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178" name="Object 2"/>
          <p:cNvGraphicFramePr>
            <a:graphicFrameLocks noChangeAspect="1"/>
          </p:cNvGraphicFramePr>
          <p:nvPr/>
        </p:nvGraphicFramePr>
        <p:xfrm>
          <a:off x="914400" y="1600200"/>
          <a:ext cx="4205288" cy="137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Worksheet" r:id="rId4" imgW="2373840" imgH="776160" progId="Excel.Sheet.8">
                  <p:embed/>
                </p:oleObj>
              </mc:Choice>
              <mc:Fallback>
                <p:oleObj name="Worksheet" r:id="rId4" imgW="2373840" imgH="776160" progId="Excel.Shee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600200"/>
                        <a:ext cx="4205288" cy="1374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593725" y="727075"/>
            <a:ext cx="1562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IE"/>
              <a:t>Parts Table</a:t>
            </a:r>
            <a:endParaRPr lang="en-US"/>
          </a:p>
        </p:txBody>
      </p:sp>
      <p:graphicFrame>
        <p:nvGraphicFramePr>
          <p:cNvPr id="50180" name="Object 4"/>
          <p:cNvGraphicFramePr>
            <a:graphicFrameLocks noChangeAspect="1"/>
          </p:cNvGraphicFramePr>
          <p:nvPr/>
        </p:nvGraphicFramePr>
        <p:xfrm>
          <a:off x="1219200" y="4114800"/>
          <a:ext cx="3990975" cy="151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Worksheet" r:id="rId7" imgW="2047680" imgH="776160" progId="Excel.Sheet.8">
                  <p:embed/>
                </p:oleObj>
              </mc:Choice>
              <mc:Fallback>
                <p:oleObj name="Worksheet" r:id="rId7" imgW="2047680" imgH="776160" progId="Excel.Sheet.8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114800"/>
                        <a:ext cx="3990975" cy="1514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1" name="Text Box 5"/>
          <p:cNvSpPr txBox="1">
            <a:spLocks noChangeArrowheads="1"/>
          </p:cNvSpPr>
          <p:nvPr/>
        </p:nvSpPr>
        <p:spPr bwMode="auto">
          <a:xfrm>
            <a:off x="974725" y="3546475"/>
            <a:ext cx="1933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IE"/>
              <a:t>Projects Table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02" name="Object 2"/>
          <p:cNvGraphicFramePr>
            <a:graphicFrameLocks noChangeAspect="1"/>
          </p:cNvGraphicFramePr>
          <p:nvPr/>
        </p:nvGraphicFramePr>
        <p:xfrm>
          <a:off x="914400" y="1600200"/>
          <a:ext cx="4205288" cy="137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Worksheet" r:id="rId4" imgW="2373840" imgH="776160" progId="Excel.Sheet.8">
                  <p:embed/>
                </p:oleObj>
              </mc:Choice>
              <mc:Fallback>
                <p:oleObj name="Worksheet" r:id="rId4" imgW="2373840" imgH="776160" progId="Excel.Shee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600200"/>
                        <a:ext cx="4205288" cy="1374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593725" y="727075"/>
            <a:ext cx="1562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IE"/>
              <a:t>Parts Table</a:t>
            </a:r>
            <a:endParaRPr lang="en-US"/>
          </a:p>
        </p:txBody>
      </p:sp>
      <p:graphicFrame>
        <p:nvGraphicFramePr>
          <p:cNvPr id="51204" name="Object 4"/>
          <p:cNvGraphicFramePr>
            <a:graphicFrameLocks noChangeAspect="1"/>
          </p:cNvGraphicFramePr>
          <p:nvPr/>
        </p:nvGraphicFramePr>
        <p:xfrm>
          <a:off x="1219200" y="4114800"/>
          <a:ext cx="3990975" cy="151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Worksheet" r:id="rId7" imgW="2047680" imgH="776160" progId="Excel.Sheet.8">
                  <p:embed/>
                </p:oleObj>
              </mc:Choice>
              <mc:Fallback>
                <p:oleObj name="Worksheet" r:id="rId7" imgW="2047680" imgH="776160" progId="Excel.Sheet.8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114800"/>
                        <a:ext cx="3990975" cy="1514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5" name="Text Box 5"/>
          <p:cNvSpPr txBox="1">
            <a:spLocks noChangeArrowheads="1"/>
          </p:cNvSpPr>
          <p:nvPr/>
        </p:nvSpPr>
        <p:spPr bwMode="auto">
          <a:xfrm>
            <a:off x="974725" y="3546475"/>
            <a:ext cx="1933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IE"/>
              <a:t>Projects Table</a:t>
            </a:r>
            <a:endParaRPr lang="en-US"/>
          </a:p>
        </p:txBody>
      </p:sp>
      <p:sp>
        <p:nvSpPr>
          <p:cNvPr id="51206" name="Text Box 6"/>
          <p:cNvSpPr txBox="1">
            <a:spLocks noChangeArrowheads="1"/>
          </p:cNvSpPr>
          <p:nvPr/>
        </p:nvSpPr>
        <p:spPr bwMode="auto">
          <a:xfrm>
            <a:off x="6156325" y="3394075"/>
            <a:ext cx="1085850" cy="514350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IE">
                <a:solidFill>
                  <a:srgbClr val="FF0000"/>
                </a:solidFill>
              </a:rPr>
              <a:t>Link??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51207" name="Line 7"/>
          <p:cNvSpPr>
            <a:spLocks noChangeShapeType="1"/>
          </p:cNvSpPr>
          <p:nvPr/>
        </p:nvSpPr>
        <p:spPr bwMode="auto">
          <a:xfrm flipH="1" flipV="1">
            <a:off x="5410200" y="3048000"/>
            <a:ext cx="457200" cy="3810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208" name="Line 8"/>
          <p:cNvSpPr>
            <a:spLocks noChangeShapeType="1"/>
          </p:cNvSpPr>
          <p:nvPr/>
        </p:nvSpPr>
        <p:spPr bwMode="auto">
          <a:xfrm flipH="1">
            <a:off x="5486400" y="3581400"/>
            <a:ext cx="533400" cy="5334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272" name="Object 0"/>
          <p:cNvGraphicFramePr>
            <a:graphicFrameLocks noChangeAspect="1"/>
          </p:cNvGraphicFramePr>
          <p:nvPr/>
        </p:nvGraphicFramePr>
        <p:xfrm>
          <a:off x="609600" y="1219200"/>
          <a:ext cx="3886200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Worksheet" r:id="rId4" imgW="2373840" imgH="776160" progId="Excel.Sheet.8">
                  <p:embed/>
                </p:oleObj>
              </mc:Choice>
              <mc:Fallback>
                <p:oleObj name="Worksheet" r:id="rId4" imgW="2373840" imgH="776160" progId="Excel.Shee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219200"/>
                        <a:ext cx="3886200" cy="127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288925" y="346075"/>
            <a:ext cx="1562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IE"/>
              <a:t>Parts Table</a:t>
            </a:r>
            <a:endParaRPr lang="en-US"/>
          </a:p>
        </p:txBody>
      </p:sp>
      <p:graphicFrame>
        <p:nvGraphicFramePr>
          <p:cNvPr id="54273" name="Object 1"/>
          <p:cNvGraphicFramePr>
            <a:graphicFrameLocks noChangeAspect="1"/>
          </p:cNvGraphicFramePr>
          <p:nvPr/>
        </p:nvGraphicFramePr>
        <p:xfrm>
          <a:off x="762000" y="4354513"/>
          <a:ext cx="3352800" cy="127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Worksheet" r:id="rId7" imgW="2047680" imgH="776160" progId="Excel.Sheet.8">
                  <p:embed/>
                </p:oleObj>
              </mc:Choice>
              <mc:Fallback>
                <p:oleObj name="Worksheet" r:id="rId7" imgW="2047680" imgH="776160" progId="Excel.Sheet.8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354513"/>
                        <a:ext cx="3352800" cy="127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29" name="Text Box 5"/>
          <p:cNvSpPr txBox="1">
            <a:spLocks noChangeArrowheads="1"/>
          </p:cNvSpPr>
          <p:nvPr/>
        </p:nvSpPr>
        <p:spPr bwMode="auto">
          <a:xfrm>
            <a:off x="304800" y="3733800"/>
            <a:ext cx="1933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IE"/>
              <a:t>Projects Table</a:t>
            </a:r>
            <a:endParaRPr lang="en-US"/>
          </a:p>
        </p:txBody>
      </p:sp>
      <p:graphicFrame>
        <p:nvGraphicFramePr>
          <p:cNvPr id="542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8071621"/>
              </p:ext>
            </p:extLst>
          </p:nvPr>
        </p:nvGraphicFramePr>
        <p:xfrm>
          <a:off x="4876800" y="3494088"/>
          <a:ext cx="3290888" cy="175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Worksheet" r:id="rId9" imgW="1838257" imgH="980985" progId="Excel.Sheet.8">
                  <p:embed/>
                </p:oleObj>
              </mc:Choice>
              <mc:Fallback>
                <p:oleObj name="Worksheet" r:id="rId9" imgW="1838257" imgH="980985" progId="Excel.Sheet.8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3494088"/>
                        <a:ext cx="3290888" cy="175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4" name="Text Box 10"/>
          <p:cNvSpPr txBox="1">
            <a:spLocks noChangeArrowheads="1"/>
          </p:cNvSpPr>
          <p:nvPr/>
        </p:nvSpPr>
        <p:spPr bwMode="auto">
          <a:xfrm>
            <a:off x="4860925" y="2784475"/>
            <a:ext cx="28305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IE"/>
              <a:t>Parts_Required Table</a:t>
            </a:r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296" name="Object 0"/>
          <p:cNvGraphicFramePr>
            <a:graphicFrameLocks noChangeAspect="1"/>
          </p:cNvGraphicFramePr>
          <p:nvPr/>
        </p:nvGraphicFramePr>
        <p:xfrm>
          <a:off x="609600" y="1219200"/>
          <a:ext cx="3886200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Worksheet" r:id="rId4" imgW="2373840" imgH="776160" progId="Excel.Sheet.8">
                  <p:embed/>
                </p:oleObj>
              </mc:Choice>
              <mc:Fallback>
                <p:oleObj name="Worksheet" r:id="rId4" imgW="2373840" imgH="776160" progId="Excel.Shee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219200"/>
                        <a:ext cx="3886200" cy="127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1" name="Text Box 3"/>
          <p:cNvSpPr txBox="1">
            <a:spLocks noChangeArrowheads="1"/>
          </p:cNvSpPr>
          <p:nvPr/>
        </p:nvSpPr>
        <p:spPr bwMode="auto">
          <a:xfrm>
            <a:off x="288925" y="346075"/>
            <a:ext cx="1562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IE"/>
              <a:t>Parts Table</a:t>
            </a:r>
            <a:endParaRPr lang="en-US"/>
          </a:p>
        </p:txBody>
      </p:sp>
      <p:graphicFrame>
        <p:nvGraphicFramePr>
          <p:cNvPr id="55297" name="Object 1"/>
          <p:cNvGraphicFramePr>
            <a:graphicFrameLocks noChangeAspect="1"/>
          </p:cNvGraphicFramePr>
          <p:nvPr/>
        </p:nvGraphicFramePr>
        <p:xfrm>
          <a:off x="762000" y="4354513"/>
          <a:ext cx="3352800" cy="127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Worksheet" r:id="rId7" imgW="2047680" imgH="776160" progId="Excel.Sheet.8">
                  <p:embed/>
                </p:oleObj>
              </mc:Choice>
              <mc:Fallback>
                <p:oleObj name="Worksheet" r:id="rId7" imgW="2047680" imgH="776160" progId="Excel.Sheet.8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354513"/>
                        <a:ext cx="3352800" cy="127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3" name="Text Box 5"/>
          <p:cNvSpPr txBox="1">
            <a:spLocks noChangeArrowheads="1"/>
          </p:cNvSpPr>
          <p:nvPr/>
        </p:nvSpPr>
        <p:spPr bwMode="auto">
          <a:xfrm>
            <a:off x="304800" y="3733800"/>
            <a:ext cx="1933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IE"/>
              <a:t>Projects Table</a:t>
            </a:r>
            <a:endParaRPr lang="en-US"/>
          </a:p>
        </p:txBody>
      </p:sp>
      <p:graphicFrame>
        <p:nvGraphicFramePr>
          <p:cNvPr id="5529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5483424"/>
              </p:ext>
            </p:extLst>
          </p:nvPr>
        </p:nvGraphicFramePr>
        <p:xfrm>
          <a:off x="4876800" y="3494088"/>
          <a:ext cx="3290888" cy="175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name="Worksheet" r:id="rId9" imgW="1838257" imgH="980985" progId="Excel.Sheet.8">
                  <p:embed/>
                </p:oleObj>
              </mc:Choice>
              <mc:Fallback>
                <p:oleObj name="Worksheet" r:id="rId9" imgW="1838257" imgH="980985" progId="Excel.Sheet.8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3494088"/>
                        <a:ext cx="3290888" cy="175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5" name="Text Box 7"/>
          <p:cNvSpPr txBox="1">
            <a:spLocks noChangeArrowheads="1"/>
          </p:cNvSpPr>
          <p:nvPr/>
        </p:nvSpPr>
        <p:spPr bwMode="auto">
          <a:xfrm>
            <a:off x="4860925" y="2784475"/>
            <a:ext cx="28305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IE"/>
              <a:t>Parts_Required Table</a:t>
            </a:r>
            <a:endParaRPr lang="en-US"/>
          </a:p>
        </p:txBody>
      </p:sp>
      <p:sp>
        <p:nvSpPr>
          <p:cNvPr id="53256" name="Oval 8"/>
          <p:cNvSpPr>
            <a:spLocks noChangeArrowheads="1"/>
          </p:cNvSpPr>
          <p:nvPr/>
        </p:nvSpPr>
        <p:spPr bwMode="auto">
          <a:xfrm>
            <a:off x="533400" y="1447800"/>
            <a:ext cx="838200" cy="457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257" name="Oval 9"/>
          <p:cNvSpPr>
            <a:spLocks noChangeArrowheads="1"/>
          </p:cNvSpPr>
          <p:nvPr/>
        </p:nvSpPr>
        <p:spPr bwMode="auto">
          <a:xfrm>
            <a:off x="4648200" y="3733800"/>
            <a:ext cx="838200" cy="457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3258" name="AutoShape 10"/>
          <p:cNvCxnSpPr>
            <a:cxnSpLocks noChangeShapeType="1"/>
            <a:stCxn id="53256" idx="5"/>
            <a:endCxn id="53257" idx="1"/>
          </p:cNvCxnSpPr>
          <p:nvPr/>
        </p:nvCxnSpPr>
        <p:spPr bwMode="auto">
          <a:xfrm rot="16200000" flipH="1">
            <a:off x="2047876" y="1058862"/>
            <a:ext cx="1924050" cy="3521075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</p:cxnSp>
      <p:sp>
        <p:nvSpPr>
          <p:cNvPr id="53259" name="Oval 11"/>
          <p:cNvSpPr>
            <a:spLocks noChangeArrowheads="1"/>
          </p:cNvSpPr>
          <p:nvPr/>
        </p:nvSpPr>
        <p:spPr bwMode="auto">
          <a:xfrm>
            <a:off x="685800" y="4572000"/>
            <a:ext cx="838200" cy="457200"/>
          </a:xfrm>
          <a:prstGeom prst="ellipse">
            <a:avLst/>
          </a:prstGeom>
          <a:noFill/>
          <a:ln w="38100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260" name="Oval 12"/>
          <p:cNvSpPr>
            <a:spLocks noChangeArrowheads="1"/>
          </p:cNvSpPr>
          <p:nvPr/>
        </p:nvSpPr>
        <p:spPr bwMode="auto">
          <a:xfrm>
            <a:off x="5857081" y="3665810"/>
            <a:ext cx="838200" cy="457200"/>
          </a:xfrm>
          <a:prstGeom prst="ellipse">
            <a:avLst/>
          </a:prstGeom>
          <a:noFill/>
          <a:ln w="38100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3261" name="AutoShape 13"/>
          <p:cNvCxnSpPr>
            <a:cxnSpLocks noChangeShapeType="1"/>
            <a:stCxn id="53259" idx="5"/>
            <a:endCxn id="53260" idx="1"/>
          </p:cNvCxnSpPr>
          <p:nvPr/>
        </p:nvCxnSpPr>
        <p:spPr bwMode="auto">
          <a:xfrm rot="5400000" flipH="1" flipV="1">
            <a:off x="3075800" y="2058212"/>
            <a:ext cx="1229480" cy="4578585"/>
          </a:xfrm>
          <a:prstGeom prst="curvedConnector5">
            <a:avLst>
              <a:gd name="adj1" fmla="val -18593"/>
              <a:gd name="adj2" fmla="val 50000"/>
              <a:gd name="adj3" fmla="val 118593"/>
            </a:avLst>
          </a:prstGeom>
          <a:noFill/>
          <a:ln w="28575">
            <a:solidFill>
              <a:srgbClr val="00FF00"/>
            </a:solidFill>
            <a:round/>
            <a:headEnd/>
            <a:tailEnd/>
          </a:ln>
          <a:effectLst/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FA4B1-58F2-45D5-AF46-9B50F720F205}" type="slidenum">
              <a:rPr lang="en-US"/>
              <a:pPr/>
              <a:t>38</a:t>
            </a:fld>
            <a:endParaRPr lang="en-US"/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Self Test Questions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 typeface="Wingdings" pitchFamily="2" charset="2"/>
              <a:buAutoNum type="arabicPeriod"/>
            </a:pPr>
            <a:r>
              <a:rPr lang="en-GB" sz="2000"/>
              <a:t>Describe 2 models for data storage. Give examples to illustrate each. 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GB" sz="2000"/>
              <a:t>In the Projects and parts database discussed in class – add in a new project managed by Bob in limerick which requires 1000 nuts and bolts and 200 clips (part nr 16, weight 30grms) – draw the final Database using 3 different DB models</a:t>
            </a:r>
          </a:p>
          <a:p>
            <a:pPr marL="609600" indent="-609600">
              <a:buFont typeface="Wingdings" pitchFamily="2" charset="2"/>
              <a:buAutoNum type="arabicPeriod"/>
            </a:pPr>
            <a:endParaRPr lang="en-GB" sz="2000"/>
          </a:p>
          <a:p>
            <a:pPr marL="609600" indent="-609600">
              <a:buFont typeface="Wingdings" pitchFamily="2" charset="2"/>
              <a:buAutoNum type="arabicPeriod"/>
            </a:pPr>
            <a:endParaRPr lang="en-GB" sz="2000"/>
          </a:p>
          <a:p>
            <a:pPr marL="609600" indent="-609600">
              <a:buFont typeface="Wingdings" pitchFamily="2" charset="2"/>
              <a:buAutoNum type="arabicPeriod"/>
            </a:pP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1F4E-46AE-48C8-B34E-25909F1129EC}" type="slidenum">
              <a:rPr lang="en-US"/>
              <a:pPr/>
              <a:t>4</a:t>
            </a:fld>
            <a:endParaRPr lang="en-US"/>
          </a:p>
        </p:txBody>
      </p:sp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200" dirty="0" smtClean="0"/>
              <a:t>Hierarchical DBMS</a:t>
            </a:r>
            <a:endParaRPr lang="en-GB" sz="3200" dirty="0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114800"/>
          </a:xfrm>
        </p:spPr>
        <p:txBody>
          <a:bodyPr/>
          <a:lstStyle/>
          <a:p>
            <a:r>
              <a:rPr lang="en-GB" sz="2800"/>
              <a:t>Data in hierarchical form is viewed as consisting of a series of independent trees</a:t>
            </a:r>
          </a:p>
          <a:p>
            <a:r>
              <a:rPr lang="en-GB" sz="2800"/>
              <a:t>Hierarchical DBMS’s are good for 1:many but not for many:many relationships</a:t>
            </a:r>
          </a:p>
          <a:p>
            <a:pPr>
              <a:buFont typeface="Wingdings" pitchFamily="2" charset="2"/>
              <a:buNone/>
            </a:pPr>
            <a:endParaRPr lang="en-US" sz="2800"/>
          </a:p>
        </p:txBody>
      </p:sp>
      <p:graphicFrame>
        <p:nvGraphicFramePr>
          <p:cNvPr id="79876" name="Group 4"/>
          <p:cNvGraphicFramePr>
            <a:graphicFrameLocks noGrp="1"/>
          </p:cNvGraphicFramePr>
          <p:nvPr/>
        </p:nvGraphicFramePr>
        <p:xfrm>
          <a:off x="381000" y="3962400"/>
          <a:ext cx="7315200" cy="518160"/>
        </p:xfrm>
        <a:graphic>
          <a:graphicData uri="http://schemas.openxmlformats.org/drawingml/2006/table">
            <a:tbl>
              <a:tblPr/>
              <a:tblGrid>
                <a:gridCol w="1371600"/>
                <a:gridCol w="2286000"/>
                <a:gridCol w="1828800"/>
                <a:gridCol w="1828800"/>
              </a:tblGrid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923456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John Smith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Castletroy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Limerick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9889" name="Group 17"/>
          <p:cNvGraphicFramePr>
            <a:graphicFrameLocks noGrp="1"/>
          </p:cNvGraphicFramePr>
          <p:nvPr/>
        </p:nvGraphicFramePr>
        <p:xfrm>
          <a:off x="1295400" y="5029200"/>
          <a:ext cx="7315200" cy="518160"/>
        </p:xfrm>
        <a:graphic>
          <a:graphicData uri="http://schemas.openxmlformats.org/drawingml/2006/table">
            <a:tbl>
              <a:tblPr/>
              <a:tblGrid>
                <a:gridCol w="1371600"/>
                <a:gridCol w="2286000"/>
                <a:gridCol w="1828800"/>
                <a:gridCol w="1828800"/>
              </a:tblGrid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SD401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23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49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72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9902" name="Group 30"/>
          <p:cNvGraphicFramePr>
            <a:graphicFrameLocks noGrp="1"/>
          </p:cNvGraphicFramePr>
          <p:nvPr/>
        </p:nvGraphicFramePr>
        <p:xfrm>
          <a:off x="1295400" y="5638800"/>
          <a:ext cx="7315200" cy="518160"/>
        </p:xfrm>
        <a:graphic>
          <a:graphicData uri="http://schemas.openxmlformats.org/drawingml/2006/table">
            <a:tbl>
              <a:tblPr/>
              <a:tblGrid>
                <a:gridCol w="1371600"/>
                <a:gridCol w="2286000"/>
                <a:gridCol w="1828800"/>
                <a:gridCol w="1828800"/>
              </a:tblGrid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SD402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23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49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72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9915" name="Text Box 43"/>
          <p:cNvSpPr txBox="1">
            <a:spLocks noChangeArrowheads="1"/>
          </p:cNvSpPr>
          <p:nvPr/>
        </p:nvSpPr>
        <p:spPr bwMode="auto">
          <a:xfrm>
            <a:off x="212725" y="3595688"/>
            <a:ext cx="13446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2000"/>
              <a:t>STUDENT</a:t>
            </a:r>
            <a:endParaRPr lang="en-US" sz="2000"/>
          </a:p>
        </p:txBody>
      </p:sp>
      <p:sp>
        <p:nvSpPr>
          <p:cNvPr id="79916" name="Text Box 44"/>
          <p:cNvSpPr txBox="1">
            <a:spLocks noChangeArrowheads="1"/>
          </p:cNvSpPr>
          <p:nvPr/>
        </p:nvSpPr>
        <p:spPr bwMode="auto">
          <a:xfrm>
            <a:off x="228600" y="4648200"/>
            <a:ext cx="1287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2000"/>
              <a:t>RESULTS</a:t>
            </a:r>
            <a:endParaRPr lang="en-US" sz="2000"/>
          </a:p>
        </p:txBody>
      </p:sp>
      <p:sp>
        <p:nvSpPr>
          <p:cNvPr id="79917" name="Line 45"/>
          <p:cNvSpPr>
            <a:spLocks noChangeShapeType="1"/>
          </p:cNvSpPr>
          <p:nvPr/>
        </p:nvSpPr>
        <p:spPr bwMode="auto">
          <a:xfrm>
            <a:off x="3581400" y="4495800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9402F-875F-48EB-AFB8-AABB97BED53F}" type="slidenum">
              <a:rPr lang="en-US"/>
              <a:pPr/>
              <a:t>5</a:t>
            </a:fld>
            <a:endParaRPr lang="en-US"/>
          </a:p>
        </p:txBody>
      </p:sp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Network DBMS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Network DBMS store data as a network of data items</a:t>
            </a:r>
            <a:endParaRPr lang="en-US"/>
          </a:p>
        </p:txBody>
      </p:sp>
      <p:graphicFrame>
        <p:nvGraphicFramePr>
          <p:cNvPr id="80900" name="Group 4"/>
          <p:cNvGraphicFramePr>
            <a:graphicFrameLocks noGrp="1"/>
          </p:cNvGraphicFramePr>
          <p:nvPr/>
        </p:nvGraphicFramePr>
        <p:xfrm>
          <a:off x="1447800" y="3733800"/>
          <a:ext cx="4724400" cy="431800"/>
        </p:xfrm>
        <a:graphic>
          <a:graphicData uri="http://schemas.openxmlformats.org/drawingml/2006/table">
            <a:tbl>
              <a:tblPr/>
              <a:tblGrid>
                <a:gridCol w="1023938"/>
                <a:gridCol w="1417637"/>
                <a:gridCol w="1258888"/>
                <a:gridCol w="1023937"/>
              </a:tblGrid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923456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John Smith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Castletroy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Limerick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0913" name="Group 17"/>
          <p:cNvGraphicFramePr>
            <a:graphicFrameLocks noGrp="1"/>
          </p:cNvGraphicFramePr>
          <p:nvPr/>
        </p:nvGraphicFramePr>
        <p:xfrm>
          <a:off x="1066800" y="4876800"/>
          <a:ext cx="2438400" cy="431800"/>
        </p:xfrm>
        <a:graphic>
          <a:graphicData uri="http://schemas.openxmlformats.org/drawingml/2006/table">
            <a:tbl>
              <a:tblPr/>
              <a:tblGrid>
                <a:gridCol w="857250"/>
                <a:gridCol w="514350"/>
                <a:gridCol w="533400"/>
                <a:gridCol w="533400"/>
              </a:tblGrid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SD401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23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49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72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0926" name="Group 30"/>
          <p:cNvGraphicFramePr>
            <a:graphicFrameLocks noGrp="1"/>
          </p:cNvGraphicFramePr>
          <p:nvPr/>
        </p:nvGraphicFramePr>
        <p:xfrm>
          <a:off x="5105400" y="4648200"/>
          <a:ext cx="2514600" cy="431800"/>
        </p:xfrm>
        <a:graphic>
          <a:graphicData uri="http://schemas.openxmlformats.org/drawingml/2006/table">
            <a:tbl>
              <a:tblPr/>
              <a:tblGrid>
                <a:gridCol w="914400"/>
                <a:gridCol w="533400"/>
                <a:gridCol w="533400"/>
                <a:gridCol w="533400"/>
              </a:tblGrid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SD402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23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49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72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0939" name="Freeform 43"/>
          <p:cNvSpPr>
            <a:spLocks/>
          </p:cNvSpPr>
          <p:nvPr/>
        </p:nvSpPr>
        <p:spPr bwMode="auto">
          <a:xfrm>
            <a:off x="393700" y="3962400"/>
            <a:ext cx="977900" cy="1066800"/>
          </a:xfrm>
          <a:custGeom>
            <a:avLst/>
            <a:gdLst/>
            <a:ahLst/>
            <a:cxnLst>
              <a:cxn ang="0">
                <a:pos x="616" y="0"/>
              </a:cxn>
              <a:cxn ang="0">
                <a:pos x="40" y="192"/>
              </a:cxn>
              <a:cxn ang="0">
                <a:pos x="376" y="672"/>
              </a:cxn>
            </a:cxnLst>
            <a:rect l="0" t="0" r="r" b="b"/>
            <a:pathLst>
              <a:path w="616" h="672">
                <a:moveTo>
                  <a:pt x="616" y="0"/>
                </a:moveTo>
                <a:cubicBezTo>
                  <a:pt x="348" y="40"/>
                  <a:pt x="80" y="80"/>
                  <a:pt x="40" y="192"/>
                </a:cubicBezTo>
                <a:cubicBezTo>
                  <a:pt x="0" y="304"/>
                  <a:pt x="188" y="488"/>
                  <a:pt x="376" y="672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80940" name="Freeform 44"/>
          <p:cNvSpPr>
            <a:spLocks/>
          </p:cNvSpPr>
          <p:nvPr/>
        </p:nvSpPr>
        <p:spPr bwMode="auto">
          <a:xfrm>
            <a:off x="3581400" y="4826000"/>
            <a:ext cx="1447800" cy="393700"/>
          </a:xfrm>
          <a:custGeom>
            <a:avLst/>
            <a:gdLst/>
            <a:ahLst/>
            <a:cxnLst>
              <a:cxn ang="0">
                <a:pos x="0" y="176"/>
              </a:cxn>
              <a:cxn ang="0">
                <a:pos x="432" y="224"/>
              </a:cxn>
              <a:cxn ang="0">
                <a:pos x="720" y="32"/>
              </a:cxn>
              <a:cxn ang="0">
                <a:pos x="912" y="32"/>
              </a:cxn>
            </a:cxnLst>
            <a:rect l="0" t="0" r="r" b="b"/>
            <a:pathLst>
              <a:path w="912" h="248">
                <a:moveTo>
                  <a:pt x="0" y="176"/>
                </a:moveTo>
                <a:cubicBezTo>
                  <a:pt x="156" y="212"/>
                  <a:pt x="312" y="248"/>
                  <a:pt x="432" y="224"/>
                </a:cubicBezTo>
                <a:cubicBezTo>
                  <a:pt x="552" y="200"/>
                  <a:pt x="640" y="64"/>
                  <a:pt x="720" y="32"/>
                </a:cubicBezTo>
                <a:cubicBezTo>
                  <a:pt x="800" y="0"/>
                  <a:pt x="856" y="16"/>
                  <a:pt x="912" y="32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80941" name="Freeform 45"/>
          <p:cNvSpPr>
            <a:spLocks/>
          </p:cNvSpPr>
          <p:nvPr/>
        </p:nvSpPr>
        <p:spPr bwMode="auto">
          <a:xfrm>
            <a:off x="6248400" y="3822700"/>
            <a:ext cx="2222500" cy="1054100"/>
          </a:xfrm>
          <a:custGeom>
            <a:avLst/>
            <a:gdLst/>
            <a:ahLst/>
            <a:cxnLst>
              <a:cxn ang="0">
                <a:pos x="912" y="664"/>
              </a:cxn>
              <a:cxn ang="0">
                <a:pos x="1200" y="568"/>
              </a:cxn>
              <a:cxn ang="0">
                <a:pos x="1200" y="88"/>
              </a:cxn>
              <a:cxn ang="0">
                <a:pos x="0" y="40"/>
              </a:cxn>
            </a:cxnLst>
            <a:rect l="0" t="0" r="r" b="b"/>
            <a:pathLst>
              <a:path w="1400" h="664">
                <a:moveTo>
                  <a:pt x="912" y="664"/>
                </a:moveTo>
                <a:cubicBezTo>
                  <a:pt x="1032" y="664"/>
                  <a:pt x="1152" y="664"/>
                  <a:pt x="1200" y="568"/>
                </a:cubicBezTo>
                <a:cubicBezTo>
                  <a:pt x="1248" y="472"/>
                  <a:pt x="1400" y="176"/>
                  <a:pt x="1200" y="88"/>
                </a:cubicBezTo>
                <a:cubicBezTo>
                  <a:pt x="1000" y="0"/>
                  <a:pt x="500" y="20"/>
                  <a:pt x="0" y="40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B6FE4-696D-4AEF-891C-EF2E06ABE50C}" type="slidenum">
              <a:rPr lang="en-US"/>
              <a:pPr/>
              <a:t>6</a:t>
            </a:fld>
            <a:endParaRPr lang="en-US"/>
          </a:p>
        </p:txBody>
      </p:sp>
      <p:sp>
        <p:nvSpPr>
          <p:cNvPr id="81922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Relational</a:t>
            </a:r>
            <a:r>
              <a:rPr lang="en-US" dirty="0" smtClean="0"/>
              <a:t> </a:t>
            </a:r>
            <a:r>
              <a:rPr lang="en-GB" dirty="0" smtClean="0"/>
              <a:t>DBMS</a:t>
            </a:r>
            <a:endParaRPr lang="en-US" dirty="0"/>
          </a:p>
        </p:txBody>
      </p:sp>
      <p:sp>
        <p:nvSpPr>
          <p:cNvPr id="8192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Relations are represented by common data values in tables</a:t>
            </a:r>
          </a:p>
          <a:p>
            <a:pPr lvl="1"/>
            <a:r>
              <a:rPr lang="en-GB"/>
              <a:t>No pointers or links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A78A5-D6E1-4152-9089-CD94F6193AFE}" type="slidenum">
              <a:rPr lang="en-US"/>
              <a:pPr/>
              <a:t>7</a:t>
            </a:fld>
            <a:endParaRPr lang="en-US"/>
          </a:p>
        </p:txBody>
      </p:sp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Relational DBMS Example</a:t>
            </a:r>
          </a:p>
        </p:txBody>
      </p:sp>
      <p:graphicFrame>
        <p:nvGraphicFramePr>
          <p:cNvPr id="82947" name="Group 3"/>
          <p:cNvGraphicFramePr>
            <a:graphicFrameLocks noGrp="1"/>
          </p:cNvGraphicFramePr>
          <p:nvPr/>
        </p:nvGraphicFramePr>
        <p:xfrm>
          <a:off x="990600" y="2362200"/>
          <a:ext cx="5410200" cy="1463040"/>
        </p:xfrm>
        <a:graphic>
          <a:graphicData uri="http://schemas.openxmlformats.org/drawingml/2006/table">
            <a:tbl>
              <a:tblPr/>
              <a:tblGrid>
                <a:gridCol w="1066800"/>
                <a:gridCol w="1638300"/>
                <a:gridCol w="1485900"/>
                <a:gridCol w="1219200"/>
              </a:tblGrid>
              <a:tr h="120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923456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John Smith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Castletroy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Limerick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923867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Mary Burke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Castleconnel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Limerick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853456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Peter Jones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Oranmore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Galway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458567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Albert Ahern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Drumcondra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Dublin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3014" name="Group 70"/>
          <p:cNvGraphicFramePr>
            <a:graphicFrameLocks noGrp="1"/>
          </p:cNvGraphicFramePr>
          <p:nvPr/>
        </p:nvGraphicFramePr>
        <p:xfrm>
          <a:off x="3581400" y="4572000"/>
          <a:ext cx="4114800" cy="1828801"/>
        </p:xfrm>
        <a:graphic>
          <a:graphicData uri="http://schemas.openxmlformats.org/drawingml/2006/table">
            <a:tbl>
              <a:tblPr/>
              <a:tblGrid>
                <a:gridCol w="1036638"/>
                <a:gridCol w="792162"/>
                <a:gridCol w="519113"/>
                <a:gridCol w="655637"/>
                <a:gridCol w="1111250"/>
              </a:tblGrid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SD402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23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49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72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923456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SD401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23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49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72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923456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SD401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17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51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68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853456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3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SD401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21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45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66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458567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3006" name="Text Box 62"/>
          <p:cNvSpPr txBox="1">
            <a:spLocks noChangeArrowheads="1"/>
          </p:cNvSpPr>
          <p:nvPr/>
        </p:nvSpPr>
        <p:spPr bwMode="auto">
          <a:xfrm>
            <a:off x="914400" y="1905000"/>
            <a:ext cx="1057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2000"/>
              <a:t>Students</a:t>
            </a:r>
            <a:endParaRPr lang="en-US" sz="2000"/>
          </a:p>
        </p:txBody>
      </p:sp>
      <p:sp>
        <p:nvSpPr>
          <p:cNvPr id="83007" name="Text Box 63"/>
          <p:cNvSpPr txBox="1">
            <a:spLocks noChangeArrowheads="1"/>
          </p:cNvSpPr>
          <p:nvPr/>
        </p:nvSpPr>
        <p:spPr bwMode="auto">
          <a:xfrm>
            <a:off x="3200400" y="4191000"/>
            <a:ext cx="930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2000"/>
              <a:t>Results</a:t>
            </a:r>
            <a:endParaRPr lang="en-US" sz="2000"/>
          </a:p>
        </p:txBody>
      </p:sp>
      <p:sp>
        <p:nvSpPr>
          <p:cNvPr id="83010" name="Freeform 66"/>
          <p:cNvSpPr>
            <a:spLocks/>
          </p:cNvSpPr>
          <p:nvPr/>
        </p:nvSpPr>
        <p:spPr bwMode="auto">
          <a:xfrm>
            <a:off x="533400" y="2133600"/>
            <a:ext cx="1939925" cy="609600"/>
          </a:xfrm>
          <a:custGeom>
            <a:avLst/>
            <a:gdLst/>
            <a:ahLst/>
            <a:cxnLst>
              <a:cxn ang="0">
                <a:pos x="2899" y="0"/>
              </a:cxn>
              <a:cxn ang="0">
                <a:pos x="2298" y="122"/>
              </a:cxn>
              <a:cxn ang="0">
                <a:pos x="1943" y="171"/>
              </a:cxn>
              <a:cxn ang="0">
                <a:pos x="1698" y="208"/>
              </a:cxn>
              <a:cxn ang="0">
                <a:pos x="1575" y="245"/>
              </a:cxn>
              <a:cxn ang="0">
                <a:pos x="1404" y="269"/>
              </a:cxn>
              <a:cxn ang="0">
                <a:pos x="1122" y="318"/>
              </a:cxn>
              <a:cxn ang="0">
                <a:pos x="926" y="380"/>
              </a:cxn>
              <a:cxn ang="0">
                <a:pos x="852" y="392"/>
              </a:cxn>
              <a:cxn ang="0">
                <a:pos x="803" y="404"/>
              </a:cxn>
              <a:cxn ang="0">
                <a:pos x="595" y="465"/>
              </a:cxn>
              <a:cxn ang="0">
                <a:pos x="423" y="539"/>
              </a:cxn>
              <a:cxn ang="0">
                <a:pos x="276" y="600"/>
              </a:cxn>
              <a:cxn ang="0">
                <a:pos x="141" y="661"/>
              </a:cxn>
              <a:cxn ang="0">
                <a:pos x="43" y="809"/>
              </a:cxn>
              <a:cxn ang="0">
                <a:pos x="325" y="1066"/>
              </a:cxn>
              <a:cxn ang="0">
                <a:pos x="1428" y="1164"/>
              </a:cxn>
              <a:cxn ang="0">
                <a:pos x="2213" y="1213"/>
              </a:cxn>
              <a:cxn ang="0">
                <a:pos x="4345" y="1103"/>
              </a:cxn>
              <a:cxn ang="0">
                <a:pos x="4700" y="992"/>
              </a:cxn>
              <a:cxn ang="0">
                <a:pos x="4737" y="956"/>
              </a:cxn>
              <a:cxn ang="0">
                <a:pos x="4651" y="809"/>
              </a:cxn>
              <a:cxn ang="0">
                <a:pos x="4480" y="625"/>
              </a:cxn>
              <a:cxn ang="0">
                <a:pos x="4333" y="563"/>
              </a:cxn>
              <a:cxn ang="0">
                <a:pos x="4223" y="527"/>
              </a:cxn>
              <a:cxn ang="0">
                <a:pos x="3757" y="478"/>
              </a:cxn>
              <a:cxn ang="0">
                <a:pos x="3573" y="453"/>
              </a:cxn>
              <a:cxn ang="0">
                <a:pos x="3254" y="429"/>
              </a:cxn>
              <a:cxn ang="0">
                <a:pos x="2936" y="380"/>
              </a:cxn>
              <a:cxn ang="0">
                <a:pos x="2286" y="282"/>
              </a:cxn>
              <a:cxn ang="0">
                <a:pos x="2164" y="257"/>
              </a:cxn>
              <a:cxn ang="0">
                <a:pos x="1931" y="233"/>
              </a:cxn>
              <a:cxn ang="0">
                <a:pos x="1392" y="147"/>
              </a:cxn>
              <a:cxn ang="0">
                <a:pos x="1012" y="85"/>
              </a:cxn>
              <a:cxn ang="0">
                <a:pos x="950" y="61"/>
              </a:cxn>
            </a:cxnLst>
            <a:rect l="0" t="0" r="r" b="b"/>
            <a:pathLst>
              <a:path w="4778" h="1213">
                <a:moveTo>
                  <a:pt x="2899" y="0"/>
                </a:moveTo>
                <a:cubicBezTo>
                  <a:pt x="2707" y="62"/>
                  <a:pt x="2499" y="104"/>
                  <a:pt x="2298" y="122"/>
                </a:cubicBezTo>
                <a:cubicBezTo>
                  <a:pt x="2178" y="144"/>
                  <a:pt x="2065" y="160"/>
                  <a:pt x="1943" y="171"/>
                </a:cubicBezTo>
                <a:cubicBezTo>
                  <a:pt x="1797" y="208"/>
                  <a:pt x="1879" y="193"/>
                  <a:pt x="1698" y="208"/>
                </a:cubicBezTo>
                <a:cubicBezTo>
                  <a:pt x="1624" y="226"/>
                  <a:pt x="1665" y="215"/>
                  <a:pt x="1575" y="245"/>
                </a:cubicBezTo>
                <a:cubicBezTo>
                  <a:pt x="1520" y="263"/>
                  <a:pt x="1460" y="257"/>
                  <a:pt x="1404" y="269"/>
                </a:cubicBezTo>
                <a:cubicBezTo>
                  <a:pt x="1310" y="289"/>
                  <a:pt x="1218" y="305"/>
                  <a:pt x="1122" y="318"/>
                </a:cubicBezTo>
                <a:cubicBezTo>
                  <a:pt x="1059" y="340"/>
                  <a:pt x="990" y="362"/>
                  <a:pt x="926" y="380"/>
                </a:cubicBezTo>
                <a:cubicBezTo>
                  <a:pt x="902" y="387"/>
                  <a:pt x="877" y="387"/>
                  <a:pt x="852" y="392"/>
                </a:cubicBezTo>
                <a:cubicBezTo>
                  <a:pt x="835" y="395"/>
                  <a:pt x="819" y="399"/>
                  <a:pt x="803" y="404"/>
                </a:cubicBezTo>
                <a:cubicBezTo>
                  <a:pt x="733" y="424"/>
                  <a:pt x="665" y="448"/>
                  <a:pt x="595" y="465"/>
                </a:cubicBezTo>
                <a:cubicBezTo>
                  <a:pt x="543" y="500"/>
                  <a:pt x="481" y="513"/>
                  <a:pt x="423" y="539"/>
                </a:cubicBezTo>
                <a:cubicBezTo>
                  <a:pt x="284" y="602"/>
                  <a:pt x="373" y="576"/>
                  <a:pt x="276" y="600"/>
                </a:cubicBezTo>
                <a:cubicBezTo>
                  <a:pt x="231" y="623"/>
                  <a:pt x="186" y="639"/>
                  <a:pt x="141" y="661"/>
                </a:cubicBezTo>
                <a:cubicBezTo>
                  <a:pt x="95" y="708"/>
                  <a:pt x="79" y="756"/>
                  <a:pt x="43" y="809"/>
                </a:cubicBezTo>
                <a:cubicBezTo>
                  <a:pt x="0" y="986"/>
                  <a:pt x="181" y="1048"/>
                  <a:pt x="325" y="1066"/>
                </a:cubicBezTo>
                <a:cubicBezTo>
                  <a:pt x="692" y="1111"/>
                  <a:pt x="1059" y="1148"/>
                  <a:pt x="1428" y="1164"/>
                </a:cubicBezTo>
                <a:cubicBezTo>
                  <a:pt x="1684" y="1200"/>
                  <a:pt x="1954" y="1201"/>
                  <a:pt x="2213" y="1213"/>
                </a:cubicBezTo>
                <a:cubicBezTo>
                  <a:pt x="2920" y="1199"/>
                  <a:pt x="3642" y="1180"/>
                  <a:pt x="4345" y="1103"/>
                </a:cubicBezTo>
                <a:cubicBezTo>
                  <a:pt x="4467" y="1071"/>
                  <a:pt x="4582" y="1034"/>
                  <a:pt x="4700" y="992"/>
                </a:cubicBezTo>
                <a:cubicBezTo>
                  <a:pt x="4712" y="980"/>
                  <a:pt x="4727" y="970"/>
                  <a:pt x="4737" y="956"/>
                </a:cubicBezTo>
                <a:cubicBezTo>
                  <a:pt x="4778" y="895"/>
                  <a:pt x="4677" y="845"/>
                  <a:pt x="4651" y="809"/>
                </a:cubicBezTo>
                <a:cubicBezTo>
                  <a:pt x="4598" y="737"/>
                  <a:pt x="4557" y="673"/>
                  <a:pt x="4480" y="625"/>
                </a:cubicBezTo>
                <a:cubicBezTo>
                  <a:pt x="4434" y="596"/>
                  <a:pt x="4381" y="587"/>
                  <a:pt x="4333" y="563"/>
                </a:cubicBezTo>
                <a:cubicBezTo>
                  <a:pt x="4250" y="521"/>
                  <a:pt x="4353" y="548"/>
                  <a:pt x="4223" y="527"/>
                </a:cubicBezTo>
                <a:cubicBezTo>
                  <a:pt x="4078" y="476"/>
                  <a:pt x="3907" y="486"/>
                  <a:pt x="3757" y="478"/>
                </a:cubicBezTo>
                <a:cubicBezTo>
                  <a:pt x="3672" y="463"/>
                  <a:pt x="3671" y="461"/>
                  <a:pt x="3573" y="453"/>
                </a:cubicBezTo>
                <a:cubicBezTo>
                  <a:pt x="3467" y="444"/>
                  <a:pt x="3254" y="429"/>
                  <a:pt x="3254" y="429"/>
                </a:cubicBezTo>
                <a:cubicBezTo>
                  <a:pt x="3149" y="407"/>
                  <a:pt x="3042" y="395"/>
                  <a:pt x="2936" y="380"/>
                </a:cubicBezTo>
                <a:cubicBezTo>
                  <a:pt x="2719" y="349"/>
                  <a:pt x="2505" y="303"/>
                  <a:pt x="2286" y="282"/>
                </a:cubicBezTo>
                <a:cubicBezTo>
                  <a:pt x="2233" y="268"/>
                  <a:pt x="2225" y="264"/>
                  <a:pt x="2164" y="257"/>
                </a:cubicBezTo>
                <a:cubicBezTo>
                  <a:pt x="2086" y="248"/>
                  <a:pt x="1931" y="233"/>
                  <a:pt x="1931" y="233"/>
                </a:cubicBezTo>
                <a:cubicBezTo>
                  <a:pt x="1756" y="188"/>
                  <a:pt x="1572" y="169"/>
                  <a:pt x="1392" y="147"/>
                </a:cubicBezTo>
                <a:cubicBezTo>
                  <a:pt x="1269" y="106"/>
                  <a:pt x="1141" y="96"/>
                  <a:pt x="1012" y="85"/>
                </a:cubicBezTo>
                <a:cubicBezTo>
                  <a:pt x="966" y="70"/>
                  <a:pt x="987" y="79"/>
                  <a:pt x="950" y="61"/>
                </a:cubicBezTo>
              </a:path>
            </a:pathLst>
          </a:custGeom>
          <a:noFill/>
          <a:ln w="38100" cmpd="sng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83011" name="Freeform 67"/>
          <p:cNvSpPr>
            <a:spLocks/>
          </p:cNvSpPr>
          <p:nvPr/>
        </p:nvSpPr>
        <p:spPr bwMode="auto">
          <a:xfrm>
            <a:off x="6324600" y="4419600"/>
            <a:ext cx="1939925" cy="609600"/>
          </a:xfrm>
          <a:custGeom>
            <a:avLst/>
            <a:gdLst/>
            <a:ahLst/>
            <a:cxnLst>
              <a:cxn ang="0">
                <a:pos x="2899" y="0"/>
              </a:cxn>
              <a:cxn ang="0">
                <a:pos x="2298" y="122"/>
              </a:cxn>
              <a:cxn ang="0">
                <a:pos x="1943" y="171"/>
              </a:cxn>
              <a:cxn ang="0">
                <a:pos x="1698" y="208"/>
              </a:cxn>
              <a:cxn ang="0">
                <a:pos x="1575" y="245"/>
              </a:cxn>
              <a:cxn ang="0">
                <a:pos x="1404" y="269"/>
              </a:cxn>
              <a:cxn ang="0">
                <a:pos x="1122" y="318"/>
              </a:cxn>
              <a:cxn ang="0">
                <a:pos x="926" y="380"/>
              </a:cxn>
              <a:cxn ang="0">
                <a:pos x="852" y="392"/>
              </a:cxn>
              <a:cxn ang="0">
                <a:pos x="803" y="404"/>
              </a:cxn>
              <a:cxn ang="0">
                <a:pos x="595" y="465"/>
              </a:cxn>
              <a:cxn ang="0">
                <a:pos x="423" y="539"/>
              </a:cxn>
              <a:cxn ang="0">
                <a:pos x="276" y="600"/>
              </a:cxn>
              <a:cxn ang="0">
                <a:pos x="141" y="661"/>
              </a:cxn>
              <a:cxn ang="0">
                <a:pos x="43" y="809"/>
              </a:cxn>
              <a:cxn ang="0">
                <a:pos x="325" y="1066"/>
              </a:cxn>
              <a:cxn ang="0">
                <a:pos x="1428" y="1164"/>
              </a:cxn>
              <a:cxn ang="0">
                <a:pos x="2213" y="1213"/>
              </a:cxn>
              <a:cxn ang="0">
                <a:pos x="4345" y="1103"/>
              </a:cxn>
              <a:cxn ang="0">
                <a:pos x="4700" y="992"/>
              </a:cxn>
              <a:cxn ang="0">
                <a:pos x="4737" y="956"/>
              </a:cxn>
              <a:cxn ang="0">
                <a:pos x="4651" y="809"/>
              </a:cxn>
              <a:cxn ang="0">
                <a:pos x="4480" y="625"/>
              </a:cxn>
              <a:cxn ang="0">
                <a:pos x="4333" y="563"/>
              </a:cxn>
              <a:cxn ang="0">
                <a:pos x="4223" y="527"/>
              </a:cxn>
              <a:cxn ang="0">
                <a:pos x="3757" y="478"/>
              </a:cxn>
              <a:cxn ang="0">
                <a:pos x="3573" y="453"/>
              </a:cxn>
              <a:cxn ang="0">
                <a:pos x="3254" y="429"/>
              </a:cxn>
              <a:cxn ang="0">
                <a:pos x="2936" y="380"/>
              </a:cxn>
              <a:cxn ang="0">
                <a:pos x="2286" y="282"/>
              </a:cxn>
              <a:cxn ang="0">
                <a:pos x="2164" y="257"/>
              </a:cxn>
              <a:cxn ang="0">
                <a:pos x="1931" y="233"/>
              </a:cxn>
              <a:cxn ang="0">
                <a:pos x="1392" y="147"/>
              </a:cxn>
              <a:cxn ang="0">
                <a:pos x="1012" y="85"/>
              </a:cxn>
              <a:cxn ang="0">
                <a:pos x="950" y="61"/>
              </a:cxn>
            </a:cxnLst>
            <a:rect l="0" t="0" r="r" b="b"/>
            <a:pathLst>
              <a:path w="4778" h="1213">
                <a:moveTo>
                  <a:pt x="2899" y="0"/>
                </a:moveTo>
                <a:cubicBezTo>
                  <a:pt x="2707" y="62"/>
                  <a:pt x="2499" y="104"/>
                  <a:pt x="2298" y="122"/>
                </a:cubicBezTo>
                <a:cubicBezTo>
                  <a:pt x="2178" y="144"/>
                  <a:pt x="2065" y="160"/>
                  <a:pt x="1943" y="171"/>
                </a:cubicBezTo>
                <a:cubicBezTo>
                  <a:pt x="1797" y="208"/>
                  <a:pt x="1879" y="193"/>
                  <a:pt x="1698" y="208"/>
                </a:cubicBezTo>
                <a:cubicBezTo>
                  <a:pt x="1624" y="226"/>
                  <a:pt x="1665" y="215"/>
                  <a:pt x="1575" y="245"/>
                </a:cubicBezTo>
                <a:cubicBezTo>
                  <a:pt x="1520" y="263"/>
                  <a:pt x="1460" y="257"/>
                  <a:pt x="1404" y="269"/>
                </a:cubicBezTo>
                <a:cubicBezTo>
                  <a:pt x="1310" y="289"/>
                  <a:pt x="1218" y="305"/>
                  <a:pt x="1122" y="318"/>
                </a:cubicBezTo>
                <a:cubicBezTo>
                  <a:pt x="1059" y="340"/>
                  <a:pt x="990" y="362"/>
                  <a:pt x="926" y="380"/>
                </a:cubicBezTo>
                <a:cubicBezTo>
                  <a:pt x="902" y="387"/>
                  <a:pt x="877" y="387"/>
                  <a:pt x="852" y="392"/>
                </a:cubicBezTo>
                <a:cubicBezTo>
                  <a:pt x="835" y="395"/>
                  <a:pt x="819" y="399"/>
                  <a:pt x="803" y="404"/>
                </a:cubicBezTo>
                <a:cubicBezTo>
                  <a:pt x="733" y="424"/>
                  <a:pt x="665" y="448"/>
                  <a:pt x="595" y="465"/>
                </a:cubicBezTo>
                <a:cubicBezTo>
                  <a:pt x="543" y="500"/>
                  <a:pt x="481" y="513"/>
                  <a:pt x="423" y="539"/>
                </a:cubicBezTo>
                <a:cubicBezTo>
                  <a:pt x="284" y="602"/>
                  <a:pt x="373" y="576"/>
                  <a:pt x="276" y="600"/>
                </a:cubicBezTo>
                <a:cubicBezTo>
                  <a:pt x="231" y="623"/>
                  <a:pt x="186" y="639"/>
                  <a:pt x="141" y="661"/>
                </a:cubicBezTo>
                <a:cubicBezTo>
                  <a:pt x="95" y="708"/>
                  <a:pt x="79" y="756"/>
                  <a:pt x="43" y="809"/>
                </a:cubicBezTo>
                <a:cubicBezTo>
                  <a:pt x="0" y="986"/>
                  <a:pt x="181" y="1048"/>
                  <a:pt x="325" y="1066"/>
                </a:cubicBezTo>
                <a:cubicBezTo>
                  <a:pt x="692" y="1111"/>
                  <a:pt x="1059" y="1148"/>
                  <a:pt x="1428" y="1164"/>
                </a:cubicBezTo>
                <a:cubicBezTo>
                  <a:pt x="1684" y="1200"/>
                  <a:pt x="1954" y="1201"/>
                  <a:pt x="2213" y="1213"/>
                </a:cubicBezTo>
                <a:cubicBezTo>
                  <a:pt x="2920" y="1199"/>
                  <a:pt x="3642" y="1180"/>
                  <a:pt x="4345" y="1103"/>
                </a:cubicBezTo>
                <a:cubicBezTo>
                  <a:pt x="4467" y="1071"/>
                  <a:pt x="4582" y="1034"/>
                  <a:pt x="4700" y="992"/>
                </a:cubicBezTo>
                <a:cubicBezTo>
                  <a:pt x="4712" y="980"/>
                  <a:pt x="4727" y="970"/>
                  <a:pt x="4737" y="956"/>
                </a:cubicBezTo>
                <a:cubicBezTo>
                  <a:pt x="4778" y="895"/>
                  <a:pt x="4677" y="845"/>
                  <a:pt x="4651" y="809"/>
                </a:cubicBezTo>
                <a:cubicBezTo>
                  <a:pt x="4598" y="737"/>
                  <a:pt x="4557" y="673"/>
                  <a:pt x="4480" y="625"/>
                </a:cubicBezTo>
                <a:cubicBezTo>
                  <a:pt x="4434" y="596"/>
                  <a:pt x="4381" y="587"/>
                  <a:pt x="4333" y="563"/>
                </a:cubicBezTo>
                <a:cubicBezTo>
                  <a:pt x="4250" y="521"/>
                  <a:pt x="4353" y="548"/>
                  <a:pt x="4223" y="527"/>
                </a:cubicBezTo>
                <a:cubicBezTo>
                  <a:pt x="4078" y="476"/>
                  <a:pt x="3907" y="486"/>
                  <a:pt x="3757" y="478"/>
                </a:cubicBezTo>
                <a:cubicBezTo>
                  <a:pt x="3672" y="463"/>
                  <a:pt x="3671" y="461"/>
                  <a:pt x="3573" y="453"/>
                </a:cubicBezTo>
                <a:cubicBezTo>
                  <a:pt x="3467" y="444"/>
                  <a:pt x="3254" y="429"/>
                  <a:pt x="3254" y="429"/>
                </a:cubicBezTo>
                <a:cubicBezTo>
                  <a:pt x="3149" y="407"/>
                  <a:pt x="3042" y="395"/>
                  <a:pt x="2936" y="380"/>
                </a:cubicBezTo>
                <a:cubicBezTo>
                  <a:pt x="2719" y="349"/>
                  <a:pt x="2505" y="303"/>
                  <a:pt x="2286" y="282"/>
                </a:cubicBezTo>
                <a:cubicBezTo>
                  <a:pt x="2233" y="268"/>
                  <a:pt x="2225" y="264"/>
                  <a:pt x="2164" y="257"/>
                </a:cubicBezTo>
                <a:cubicBezTo>
                  <a:pt x="2086" y="248"/>
                  <a:pt x="1931" y="233"/>
                  <a:pt x="1931" y="233"/>
                </a:cubicBezTo>
                <a:cubicBezTo>
                  <a:pt x="1756" y="188"/>
                  <a:pt x="1572" y="169"/>
                  <a:pt x="1392" y="147"/>
                </a:cubicBezTo>
                <a:cubicBezTo>
                  <a:pt x="1269" y="106"/>
                  <a:pt x="1141" y="96"/>
                  <a:pt x="1012" y="85"/>
                </a:cubicBezTo>
                <a:cubicBezTo>
                  <a:pt x="966" y="70"/>
                  <a:pt x="987" y="79"/>
                  <a:pt x="950" y="61"/>
                </a:cubicBezTo>
              </a:path>
            </a:pathLst>
          </a:custGeom>
          <a:noFill/>
          <a:ln w="38100" cmpd="sng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83012" name="Freeform 68"/>
          <p:cNvSpPr>
            <a:spLocks/>
          </p:cNvSpPr>
          <p:nvPr/>
        </p:nvSpPr>
        <p:spPr bwMode="auto">
          <a:xfrm>
            <a:off x="2057400" y="1739900"/>
            <a:ext cx="6235700" cy="2844800"/>
          </a:xfrm>
          <a:custGeom>
            <a:avLst/>
            <a:gdLst/>
            <a:ahLst/>
            <a:cxnLst>
              <a:cxn ang="0">
                <a:pos x="0" y="152"/>
              </a:cxn>
              <a:cxn ang="0">
                <a:pos x="2160" y="8"/>
              </a:cxn>
              <a:cxn ang="0">
                <a:pos x="3408" y="200"/>
              </a:cxn>
              <a:cxn ang="0">
                <a:pos x="3888" y="824"/>
              </a:cxn>
              <a:cxn ang="0">
                <a:pos x="3648" y="1640"/>
              </a:cxn>
              <a:cxn ang="0">
                <a:pos x="3600" y="1736"/>
              </a:cxn>
            </a:cxnLst>
            <a:rect l="0" t="0" r="r" b="b"/>
            <a:pathLst>
              <a:path w="3928" h="1792">
                <a:moveTo>
                  <a:pt x="0" y="152"/>
                </a:moveTo>
                <a:cubicBezTo>
                  <a:pt x="796" y="76"/>
                  <a:pt x="1592" y="0"/>
                  <a:pt x="2160" y="8"/>
                </a:cubicBezTo>
                <a:cubicBezTo>
                  <a:pt x="2728" y="16"/>
                  <a:pt x="3120" y="64"/>
                  <a:pt x="3408" y="200"/>
                </a:cubicBezTo>
                <a:cubicBezTo>
                  <a:pt x="3696" y="336"/>
                  <a:pt x="3848" y="584"/>
                  <a:pt x="3888" y="824"/>
                </a:cubicBezTo>
                <a:cubicBezTo>
                  <a:pt x="3928" y="1064"/>
                  <a:pt x="3696" y="1488"/>
                  <a:pt x="3648" y="1640"/>
                </a:cubicBezTo>
                <a:cubicBezTo>
                  <a:pt x="3600" y="1792"/>
                  <a:pt x="3600" y="1764"/>
                  <a:pt x="3600" y="1736"/>
                </a:cubicBezTo>
              </a:path>
            </a:pathLst>
          </a:custGeom>
          <a:noFill/>
          <a:ln w="57150" cmpd="sng">
            <a:solidFill>
              <a:srgbClr val="FF33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83013" name="Text Box 69"/>
          <p:cNvSpPr txBox="1">
            <a:spLocks noChangeArrowheads="1"/>
          </p:cNvSpPr>
          <p:nvPr/>
        </p:nvSpPr>
        <p:spPr bwMode="auto">
          <a:xfrm>
            <a:off x="0" y="5181600"/>
            <a:ext cx="32575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/>
              <a:t>Records in tables</a:t>
            </a:r>
          </a:p>
          <a:p>
            <a:r>
              <a:rPr lang="en-GB"/>
              <a:t>are linked by COMMON</a:t>
            </a:r>
          </a:p>
          <a:p>
            <a:r>
              <a:rPr lang="en-GB"/>
              <a:t>data values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098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IE"/>
              <a:t>L6 Class Example</a:t>
            </a:r>
            <a:br>
              <a:rPr lang="en-IE"/>
            </a:br>
            <a:r>
              <a:rPr lang="en-IE"/>
              <a:t/>
            </a:r>
            <a:br>
              <a:rPr lang="en-IE"/>
            </a:br>
            <a:r>
              <a:rPr lang="en-IE"/>
              <a:t/>
            </a:r>
            <a:br>
              <a:rPr lang="en-IE"/>
            </a:br>
            <a:r>
              <a:rPr lang="en-IE"/>
              <a:t>Projects and Parts DB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Project &amp; Parts DB</a:t>
            </a: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GB" sz="3200"/>
              <a:t>A DB is to be established to store information about projects involving assembly of several parts at a location 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GB" sz="3200"/>
              <a:t>For each part the DB records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GB" sz="2800"/>
              <a:t>PART_NO, PART_NAME, WEIGHT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GB" sz="3200"/>
              <a:t>For each Project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GB" sz="2800"/>
              <a:t>PROJ_NR, MANAGER, LOCATION</a:t>
            </a:r>
            <a:endParaRPr lang="en-US" sz="280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750</TotalTime>
  <Words>777</Words>
  <Application>Microsoft Office PowerPoint</Application>
  <PresentationFormat>On-screen Show (4:3)</PresentationFormat>
  <Paragraphs>256</Paragraphs>
  <Slides>38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Georgia</vt:lpstr>
      <vt:lpstr>Tahoma</vt:lpstr>
      <vt:lpstr>Times New Roman</vt:lpstr>
      <vt:lpstr>Wingdings</vt:lpstr>
      <vt:lpstr>Wingdings 2</vt:lpstr>
      <vt:lpstr>Civic</vt:lpstr>
      <vt:lpstr>Worksheet</vt:lpstr>
      <vt:lpstr>Microsoft Excel 97-2003 Worksheet</vt:lpstr>
      <vt:lpstr>Relational Model – Data Models</vt:lpstr>
      <vt:lpstr>Learning outcomes</vt:lpstr>
      <vt:lpstr>Database models</vt:lpstr>
      <vt:lpstr>Hierarchical DBMS</vt:lpstr>
      <vt:lpstr>Network DBMS</vt:lpstr>
      <vt:lpstr>Relational DBMS</vt:lpstr>
      <vt:lpstr>Relational DBMS Example</vt:lpstr>
      <vt:lpstr>L6 Class Example   Projects and Parts DB</vt:lpstr>
      <vt:lpstr>Project &amp; Parts DB</vt:lpstr>
      <vt:lpstr>There are 3 Projects</vt:lpstr>
      <vt:lpstr>And 3 types of part</vt:lpstr>
      <vt:lpstr>Parts required by each project</vt:lpstr>
      <vt:lpstr>Heirarchical DB</vt:lpstr>
      <vt:lpstr>Hierarchical DB  - Parts</vt:lpstr>
      <vt:lpstr>Hierarchical DB  - Parts</vt:lpstr>
      <vt:lpstr>Hierarchical DB  - Parts</vt:lpstr>
      <vt:lpstr>Example Hierarchical DB </vt:lpstr>
      <vt:lpstr>Windows Registry</vt:lpstr>
      <vt:lpstr>Network DB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 -  File Allocation Table</vt:lpstr>
      <vt:lpstr>Relational DB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Self Test Questions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Gerry.Guinane</dc:creator>
  <cp:lastModifiedBy>Gerry.Guinane</cp:lastModifiedBy>
  <cp:revision>62</cp:revision>
  <dcterms:created xsi:type="dcterms:W3CDTF">1601-01-01T00:00:00Z</dcterms:created>
  <dcterms:modified xsi:type="dcterms:W3CDTF">2016-09-28T10:23:57Z</dcterms:modified>
</cp:coreProperties>
</file>