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81" r:id="rId2"/>
    <p:sldId id="295" r:id="rId3"/>
    <p:sldId id="296" r:id="rId4"/>
    <p:sldId id="297" r:id="rId5"/>
    <p:sldId id="298" r:id="rId6"/>
    <p:sldId id="299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0C0C0"/>
    <a:srgbClr val="080808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1" autoAdjust="0"/>
    <p:restoredTop sz="83263" autoAdjust="0"/>
  </p:normalViewPr>
  <p:slideViewPr>
    <p:cSldViewPr>
      <p:cViewPr varScale="1">
        <p:scale>
          <a:sx n="81" d="100"/>
          <a:sy n="81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91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C1E7-0D77-4281-A9AA-7DCF3254CD77}" type="slidenum">
              <a:rPr lang="en-US"/>
              <a:pPr/>
              <a:t>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Relation = a table</a:t>
            </a:r>
          </a:p>
          <a:p>
            <a:r>
              <a:rPr lang="en-GB" dirty="0" err="1"/>
              <a:t>Tuple</a:t>
            </a:r>
            <a:r>
              <a:rPr lang="en-GB" dirty="0"/>
              <a:t> = a row or record</a:t>
            </a:r>
          </a:p>
          <a:p>
            <a:r>
              <a:rPr lang="en-GB" dirty="0"/>
              <a:t>Cardinality = number of rows</a:t>
            </a:r>
          </a:p>
          <a:p>
            <a:r>
              <a:rPr lang="en-GB" dirty="0"/>
              <a:t>Attribute =- a column or field</a:t>
            </a:r>
          </a:p>
          <a:p>
            <a:r>
              <a:rPr lang="en-GB" dirty="0"/>
              <a:t>Degree = the number of columns</a:t>
            </a:r>
          </a:p>
          <a:p>
            <a:r>
              <a:rPr lang="en-GB" dirty="0"/>
              <a:t>Primary Key = a unique identifier</a:t>
            </a:r>
          </a:p>
          <a:p>
            <a:r>
              <a:rPr lang="en-GB" dirty="0"/>
              <a:t>Domain = the pool of legal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6FB2F-4968-4A59-89AE-5AC908D864AE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96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4.xls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780928"/>
            <a:ext cx="7467600" cy="8239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 smtClean="0"/>
              <a:t>Relational </a:t>
            </a:r>
            <a:r>
              <a:rPr lang="en-GB" sz="4000" smtClean="0"/>
              <a:t>Model Terminology</a:t>
            </a:r>
            <a:endParaRPr lang="en-US" sz="4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4608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Relational Model Lecture 02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76D0-1728-4CFB-BA92-8BC058019F44}" type="slidenum">
              <a:rPr lang="en-US"/>
              <a:pPr/>
              <a:t>10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Simple Example</a:t>
            </a: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A relation (R) with 2 attributes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R= </a:t>
            </a:r>
            <a:r>
              <a:rPr lang="en-GB" sz="2400" dirty="0" err="1"/>
              <a:t>Coloured_Shapes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A1 = Colour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A2 = Shape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Domain of colour – 3 </a:t>
            </a:r>
            <a:r>
              <a:rPr lang="en-GB" sz="2800" dirty="0" smtClean="0"/>
              <a:t>values (Domain name COLR)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 err="1"/>
              <a:t>Red,Green</a:t>
            </a:r>
            <a:r>
              <a:rPr lang="en-GB" sz="2400" dirty="0"/>
              <a:t>, Blue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Domain  of shape – 3 </a:t>
            </a:r>
            <a:r>
              <a:rPr lang="en-GB" sz="2800" dirty="0" smtClean="0"/>
              <a:t>values (Domain name SHAP)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Square, Circle, Triangle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What is the maximum number of tuples in an instance r(</a:t>
            </a:r>
            <a:r>
              <a:rPr lang="en-GB" sz="2800" dirty="0" err="1"/>
              <a:t>Coloured_Shapes</a:t>
            </a:r>
            <a:r>
              <a:rPr lang="en-GB" sz="2800" dirty="0"/>
              <a:t>)?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6AF3-E7A9-494D-83ED-90EA5E40EA10}" type="slidenum">
              <a:rPr lang="en-US"/>
              <a:pPr/>
              <a:t>11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All Possible Combinations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maximum number of tuples (t) in an instance of r1(</a:t>
            </a:r>
            <a:r>
              <a:rPr lang="en-GB" dirty="0" err="1"/>
              <a:t>Coloured_Shapes</a:t>
            </a:r>
            <a:r>
              <a:rPr lang="en-GB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GB" sz="2000" b="1" dirty="0"/>
              <a:t>={Dom(A1) x </a:t>
            </a:r>
            <a:r>
              <a:rPr lang="en-GB" sz="2000" b="1" dirty="0" err="1"/>
              <a:t>dom</a:t>
            </a:r>
            <a:r>
              <a:rPr lang="en-GB" sz="2000" b="1" dirty="0"/>
              <a:t>(A2)}</a:t>
            </a:r>
          </a:p>
          <a:p>
            <a:pPr lvl="1">
              <a:buFont typeface="Wingdings" pitchFamily="2" charset="2"/>
              <a:buNone/>
            </a:pPr>
            <a:r>
              <a:rPr lang="en-GB" sz="2000" b="1" dirty="0"/>
              <a:t>={</a:t>
            </a:r>
            <a:r>
              <a:rPr lang="en-GB" sz="2000" b="1" dirty="0" smtClean="0"/>
              <a:t>Dom(COLR) </a:t>
            </a:r>
            <a:r>
              <a:rPr lang="en-GB" sz="2000" b="1" dirty="0"/>
              <a:t>x </a:t>
            </a:r>
            <a:r>
              <a:rPr lang="en-GB" sz="2000" b="1" dirty="0" err="1" smtClean="0"/>
              <a:t>dom</a:t>
            </a:r>
            <a:r>
              <a:rPr lang="en-GB" sz="2000" b="1" dirty="0" smtClean="0"/>
              <a:t>(SHAP)}</a:t>
            </a:r>
            <a:endParaRPr lang="en-GB" sz="2000" b="1" dirty="0"/>
          </a:p>
          <a:p>
            <a:pPr lvl="1">
              <a:buFont typeface="Wingdings" pitchFamily="2" charset="2"/>
              <a:buNone/>
            </a:pPr>
            <a:r>
              <a:rPr lang="en-GB" sz="2000" b="1" dirty="0"/>
              <a:t>=9</a:t>
            </a:r>
            <a:endParaRPr lang="en-US" sz="2000" b="1" dirty="0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5220072" y="2348880"/>
          <a:ext cx="32289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1832040" imgH="1950840" progId="Excel.Sheet.8">
                  <p:embed/>
                </p:oleObj>
              </mc:Choice>
              <mc:Fallback>
                <p:oleObj name="Worksheet" r:id="rId4" imgW="1832040" imgH="195084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348880"/>
                        <a:ext cx="3228975" cy="3429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0CEE-9E70-45DB-9ED1-51DD7B6B610D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single instance : r2(Coloured_Shapes)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95800" cy="4114800"/>
          </a:xfrm>
        </p:spPr>
        <p:txBody>
          <a:bodyPr/>
          <a:lstStyle/>
          <a:p>
            <a:r>
              <a:rPr lang="en-GB"/>
              <a:t>This specific instance (r2) consists of 4 tuples</a:t>
            </a:r>
          </a:p>
          <a:p>
            <a:r>
              <a:rPr lang="en-GB"/>
              <a:t>It is a subset of the the complete valid range of values in r1(Coloured_Shapes)</a:t>
            </a:r>
            <a:endParaRPr lang="en-US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5334000" y="1828800"/>
          <a:ext cx="3205163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3" imgW="1832040" imgH="1141920" progId="Excel.Sheet.8">
                  <p:embed/>
                </p:oleObj>
              </mc:Choice>
              <mc:Fallback>
                <p:oleObj name="Worksheet" r:id="rId3" imgW="1832040" imgH="114192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28800"/>
                        <a:ext cx="3205163" cy="19923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CA3-2627-4E10-A84D-9962F6F099C6}" type="slidenum">
              <a:rPr lang="en-US"/>
              <a:pPr/>
              <a:t>13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SQL – DDL for the relation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</a:rPr>
              <a:t>CREATE DOMAIN COLR CHAR(6)</a:t>
            </a: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</a:rPr>
              <a:t>  VALUES (“</a:t>
            </a:r>
            <a:r>
              <a:rPr lang="en-GB" sz="2400" b="1" dirty="0" err="1">
                <a:latin typeface="Courier New" pitchFamily="49" charset="0"/>
              </a:rPr>
              <a:t>Red”,”Green”,”Blue</a:t>
            </a:r>
            <a:r>
              <a:rPr lang="en-GB" sz="2400" b="1" dirty="0">
                <a:latin typeface="Courier New" pitchFamily="49" charset="0"/>
              </a:rPr>
              <a:t>”);</a:t>
            </a:r>
            <a:endParaRPr 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en-GB" sz="2400" b="1" dirty="0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GB" sz="2400" b="1" dirty="0" smtClean="0">
                <a:latin typeface="Courier New" pitchFamily="49" charset="0"/>
              </a:rPr>
              <a:t>CREATE </a:t>
            </a:r>
            <a:r>
              <a:rPr lang="en-GB" sz="2400" b="1" dirty="0">
                <a:latin typeface="Courier New" pitchFamily="49" charset="0"/>
              </a:rPr>
              <a:t>DOMAIN SHAP CHAR(8)</a:t>
            </a: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</a:rPr>
              <a:t>  VALUES (“</a:t>
            </a:r>
            <a:r>
              <a:rPr lang="en-GB" sz="2400" b="1" dirty="0" err="1">
                <a:latin typeface="Courier New" pitchFamily="49" charset="0"/>
              </a:rPr>
              <a:t>Triangle”,”Square”,”Circle</a:t>
            </a:r>
            <a:r>
              <a:rPr lang="en-GB" sz="2400" b="1" dirty="0" smtClean="0">
                <a:latin typeface="Courier New" pitchFamily="49" charset="0"/>
              </a:rPr>
              <a:t>”);</a:t>
            </a:r>
          </a:p>
          <a:p>
            <a:pPr lvl="1">
              <a:buFont typeface="Wingdings" pitchFamily="2" charset="2"/>
              <a:buNone/>
            </a:pPr>
            <a:endParaRPr lang="en-GB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</a:rPr>
              <a:t>CREATE TABLE COLOURED_SHAPES</a:t>
            </a: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</a:rPr>
              <a:t>	(COLOUR DOMAIN (COLR),</a:t>
            </a: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</a:rPr>
              <a:t>		SHAPE DOMAIN (SHAP)) </a:t>
            </a: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</a:rPr>
              <a:t>	PRIMARY KEY (COLOUR,SHAPE);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A9CE-9BD9-4B8E-BAA7-AF0370870764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Create the Example Instance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cs typeface="Times New Roman" charset="0"/>
              </a:rPr>
              <a:t>Insert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>
                <a:cs typeface="Times New Roman" charset="0"/>
              </a:rPr>
              <a:t>	</a:t>
            </a:r>
            <a:r>
              <a:rPr lang="en-US" sz="2000">
                <a:cs typeface="Times New Roman" charset="0"/>
              </a:rPr>
              <a:t>Into 	</a:t>
            </a:r>
            <a:r>
              <a:rPr lang="en-GB" sz="2000">
                <a:cs typeface="Times New Roman" charset="0"/>
              </a:rPr>
              <a:t>COLOURED_SHAPES</a:t>
            </a:r>
            <a:r>
              <a:rPr lang="en-US" sz="2000">
                <a:cs typeface="Times New Roman" charset="0"/>
              </a:rPr>
              <a:t>(</a:t>
            </a:r>
            <a:r>
              <a:rPr lang="en-GB" sz="2000">
                <a:cs typeface="Times New Roman" charset="0"/>
              </a:rPr>
              <a:t>COLOUR,SHAPE</a:t>
            </a:r>
            <a:r>
              <a:rPr lang="en-US" sz="2000"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>
                <a:cs typeface="Times New Roman" charset="0"/>
              </a:rPr>
              <a:t>	</a:t>
            </a:r>
            <a:r>
              <a:rPr lang="en-US" sz="2000">
                <a:cs typeface="Times New Roman" charset="0"/>
              </a:rPr>
              <a:t>Values	(red</a:t>
            </a:r>
            <a:r>
              <a:rPr lang="en-GB" sz="2000">
                <a:cs typeface="Times New Roman" charset="0"/>
              </a:rPr>
              <a:t>,</a:t>
            </a:r>
            <a:r>
              <a:rPr lang="en-US" sz="2000">
                <a:cs typeface="Times New Roman" charset="0"/>
              </a:rPr>
              <a:t>square)</a:t>
            </a:r>
            <a:r>
              <a:rPr lang="en-GB" sz="2000">
                <a:cs typeface="Times New Roman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cs typeface="Times New Roman" charset="0"/>
              </a:rPr>
              <a:t>Insert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>
                <a:cs typeface="Times New Roman" charset="0"/>
              </a:rPr>
              <a:t>	</a:t>
            </a:r>
            <a:r>
              <a:rPr lang="en-US" sz="2000">
                <a:cs typeface="Times New Roman" charset="0"/>
              </a:rPr>
              <a:t>Into 	</a:t>
            </a:r>
            <a:r>
              <a:rPr lang="en-GB" sz="2000">
                <a:cs typeface="Times New Roman" charset="0"/>
              </a:rPr>
              <a:t>COLOURED_SHAPES</a:t>
            </a:r>
            <a:r>
              <a:rPr lang="en-US" sz="2000">
                <a:cs typeface="Times New Roman" charset="0"/>
              </a:rPr>
              <a:t>(</a:t>
            </a:r>
            <a:r>
              <a:rPr lang="en-GB" sz="2000">
                <a:cs typeface="Times New Roman" charset="0"/>
              </a:rPr>
              <a:t>COLOUR,SHAPE</a:t>
            </a:r>
            <a:r>
              <a:rPr lang="en-US" sz="2000"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>
                <a:cs typeface="Times New Roman" charset="0"/>
              </a:rPr>
              <a:t>	</a:t>
            </a:r>
            <a:r>
              <a:rPr lang="en-US" sz="2000">
                <a:cs typeface="Times New Roman" charset="0"/>
              </a:rPr>
              <a:t>Values	(</a:t>
            </a:r>
            <a:r>
              <a:rPr lang="en-GB" sz="2000">
                <a:cs typeface="Times New Roman" charset="0"/>
              </a:rPr>
              <a:t>green,triangle</a:t>
            </a:r>
            <a:r>
              <a:rPr lang="en-US" sz="2000">
                <a:cs typeface="Times New Roman" charset="0"/>
              </a:rPr>
              <a:t>)</a:t>
            </a:r>
            <a:r>
              <a:rPr lang="en-GB" sz="2000">
                <a:cs typeface="Times New Roman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cs typeface="Times New Roman" charset="0"/>
              </a:rPr>
              <a:t>Insert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>
                <a:cs typeface="Times New Roman" charset="0"/>
              </a:rPr>
              <a:t>	</a:t>
            </a:r>
            <a:r>
              <a:rPr lang="en-US" sz="2000">
                <a:cs typeface="Times New Roman" charset="0"/>
              </a:rPr>
              <a:t>Into 	</a:t>
            </a:r>
            <a:r>
              <a:rPr lang="en-GB" sz="2000">
                <a:cs typeface="Times New Roman" charset="0"/>
              </a:rPr>
              <a:t>COLOURED_SHAPES</a:t>
            </a:r>
            <a:r>
              <a:rPr lang="en-US" sz="2000">
                <a:cs typeface="Times New Roman" charset="0"/>
              </a:rPr>
              <a:t>(</a:t>
            </a:r>
            <a:r>
              <a:rPr lang="en-GB" sz="2000">
                <a:cs typeface="Times New Roman" charset="0"/>
              </a:rPr>
              <a:t>COLOUR,SHAPE</a:t>
            </a:r>
            <a:r>
              <a:rPr lang="en-US" sz="2000"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>
                <a:cs typeface="Times New Roman" charset="0"/>
              </a:rPr>
              <a:t>	</a:t>
            </a:r>
            <a:r>
              <a:rPr lang="en-US" sz="2000">
                <a:cs typeface="Times New Roman" charset="0"/>
              </a:rPr>
              <a:t>Values	(</a:t>
            </a:r>
            <a:r>
              <a:rPr lang="en-GB" sz="2000">
                <a:cs typeface="Times New Roman" charset="0"/>
              </a:rPr>
              <a:t>blue,triangle</a:t>
            </a:r>
            <a:r>
              <a:rPr lang="en-US" sz="2000">
                <a:cs typeface="Times New Roman" charset="0"/>
              </a:rPr>
              <a:t>)</a:t>
            </a:r>
            <a:r>
              <a:rPr lang="en-GB" sz="2000">
                <a:cs typeface="Times New Roman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cs typeface="Times New Roman" charset="0"/>
              </a:rPr>
              <a:t>Insert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>
                <a:cs typeface="Times New Roman" charset="0"/>
              </a:rPr>
              <a:t>	</a:t>
            </a:r>
            <a:r>
              <a:rPr lang="en-US" sz="2000">
                <a:cs typeface="Times New Roman" charset="0"/>
              </a:rPr>
              <a:t>Into 	</a:t>
            </a:r>
            <a:r>
              <a:rPr lang="en-GB" sz="2000">
                <a:cs typeface="Times New Roman" charset="0"/>
              </a:rPr>
              <a:t>COLOURED_SHAPES</a:t>
            </a:r>
            <a:r>
              <a:rPr lang="en-US" sz="2000">
                <a:cs typeface="Times New Roman" charset="0"/>
              </a:rPr>
              <a:t>(</a:t>
            </a:r>
            <a:r>
              <a:rPr lang="en-GB" sz="2000">
                <a:cs typeface="Times New Roman" charset="0"/>
              </a:rPr>
              <a:t>COLOUR,SHAPE</a:t>
            </a:r>
            <a:r>
              <a:rPr lang="en-US" sz="2000"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000">
                <a:cs typeface="Times New Roman" charset="0"/>
              </a:rPr>
              <a:t>	</a:t>
            </a:r>
            <a:r>
              <a:rPr lang="en-US" sz="2000">
                <a:cs typeface="Times New Roman" charset="0"/>
              </a:rPr>
              <a:t>Values	(</a:t>
            </a:r>
            <a:r>
              <a:rPr lang="en-GB" sz="2000">
                <a:cs typeface="Times New Roman" charset="0"/>
              </a:rPr>
              <a:t>blue,circle</a:t>
            </a:r>
            <a:r>
              <a:rPr lang="en-US" sz="2000">
                <a:cs typeface="Times New Roman" charset="0"/>
              </a:rPr>
              <a:t>)</a:t>
            </a:r>
            <a:r>
              <a:rPr lang="en-GB" sz="2000">
                <a:cs typeface="Times New Roman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cs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869-F56D-421D-9053-0159D7254143}" type="slidenum">
              <a:rPr lang="en-US"/>
              <a:pPr/>
              <a:t>15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What would happen.. 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cs typeface="Times New Roman" charset="0"/>
              </a:rPr>
              <a:t>Insert </a:t>
            </a:r>
          </a:p>
          <a:p>
            <a:pPr>
              <a:buFont typeface="Wingdings" pitchFamily="2" charset="2"/>
              <a:buNone/>
            </a:pPr>
            <a:r>
              <a:rPr lang="en-GB" sz="2400">
                <a:cs typeface="Times New Roman" charset="0"/>
              </a:rPr>
              <a:t>	</a:t>
            </a:r>
            <a:r>
              <a:rPr lang="en-US" sz="2400">
                <a:cs typeface="Times New Roman" charset="0"/>
              </a:rPr>
              <a:t>Into 	</a:t>
            </a:r>
            <a:r>
              <a:rPr lang="en-GB" sz="2400">
                <a:cs typeface="Times New Roman" charset="0"/>
              </a:rPr>
              <a:t>COLOURED_SHAPES</a:t>
            </a:r>
            <a:r>
              <a:rPr lang="en-US" sz="2400">
                <a:cs typeface="Times New Roman" charset="0"/>
              </a:rPr>
              <a:t>(</a:t>
            </a:r>
            <a:r>
              <a:rPr lang="en-GB" sz="2400">
                <a:cs typeface="Times New Roman" charset="0"/>
              </a:rPr>
              <a:t>COLOUR,SHAPE</a:t>
            </a:r>
            <a:r>
              <a:rPr lang="en-US" sz="2400">
                <a:cs typeface="Times New Roman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sz="2400">
                <a:cs typeface="Times New Roman" charset="0"/>
              </a:rPr>
              <a:t>	</a:t>
            </a:r>
            <a:r>
              <a:rPr lang="en-US" sz="2400">
                <a:cs typeface="Times New Roman" charset="0"/>
              </a:rPr>
              <a:t>Values	(</a:t>
            </a:r>
            <a:r>
              <a:rPr lang="en-GB" sz="2400">
                <a:cs typeface="Times New Roman" charset="0"/>
              </a:rPr>
              <a:t>pink,circle</a:t>
            </a:r>
            <a:r>
              <a:rPr lang="en-US" sz="2400">
                <a:cs typeface="Times New Roman" charset="0"/>
              </a:rPr>
              <a:t>)</a:t>
            </a:r>
            <a:r>
              <a:rPr lang="en-GB" sz="2400">
                <a:cs typeface="Times New Roman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893-FBBC-445F-9990-80EE0FA98C83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What would happen.. </a:t>
            </a: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cs typeface="Times New Roman" charset="0"/>
              </a:rPr>
              <a:t>Insert </a:t>
            </a:r>
          </a:p>
          <a:p>
            <a:pPr>
              <a:buFont typeface="Wingdings" pitchFamily="2" charset="2"/>
              <a:buNone/>
            </a:pPr>
            <a:r>
              <a:rPr lang="en-GB" sz="2400">
                <a:cs typeface="Times New Roman" charset="0"/>
              </a:rPr>
              <a:t>	</a:t>
            </a:r>
            <a:r>
              <a:rPr lang="en-US" sz="2400">
                <a:cs typeface="Times New Roman" charset="0"/>
              </a:rPr>
              <a:t>Into 	</a:t>
            </a:r>
            <a:r>
              <a:rPr lang="en-GB" sz="2400">
                <a:cs typeface="Times New Roman" charset="0"/>
              </a:rPr>
              <a:t>COLOURED_SHAPES</a:t>
            </a:r>
            <a:r>
              <a:rPr lang="en-US" sz="2400">
                <a:cs typeface="Times New Roman" charset="0"/>
              </a:rPr>
              <a:t>(</a:t>
            </a:r>
            <a:r>
              <a:rPr lang="en-GB" sz="2400">
                <a:cs typeface="Times New Roman" charset="0"/>
              </a:rPr>
              <a:t>COLOUR,SHAPE</a:t>
            </a:r>
            <a:r>
              <a:rPr lang="en-US" sz="2400">
                <a:cs typeface="Times New Roman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sz="2400">
                <a:cs typeface="Times New Roman" charset="0"/>
              </a:rPr>
              <a:t>	</a:t>
            </a:r>
            <a:r>
              <a:rPr lang="en-US" sz="2400">
                <a:cs typeface="Times New Roman" charset="0"/>
              </a:rPr>
              <a:t>Values	(</a:t>
            </a:r>
            <a:r>
              <a:rPr lang="en-GB" sz="2400">
                <a:cs typeface="Times New Roman" charset="0"/>
              </a:rPr>
              <a:t>pink,circle</a:t>
            </a:r>
            <a:r>
              <a:rPr lang="en-US" sz="2400">
                <a:cs typeface="Times New Roman" charset="0"/>
              </a:rPr>
              <a:t>)</a:t>
            </a:r>
            <a:r>
              <a:rPr lang="en-GB" sz="2400">
                <a:cs typeface="Times New Roman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69925" y="3775075"/>
            <a:ext cx="778827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/>
              <a:t>The DBMS would reject this INSERT attempt because ‘pink’ is not a valid member of the COLR domain which was defined as follows: </a:t>
            </a:r>
          </a:p>
          <a:p>
            <a:endParaRPr lang="en-IE"/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GB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CREATE DOMAIN COLR CHAR(6)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GB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VALUES (“Red”,”Green”,”Blue”);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370C-0D73-4016-86A2-B05BF723DE70}" type="slidenum">
              <a:rPr lang="en-US"/>
              <a:pPr/>
              <a:t>17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Test Questions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GB" sz="1800" dirty="0"/>
              <a:t>Provide a formal definition of a relation. Identify and define all significant terms. Provide examples to clarify your explanation.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sz="1800" dirty="0"/>
              <a:t>A relation called CAR_CLASS has 3 attributes (make, year and engine size)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GB" sz="1600" dirty="0"/>
              <a:t>	Make can be either FORD, Nissan or Toyota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GB" sz="1600" dirty="0"/>
              <a:t>	Engine size can be 1L, 1.1l, 1.6l, 2.0l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GB" sz="1600" dirty="0"/>
              <a:t>	Year can be </a:t>
            </a:r>
            <a:r>
              <a:rPr lang="en-GB" sz="1600" dirty="0" smtClean="0"/>
              <a:t>2000 </a:t>
            </a:r>
            <a:r>
              <a:rPr lang="en-GB" sz="1600" dirty="0"/>
              <a:t>to </a:t>
            </a:r>
            <a:r>
              <a:rPr lang="en-GB" sz="1600" dirty="0" smtClean="0"/>
              <a:t>2012 </a:t>
            </a:r>
            <a:r>
              <a:rPr lang="en-GB" sz="1600" dirty="0"/>
              <a:t>inclusive</a:t>
            </a:r>
          </a:p>
          <a:p>
            <a:pPr marL="990600" lvl="1" indent="-533400">
              <a:buFont typeface="Wingdings" pitchFamily="2" charset="2"/>
              <a:buNone/>
            </a:pPr>
            <a:endParaRPr lang="en-GB" sz="1600" dirty="0"/>
          </a:p>
          <a:p>
            <a:pPr marL="990600" lvl="1" indent="-533400">
              <a:buFont typeface="Wingdings" pitchFamily="2" charset="2"/>
              <a:buAutoNum type="alphaLcParenR"/>
            </a:pPr>
            <a:r>
              <a:rPr lang="en-GB" sz="1600" dirty="0"/>
              <a:t>What is the maximum number of </a:t>
            </a:r>
            <a:r>
              <a:rPr lang="en-GB" sz="1600" dirty="0" err="1"/>
              <a:t>tuples</a:t>
            </a:r>
            <a:r>
              <a:rPr lang="en-GB" sz="1600" dirty="0"/>
              <a:t> this relation can have?</a:t>
            </a:r>
          </a:p>
          <a:p>
            <a:pPr marL="990600" lvl="1" indent="-533400">
              <a:buFont typeface="Wingdings" pitchFamily="2" charset="2"/>
              <a:buAutoNum type="alphaLcParenR"/>
            </a:pPr>
            <a:r>
              <a:rPr lang="en-GB" sz="1600" dirty="0"/>
              <a:t>Write the full set of SQL code required to define an instance of the relation containing at least 4 </a:t>
            </a:r>
            <a:r>
              <a:rPr lang="en-GB" sz="1600" dirty="0" err="1"/>
              <a:t>tuples</a:t>
            </a:r>
            <a:r>
              <a:rPr lang="en-GB" sz="1600" dirty="0"/>
              <a:t>.  </a:t>
            </a:r>
          </a:p>
          <a:p>
            <a:pPr marL="609600" indent="-609600">
              <a:buFont typeface="Wingdings" pitchFamily="2" charset="2"/>
              <a:buNone/>
            </a:pPr>
            <a:endParaRPr lang="en-GB" sz="1800" dirty="0"/>
          </a:p>
          <a:p>
            <a:pPr marL="609600" indent="-609600"/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41E1-BAE9-4AFA-815F-B0113E85C1DE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student will be able to</a:t>
            </a:r>
          </a:p>
          <a:p>
            <a:pPr lvl="1"/>
            <a:r>
              <a:rPr lang="en-GB"/>
              <a:t>Define the relational model terms domain, relation, tuple, cardinality, degree, attribute</a:t>
            </a:r>
          </a:p>
          <a:p>
            <a:pPr lvl="1"/>
            <a:r>
              <a:rPr lang="en-GB"/>
              <a:t>Explain the purpose of domain definition</a:t>
            </a:r>
          </a:p>
          <a:p>
            <a:pPr lvl="1"/>
            <a:r>
              <a:rPr lang="en-GB"/>
              <a:t>Provide a formal definition of a relation with examples and SQL references</a:t>
            </a:r>
          </a:p>
          <a:p>
            <a:pPr lvl="1"/>
            <a:endParaRPr lang="en-GB"/>
          </a:p>
          <a:p>
            <a:pPr lvl="1"/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3BE1-04FC-47A4-B4EB-D85427BF8252}" type="slidenum">
              <a:rPr lang="en-US"/>
              <a:pPr/>
              <a:t>3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Relational Model Terminology</a:t>
            </a:r>
            <a:endParaRPr lang="en-US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547664" y="3140968"/>
          <a:ext cx="55626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3227400" imgH="1008720" progId="Excel.Sheet.8">
                  <p:embed/>
                </p:oleObj>
              </mc:Choice>
              <mc:Fallback>
                <p:oleObj name="Worksheet" r:id="rId3" imgW="3227400" imgH="100872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0968"/>
                        <a:ext cx="5562600" cy="17335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83568" y="1700808"/>
            <a:ext cx="7239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/>
              <a:t>Up to now we have regarded the information below as a “TABLE” – in the relational model this is referred to as a “RELATION”</a:t>
            </a:r>
            <a:endParaRPr lang="en-US" sz="2800" dirty="0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899592" y="4941168"/>
            <a:ext cx="7772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800" dirty="0"/>
              <a:t>Other terms we have used such as ROW, COLUMN etc are also referred to differently in the relational model….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05064"/>
            <a:ext cx="5970707" cy="187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0601-BC93-482E-8AEA-A32C38B4D997}" type="slidenum">
              <a:rPr lang="en-US"/>
              <a:pPr/>
              <a:t>4</a:t>
            </a:fld>
            <a:endParaRPr lang="en-US"/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0" y="1981200"/>
            <a:ext cx="9144000" cy="1600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r>
              <a:rPr lang="en-GB" dirty="0"/>
              <a:t>Relational Model Terminology</a:t>
            </a: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7848600" y="2133600"/>
            <a:ext cx="1066800" cy="1143000"/>
          </a:xfrm>
          <a:prstGeom prst="wedgeRectCallout">
            <a:avLst>
              <a:gd name="adj1" fmla="val -102083"/>
              <a:gd name="adj2" fmla="val 10833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Valid years</a:t>
            </a:r>
          </a:p>
          <a:p>
            <a:pPr algn="ctr"/>
            <a:r>
              <a:rPr lang="en-GB"/>
              <a:t>0-99 </a:t>
            </a:r>
            <a:endParaRPr lang="en-US"/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auto">
          <a:xfrm>
            <a:off x="6172200" y="2133600"/>
            <a:ext cx="1524000" cy="1143000"/>
          </a:xfrm>
          <a:prstGeom prst="wedgeRectCallout">
            <a:avLst>
              <a:gd name="adj1" fmla="val -41977"/>
              <a:gd name="adj2" fmla="val 9805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0 to max capacity of a bin </a:t>
            </a:r>
            <a:endParaRPr lang="en-US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4953000" y="2133600"/>
            <a:ext cx="1066800" cy="1143000"/>
          </a:xfrm>
          <a:prstGeom prst="wedgeRectCallout">
            <a:avLst>
              <a:gd name="adj1" fmla="val 8481"/>
              <a:gd name="adj2" fmla="val 10125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Valid years</a:t>
            </a:r>
          </a:p>
          <a:p>
            <a:pPr algn="ctr"/>
            <a:r>
              <a:rPr lang="en-GB"/>
              <a:t>0-99 </a:t>
            </a:r>
            <a:endParaRPr lang="en-US"/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276600" y="2133600"/>
            <a:ext cx="1524000" cy="1143000"/>
          </a:xfrm>
          <a:prstGeom prst="wedgeRectCallout">
            <a:avLst>
              <a:gd name="adj1" fmla="val 27917"/>
              <a:gd name="adj2" fmla="val 102639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Producers of wine </a:t>
            </a:r>
            <a:endParaRPr lang="en-US"/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1828800" y="2133600"/>
            <a:ext cx="1295400" cy="1143000"/>
          </a:xfrm>
          <a:prstGeom prst="wedgeRectCallout">
            <a:avLst>
              <a:gd name="adj1" fmla="val 31495"/>
              <a:gd name="adj2" fmla="val 1075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Grape varieties </a:t>
            </a:r>
            <a:endParaRPr lang="en-US"/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304800" y="2133600"/>
            <a:ext cx="1447800" cy="1143000"/>
          </a:xfrm>
          <a:prstGeom prst="wedgeRectCallout">
            <a:avLst>
              <a:gd name="adj1" fmla="val 63597"/>
              <a:gd name="adj2" fmla="val 103889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/>
              <a:t>Bin </a:t>
            </a:r>
          </a:p>
          <a:p>
            <a:pPr algn="ctr"/>
            <a:r>
              <a:rPr lang="en-GB"/>
              <a:t>Numbers </a:t>
            </a:r>
            <a:endParaRPr lang="en-US"/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593725" y="5756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6918325" y="1514475"/>
            <a:ext cx="184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solidFill>
                  <a:srgbClr val="FF3300"/>
                </a:solidFill>
              </a:rPr>
              <a:t>DOMAINS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>
            <a:off x="79248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 rot="-5400000">
            <a:off x="7271543" y="4691857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3300"/>
                </a:solidFill>
              </a:rPr>
              <a:t>CARDINALITY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3773488" y="6097588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3300"/>
                </a:solidFill>
              </a:rPr>
              <a:t>ATTRIBUTES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 flipH="1" flipV="1">
            <a:off x="2362200" y="5943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61" name="Line 21"/>
          <p:cNvSpPr>
            <a:spLocks noChangeShapeType="1"/>
          </p:cNvSpPr>
          <p:nvPr/>
        </p:nvSpPr>
        <p:spPr bwMode="auto">
          <a:xfrm flipV="1">
            <a:off x="4648200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 flipV="1">
            <a:off x="54102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 flipV="1">
            <a:off x="5943600" y="5867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 flipV="1">
            <a:off x="6400800" y="5867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65" name="Line 25"/>
          <p:cNvSpPr>
            <a:spLocks noChangeShapeType="1"/>
          </p:cNvSpPr>
          <p:nvPr/>
        </p:nvSpPr>
        <p:spPr bwMode="auto">
          <a:xfrm flipH="1" flipV="1">
            <a:off x="3276600" y="5867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228600" y="4953000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3300"/>
                </a:solidFill>
              </a:rPr>
              <a:t>TUPLES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 flipV="1">
            <a:off x="11430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 flipV="1">
            <a:off x="1447800" y="487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69" name="Line 29"/>
          <p:cNvSpPr>
            <a:spLocks noChangeShapeType="1"/>
          </p:cNvSpPr>
          <p:nvPr/>
        </p:nvSpPr>
        <p:spPr bwMode="auto">
          <a:xfrm>
            <a:off x="1295400" y="541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1524000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0" y="3733800"/>
            <a:ext cx="16589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3300"/>
                </a:solidFill>
              </a:rPr>
              <a:t>PRIMARY</a:t>
            </a:r>
          </a:p>
          <a:p>
            <a:r>
              <a:rPr lang="en-GB" b="1">
                <a:solidFill>
                  <a:srgbClr val="FF3300"/>
                </a:solidFill>
              </a:rPr>
              <a:t>KEY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 flipV="1">
            <a:off x="990600" y="4114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73" name="Oval 33"/>
          <p:cNvSpPr>
            <a:spLocks noChangeArrowheads="1"/>
          </p:cNvSpPr>
          <p:nvPr/>
        </p:nvSpPr>
        <p:spPr bwMode="auto">
          <a:xfrm>
            <a:off x="1547664" y="3933056"/>
            <a:ext cx="6858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7596336" y="6237312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3300"/>
                </a:solidFill>
              </a:rPr>
              <a:t>DEGREE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2051720" y="6525344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136525" y="6289675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>
                <a:cs typeface="Times New Roman" charset="0"/>
              </a:rPr>
              <a:t>☺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D54A-6721-4123-905B-4CC3ED1E18AA}" type="slidenum">
              <a:rPr lang="en-US"/>
              <a:pPr/>
              <a:t>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Domain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domain of an attribute is its pool of legal meaningful values</a:t>
            </a:r>
          </a:p>
          <a:p>
            <a:r>
              <a:rPr lang="en-GB"/>
              <a:t>The legal values are “atomic” – cannot be broken down further</a:t>
            </a:r>
          </a:p>
          <a:p>
            <a:pPr lvl="1"/>
            <a:r>
              <a:rPr lang="en-GB"/>
              <a:t>Eg an address could be broken down into street name , city name etc</a:t>
            </a:r>
          </a:p>
          <a:p>
            <a:pPr lvl="1"/>
            <a:r>
              <a:rPr lang="en-GB"/>
              <a:t>City can be broken down into letters of the alphabet but lose meaning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2AB9-080C-4C8C-A605-13009078AA41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Domain examples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Pools of specified values or ranges:</a:t>
            </a:r>
          </a:p>
          <a:p>
            <a:pPr lvl="1"/>
            <a:r>
              <a:rPr lang="en-GB" dirty="0"/>
              <a:t>Irish counties</a:t>
            </a:r>
          </a:p>
          <a:p>
            <a:pPr lvl="1"/>
            <a:r>
              <a:rPr lang="en-GB" dirty="0"/>
              <a:t>Integer values ranging from 0 to 9999</a:t>
            </a:r>
          </a:p>
          <a:p>
            <a:pPr lvl="1"/>
            <a:r>
              <a:rPr lang="en-GB" dirty="0"/>
              <a:t>Character strings up to 1000 chars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US" sz="3200" dirty="0" smtClean="0">
                <a:solidFill>
                  <a:schemeClr val="tx1"/>
                </a:solidFill>
              </a:rPr>
              <a:t>Normally – we use predefined data types for our attribute domains. Such as INTEGER, TEXT , DATETIME </a:t>
            </a:r>
            <a:r>
              <a:rPr lang="en-US" sz="3200" dirty="0" err="1" smtClean="0">
                <a:solidFill>
                  <a:schemeClr val="tx1"/>
                </a:solidFill>
              </a:rPr>
              <a:t>etc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469-FDCD-4F4E-BD2D-BFF6BA3BEA6F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Relations - definition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relation </a:t>
            </a:r>
            <a:r>
              <a:rPr lang="en-GB" b="1" i="1">
                <a:solidFill>
                  <a:srgbClr val="FF3300"/>
                </a:solidFill>
              </a:rPr>
              <a:t>R</a:t>
            </a:r>
            <a:r>
              <a:rPr lang="en-GB" b="1">
                <a:solidFill>
                  <a:srgbClr val="FF3300"/>
                </a:solidFill>
              </a:rPr>
              <a:t> </a:t>
            </a:r>
            <a:r>
              <a:rPr lang="en-GB"/>
              <a:t>consists of two things:</a:t>
            </a:r>
          </a:p>
          <a:p>
            <a:pPr lvl="1"/>
            <a:r>
              <a:rPr lang="en-GB"/>
              <a:t>A set of distinct attributes </a:t>
            </a:r>
            <a:r>
              <a:rPr lang="en-GB" b="1" i="1">
                <a:solidFill>
                  <a:srgbClr val="FF3300"/>
                </a:solidFill>
              </a:rPr>
              <a:t>A1,A2,….An</a:t>
            </a:r>
            <a:r>
              <a:rPr lang="en-GB"/>
              <a:t>, where </a:t>
            </a:r>
            <a:r>
              <a:rPr lang="en-GB" i="1" u="sng">
                <a:solidFill>
                  <a:srgbClr val="FF3300"/>
                </a:solidFill>
              </a:rPr>
              <a:t>n</a:t>
            </a:r>
            <a:r>
              <a:rPr lang="en-GB"/>
              <a:t> is the degree of the relation</a:t>
            </a:r>
          </a:p>
          <a:p>
            <a:pPr lvl="1"/>
            <a:r>
              <a:rPr lang="en-GB"/>
              <a:t>A set of tuples </a:t>
            </a:r>
            <a:r>
              <a:rPr lang="en-GB" b="1" i="1">
                <a:solidFill>
                  <a:srgbClr val="FF3300"/>
                </a:solidFill>
              </a:rPr>
              <a:t>t1,t2,…tm</a:t>
            </a:r>
            <a:r>
              <a:rPr lang="en-GB"/>
              <a:t>, where </a:t>
            </a:r>
            <a:r>
              <a:rPr lang="en-GB" i="1" u="sng">
                <a:solidFill>
                  <a:srgbClr val="FF3300"/>
                </a:solidFill>
              </a:rPr>
              <a:t>m</a:t>
            </a:r>
            <a:r>
              <a:rPr lang="en-GB"/>
              <a:t> is the cardinality of the relation</a:t>
            </a:r>
            <a:endParaRPr lang="en-US"/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1619672" y="3573016"/>
          <a:ext cx="59436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3654360" imgH="1141920" progId="Excel.Sheet.8">
                  <p:embed/>
                </p:oleObj>
              </mc:Choice>
              <mc:Fallback>
                <p:oleObj name="Worksheet" r:id="rId3" imgW="3654360" imgH="114192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73016"/>
                        <a:ext cx="5943600" cy="18526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999-0010-466D-BEF7-73824B7E8BA2}" type="slidenum">
              <a:rPr lang="en-US"/>
              <a:pPr/>
              <a:t>8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Relations - definition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Each tuple has a set of values </a:t>
            </a:r>
            <a:r>
              <a:rPr lang="en-GB" b="1" i="1">
                <a:solidFill>
                  <a:srgbClr val="FF3300"/>
                </a:solidFill>
              </a:rPr>
              <a:t>Vi</a:t>
            </a:r>
            <a:endParaRPr lang="en-US" b="1" i="1">
              <a:solidFill>
                <a:srgbClr val="FF3300"/>
              </a:solidFill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371600" y="2971800"/>
          <a:ext cx="59436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3654360" imgH="1141920" progId="Excel.Sheet.8">
                  <p:embed/>
                </p:oleObj>
              </mc:Choice>
              <mc:Fallback>
                <p:oleObj name="Worksheet" r:id="rId3" imgW="3654360" imgH="114192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5943600" cy="18526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28EB-2BF3-4B15-8CA6-5B393C28F405}" type="slidenum">
              <a:rPr lang="en-US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Relations - definition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An instance of a relation r is a set of m tuples: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/>
              <a:t>  			r = r(R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/>
              <a:t> 			r( R) = {t1, t2, …tm}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/>
              <a:t>   Where each tuple is a set of values (Vi)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/>
              <a:t>   Note r(R) is a SUBSET of all possible values and combinations of A1 to An within their total domains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698</TotalTime>
  <Words>621</Words>
  <Application>Microsoft Office PowerPoint</Application>
  <PresentationFormat>On-screen Show (4:3)</PresentationFormat>
  <Paragraphs>143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Courier New</vt:lpstr>
      <vt:lpstr>Georgia</vt:lpstr>
      <vt:lpstr>Times New Roman</vt:lpstr>
      <vt:lpstr>Wingdings</vt:lpstr>
      <vt:lpstr>Wingdings 2</vt:lpstr>
      <vt:lpstr>Civic</vt:lpstr>
      <vt:lpstr>Worksheet</vt:lpstr>
      <vt:lpstr>Relational Model Terminology</vt:lpstr>
      <vt:lpstr>Learning outcomes</vt:lpstr>
      <vt:lpstr>Relational Model Terminology</vt:lpstr>
      <vt:lpstr>Relational Model Terminology</vt:lpstr>
      <vt:lpstr>Domain</vt:lpstr>
      <vt:lpstr>Domain examples</vt:lpstr>
      <vt:lpstr>Relations - definition</vt:lpstr>
      <vt:lpstr>Relations - definition</vt:lpstr>
      <vt:lpstr>Relations - definition</vt:lpstr>
      <vt:lpstr>Simple Example</vt:lpstr>
      <vt:lpstr>All Possible Combinations</vt:lpstr>
      <vt:lpstr>A single instance : r2(Coloured_Shapes)</vt:lpstr>
      <vt:lpstr>SQL – DDL for the relation</vt:lpstr>
      <vt:lpstr>Create the Example Instance</vt:lpstr>
      <vt:lpstr>What would happen.. </vt:lpstr>
      <vt:lpstr>What would happen.. </vt:lpstr>
      <vt:lpstr>Self Test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Gerry.Guinane</cp:lastModifiedBy>
  <cp:revision>59</cp:revision>
  <dcterms:created xsi:type="dcterms:W3CDTF">1601-01-01T00:00:00Z</dcterms:created>
  <dcterms:modified xsi:type="dcterms:W3CDTF">2015-09-18T09:58:26Z</dcterms:modified>
</cp:coreProperties>
</file>