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81" r:id="rId2"/>
    <p:sldId id="294" r:id="rId3"/>
    <p:sldId id="320" r:id="rId4"/>
    <p:sldId id="302" r:id="rId5"/>
    <p:sldId id="321" r:id="rId6"/>
    <p:sldId id="305" r:id="rId7"/>
    <p:sldId id="306" r:id="rId8"/>
    <p:sldId id="31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0C0C0"/>
    <a:srgbClr val="080808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9" autoAdjust="0"/>
    <p:restoredTop sz="94799" autoAdjust="0"/>
  </p:normalViewPr>
  <p:slideViewPr>
    <p:cSldViewPr>
      <p:cViewPr varScale="1">
        <p:scale>
          <a:sx n="92" d="100"/>
          <a:sy n="92" d="100"/>
        </p:scale>
        <p:origin x="15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37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55F24DC-86B1-4770-906B-FDA7A72F7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83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847906C-C54A-4641-B713-0E82A43C56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2FEAD-83D6-436A-83D0-90EE6A3851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378F058B-0A0D-4FB8-810C-E103F4A005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96F8A3E0-5EFF-4443-921A-A464381F6B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6F09DF3-153C-41C9-A50F-3773AA4D5E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F1735-3216-4E9F-A3FA-98A9635A69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7D2BBF3-C589-419F-9E00-6F0B3472ED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AFC99BCA-1636-4254-8B42-E24DEA16A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4EBA32-C7B7-46D5-B0B5-89B964DEA2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401DCAC-7E6E-4B17-9AFD-32AEAFE1B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EEE1EF23-5586-4C5F-80D1-B0B843D25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57475CB-DECD-40E3-9D25-B91F8A1EB3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78904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Gerry Guinane</a:t>
            </a:r>
          </a:p>
          <a:p>
            <a:pPr eaLnBrk="1" hangingPunct="1">
              <a:defRPr/>
            </a:pPr>
            <a:r>
              <a:rPr lang="en-GB" sz="2800" dirty="0" smtClean="0"/>
              <a:t>Limerick Institute of Technology</a:t>
            </a:r>
            <a:endParaRPr lang="en-US" sz="2800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2780928"/>
            <a:ext cx="7467600" cy="8239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smtClean="0"/>
              <a:t>Relational Notation</a:t>
            </a:r>
            <a:endParaRPr lang="en-US" sz="4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79512" y="6309320"/>
            <a:ext cx="39604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000" dirty="0" smtClean="0"/>
              <a:t>Relational Model Lecture 03</a:t>
            </a:r>
            <a:endParaRPr lang="en-US" sz="2000" dirty="0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EFFF-B486-41AE-AB39-991A76833D0E}" type="slidenum">
              <a:rPr lang="en-US"/>
              <a:pPr/>
              <a:t>2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The student will be able to</a:t>
            </a:r>
          </a:p>
          <a:p>
            <a:pPr lvl="1"/>
            <a:r>
              <a:rPr lang="en-GB" sz="2400" dirty="0"/>
              <a:t>Define the relational model using Relational Notation</a:t>
            </a:r>
          </a:p>
          <a:p>
            <a:pPr lvl="1"/>
            <a:r>
              <a:rPr lang="en-GB" sz="2400" dirty="0"/>
              <a:t>Define a RDB using Relational Notation</a:t>
            </a:r>
          </a:p>
          <a:p>
            <a:pPr lvl="1"/>
            <a:endParaRPr lang="en-US" sz="2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Relational Notation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Relational Notation is a shorthand way to describe a database design</a:t>
            </a:r>
          </a:p>
          <a:p>
            <a:r>
              <a:rPr lang="en-IE" dirty="0" smtClean="0"/>
              <a:t>Its used by database logical designers to document and communicate the design of a database</a:t>
            </a:r>
          </a:p>
          <a:p>
            <a:pPr lvl="1"/>
            <a:r>
              <a:rPr lang="en-IE" dirty="0" smtClean="0"/>
              <a:t>What tables does it contain</a:t>
            </a:r>
          </a:p>
          <a:p>
            <a:pPr lvl="1"/>
            <a:r>
              <a:rPr lang="en-IE" dirty="0" smtClean="0"/>
              <a:t>What are the attribute names</a:t>
            </a:r>
          </a:p>
          <a:p>
            <a:pPr lvl="1"/>
            <a:r>
              <a:rPr lang="en-IE" dirty="0" smtClean="0"/>
              <a:t>What are the keys</a:t>
            </a:r>
          </a:p>
          <a:p>
            <a:pPr lvl="1"/>
            <a:r>
              <a:rPr lang="en-IE" dirty="0" smtClean="0"/>
              <a:t>Data types</a:t>
            </a:r>
          </a:p>
          <a:p>
            <a:pPr lvl="1"/>
            <a:r>
              <a:rPr lang="en-IE" dirty="0" err="1" smtClean="0"/>
              <a:t>etc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6606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98B7-7717-4847-8E16-90644937FC80}" type="slidenum">
              <a:rPr lang="en-US"/>
              <a:pPr/>
              <a:t>4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Relational Notation Summary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dirty="0" err="1"/>
              <a:t>tuple</a:t>
            </a:r>
            <a:r>
              <a:rPr lang="en-GB" dirty="0"/>
              <a:t> (t) in a relation is a set of values</a:t>
            </a:r>
          </a:p>
          <a:p>
            <a:pPr lvl="1"/>
            <a:r>
              <a:rPr lang="en-GB" dirty="0"/>
              <a:t>t={V</a:t>
            </a:r>
            <a:r>
              <a:rPr lang="en-GB" baseline="-25000" dirty="0"/>
              <a:t>1</a:t>
            </a:r>
            <a:r>
              <a:rPr lang="en-GB" dirty="0"/>
              <a:t>, V</a:t>
            </a:r>
            <a:r>
              <a:rPr lang="en-GB" baseline="-25000" dirty="0"/>
              <a:t>2</a:t>
            </a:r>
            <a:r>
              <a:rPr lang="en-GB" dirty="0"/>
              <a:t> , V</a:t>
            </a:r>
            <a:r>
              <a:rPr lang="en-GB" baseline="-25000" dirty="0"/>
              <a:t>3</a:t>
            </a:r>
            <a:r>
              <a:rPr lang="en-GB" dirty="0"/>
              <a:t> ,…. </a:t>
            </a:r>
            <a:r>
              <a:rPr lang="en-GB" dirty="0" err="1"/>
              <a:t>V</a:t>
            </a:r>
            <a:r>
              <a:rPr lang="en-GB" baseline="-25000" dirty="0" err="1"/>
              <a:t>n</a:t>
            </a:r>
            <a:r>
              <a:rPr lang="en-GB" dirty="0" smtClean="0"/>
              <a:t>}</a:t>
            </a:r>
          </a:p>
          <a:p>
            <a:r>
              <a:rPr lang="en-GB" dirty="0" smtClean="0"/>
              <a:t>Conventions:</a:t>
            </a:r>
            <a:endParaRPr lang="en-GB" dirty="0"/>
          </a:p>
          <a:p>
            <a:pPr lvl="1"/>
            <a:r>
              <a:rPr lang="en-GB" dirty="0" smtClean="0"/>
              <a:t>Tuple is another word for ROW</a:t>
            </a:r>
          </a:p>
          <a:p>
            <a:pPr lvl="1"/>
            <a:r>
              <a:rPr lang="en-GB" dirty="0" smtClean="0"/>
              <a:t>Attribute is another name for FIELD</a:t>
            </a:r>
          </a:p>
          <a:p>
            <a:pPr lvl="1"/>
            <a:r>
              <a:rPr lang="en-GB" dirty="0" smtClean="0"/>
              <a:t>Relation is another name for TABLE</a:t>
            </a:r>
          </a:p>
          <a:p>
            <a:pPr lvl="1"/>
            <a:r>
              <a:rPr lang="en-GB" dirty="0" smtClean="0"/>
              <a:t>An attribute which is a primary key is UNDERLINED</a:t>
            </a:r>
          </a:p>
          <a:p>
            <a:pPr lvl="1"/>
            <a:r>
              <a:rPr lang="en-GB" dirty="0" smtClean="0"/>
              <a:t>Foreign keys are described in terms of the attribute they reference in the PK table</a:t>
            </a:r>
          </a:p>
          <a:p>
            <a:pPr lvl="1"/>
            <a:r>
              <a:rPr lang="en-GB" dirty="0" smtClean="0"/>
              <a:t>Data types may also be identified for each attribute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Relational Notation 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A relational database (RDB) is a set of tables</a:t>
            </a:r>
          </a:p>
          <a:p>
            <a:pPr lvl="1"/>
            <a:r>
              <a:rPr lang="en-IE" dirty="0" smtClean="0"/>
              <a:t>Example: </a:t>
            </a:r>
            <a:r>
              <a:rPr lang="en-IE" dirty="0" err="1" smtClean="0"/>
              <a:t>MyBankDB</a:t>
            </a:r>
            <a:r>
              <a:rPr lang="en-IE" dirty="0" smtClean="0"/>
              <a:t>={</a:t>
            </a:r>
            <a:r>
              <a:rPr lang="en-IE" dirty="0" err="1" smtClean="0"/>
              <a:t>customers,accounts</a:t>
            </a:r>
            <a:r>
              <a:rPr lang="en-IE" dirty="0" smtClean="0"/>
              <a:t>}</a:t>
            </a:r>
          </a:p>
          <a:p>
            <a:r>
              <a:rPr lang="en-IE" dirty="0" smtClean="0"/>
              <a:t>A table is a set of attributes</a:t>
            </a:r>
          </a:p>
          <a:p>
            <a:pPr lvl="1"/>
            <a:r>
              <a:rPr lang="en-IE" dirty="0" smtClean="0"/>
              <a:t>Example customers={</a:t>
            </a:r>
            <a:r>
              <a:rPr lang="en-IE" b="1" u="sng" dirty="0" err="1" smtClean="0"/>
              <a:t>cid</a:t>
            </a:r>
            <a:r>
              <a:rPr lang="en-IE" dirty="0" err="1" smtClean="0"/>
              <a:t>,firstname,lastname</a:t>
            </a:r>
            <a:r>
              <a:rPr lang="en-IE" dirty="0" smtClean="0"/>
              <a:t>}</a:t>
            </a:r>
          </a:p>
          <a:p>
            <a:pPr lvl="1"/>
            <a:r>
              <a:rPr lang="en-IE" dirty="0" smtClean="0"/>
              <a:t>Where the PK is underlined</a:t>
            </a:r>
          </a:p>
          <a:p>
            <a:pPr lvl="1"/>
            <a:r>
              <a:rPr lang="en-IE" dirty="0" smtClean="0"/>
              <a:t>For composite PKs underline both attributes</a:t>
            </a:r>
          </a:p>
          <a:p>
            <a:pPr lvl="1"/>
            <a:r>
              <a:rPr lang="en-IE" dirty="0" smtClean="0"/>
              <a:t>To specify attribute data types just add a note</a:t>
            </a:r>
          </a:p>
          <a:p>
            <a:pPr lvl="1"/>
            <a:r>
              <a:rPr lang="en-IE" dirty="0" smtClean="0"/>
              <a:t>To specify FKs – add a note to specify the attribute and its foreign key relationship Example : </a:t>
            </a:r>
          </a:p>
          <a:p>
            <a:pPr lvl="2"/>
            <a:r>
              <a:rPr lang="en-IE" dirty="0" smtClean="0"/>
              <a:t>accounts={</a:t>
            </a:r>
            <a:r>
              <a:rPr lang="en-IE" b="1" u="sng" dirty="0" err="1" smtClean="0"/>
              <a:t>accnr</a:t>
            </a:r>
            <a:r>
              <a:rPr lang="en-IE" dirty="0" err="1" smtClean="0"/>
              <a:t>,custnr,balance</a:t>
            </a:r>
            <a:r>
              <a:rPr lang="en-IE" dirty="0" smtClean="0"/>
              <a:t>}</a:t>
            </a:r>
          </a:p>
          <a:p>
            <a:pPr lvl="2"/>
            <a:r>
              <a:rPr lang="en-IE" dirty="0" smtClean="0"/>
              <a:t>Where </a:t>
            </a:r>
            <a:r>
              <a:rPr lang="en-IE" dirty="0" err="1" smtClean="0"/>
              <a:t>accounts.custnr</a:t>
            </a:r>
            <a:r>
              <a:rPr lang="en-IE" dirty="0" smtClean="0"/>
              <a:t> is a FK referencing </a:t>
            </a:r>
            <a:r>
              <a:rPr lang="en-IE" dirty="0" err="1" smtClean="0"/>
              <a:t>customers.cid</a:t>
            </a:r>
            <a:endParaRPr lang="en-IE" dirty="0" smtClean="0"/>
          </a:p>
          <a:p>
            <a:r>
              <a:rPr lang="en-IE" dirty="0" smtClean="0"/>
              <a:t>Dot notation can be used to qualify any object in the database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3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B39-4901-4469-AC4B-C01A8092A8E5}" type="slidenum">
              <a:rPr lang="en-US"/>
              <a:pPr/>
              <a:t>6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Database example.. </a:t>
            </a:r>
            <a:endParaRPr lang="en-US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517525" y="1946275"/>
            <a:ext cx="7942907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FF3300"/>
                </a:solidFill>
              </a:rPr>
              <a:t>Using relational notation:</a:t>
            </a:r>
            <a:r>
              <a:rPr lang="en-IE" dirty="0"/>
              <a:t> </a:t>
            </a:r>
          </a:p>
          <a:p>
            <a:r>
              <a:rPr lang="en-IE" dirty="0"/>
              <a:t>The RDB is called COLLEGE</a:t>
            </a:r>
          </a:p>
          <a:p>
            <a:r>
              <a:rPr lang="en-IE" dirty="0"/>
              <a:t>So: </a:t>
            </a:r>
          </a:p>
          <a:p>
            <a:endParaRPr lang="en-IE" dirty="0"/>
          </a:p>
          <a:p>
            <a:r>
              <a:rPr lang="en-IE" sz="2800" b="1" dirty="0"/>
              <a:t> </a:t>
            </a:r>
            <a:r>
              <a:rPr lang="en-IE" sz="2800" b="1" dirty="0">
                <a:solidFill>
                  <a:srgbClr val="FF3300"/>
                </a:solidFill>
              </a:rPr>
              <a:t>RDB= COLLEGE</a:t>
            </a:r>
          </a:p>
          <a:p>
            <a:endParaRPr lang="en-IE" sz="2800" b="1" dirty="0"/>
          </a:p>
          <a:p>
            <a:r>
              <a:rPr lang="en-IE" dirty="0"/>
              <a:t>COLLEGE consists of a set of </a:t>
            </a:r>
            <a:r>
              <a:rPr lang="en-IE" dirty="0" smtClean="0"/>
              <a:t>3 relations (tables)</a:t>
            </a:r>
            <a:endParaRPr lang="en-IE" dirty="0"/>
          </a:p>
          <a:p>
            <a:endParaRPr lang="en-IE" dirty="0"/>
          </a:p>
          <a:p>
            <a:r>
              <a:rPr lang="en-IE" sz="2800" b="1" dirty="0">
                <a:solidFill>
                  <a:srgbClr val="FF3300"/>
                </a:solidFill>
              </a:rPr>
              <a:t>COLLEGE={</a:t>
            </a:r>
            <a:r>
              <a:rPr lang="en-IE" sz="2800" b="1" dirty="0" smtClean="0">
                <a:solidFill>
                  <a:srgbClr val="FF3300"/>
                </a:solidFill>
              </a:rPr>
              <a:t>STUDENT,MODULES,RESULTS}</a:t>
            </a:r>
            <a:endParaRPr lang="en-US" sz="28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DAEF-A4B6-4FDF-8FDD-8C7A754DE3F3}" type="slidenum">
              <a:rPr lang="en-US"/>
              <a:pPr/>
              <a:t>7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Database example.. </a:t>
            </a:r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611560" y="1700808"/>
            <a:ext cx="8086923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IE" dirty="0"/>
              <a:t>Each relation can be </a:t>
            </a:r>
            <a:r>
              <a:rPr lang="en-IE" dirty="0" smtClean="0"/>
              <a:t>described using RELATIONAL NOTATION</a:t>
            </a:r>
            <a:endParaRPr lang="en-IE" dirty="0"/>
          </a:p>
          <a:p>
            <a:endParaRPr lang="en-IE" dirty="0"/>
          </a:p>
          <a:p>
            <a:r>
              <a:rPr lang="en-IE" sz="2000" b="1" dirty="0" smtClean="0">
                <a:solidFill>
                  <a:srgbClr val="FF3300"/>
                </a:solidFill>
              </a:rPr>
              <a:t>STUDENT</a:t>
            </a:r>
            <a:r>
              <a:rPr lang="en-IE" sz="2000" b="1" dirty="0">
                <a:solidFill>
                  <a:srgbClr val="FF3300"/>
                </a:solidFill>
              </a:rPr>
              <a:t>={</a:t>
            </a:r>
            <a:r>
              <a:rPr lang="en-IE" sz="2000" b="1" u="sng" dirty="0" smtClean="0">
                <a:solidFill>
                  <a:srgbClr val="FF3300"/>
                </a:solidFill>
              </a:rPr>
              <a:t>IDNR</a:t>
            </a:r>
            <a:r>
              <a:rPr lang="en-IE" sz="2000" b="1" dirty="0">
                <a:solidFill>
                  <a:srgbClr val="FF3300"/>
                </a:solidFill>
              </a:rPr>
              <a:t>, </a:t>
            </a:r>
            <a:r>
              <a:rPr lang="en-IE" sz="2000" b="1" dirty="0" smtClean="0">
                <a:solidFill>
                  <a:srgbClr val="FF3300"/>
                </a:solidFill>
              </a:rPr>
              <a:t>NAME,ADDRESS</a:t>
            </a:r>
            <a:r>
              <a:rPr lang="en-IE" sz="2000" b="1" dirty="0" smtClean="0">
                <a:solidFill>
                  <a:srgbClr val="FF3300"/>
                </a:solidFill>
              </a:rPr>
              <a:t>}</a:t>
            </a:r>
          </a:p>
          <a:p>
            <a:r>
              <a:rPr lang="en-IE" sz="2000" b="1" dirty="0" smtClean="0">
                <a:solidFill>
                  <a:srgbClr val="FF3300"/>
                </a:solidFill>
              </a:rPr>
              <a:t>Specify the data types : IDNR is </a:t>
            </a:r>
            <a:r>
              <a:rPr lang="en-IE" sz="2000" b="1" dirty="0" err="1" smtClean="0">
                <a:solidFill>
                  <a:srgbClr val="FF3300"/>
                </a:solidFill>
              </a:rPr>
              <a:t>int</a:t>
            </a:r>
            <a:r>
              <a:rPr lang="en-IE" sz="2000" b="1" dirty="0" smtClean="0">
                <a:solidFill>
                  <a:srgbClr val="FF3300"/>
                </a:solidFill>
              </a:rPr>
              <a:t>, NAME is varchar(45) …</a:t>
            </a:r>
            <a:r>
              <a:rPr lang="en-IE" sz="2000" b="1" dirty="0" err="1" smtClean="0">
                <a:solidFill>
                  <a:srgbClr val="FF3300"/>
                </a:solidFill>
              </a:rPr>
              <a:t>etc</a:t>
            </a:r>
            <a:endParaRPr lang="en-IE" sz="2000" b="1" dirty="0" smtClean="0">
              <a:solidFill>
                <a:srgbClr val="FF3300"/>
              </a:solidFill>
            </a:endParaRPr>
          </a:p>
          <a:p>
            <a:endParaRPr lang="en-IE" sz="2000" b="1" dirty="0">
              <a:solidFill>
                <a:srgbClr val="FF3300"/>
              </a:solidFill>
            </a:endParaRPr>
          </a:p>
          <a:p>
            <a:r>
              <a:rPr lang="en-IE" sz="2000" b="1" dirty="0" smtClean="0">
                <a:solidFill>
                  <a:srgbClr val="FF3300"/>
                </a:solidFill>
              </a:rPr>
              <a:t>MODULES={</a:t>
            </a:r>
            <a:r>
              <a:rPr lang="en-IE" sz="2000" b="1" u="sng" dirty="0" smtClean="0">
                <a:solidFill>
                  <a:srgbClr val="FF3300"/>
                </a:solidFill>
              </a:rPr>
              <a:t>MODULEID</a:t>
            </a:r>
            <a:r>
              <a:rPr lang="en-IE" sz="2000" b="1" dirty="0" smtClean="0">
                <a:solidFill>
                  <a:srgbClr val="FF3300"/>
                </a:solidFill>
              </a:rPr>
              <a:t>,DESCRIPTION</a:t>
            </a:r>
            <a:r>
              <a:rPr lang="en-IE" sz="2000" b="1" dirty="0">
                <a:solidFill>
                  <a:srgbClr val="FF3300"/>
                </a:solidFill>
              </a:rPr>
              <a:t>}</a:t>
            </a:r>
          </a:p>
          <a:p>
            <a:endParaRPr lang="en-IE" sz="2000" b="1" dirty="0" smtClean="0">
              <a:solidFill>
                <a:srgbClr val="FF3300"/>
              </a:solidFill>
            </a:endParaRPr>
          </a:p>
          <a:p>
            <a:r>
              <a:rPr lang="en-IE" sz="2000" b="1" dirty="0" smtClean="0">
                <a:solidFill>
                  <a:srgbClr val="FF3300"/>
                </a:solidFill>
              </a:rPr>
              <a:t>RESULTS={</a:t>
            </a:r>
            <a:r>
              <a:rPr lang="en-IE" sz="2000" b="1" u="sng" dirty="0" smtClean="0">
                <a:solidFill>
                  <a:srgbClr val="FF3300"/>
                </a:solidFill>
              </a:rPr>
              <a:t>MODID,STUDID</a:t>
            </a:r>
            <a:r>
              <a:rPr lang="en-IE" sz="2000" b="1" dirty="0" smtClean="0">
                <a:solidFill>
                  <a:srgbClr val="FF3300"/>
                </a:solidFill>
              </a:rPr>
              <a:t>,GRADE}</a:t>
            </a:r>
          </a:p>
          <a:p>
            <a:r>
              <a:rPr lang="en-IE" sz="1800" b="1" dirty="0" smtClean="0">
                <a:solidFill>
                  <a:srgbClr val="FF3300"/>
                </a:solidFill>
              </a:rPr>
              <a:t>Where MODID is a FOREIGN KEY referencing MODULES.MODULEID</a:t>
            </a:r>
          </a:p>
          <a:p>
            <a:r>
              <a:rPr lang="en-IE" sz="1800" b="1" dirty="0" smtClean="0">
                <a:solidFill>
                  <a:srgbClr val="FF3300"/>
                </a:solidFill>
              </a:rPr>
              <a:t>Where STUDID is a FOREIGN KEY referencing STUDENT.IDNR</a:t>
            </a:r>
            <a:endParaRPr lang="en-US" sz="1800" b="1" dirty="0" smtClean="0">
              <a:solidFill>
                <a:srgbClr val="FF3300"/>
              </a:solidFill>
            </a:endParaRPr>
          </a:p>
          <a:p>
            <a:endParaRPr lang="en-US" sz="2800" b="1" dirty="0" smtClean="0">
              <a:solidFill>
                <a:srgbClr val="FF3300"/>
              </a:solidFill>
            </a:endParaRPr>
          </a:p>
          <a:p>
            <a:r>
              <a:rPr lang="en-US" sz="2800" b="1" dirty="0" smtClean="0">
                <a:solidFill>
                  <a:srgbClr val="FF3300"/>
                </a:solidFill>
              </a:rPr>
              <a:t>! Note the use of the period (.) to ‘qualify’ an attribute</a:t>
            </a:r>
            <a:endParaRPr lang="en-US" sz="2800" b="1" dirty="0">
              <a:solidFill>
                <a:srgbClr val="FF33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228184" y="5229200"/>
            <a:ext cx="288032" cy="360040"/>
          </a:xfrm>
          <a:prstGeom prst="straightConnector1">
            <a:avLst/>
          </a:prstGeom>
          <a:ln w="444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30AA-FD69-457B-853D-1101C79D9A84}" type="slidenum">
              <a:rPr lang="en-US"/>
              <a:pPr/>
              <a:t>8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GB" sz="1800" dirty="0" smtClean="0"/>
              <a:t>Write a Relational Notation description of your DVD database</a:t>
            </a:r>
            <a:endParaRPr lang="en-GB" sz="1800" dirty="0"/>
          </a:p>
          <a:p>
            <a:pPr marL="609600" indent="-609600">
              <a:buFont typeface="Wingdings" pitchFamily="2" charset="2"/>
              <a:buAutoNum type="arabicPeriod"/>
            </a:pPr>
            <a:endParaRPr lang="en-GB" sz="1800" dirty="0"/>
          </a:p>
          <a:p>
            <a:pPr marL="609600" indent="-609600">
              <a:buFont typeface="Wingdings" pitchFamily="2" charset="2"/>
              <a:buAutoNum type="arabicPeriod"/>
            </a:pPr>
            <a:endParaRPr lang="en-GB" sz="1800" dirty="0"/>
          </a:p>
          <a:p>
            <a:pPr marL="609600" indent="-609600"/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734</TotalTime>
  <Words>370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Georgia</vt:lpstr>
      <vt:lpstr>Times New Roman</vt:lpstr>
      <vt:lpstr>Wingdings</vt:lpstr>
      <vt:lpstr>Wingdings 2</vt:lpstr>
      <vt:lpstr>Civic</vt:lpstr>
      <vt:lpstr>Relational Notation</vt:lpstr>
      <vt:lpstr>Learning outcomes</vt:lpstr>
      <vt:lpstr>What is Relational Notation</vt:lpstr>
      <vt:lpstr>Relational Notation Summary</vt:lpstr>
      <vt:lpstr>Relational Notation Summary</vt:lpstr>
      <vt:lpstr>Database example.. </vt:lpstr>
      <vt:lpstr>Database example.. 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Gerry.Guinane</cp:lastModifiedBy>
  <cp:revision>65</cp:revision>
  <dcterms:created xsi:type="dcterms:W3CDTF">1601-01-01T00:00:00Z</dcterms:created>
  <dcterms:modified xsi:type="dcterms:W3CDTF">2015-09-18T10:18:56Z</dcterms:modified>
</cp:coreProperties>
</file>