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81" r:id="rId2"/>
    <p:sldId id="294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0C0C0"/>
    <a:srgbClr val="080808"/>
    <a:srgbClr val="99FF99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86434" autoAdjust="0"/>
  </p:normalViewPr>
  <p:slideViewPr>
    <p:cSldViewPr>
      <p:cViewPr varScale="1">
        <p:scale>
          <a:sx n="71" d="100"/>
          <a:sy n="71" d="100"/>
        </p:scale>
        <p:origin x="-5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9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3.xls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5.xls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7.xls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924944"/>
            <a:ext cx="7467600" cy="8239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4000" dirty="0" smtClean="0"/>
              <a:t>Relational Model – Rules for Relations</a:t>
            </a:r>
            <a:endParaRPr lang="en-US" sz="4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3960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Relational Model Lecture 04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3CD4-4EA6-4AE2-99C7-37F98EE9C161}" type="slidenum">
              <a:rPr lang="en-US"/>
              <a:pPr/>
              <a:t>10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Relations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A </a:t>
            </a:r>
            <a:r>
              <a:rPr lang="en-GB" sz="2800" dirty="0">
                <a:solidFill>
                  <a:srgbClr val="FF3300"/>
                </a:solidFill>
              </a:rPr>
              <a:t>derived</a:t>
            </a:r>
            <a:r>
              <a:rPr lang="en-GB" sz="2800" dirty="0"/>
              <a:t> relation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Is a relation that is defined in terms on another relation</a:t>
            </a:r>
          </a:p>
          <a:p>
            <a:pPr lvl="1">
              <a:lnSpc>
                <a:spcPct val="90000"/>
              </a:lnSpc>
            </a:pPr>
            <a:r>
              <a:rPr lang="en-GB" sz="2400" dirty="0" err="1"/>
              <a:t>Eg</a:t>
            </a:r>
            <a:r>
              <a:rPr lang="en-GB" sz="2400" dirty="0"/>
              <a:t> the result of a query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An </a:t>
            </a:r>
            <a:r>
              <a:rPr lang="en-GB" sz="2800" dirty="0">
                <a:solidFill>
                  <a:srgbClr val="FF3300"/>
                </a:solidFill>
              </a:rPr>
              <a:t>expressible</a:t>
            </a:r>
            <a:r>
              <a:rPr lang="en-GB" sz="2800" dirty="0"/>
              <a:t> relation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 relation that can be obtained from the other named relations by means of a relational expression</a:t>
            </a:r>
          </a:p>
          <a:p>
            <a:pPr lvl="1">
              <a:lnSpc>
                <a:spcPct val="90000"/>
              </a:lnSpc>
            </a:pPr>
            <a:r>
              <a:rPr lang="en-GB" sz="2400" dirty="0" err="1"/>
              <a:t>Eg</a:t>
            </a:r>
            <a:r>
              <a:rPr lang="en-GB" sz="2400" dirty="0"/>
              <a:t> (</a:t>
            </a:r>
            <a:r>
              <a:rPr lang="en-US" sz="2400" dirty="0" smtClean="0"/>
              <a:t>STUDENT </a:t>
            </a:r>
            <a:r>
              <a:rPr lang="en-US" sz="2400" dirty="0"/>
              <a:t>INNER JOIN </a:t>
            </a:r>
            <a:r>
              <a:rPr lang="en-US" sz="2400" dirty="0" smtClean="0"/>
              <a:t>RESULTS </a:t>
            </a:r>
            <a:r>
              <a:rPr lang="en-US" sz="2400" dirty="0"/>
              <a:t>ON </a:t>
            </a:r>
            <a:r>
              <a:rPr lang="en-US" sz="2400" dirty="0" smtClean="0"/>
              <a:t>STUDENT.IDNR </a:t>
            </a:r>
            <a:r>
              <a:rPr lang="en-US" sz="2400" dirty="0"/>
              <a:t>= </a:t>
            </a:r>
            <a:r>
              <a:rPr lang="en-US" sz="2400" dirty="0" smtClean="0"/>
              <a:t>MODULES.STUDID</a:t>
            </a:r>
            <a:r>
              <a:rPr lang="en-GB" sz="2400" dirty="0" smtClean="0"/>
              <a:t>) </a:t>
            </a:r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CE1E-163B-4F94-B27E-6CE576123E5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Relations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A </a:t>
            </a:r>
            <a:r>
              <a:rPr lang="en-GB" sz="2800" dirty="0">
                <a:solidFill>
                  <a:srgbClr val="FF3300"/>
                </a:solidFill>
              </a:rPr>
              <a:t>view</a:t>
            </a:r>
          </a:p>
          <a:p>
            <a:pPr lvl="1"/>
            <a:r>
              <a:rPr lang="en-GB" sz="2400" dirty="0"/>
              <a:t>Is a </a:t>
            </a:r>
            <a:r>
              <a:rPr lang="en-GB" sz="2400" i="1" dirty="0"/>
              <a:t>named</a:t>
            </a:r>
            <a:r>
              <a:rPr lang="en-GB" sz="2400" dirty="0"/>
              <a:t> derived relation</a:t>
            </a:r>
          </a:p>
          <a:p>
            <a:pPr lvl="1"/>
            <a:r>
              <a:rPr lang="en-GB" sz="2400" dirty="0"/>
              <a:t>Views are defined in </a:t>
            </a:r>
            <a:r>
              <a:rPr lang="en-GB" sz="2400" dirty="0" smtClean="0"/>
              <a:t>regard </a:t>
            </a:r>
            <a:r>
              <a:rPr lang="en-GB" sz="2400" dirty="0"/>
              <a:t>to other relations</a:t>
            </a:r>
          </a:p>
          <a:p>
            <a:pPr lvl="1"/>
            <a:r>
              <a:rPr lang="en-GB" sz="2400" dirty="0"/>
              <a:t>Views are virtual – </a:t>
            </a:r>
            <a:r>
              <a:rPr lang="en-GB" sz="2400" dirty="0" err="1"/>
              <a:t>ie</a:t>
            </a:r>
            <a:r>
              <a:rPr lang="en-GB" sz="2400" dirty="0"/>
              <a:t> not stored in their own right – only their description is </a:t>
            </a:r>
            <a:r>
              <a:rPr lang="en-GB" sz="2400" dirty="0" smtClean="0"/>
              <a:t>stored (just like a </a:t>
            </a:r>
            <a:r>
              <a:rPr lang="en-GB" sz="2400" dirty="0" smtClean="0"/>
              <a:t>stored procedure)</a:t>
            </a:r>
            <a:endParaRPr lang="en-GB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97DB-0A70-4D46-959C-F2D8C8E9C92E}" type="slidenum">
              <a:rPr lang="en-US"/>
              <a:pPr/>
              <a:t>12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Relations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3300"/>
                </a:solidFill>
              </a:rPr>
              <a:t>query</a:t>
            </a:r>
            <a:r>
              <a:rPr lang="en-GB" dirty="0"/>
              <a:t> result</a:t>
            </a:r>
          </a:p>
          <a:p>
            <a:pPr lvl="1"/>
            <a:r>
              <a:rPr lang="en-GB" dirty="0"/>
              <a:t>An un-named set of </a:t>
            </a:r>
            <a:r>
              <a:rPr lang="en-GB" dirty="0" smtClean="0"/>
              <a:t>results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SELECT * FROM STUDENT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An </a:t>
            </a:r>
            <a:r>
              <a:rPr lang="en-GB" dirty="0">
                <a:solidFill>
                  <a:srgbClr val="FF3300"/>
                </a:solidFill>
              </a:rPr>
              <a:t>intermediate</a:t>
            </a:r>
            <a:r>
              <a:rPr lang="en-GB" dirty="0"/>
              <a:t> result</a:t>
            </a:r>
          </a:p>
          <a:p>
            <a:pPr lvl="1"/>
            <a:r>
              <a:rPr lang="en-GB" dirty="0"/>
              <a:t>An un-named derived relation that forms part of some larger expression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((</a:t>
            </a:r>
            <a:r>
              <a:rPr lang="en-GB" b="1" dirty="0" smtClean="0">
                <a:solidFill>
                  <a:srgbClr val="FF0000"/>
                </a:solidFill>
              </a:rPr>
              <a:t>STUDENT JOIN RESULTS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  <a:r>
              <a:rPr lang="en-GB" dirty="0">
                <a:solidFill>
                  <a:srgbClr val="FF0000"/>
                </a:solidFill>
              </a:rPr>
              <a:t>WHERE </a:t>
            </a:r>
            <a:r>
              <a:rPr lang="en-GB" dirty="0" smtClean="0">
                <a:solidFill>
                  <a:srgbClr val="FF0000"/>
                </a:solidFill>
              </a:rPr>
              <a:t>STUDENT.STUDID=‘K0001254’)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30AA-FD69-457B-853D-1101C79D9A84}" type="slidenum">
              <a:rPr lang="en-US"/>
              <a:pPr/>
              <a:t>13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Self Test Questions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GB" sz="1800" smtClean="0"/>
              <a:t>Are </a:t>
            </a:r>
            <a:r>
              <a:rPr lang="en-GB" sz="1800" dirty="0"/>
              <a:t>the following Relations equivalent? Why?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GB" sz="1800" dirty="0"/>
          </a:p>
          <a:p>
            <a:pPr marL="609600" indent="-609600">
              <a:buFont typeface="Wingdings" pitchFamily="2" charset="2"/>
              <a:buAutoNum type="arabicPeriod"/>
            </a:pPr>
            <a:endParaRPr lang="en-GB" sz="1800" dirty="0"/>
          </a:p>
          <a:p>
            <a:pPr marL="609600" indent="-609600"/>
            <a:endParaRPr lang="en-US" sz="2800" dirty="0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304800" y="4419600"/>
          <a:ext cx="4343400" cy="1423988"/>
        </p:xfrm>
        <a:graphic>
          <a:graphicData uri="http://schemas.openxmlformats.org/presentationml/2006/ole">
            <p:oleObj spid="_x0000_s9218" name="Worksheet" r:id="rId3" imgW="3227400" imgH="1008720" progId="Excel.Sheet.8">
              <p:embed/>
            </p:oleObj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4876800" y="4419600"/>
          <a:ext cx="4038600" cy="1423988"/>
        </p:xfrm>
        <a:graphic>
          <a:graphicData uri="http://schemas.openxmlformats.org/presentationml/2006/ole">
            <p:oleObj spid="_x0000_s9219" name="Worksheet" r:id="rId4" imgW="3825000" imgH="1192680" progId="Excel.Sheet.8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EFFF-B486-41AE-AB39-991A76833D0E}" type="slidenum">
              <a:rPr lang="en-US"/>
              <a:pPr/>
              <a:t>2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The student will be able to</a:t>
            </a:r>
          </a:p>
          <a:p>
            <a:pPr lvl="1"/>
            <a:r>
              <a:rPr lang="en-GB" sz="2400" dirty="0" smtClean="0"/>
              <a:t>Be </a:t>
            </a:r>
            <a:r>
              <a:rPr lang="en-GB" sz="2400" dirty="0"/>
              <a:t>able to state and describe the </a:t>
            </a:r>
            <a:r>
              <a:rPr lang="en-GB" sz="2400" dirty="0" smtClean="0"/>
              <a:t>rules/characteristics </a:t>
            </a:r>
            <a:r>
              <a:rPr lang="en-GB" sz="2400" dirty="0"/>
              <a:t>of relations</a:t>
            </a:r>
          </a:p>
          <a:p>
            <a:pPr lvl="1"/>
            <a:r>
              <a:rPr lang="en-GB" sz="2400" dirty="0"/>
              <a:t>Be able to give a definition and example  of the term ‘First Normal Form’</a:t>
            </a:r>
          </a:p>
          <a:p>
            <a:pPr lvl="1"/>
            <a:r>
              <a:rPr lang="en-GB" sz="2400" dirty="0"/>
              <a:t>Be able to identify different types of relations</a:t>
            </a:r>
          </a:p>
          <a:p>
            <a:pPr lvl="1"/>
            <a:endParaRPr lang="en-US" sz="2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0CCF-4EC7-4D57-A81F-CB9E03C0CAE5}" type="slidenum">
              <a:rPr lang="en-US"/>
              <a:pPr/>
              <a:t>3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4 Rules of Relations</a:t>
            </a: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GB" dirty="0"/>
              <a:t>There are no duplicate </a:t>
            </a:r>
            <a:r>
              <a:rPr lang="en-GB" dirty="0" err="1" smtClean="0"/>
              <a:t>tuples</a:t>
            </a:r>
            <a:r>
              <a:rPr lang="en-GB" dirty="0" smtClean="0"/>
              <a:t> (rows)</a:t>
            </a:r>
            <a:endParaRPr lang="en-GB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dirty="0"/>
              <a:t>Ordering of </a:t>
            </a:r>
            <a:r>
              <a:rPr lang="en-GB" dirty="0" err="1"/>
              <a:t>Tuples</a:t>
            </a:r>
            <a:r>
              <a:rPr lang="en-GB" dirty="0"/>
              <a:t> is not important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dirty="0"/>
              <a:t>Ordering of VALUES (Attributes) is not important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dirty="0"/>
              <a:t>All attribute values are atomic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1B73-92A3-4290-A709-4FCC16D632AA}" type="slidenum">
              <a:rPr lang="en-US"/>
              <a:pPr/>
              <a:t>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There Are No Duplicate Tuples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Since a relation is a SET of tuples</a:t>
            </a:r>
          </a:p>
          <a:p>
            <a:r>
              <a:rPr lang="en-GB"/>
              <a:t>And in mathematics SETS do not contain duplicates</a:t>
            </a:r>
          </a:p>
          <a:p>
            <a:r>
              <a:rPr lang="en-GB"/>
              <a:t>It follows that there are no duplicate tuples in a relation</a:t>
            </a:r>
            <a:endParaRPr lang="en-US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23528" y="3933056"/>
          <a:ext cx="5943600" cy="1852613"/>
        </p:xfrm>
        <a:graphic>
          <a:graphicData uri="http://schemas.openxmlformats.org/presentationml/2006/ole">
            <p:oleObj spid="_x0000_s5122" name="Worksheet" r:id="rId3" imgW="3227400" imgH="1008720" progId="Excel.Sheet.8">
              <p:embed/>
            </p:oleObj>
          </a:graphicData>
        </a:graphic>
      </p:graphicFrame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876256" y="3861048"/>
            <a:ext cx="14430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Duplicate </a:t>
            </a:r>
          </a:p>
          <a:p>
            <a:r>
              <a:rPr lang="en-GB">
                <a:solidFill>
                  <a:srgbClr val="FF3300"/>
                </a:solidFill>
              </a:rPr>
              <a:t>Tuples!</a:t>
            </a:r>
          </a:p>
          <a:p>
            <a:r>
              <a:rPr lang="en-GB">
                <a:solidFill>
                  <a:srgbClr val="FF3300"/>
                </a:solidFill>
              </a:rPr>
              <a:t>Not </a:t>
            </a:r>
          </a:p>
          <a:p>
            <a:r>
              <a:rPr lang="en-GB">
                <a:solidFill>
                  <a:srgbClr val="FF3300"/>
                </a:solidFill>
              </a:rPr>
              <a:t>VALID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H="1" flipV="1">
            <a:off x="6342856" y="4394448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H="1">
            <a:off x="6342856" y="4775448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E60-0065-4749-B472-A88C34C35873}" type="slidenum">
              <a:rPr lang="en-US"/>
              <a:pPr/>
              <a:t>5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GB"/>
              <a:t>Ordering of Tuples Is Not Important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Tuples are not in any particular order top to bottom</a:t>
            </a:r>
          </a:p>
          <a:p>
            <a:endParaRPr 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81000" y="3276600"/>
          <a:ext cx="5943600" cy="1852613"/>
        </p:xfrm>
        <a:graphic>
          <a:graphicData uri="http://schemas.openxmlformats.org/presentationml/2006/ole">
            <p:oleObj spid="_x0000_s6146" name="Worksheet" r:id="rId3" imgW="3227400" imgH="1008720" progId="Excel.Sheet.8">
              <p:embed/>
            </p:oleObj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600200" y="4343400"/>
          <a:ext cx="5943600" cy="1852613"/>
        </p:xfrm>
        <a:graphic>
          <a:graphicData uri="http://schemas.openxmlformats.org/presentationml/2006/ole">
            <p:oleObj spid="_x0000_s6147" name="Worksheet" r:id="rId4" imgW="3227400" imgH="1008720" progId="Excel.Sheet.8">
              <p:embed/>
            </p:oleObj>
          </a:graphicData>
        </a:graphic>
      </p:graphicFrame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7070725" y="3013075"/>
            <a:ext cx="1692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Tuples in</a:t>
            </a:r>
          </a:p>
          <a:p>
            <a:r>
              <a:rPr lang="en-GB">
                <a:solidFill>
                  <a:srgbClr val="FF3300"/>
                </a:solidFill>
              </a:rPr>
              <a:t>Different </a:t>
            </a:r>
          </a:p>
          <a:p>
            <a:r>
              <a:rPr lang="en-GB">
                <a:solidFill>
                  <a:srgbClr val="FF3300"/>
                </a:solidFill>
              </a:rPr>
              <a:t>Order is OK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6477000" y="3581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H="1">
            <a:off x="7772400" y="4267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DFB2-2543-4AB9-A91F-36105AEE8A26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Ordering of VALUES (Attributes) Is Not Important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Attributes are not in any order (left to right)</a:t>
            </a:r>
            <a:endParaRPr lang="en-US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381000" y="3276600"/>
          <a:ext cx="5943600" cy="1852613"/>
        </p:xfrm>
        <a:graphic>
          <a:graphicData uri="http://schemas.openxmlformats.org/presentationml/2006/ole">
            <p:oleObj spid="_x0000_s7170" name="Worksheet" r:id="rId3" imgW="3227400" imgH="1008720" progId="Excel.Sheet.8">
              <p:embed/>
            </p:oleObj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600200" y="4343400"/>
          <a:ext cx="5943600" cy="1852613"/>
        </p:xfrm>
        <a:graphic>
          <a:graphicData uri="http://schemas.openxmlformats.org/presentationml/2006/ole">
            <p:oleObj spid="_x0000_s7171" name="Worksheet" r:id="rId4" imgW="3227400" imgH="1008720" progId="Excel.Sheet.8">
              <p:embed/>
            </p:oleObj>
          </a:graphicData>
        </a:graphic>
      </p:graphicFrame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7070725" y="3013075"/>
            <a:ext cx="1714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Attributes in</a:t>
            </a:r>
          </a:p>
          <a:p>
            <a:r>
              <a:rPr lang="en-GB">
                <a:solidFill>
                  <a:srgbClr val="FF3300"/>
                </a:solidFill>
              </a:rPr>
              <a:t>Different </a:t>
            </a:r>
          </a:p>
          <a:p>
            <a:r>
              <a:rPr lang="en-GB">
                <a:solidFill>
                  <a:srgbClr val="FF3300"/>
                </a:solidFill>
              </a:rPr>
              <a:t>Order is OK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 flipH="1">
            <a:off x="6477000" y="3581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H="1">
            <a:off x="7772400" y="4267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D914-0475-48E5-9A69-4357E180A4A0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Attribute values are ATOMIC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This is a consequence of the fact that underlying domains contain atomic values only</a:t>
            </a:r>
          </a:p>
          <a:p>
            <a:pPr>
              <a:lnSpc>
                <a:spcPct val="90000"/>
              </a:lnSpc>
            </a:pPr>
            <a:r>
              <a:rPr lang="en-GB"/>
              <a:t>At every row and column position there is only one value – never several values</a:t>
            </a:r>
          </a:p>
          <a:p>
            <a:pPr>
              <a:lnSpc>
                <a:spcPct val="90000"/>
              </a:lnSpc>
            </a:pPr>
            <a:r>
              <a:rPr lang="en-GB"/>
              <a:t>A relation satisfying this condition is said to be </a:t>
            </a:r>
            <a:r>
              <a:rPr lang="en-GB" i="1">
                <a:solidFill>
                  <a:srgbClr val="FF3300"/>
                </a:solidFill>
              </a:rPr>
              <a:t>normalised</a:t>
            </a:r>
            <a:r>
              <a:rPr lang="en-GB"/>
              <a:t> or to be in the </a:t>
            </a:r>
            <a:r>
              <a:rPr lang="en-GB" i="1">
                <a:solidFill>
                  <a:srgbClr val="FF3300"/>
                </a:solidFill>
              </a:rPr>
              <a:t>first normal form</a:t>
            </a:r>
            <a:endParaRPr lang="en-US" i="1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2F37-BB52-4D25-8DA2-809FC49BC13F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First Normal Form Example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79388" y="1844675"/>
          <a:ext cx="2444750" cy="3529013"/>
        </p:xfrm>
        <a:graphic>
          <a:graphicData uri="http://schemas.openxmlformats.org/presentationml/2006/ole">
            <p:oleObj spid="_x0000_s8194" name="Worksheet" r:id="rId3" imgW="1508817" imgH="2186887" progId="Excel.Sheet.8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559425" y="1989138"/>
          <a:ext cx="2713038" cy="3598862"/>
        </p:xfrm>
        <a:graphic>
          <a:graphicData uri="http://schemas.openxmlformats.org/presentationml/2006/ole">
            <p:oleObj spid="_x0000_s8195" name="Worksheet" r:id="rId4" imgW="1590812" imgH="2114411" progId="Excel.Sheet.8">
              <p:embed/>
            </p:oleObj>
          </a:graphicData>
        </a:graphic>
      </p:graphicFrame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2879725" y="1946275"/>
            <a:ext cx="24400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3300"/>
                </a:solidFill>
              </a:rPr>
              <a:t>The attribute PQ</a:t>
            </a:r>
          </a:p>
          <a:p>
            <a:r>
              <a:rPr lang="en-GB" b="1" dirty="0">
                <a:solidFill>
                  <a:srgbClr val="FF3300"/>
                </a:solidFill>
              </a:rPr>
              <a:t>has multiple</a:t>
            </a:r>
          </a:p>
          <a:p>
            <a:r>
              <a:rPr lang="en-GB" b="1" dirty="0">
                <a:solidFill>
                  <a:srgbClr val="FF3300"/>
                </a:solidFill>
              </a:rPr>
              <a:t>values for </a:t>
            </a:r>
          </a:p>
          <a:p>
            <a:r>
              <a:rPr lang="en-GB" b="1" dirty="0">
                <a:solidFill>
                  <a:srgbClr val="FF3300"/>
                </a:solidFill>
              </a:rPr>
              <a:t>a given value of </a:t>
            </a:r>
          </a:p>
          <a:p>
            <a:r>
              <a:rPr lang="en-GB" b="1" dirty="0" smtClean="0">
                <a:solidFill>
                  <a:srgbClr val="FF3300"/>
                </a:solidFill>
              </a:rPr>
              <a:t>Supplier Nr 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 flipH="1">
            <a:off x="2667000" y="190500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3352800" y="5715000"/>
            <a:ext cx="276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3300"/>
                </a:solidFill>
              </a:rPr>
              <a:t>After normalisation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3962400" y="5410200"/>
            <a:ext cx="1295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F13-3095-4089-B717-465258F73805}" type="slidenum">
              <a:rPr lang="en-US"/>
              <a:pPr/>
              <a:t>9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Relations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FF3300"/>
                </a:solidFill>
              </a:rPr>
              <a:t>named</a:t>
            </a:r>
            <a:r>
              <a:rPr lang="en-GB" sz="2400" dirty="0"/>
              <a:t> relation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 relation which is defined to the DBMS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For example using the CREATE TABLE xxx</a:t>
            </a:r>
          </a:p>
          <a:p>
            <a:pPr>
              <a:lnSpc>
                <a:spcPct val="90000"/>
              </a:lnSpc>
            </a:pPr>
            <a:r>
              <a:rPr lang="en-IE" sz="2900" dirty="0" smtClean="0">
                <a:solidFill>
                  <a:srgbClr val="FF0000"/>
                </a:solidFill>
              </a:rPr>
              <a:t>BASE</a:t>
            </a:r>
            <a:r>
              <a:rPr lang="en-IE" sz="2900" dirty="0" smtClean="0"/>
              <a:t> relation</a:t>
            </a:r>
            <a:endParaRPr lang="en-US" sz="2900" dirty="0"/>
          </a:p>
          <a:p>
            <a:pPr lvl="1">
              <a:lnSpc>
                <a:spcPct val="90000"/>
              </a:lnSpc>
            </a:pPr>
            <a:r>
              <a:rPr lang="en-GB" sz="2000" dirty="0"/>
              <a:t>A </a:t>
            </a:r>
            <a:r>
              <a:rPr lang="en-GB" sz="2000" dirty="0">
                <a:solidFill>
                  <a:srgbClr val="FF3300"/>
                </a:solidFill>
              </a:rPr>
              <a:t>base</a:t>
            </a:r>
            <a:r>
              <a:rPr lang="en-GB" sz="2000" dirty="0"/>
              <a:t> relation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Is a named relation which is not derived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They are autonomous – </a:t>
            </a:r>
            <a:r>
              <a:rPr lang="en-GB" sz="2000" dirty="0" err="1"/>
              <a:t>ie</a:t>
            </a:r>
            <a:r>
              <a:rPr lang="en-GB" sz="2000" dirty="0"/>
              <a:t> do not depend on other relations for their </a:t>
            </a:r>
            <a:r>
              <a:rPr lang="en-GB" sz="2000" dirty="0" smtClean="0"/>
              <a:t>values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Eg</a:t>
            </a:r>
            <a:r>
              <a:rPr lang="en-GB" sz="2000" dirty="0" smtClean="0"/>
              <a:t> </a:t>
            </a:r>
            <a:r>
              <a:rPr lang="en-GB" sz="2000" dirty="0" smtClean="0"/>
              <a:t>the suppliers table in the PARTS DB</a:t>
            </a:r>
            <a:endParaRPr lang="en-GB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759</TotalTime>
  <Words>459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Civic</vt:lpstr>
      <vt:lpstr>Worksheet</vt:lpstr>
      <vt:lpstr>Relational Model – Rules for Relations</vt:lpstr>
      <vt:lpstr>Learning outcomes</vt:lpstr>
      <vt:lpstr>4 Rules of Relations</vt:lpstr>
      <vt:lpstr>There Are No Duplicate Tuples</vt:lpstr>
      <vt:lpstr>Ordering of Tuples Is Not Important</vt:lpstr>
      <vt:lpstr>Ordering of VALUES (Attributes) Is Not Important</vt:lpstr>
      <vt:lpstr>Attribute values are ATOMIC </vt:lpstr>
      <vt:lpstr>First Normal Form Example</vt:lpstr>
      <vt:lpstr>Types of Relations</vt:lpstr>
      <vt:lpstr>Types of Relations</vt:lpstr>
      <vt:lpstr>Types of Relations</vt:lpstr>
      <vt:lpstr>Types of Relations</vt:lpstr>
      <vt:lpstr>Self Test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Gerry.Guinane</cp:lastModifiedBy>
  <cp:revision>60</cp:revision>
  <dcterms:created xsi:type="dcterms:W3CDTF">1601-01-01T00:00:00Z</dcterms:created>
  <dcterms:modified xsi:type="dcterms:W3CDTF">2012-11-08T12:05:14Z</dcterms:modified>
</cp:coreProperties>
</file>