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sldIdLst>
    <p:sldId id="281" r:id="rId2"/>
    <p:sldId id="294" r:id="rId3"/>
    <p:sldId id="295" r:id="rId4"/>
    <p:sldId id="296" r:id="rId5"/>
    <p:sldId id="297" r:id="rId6"/>
    <p:sldId id="301" r:id="rId7"/>
    <p:sldId id="318" r:id="rId8"/>
    <p:sldId id="319" r:id="rId9"/>
    <p:sldId id="320" r:id="rId10"/>
    <p:sldId id="304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0C0C0"/>
    <a:srgbClr val="080808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3" autoAdjust="0"/>
    <p:restoredTop sz="86434" autoAdjust="0"/>
  </p:normalViewPr>
  <p:slideViewPr>
    <p:cSldViewPr>
      <p:cViewPr varScale="1">
        <p:scale>
          <a:sx n="84" d="100"/>
          <a:sy n="84" d="100"/>
        </p:scale>
        <p:origin x="10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6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852936"/>
            <a:ext cx="8568952" cy="823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dirty="0" smtClean="0"/>
              <a:t>Relational model – Keys &amp; Data Integrity</a:t>
            </a:r>
            <a:endParaRPr lang="en-US" sz="36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Relational Model Lecture 05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B02E-DCCD-4620-811B-BD4142887FEE}" type="slidenum">
              <a:rPr lang="en-US"/>
              <a:pPr/>
              <a:t>10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constraints</a:t>
            </a: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database constraint is a constraint that interrelates </a:t>
            </a:r>
            <a:r>
              <a:rPr lang="en-GB" i="1" dirty="0">
                <a:solidFill>
                  <a:srgbClr val="FF0000"/>
                </a:solidFill>
              </a:rPr>
              <a:t>two or more relations</a:t>
            </a:r>
            <a:r>
              <a:rPr lang="en-GB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Referential Integrity Constraint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GB" sz="1800" b="1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IE" sz="1800" b="1" dirty="0">
                <a:latin typeface="Courier New" pitchFamily="49" charset="0"/>
              </a:rPr>
              <a:t> KEY `FK_result_1` (`</a:t>
            </a:r>
            <a:r>
              <a:rPr lang="en-IE" sz="1800" b="1" dirty="0" err="1">
                <a:latin typeface="Courier New" pitchFamily="49" charset="0"/>
              </a:rPr>
              <a:t>UserID</a:t>
            </a:r>
            <a:r>
              <a:rPr lang="en-IE" sz="1800" b="1" dirty="0">
                <a:latin typeface="Courier New" pitchFamily="49" charset="0"/>
              </a:rPr>
              <a:t>`),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IE" sz="1800" b="1" dirty="0">
                <a:latin typeface="Courier New" pitchFamily="49" charset="0"/>
              </a:rPr>
              <a:t>  CONSTRAINT `FK_result_1` FOREIGN KEY (`</a:t>
            </a:r>
            <a:r>
              <a:rPr lang="en-IE" sz="1800" b="1" dirty="0" err="1">
                <a:latin typeface="Courier New" pitchFamily="49" charset="0"/>
              </a:rPr>
              <a:t>UserID</a:t>
            </a:r>
            <a:r>
              <a:rPr lang="en-IE" sz="1800" b="1" dirty="0">
                <a:latin typeface="Courier New" pitchFamily="49" charset="0"/>
              </a:rPr>
              <a:t>`) REFERENCES `user` (`ID</a:t>
            </a:r>
            <a:r>
              <a:rPr lang="en-IE" sz="1800" b="1" dirty="0" smtClean="0">
                <a:latin typeface="Courier New" pitchFamily="49" charset="0"/>
              </a:rPr>
              <a:t>`)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GB" sz="2800" dirty="0" smtClean="0"/>
          </a:p>
          <a:p>
            <a:pPr>
              <a:lnSpc>
                <a:spcPct val="80000"/>
              </a:lnSpc>
            </a:pPr>
            <a:r>
              <a:rPr lang="en-GB" sz="2800" dirty="0" smtClean="0">
                <a:sym typeface="Symbol" pitchFamily="18" charset="2"/>
              </a:rPr>
              <a:t>This constraint means that the attribute ‘</a:t>
            </a:r>
            <a:r>
              <a:rPr lang="en-GB" sz="2800" dirty="0" err="1" smtClean="0">
                <a:sym typeface="Symbol" pitchFamily="18" charset="2"/>
              </a:rPr>
              <a:t>UserID</a:t>
            </a:r>
            <a:r>
              <a:rPr lang="en-GB" sz="2800" dirty="0" smtClean="0">
                <a:sym typeface="Symbol" pitchFamily="18" charset="2"/>
              </a:rPr>
              <a:t>’ in current table must be a valid corresponding value in table ‘user’ in the ‘ID’ attribute</a:t>
            </a:r>
            <a:endParaRPr lang="en-US" sz="2800" dirty="0" smtClean="0">
              <a:sym typeface="Symbol" pitchFamily="18" charset="2"/>
            </a:endParaRPr>
          </a:p>
          <a:p>
            <a:endParaRPr lang="en-GB" dirty="0"/>
          </a:p>
          <a:p>
            <a:pPr lvl="1">
              <a:buFont typeface="Wingdings" pitchFamily="2" charset="2"/>
              <a:buNone/>
            </a:pPr>
            <a:endParaRPr lang="en-GB" sz="1800" b="1" dirty="0">
              <a:latin typeface="Courier New" pitchFamily="49" charset="0"/>
            </a:endParaRPr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336-5E53-4F66-B056-C981E55C40C7}" type="slidenum">
              <a:rPr lang="en-US"/>
              <a:pPr/>
              <a:t>11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Constraints</a:t>
            </a: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In contrast to other constraint types:</a:t>
            </a:r>
          </a:p>
          <a:p>
            <a:pPr lvl="1"/>
            <a:r>
              <a:rPr lang="en-GB" sz="2400"/>
              <a:t>Database constraints cannot be checked immediately </a:t>
            </a:r>
          </a:p>
          <a:p>
            <a:pPr lvl="1"/>
            <a:r>
              <a:rPr lang="en-GB" sz="2400"/>
              <a:t>Database constraints are checked at COMMIT time</a:t>
            </a:r>
          </a:p>
          <a:p>
            <a:pPr lvl="1"/>
            <a:r>
              <a:rPr lang="en-GB" sz="2400"/>
              <a:t>COMMIT is the time a DBMS writes actual values to the DB</a:t>
            </a:r>
          </a:p>
          <a:p>
            <a:pPr lvl="1"/>
            <a:r>
              <a:rPr lang="en-GB" sz="2400"/>
              <a:t>If a violation of a DB integrity constraint has occurred then the transaction is rolled back (reversed)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BBF9-33DE-4F7B-A86F-68BCBF56A661}" type="slidenum">
              <a:rPr lang="en-US"/>
              <a:pPr/>
              <a:t>12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Qualified Identifiers</a:t>
            </a: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database consists of many relations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 the PARTS DB= {SUPPLIERS, PROJECTS, PARTS, PROJECT_PARTS_REQUIRED, AVAILABLE_PARTS}</a:t>
            </a:r>
          </a:p>
          <a:p>
            <a:pPr lvl="1"/>
            <a:r>
              <a:rPr lang="en-GB" dirty="0"/>
              <a:t>Where each relation is defined by the table </a:t>
            </a:r>
            <a:r>
              <a:rPr lang="en-GB" dirty="0" smtClean="0"/>
              <a:t>name</a:t>
            </a:r>
          </a:p>
          <a:p>
            <a:pPr lvl="1"/>
            <a:r>
              <a:rPr lang="en-GB" dirty="0" smtClean="0"/>
              <a:t>Tables may be identified by their ‘qualified’ name </a:t>
            </a:r>
            <a:r>
              <a:rPr lang="en-GB" dirty="0" err="1" smtClean="0"/>
              <a:t>eg</a:t>
            </a:r>
            <a:endParaRPr lang="en-GB" dirty="0" smtClean="0"/>
          </a:p>
          <a:p>
            <a:pPr lvl="5"/>
            <a:r>
              <a:rPr lang="en-GB" dirty="0" smtClean="0">
                <a:solidFill>
                  <a:srgbClr val="FF0000"/>
                </a:solidFill>
              </a:rPr>
              <a:t>PARTS.SUPPLIERS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4033-654F-4F88-88E2-C5210CD813E9}" type="slidenum">
              <a:rPr lang="en-US"/>
              <a:pPr/>
              <a:t>13</a:t>
            </a:fld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Qualified Identifiers</a:t>
            </a:r>
            <a:endParaRPr lang="en-US" dirty="0"/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each relation there are a set of attributes</a:t>
            </a:r>
          </a:p>
          <a:p>
            <a:pPr lvl="1"/>
            <a:r>
              <a:rPr lang="en-GB" sz="2400" dirty="0"/>
              <a:t>SUPPLIERS={S_NR,S_NAME,STATUS,S_CITY}</a:t>
            </a:r>
          </a:p>
          <a:p>
            <a:pPr lvl="1"/>
            <a:r>
              <a:rPr lang="en-GB" dirty="0"/>
              <a:t>To avoid confusion we can identify attributes by qualifying the attribute name with the relation name thus: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SUPPLIERS.</a:t>
            </a:r>
            <a:r>
              <a:rPr lang="en-GB" dirty="0" smtClean="0"/>
              <a:t>S_NAME</a:t>
            </a:r>
          </a:p>
          <a:p>
            <a:pPr lvl="2"/>
            <a:r>
              <a:rPr lang="en-GB" dirty="0" smtClean="0"/>
              <a:t>OR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PARTS.SUPPLIERS.</a:t>
            </a:r>
            <a:r>
              <a:rPr lang="en-GB" dirty="0" smtClean="0"/>
              <a:t>S_NAME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9D83-6686-41AD-9110-8E192D2CB35C}" type="slidenum">
              <a:rPr lang="en-US"/>
              <a:pPr/>
              <a:t>14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Each relation consists of a set of </a:t>
            </a:r>
            <a:r>
              <a:rPr lang="en-GB" sz="2800" dirty="0" err="1" smtClean="0"/>
              <a:t>tuples</a:t>
            </a:r>
            <a:r>
              <a:rPr lang="en-GB" sz="2800" dirty="0" smtClean="0"/>
              <a:t>/rows.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By definition each </a:t>
            </a:r>
            <a:r>
              <a:rPr lang="en-GB" sz="2800" dirty="0" err="1"/>
              <a:t>tuple</a:t>
            </a:r>
            <a:r>
              <a:rPr lang="en-GB" sz="2800" dirty="0"/>
              <a:t> (row) must be unique.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This means that the combination of attributes in a given </a:t>
            </a:r>
            <a:r>
              <a:rPr lang="en-GB" sz="2800" dirty="0" err="1"/>
              <a:t>tuple</a:t>
            </a:r>
            <a:r>
              <a:rPr lang="en-GB" sz="2800" dirty="0"/>
              <a:t> must only appear </a:t>
            </a:r>
            <a:r>
              <a:rPr lang="en-GB" sz="2800" dirty="0">
                <a:solidFill>
                  <a:srgbClr val="FF0000"/>
                </a:solidFill>
              </a:rPr>
              <a:t>once</a:t>
            </a:r>
            <a:r>
              <a:rPr lang="en-GB" sz="2800" dirty="0"/>
              <a:t> in the relation.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In the previous 2 slides we saw how to tell one relation from another and one attribute from another – we need a way to tell one </a:t>
            </a:r>
            <a:r>
              <a:rPr lang="en-GB" sz="2800" dirty="0" err="1"/>
              <a:t>tuple</a:t>
            </a:r>
            <a:r>
              <a:rPr lang="en-GB" sz="2800" dirty="0"/>
              <a:t> from another – this is where the idea of a key comes in.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FA17-8CA7-459C-8448-B2DB2B82A5BD}" type="slidenum">
              <a:rPr lang="en-US"/>
              <a:pPr/>
              <a:t>15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Keys</a:t>
            </a: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50392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Since each tuple in a relation is unique then all of its attributes could be taken as the key – but this is overkill</a:t>
            </a:r>
          </a:p>
          <a:p>
            <a:pPr>
              <a:lnSpc>
                <a:spcPct val="90000"/>
              </a:lnSpc>
            </a:pPr>
            <a:r>
              <a:rPr lang="en-GB" sz="2400"/>
              <a:t>Often there is 1 unique attribute – this is called the primary key.</a:t>
            </a:r>
          </a:p>
          <a:p>
            <a:pPr>
              <a:lnSpc>
                <a:spcPct val="90000"/>
              </a:lnSpc>
            </a:pPr>
            <a:r>
              <a:rPr lang="en-GB" sz="2400">
                <a:solidFill>
                  <a:srgbClr val="FF3300"/>
                </a:solidFill>
              </a:rPr>
              <a:t>The primary key uniquely identifies a tuple in a relation.</a:t>
            </a:r>
          </a:p>
          <a:p>
            <a:pPr>
              <a:lnSpc>
                <a:spcPct val="90000"/>
              </a:lnSpc>
            </a:pPr>
            <a:r>
              <a:rPr lang="en-GB" sz="2400" b="1"/>
              <a:t>S_NR</a:t>
            </a:r>
            <a:r>
              <a:rPr lang="en-GB" sz="2400"/>
              <a:t> in the SUPPLIERS relation is a unique supplier number and therefore is the </a:t>
            </a:r>
            <a:r>
              <a:rPr lang="en-GB" sz="2400">
                <a:solidFill>
                  <a:srgbClr val="FF3300"/>
                </a:solidFill>
              </a:rPr>
              <a:t>primary key</a:t>
            </a:r>
            <a:r>
              <a:rPr lang="en-GB" sz="2400"/>
              <a:t>.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SUPPLIERS={S_NR, S_NAME,STATUS,S_CITY}</a:t>
            </a:r>
          </a:p>
          <a:p>
            <a:pPr>
              <a:lnSpc>
                <a:spcPct val="90000"/>
              </a:lnSpc>
            </a:pPr>
            <a:endParaRPr lang="en-US" sz="2400" b="1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2555776" y="4437112"/>
            <a:ext cx="5762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755576" y="5445224"/>
            <a:ext cx="771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dirty="0"/>
              <a:t>In relational notation – the PRIMARY key is UNDERLINED</a:t>
            </a:r>
            <a:endParaRPr lang="en-US" dirty="0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 flipH="1" flipV="1">
            <a:off x="2843808" y="4581128"/>
            <a:ext cx="3384376" cy="7920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6D9C-4172-4C02-A537-500288D97F40}" type="slidenum">
              <a:rPr lang="en-US"/>
              <a:pPr/>
              <a:t>16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Primary Key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114800"/>
          </a:xfrm>
        </p:spPr>
        <p:txBody>
          <a:bodyPr/>
          <a:lstStyle/>
          <a:p>
            <a:r>
              <a:rPr lang="en-GB" sz="2400" dirty="0"/>
              <a:t>S_NR is the primary key in the SUPPLIERS relation</a:t>
            </a:r>
          </a:p>
          <a:p>
            <a:r>
              <a:rPr lang="en-GB" sz="2400" dirty="0"/>
              <a:t>Why </a:t>
            </a:r>
            <a:r>
              <a:rPr lang="en-GB" sz="2400" dirty="0" err="1"/>
              <a:t>is’nt</a:t>
            </a:r>
            <a:r>
              <a:rPr lang="en-GB" sz="2400" dirty="0"/>
              <a:t> S_NAME?</a:t>
            </a:r>
          </a:p>
          <a:p>
            <a:pPr lvl="1"/>
            <a:r>
              <a:rPr lang="en-GB" sz="2000" dirty="0"/>
              <a:t>SNAME is potentially a key as it is unique in the instance of the table below.</a:t>
            </a:r>
          </a:p>
          <a:p>
            <a:pPr lvl="1"/>
            <a:r>
              <a:rPr lang="en-GB" sz="2000" dirty="0"/>
              <a:t>It is likely to be repeated, however</a:t>
            </a:r>
            <a:r>
              <a:rPr lang="en-GB" sz="2000" dirty="0" smtClean="0"/>
              <a:t>. (unless we specify it is UNIQUE)</a:t>
            </a:r>
            <a:endParaRPr lang="en-GB" sz="2000" dirty="0"/>
          </a:p>
          <a:p>
            <a:pPr lvl="1"/>
            <a:r>
              <a:rPr lang="en-GB" sz="2000" dirty="0"/>
              <a:t>Decisions on primary keys must be made at database design time</a:t>
            </a:r>
            <a:endParaRPr lang="en-US" sz="2000" dirty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179388" y="4640263"/>
            <a:ext cx="198755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SUPPLIERS</a:t>
            </a:r>
            <a:r>
              <a:rPr lang="en-US"/>
              <a:t> </a:t>
            </a:r>
          </a:p>
        </p:txBody>
      </p:sp>
      <p:graphicFrame>
        <p:nvGraphicFramePr>
          <p:cNvPr id="123042" name="Group 162"/>
          <p:cNvGraphicFramePr>
            <a:graphicFrameLocks noGrp="1"/>
          </p:cNvGraphicFramePr>
          <p:nvPr/>
        </p:nvGraphicFramePr>
        <p:xfrm>
          <a:off x="2555875" y="4508500"/>
          <a:ext cx="5327650" cy="2011680"/>
        </p:xfrm>
        <a:graphic>
          <a:graphicData uri="http://schemas.openxmlformats.org/drawingml/2006/table">
            <a:tbl>
              <a:tblPr/>
              <a:tblGrid>
                <a:gridCol w="1060450"/>
                <a:gridCol w="1446213"/>
                <a:gridCol w="1403350"/>
                <a:gridCol w="1417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S_NR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S_NAME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S_CITY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DUBLIN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JONES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BLAKE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CLARK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DUBLIN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ATHENS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2484438" y="4508500"/>
            <a:ext cx="1150937" cy="208915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C21A-0C04-488E-A98B-2BEE0FF0F628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Composite Primary Key</a:t>
            </a: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3238"/>
            <a:ext cx="56515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Sometimes no single attribute is unique in every tuple.</a:t>
            </a:r>
          </a:p>
          <a:p>
            <a:pPr>
              <a:lnSpc>
                <a:spcPct val="80000"/>
              </a:lnSpc>
            </a:pPr>
            <a:r>
              <a:rPr lang="en-GB" sz="2800"/>
              <a:t>2 or more attributes may be required as a composite primary key</a:t>
            </a:r>
          </a:p>
          <a:p>
            <a:pPr>
              <a:lnSpc>
                <a:spcPct val="80000"/>
              </a:lnSpc>
            </a:pPr>
            <a:r>
              <a:rPr lang="en-GB" sz="2800"/>
              <a:t>In the AVAILABLE_PARTS relation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SUPPLIER_NR and PART_NR are comp. PK 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AVAILABLE_PARTS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/>
              <a:t>={SUPPLIER_NR, PART_NR, QTY}</a:t>
            </a:r>
            <a:endParaRPr lang="en-US" sz="200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724525" y="5373688"/>
            <a:ext cx="3208338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AVAILABLE_PARTS</a:t>
            </a:r>
            <a:r>
              <a:rPr lang="en-US"/>
              <a:t> </a:t>
            </a:r>
          </a:p>
        </p:txBody>
      </p:sp>
      <p:graphicFrame>
        <p:nvGraphicFramePr>
          <p:cNvPr id="124139" name="Group 235"/>
          <p:cNvGraphicFramePr>
            <a:graphicFrameLocks noGrp="1"/>
          </p:cNvGraphicFramePr>
          <p:nvPr/>
        </p:nvGraphicFramePr>
        <p:xfrm>
          <a:off x="5867400" y="1773238"/>
          <a:ext cx="2879725" cy="3291840"/>
        </p:xfrm>
        <a:graphic>
          <a:graphicData uri="http://schemas.openxmlformats.org/drawingml/2006/table">
            <a:tbl>
              <a:tblPr/>
              <a:tblGrid>
                <a:gridCol w="1341438"/>
                <a:gridCol w="981075"/>
                <a:gridCol w="55721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SUPPLIER_NR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PART_NR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5867400" y="1701800"/>
            <a:ext cx="2281238" cy="33829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0" name="Line 236"/>
          <p:cNvSpPr>
            <a:spLocks noChangeShapeType="1"/>
          </p:cNvSpPr>
          <p:nvPr/>
        </p:nvSpPr>
        <p:spPr bwMode="auto">
          <a:xfrm>
            <a:off x="755650" y="5589588"/>
            <a:ext cx="27352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5EDC-FDB6-4F23-96BB-710AD00465CF}" type="slidenum">
              <a:rPr lang="en-US"/>
              <a:pPr/>
              <a:t>18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Candidate Keys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In general it is </a:t>
            </a:r>
            <a:r>
              <a:rPr lang="en-GB" sz="2800" dirty="0">
                <a:solidFill>
                  <a:srgbClr val="FF0000"/>
                </a:solidFill>
              </a:rPr>
              <a:t>possible</a:t>
            </a:r>
            <a:r>
              <a:rPr lang="en-GB" sz="2800" dirty="0"/>
              <a:t> for more than one attribute in a relation to be </a:t>
            </a:r>
            <a:r>
              <a:rPr lang="en-GB" sz="2800" dirty="0" smtClean="0"/>
              <a:t>unique.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Consider a relation containing car registration details</a:t>
            </a:r>
          </a:p>
          <a:p>
            <a:pPr lvl="1">
              <a:lnSpc>
                <a:spcPct val="90000"/>
              </a:lnSpc>
            </a:pPr>
            <a:r>
              <a:rPr lang="en-GB" sz="2400" dirty="0" err="1"/>
              <a:t>CarReg</a:t>
            </a:r>
            <a:r>
              <a:rPr lang="en-GB" sz="2400" dirty="0"/>
              <a:t>={</a:t>
            </a:r>
            <a:r>
              <a:rPr lang="en-GB" sz="2400" dirty="0" err="1"/>
              <a:t>LicenseNr,ChassisNr,OwnerName</a:t>
            </a:r>
            <a:r>
              <a:rPr lang="en-GB" sz="2400" dirty="0"/>
              <a:t>}</a:t>
            </a:r>
          </a:p>
          <a:p>
            <a:pPr>
              <a:lnSpc>
                <a:spcPct val="90000"/>
              </a:lnSpc>
            </a:pPr>
            <a:r>
              <a:rPr lang="en-GB" sz="2800" dirty="0" err="1"/>
              <a:t>LicenseNr</a:t>
            </a:r>
            <a:r>
              <a:rPr lang="en-GB" sz="2800" dirty="0"/>
              <a:t> and </a:t>
            </a:r>
            <a:r>
              <a:rPr lang="en-GB" sz="2800" dirty="0" err="1"/>
              <a:t>ChassisNr</a:t>
            </a:r>
            <a:r>
              <a:rPr lang="en-GB" sz="2800" dirty="0"/>
              <a:t> are both unique – both are candidates to be primary keys.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Its normal to designate one as the primary key. </a:t>
            </a:r>
            <a:r>
              <a:rPr lang="en-GB" sz="2800" dirty="0" err="1"/>
              <a:t>Eg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400" dirty="0" err="1"/>
              <a:t>CarReg</a:t>
            </a:r>
            <a:r>
              <a:rPr lang="en-GB" sz="2400" dirty="0"/>
              <a:t>={</a:t>
            </a:r>
            <a:r>
              <a:rPr lang="en-GB" sz="2400" b="1" u="sng" dirty="0" err="1">
                <a:solidFill>
                  <a:srgbClr val="FF3300"/>
                </a:solidFill>
              </a:rPr>
              <a:t>LicenseNr</a:t>
            </a:r>
            <a:r>
              <a:rPr lang="en-GB" sz="2400" dirty="0" err="1"/>
              <a:t>,ChassisNr,OwnerName</a:t>
            </a:r>
            <a:r>
              <a:rPr lang="en-GB" sz="2400" dirty="0"/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58C4-27D6-4071-8F8F-BA6086FFEC0D}" type="slidenum">
              <a:rPr lang="en-US"/>
              <a:pPr/>
              <a:t>19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Foreign Keys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A foreign key is one (or more) attributes in a relation - whose values are required to match some </a:t>
            </a:r>
            <a:r>
              <a:rPr lang="en-GB" sz="2800" dirty="0">
                <a:solidFill>
                  <a:srgbClr val="FF0000"/>
                </a:solidFill>
              </a:rPr>
              <a:t>candidate key </a:t>
            </a:r>
            <a:r>
              <a:rPr lang="en-GB" sz="2800" dirty="0"/>
              <a:t>of another relation </a:t>
            </a:r>
            <a:r>
              <a:rPr lang="en-GB" sz="2800" dirty="0" err="1"/>
              <a:t>eg</a:t>
            </a:r>
            <a:endParaRPr lang="en-GB" sz="2800" dirty="0"/>
          </a:p>
          <a:p>
            <a:pPr lvl="1"/>
            <a:r>
              <a:rPr lang="en-GB" sz="2400" dirty="0"/>
              <a:t>SUPPLIERS={S_NR, S_NAME,STATUS,S_CITY}</a:t>
            </a:r>
          </a:p>
          <a:p>
            <a:pPr lvl="1"/>
            <a:r>
              <a:rPr lang="en-GB" sz="2000" dirty="0"/>
              <a:t>AVAILABLE_PARTS={SUPPLIER_NR, PART_NR, QTY} </a:t>
            </a:r>
          </a:p>
          <a:p>
            <a:pPr lvl="1"/>
            <a:r>
              <a:rPr lang="en-GB" sz="2400" dirty="0"/>
              <a:t>SUPPLIER_NR is a foreign key in relation AVAILABLE_PARTS referencing SUPPLIERS.S_NR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8AC-CD29-41F3-A781-29857ED00718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Learning outcomes – the student will be able to</a:t>
            </a:r>
          </a:p>
          <a:p>
            <a:pPr lvl="1"/>
            <a:r>
              <a:rPr lang="en-GB" sz="2400" dirty="0"/>
              <a:t>Be able to define database integrity</a:t>
            </a:r>
          </a:p>
          <a:p>
            <a:pPr lvl="1"/>
            <a:r>
              <a:rPr lang="en-GB" sz="2400" dirty="0"/>
              <a:t>Be able to identify and give examples of 4 types of integrity constraint</a:t>
            </a:r>
          </a:p>
          <a:p>
            <a:pPr lvl="1"/>
            <a:r>
              <a:rPr lang="en-GB" sz="2400" dirty="0"/>
              <a:t>Be able to define and describe the terms primary key, candidate key, foreign key, composite key</a:t>
            </a:r>
          </a:p>
          <a:p>
            <a:pPr lvl="1"/>
            <a:r>
              <a:rPr lang="en-GB" sz="2400" dirty="0"/>
              <a:t>Be able to define and describe referential integrity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Be able to use qualified identifiers of DB objects.</a:t>
            </a:r>
            <a:endParaRPr lang="en-GB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2B04-0AA1-48C3-9AB5-8283B90A58E9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89093" name="Group 5"/>
          <p:cNvGraphicFramePr>
            <a:graphicFrameLocks noGrp="1"/>
          </p:cNvGraphicFramePr>
          <p:nvPr/>
        </p:nvGraphicFramePr>
        <p:xfrm>
          <a:off x="5867400" y="1773238"/>
          <a:ext cx="2879725" cy="3291840"/>
        </p:xfrm>
        <a:graphic>
          <a:graphicData uri="http://schemas.openxmlformats.org/drawingml/2006/table">
            <a:tbl>
              <a:tblPr/>
              <a:tblGrid>
                <a:gridCol w="1341438"/>
                <a:gridCol w="981075"/>
                <a:gridCol w="55721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SUPPLIER_NR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PART_NR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QTY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148" name="Group 60"/>
          <p:cNvGraphicFramePr>
            <a:graphicFrameLocks noGrp="1"/>
          </p:cNvGraphicFramePr>
          <p:nvPr/>
        </p:nvGraphicFramePr>
        <p:xfrm>
          <a:off x="179388" y="4292600"/>
          <a:ext cx="5327650" cy="2011680"/>
        </p:xfrm>
        <a:graphic>
          <a:graphicData uri="http://schemas.openxmlformats.org/drawingml/2006/table">
            <a:tbl>
              <a:tblPr/>
              <a:tblGrid>
                <a:gridCol w="1060450"/>
                <a:gridCol w="1446212"/>
                <a:gridCol w="1403350"/>
                <a:gridCol w="1417638"/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S_NR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S_NAME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S_CITY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DUBLIN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JONES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BLAKE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CLARK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DUBLIN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ATHENS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5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Referential Integrity</a:t>
            </a:r>
            <a:endParaRPr lang="en-US"/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5472112" cy="1584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The referential integrity constraint states that a database must not contain any unmatched foreign keys</a:t>
            </a:r>
            <a:endParaRPr lang="en-US" sz="2800"/>
          </a:p>
        </p:txBody>
      </p:sp>
      <p:sp>
        <p:nvSpPr>
          <p:cNvPr id="125962" name="Oval 1034"/>
          <p:cNvSpPr>
            <a:spLocks noChangeArrowheads="1"/>
          </p:cNvSpPr>
          <p:nvPr/>
        </p:nvSpPr>
        <p:spPr bwMode="auto">
          <a:xfrm>
            <a:off x="5724525" y="4652963"/>
            <a:ext cx="8382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Oval 1035"/>
          <p:cNvSpPr>
            <a:spLocks noChangeArrowheads="1"/>
          </p:cNvSpPr>
          <p:nvPr/>
        </p:nvSpPr>
        <p:spPr bwMode="auto">
          <a:xfrm>
            <a:off x="0" y="5661025"/>
            <a:ext cx="8382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964" name="AutoShape 1036"/>
          <p:cNvCxnSpPr>
            <a:cxnSpLocks noChangeShapeType="1"/>
            <a:stCxn id="125963" idx="4"/>
            <a:endCxn id="125962" idx="5"/>
          </p:cNvCxnSpPr>
          <p:nvPr/>
        </p:nvCxnSpPr>
        <p:spPr bwMode="auto">
          <a:xfrm rot="5400000" flipH="1" flipV="1">
            <a:off x="2897981" y="2528094"/>
            <a:ext cx="1063625" cy="6021388"/>
          </a:xfrm>
          <a:prstGeom prst="bentConnector3">
            <a:avLst>
              <a:gd name="adj1" fmla="val -18806"/>
            </a:avLst>
          </a:prstGeom>
          <a:noFill/>
          <a:ln w="57150">
            <a:solidFill>
              <a:srgbClr val="FF3300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25965" name="Oval 1037"/>
          <p:cNvSpPr>
            <a:spLocks noChangeArrowheads="1"/>
          </p:cNvSpPr>
          <p:nvPr/>
        </p:nvSpPr>
        <p:spPr bwMode="auto">
          <a:xfrm>
            <a:off x="5724525" y="2997200"/>
            <a:ext cx="838200" cy="381000"/>
          </a:xfrm>
          <a:prstGeom prst="ellips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6" name="Oval 1038"/>
          <p:cNvSpPr>
            <a:spLocks noChangeArrowheads="1"/>
          </p:cNvSpPr>
          <p:nvPr/>
        </p:nvSpPr>
        <p:spPr bwMode="auto">
          <a:xfrm>
            <a:off x="0" y="4581525"/>
            <a:ext cx="838200" cy="381000"/>
          </a:xfrm>
          <a:prstGeom prst="ellips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967" name="AutoShape 1039"/>
          <p:cNvCxnSpPr>
            <a:cxnSpLocks noChangeShapeType="1"/>
            <a:stCxn id="125966" idx="5"/>
            <a:endCxn id="125965" idx="2"/>
          </p:cNvCxnSpPr>
          <p:nvPr/>
        </p:nvCxnSpPr>
        <p:spPr bwMode="auto">
          <a:xfrm rot="5400000" flipH="1" flipV="1">
            <a:off x="2332038" y="1571625"/>
            <a:ext cx="1747838" cy="4979987"/>
          </a:xfrm>
          <a:prstGeom prst="bentConnector4">
            <a:avLst>
              <a:gd name="adj1" fmla="val -14625"/>
              <a:gd name="adj2" fmla="val 78546"/>
            </a:avLst>
          </a:prstGeom>
          <a:noFill/>
          <a:ln w="57150">
            <a:solidFill>
              <a:srgbClr val="66FF33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5935663" y="1125538"/>
            <a:ext cx="320833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AVAILABLE_PARTS</a:t>
            </a:r>
            <a:r>
              <a:rPr lang="en-US"/>
              <a:t> </a:t>
            </a:r>
          </a:p>
        </p:txBody>
      </p:sp>
      <p:sp>
        <p:nvSpPr>
          <p:cNvPr id="89147" name="Rectangle 59"/>
          <p:cNvSpPr>
            <a:spLocks noChangeArrowheads="1"/>
          </p:cNvSpPr>
          <p:nvPr/>
        </p:nvSpPr>
        <p:spPr bwMode="auto">
          <a:xfrm>
            <a:off x="179388" y="3716338"/>
            <a:ext cx="198755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SUPPLIERS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3361-8687-48A3-AA87-CE399B792E1A}" type="slidenum">
              <a:rPr lang="en-US"/>
              <a:pPr/>
              <a:t>21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Self Test Questions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GB" sz="1800" dirty="0" smtClean="0"/>
              <a:t>Identify the main </a:t>
            </a:r>
            <a:r>
              <a:rPr lang="en-GB" sz="1800" dirty="0"/>
              <a:t>types of constraint applicable to a relational database. Provide examples of each using either SQL and/or brief description to show your understanding. In the PARTS DB – what type of constraint would be required to ensure that a every part in the P relation had only positive numeric values for weight?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sz="1800" dirty="0"/>
              <a:t>What is a primary key and what is its purpose. What is a foreign key? Does a foreign key always refer to a primary key? What is referential integrity?</a:t>
            </a:r>
          </a:p>
          <a:p>
            <a:pPr marL="609600" indent="-609600"/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DC1-FFA2-4B39-9CCC-8B49FB67509E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Integrity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Integrity refers to the accuracy and correctness of data in a database.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The </a:t>
            </a:r>
            <a:r>
              <a:rPr lang="en-GB" sz="2800" dirty="0"/>
              <a:t>DBMS needs to be informed of these </a:t>
            </a:r>
            <a:r>
              <a:rPr lang="en-GB" sz="2800" dirty="0">
                <a:solidFill>
                  <a:srgbClr val="FF3300"/>
                </a:solidFill>
              </a:rPr>
              <a:t>constraints </a:t>
            </a:r>
            <a:r>
              <a:rPr lang="en-GB" sz="2800" dirty="0"/>
              <a:t>so that it can enforce them.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E265-B409-42BA-A337-9D6C843CF267}" type="slidenum">
              <a:rPr lang="en-US"/>
              <a:pPr/>
              <a:t>4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Constraints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 are 4 types of constraints</a:t>
            </a:r>
          </a:p>
          <a:p>
            <a:pPr lvl="1"/>
            <a:r>
              <a:rPr lang="en-GB"/>
              <a:t>Type constraints</a:t>
            </a:r>
          </a:p>
          <a:p>
            <a:pPr lvl="1"/>
            <a:r>
              <a:rPr lang="en-GB"/>
              <a:t>Attribute Constraints</a:t>
            </a:r>
          </a:p>
          <a:p>
            <a:pPr lvl="1"/>
            <a:r>
              <a:rPr lang="en-GB"/>
              <a:t>Relation (Relvar) Constraints</a:t>
            </a:r>
          </a:p>
          <a:p>
            <a:pPr lvl="1"/>
            <a:r>
              <a:rPr lang="en-GB"/>
              <a:t>Database constraints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6720-BC3D-4CFC-B0C1-E0F85F98C4FF}" type="slidenum">
              <a:rPr lang="en-US"/>
              <a:pPr/>
              <a:t>5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constraints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A type constraint is a specification to check on the data entered to ensure it conforms with the legal set of values defined in the domain. </a:t>
            </a:r>
            <a:endParaRPr lang="en-GB" sz="2800" dirty="0" smtClean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CREATE TABLE `suppliers`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(`S_NR`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(45)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NOT NULL,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`S_NAME`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(45) NOT NULL,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`STATUS`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(10) unsigned NOT NULL,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`S_CITY`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(45) NOT NULL,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PRIMARY KEY  (`S_NR`))</a:t>
            </a:r>
            <a:endParaRPr lang="en-GB" sz="2000" b="1" dirty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75656" y="3356992"/>
            <a:ext cx="1800200" cy="431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56176" y="3861048"/>
            <a:ext cx="2792412" cy="1955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dirty="0"/>
              <a:t>The Attribute S_NR</a:t>
            </a:r>
          </a:p>
          <a:p>
            <a:r>
              <a:rPr lang="en-IE" dirty="0"/>
              <a:t>is constrained to a character type string of maximum length </a:t>
            </a:r>
            <a:r>
              <a:rPr lang="en-IE" dirty="0" smtClean="0"/>
              <a:t>45 </a:t>
            </a:r>
            <a:r>
              <a:rPr lang="en-IE" dirty="0"/>
              <a:t>characters </a:t>
            </a:r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419872" y="3573016"/>
            <a:ext cx="2592288" cy="43204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6876-E720-439B-BD16-E6B850FFFFCE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Constraints</a:t>
            </a:r>
            <a:endParaRPr lang="en-US"/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Type constraints are checked immediately on data </a:t>
            </a:r>
            <a:r>
              <a:rPr lang="en-GB" dirty="0" smtClean="0"/>
              <a:t>entry. Invalid data is never committed to permanent storage. </a:t>
            </a:r>
            <a:endParaRPr lang="en-GB" dirty="0"/>
          </a:p>
          <a:p>
            <a:r>
              <a:rPr lang="en-GB" dirty="0"/>
              <a:t>Constraints are specified as part of the Domain or Type definition for the attribute</a:t>
            </a:r>
          </a:p>
          <a:p>
            <a:r>
              <a:rPr lang="en-GB" dirty="0"/>
              <a:t>A relation/table is automatically prevented from taking an illegal value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Column/Attribute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 smtClean="0"/>
              <a:t>An attribute constraint is a specification to check on the data entered to ensure it conforms with one of the following constraints (in MySQL)</a:t>
            </a:r>
          </a:p>
          <a:p>
            <a:r>
              <a:rPr lang="en-GB" sz="2400" dirty="0"/>
              <a:t>Invalid data is never committed to permanent storage. </a:t>
            </a:r>
            <a:endParaRPr lang="en-GB" sz="2400" dirty="0" smtClean="0"/>
          </a:p>
          <a:p>
            <a:r>
              <a:rPr lang="en-GB" sz="2400" dirty="0" smtClean="0"/>
              <a:t>Types of attribute constraint:</a:t>
            </a:r>
          </a:p>
          <a:p>
            <a:pPr lvl="1"/>
            <a:r>
              <a:rPr lang="en-US" dirty="0" smtClean="0"/>
              <a:t>NOT NULL</a:t>
            </a:r>
          </a:p>
          <a:p>
            <a:pPr lvl="1"/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DEFAULT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MySQL</a:t>
            </a:r>
            <a:r>
              <a:rPr lang="en-IE" dirty="0" smtClean="0"/>
              <a:t> constraints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925759"/>
              </p:ext>
            </p:extLst>
          </p:nvPr>
        </p:nvGraphicFramePr>
        <p:xfrm>
          <a:off x="467544" y="1527175"/>
          <a:ext cx="8064896" cy="3731355"/>
        </p:xfrm>
        <a:graphic>
          <a:graphicData uri="http://schemas.openxmlformats.org/drawingml/2006/table">
            <a:tbl>
              <a:tblPr/>
              <a:tblGrid>
                <a:gridCol w="1152128"/>
                <a:gridCol w="6912768"/>
              </a:tblGrid>
              <a:tr h="172528">
                <a:tc>
                  <a:txBody>
                    <a:bodyPr/>
                    <a:lstStyle/>
                    <a:p>
                      <a:r>
                        <a:rPr lang="en-US" sz="1050" b="1"/>
                        <a:t>CONSTRAINT</a:t>
                      </a:r>
                      <a:endParaRPr lang="en-US" sz="1050"/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DESCRIPTION</a:t>
                      </a:r>
                      <a:endParaRPr lang="en-US" sz="1050"/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8355">
                <a:tc>
                  <a:txBody>
                    <a:bodyPr/>
                    <a:lstStyle/>
                    <a:p>
                      <a:r>
                        <a:rPr kumimoji="0"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In Mysql NOT NULL constraint allows to specify that a column can not contain any NULL value. MySQL NOT NULL can be used to CREATE and ALTER a table. 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3630">
                <a:tc>
                  <a:txBody>
                    <a:bodyPr/>
                    <a:lstStyle/>
                    <a:p>
                      <a:r>
                        <a:rPr lang="en-US" sz="1050" dirty="0"/>
                        <a:t>UNIQUE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The UNIQUE constraint in Mysql does not allow to insert a duplicate value in a column. The UNIQUE constraint maintains the uniqueness of a column in a table. More than one UNIQUE column can be used in a table. 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0113">
                <a:tc>
                  <a:txBody>
                    <a:bodyPr/>
                    <a:lstStyle/>
                    <a:p>
                      <a:r>
                        <a:rPr lang="en-US" sz="1050"/>
                        <a:t>PRIMARY KEY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 PRIMARY KEY constraint for a table enforces the table to accept unique data for a specific column and this constraint create a unique index for accessing the table faster. 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872">
                <a:tc>
                  <a:txBody>
                    <a:bodyPr/>
                    <a:lstStyle/>
                    <a:p>
                      <a:r>
                        <a:rPr lang="en-US" sz="1050" dirty="0"/>
                        <a:t>CHECK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 CHECK constraint controls the values in the associated column. The CHECK constraint determines whether the value is valid or not from a logical expression.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0113">
                <a:tc>
                  <a:txBody>
                    <a:bodyPr/>
                    <a:lstStyle/>
                    <a:p>
                      <a:r>
                        <a:rPr lang="en-US" sz="1050"/>
                        <a:t>DEFAULT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 a </a:t>
                      </a:r>
                      <a:r>
                        <a:rPr lang="en-US" sz="1050" dirty="0" err="1"/>
                        <a:t>Mysql</a:t>
                      </a:r>
                      <a:r>
                        <a:rPr lang="en-US" sz="1050" dirty="0"/>
                        <a:t> table, each column must contain a value ( including a NULL). While inserting data into a table, if no value is supplied to a column, then the column gets the value set as DEFAULT. </a:t>
                      </a:r>
                    </a:p>
                  </a:txBody>
                  <a:tcPr marL="17253" marR="17253" marT="8626" marB="8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CREATE TABLE `suppliers`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(`S_NR`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(45)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NULL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`S_NAME`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(45)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`STATUS`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(10)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CHECK(STATUS&gt;0)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,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`S_CITY`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(45)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PRIMARY KEY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(`S_NR`))</a:t>
            </a:r>
            <a:endParaRPr lang="en-GB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783</TotalTime>
  <Words>1383</Words>
  <Application>Microsoft Office PowerPoint</Application>
  <PresentationFormat>On-screen Show (4:3)</PresentationFormat>
  <Paragraphs>276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Georgia</vt:lpstr>
      <vt:lpstr>Symbol</vt:lpstr>
      <vt:lpstr>Times New Roman</vt:lpstr>
      <vt:lpstr>Wingdings</vt:lpstr>
      <vt:lpstr>Wingdings 2</vt:lpstr>
      <vt:lpstr>Civic</vt:lpstr>
      <vt:lpstr>Relational model – Keys &amp; Data Integrity</vt:lpstr>
      <vt:lpstr>Learning outcomes</vt:lpstr>
      <vt:lpstr>Database Integrity</vt:lpstr>
      <vt:lpstr>Constraints</vt:lpstr>
      <vt:lpstr>Type constraints</vt:lpstr>
      <vt:lpstr>Type Constraints</vt:lpstr>
      <vt:lpstr>Column/Attribute Constraints</vt:lpstr>
      <vt:lpstr>MySQL constraints</vt:lpstr>
      <vt:lpstr>Example</vt:lpstr>
      <vt:lpstr>Database constraints</vt:lpstr>
      <vt:lpstr>Database Constraints</vt:lpstr>
      <vt:lpstr>Qualified Identifiers</vt:lpstr>
      <vt:lpstr>Qualified Identifiers</vt:lpstr>
      <vt:lpstr>Keys</vt:lpstr>
      <vt:lpstr>Keys</vt:lpstr>
      <vt:lpstr>Primary Key</vt:lpstr>
      <vt:lpstr>Composite Primary Key</vt:lpstr>
      <vt:lpstr>Candidate Keys</vt:lpstr>
      <vt:lpstr>Foreign Keys</vt:lpstr>
      <vt:lpstr>Referential Integrity</vt:lpstr>
      <vt:lpstr>Self Test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63</cp:revision>
  <dcterms:created xsi:type="dcterms:W3CDTF">1601-01-01T00:00:00Z</dcterms:created>
  <dcterms:modified xsi:type="dcterms:W3CDTF">2015-09-18T10:01:45Z</dcterms:modified>
</cp:coreProperties>
</file>