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81" r:id="rId2"/>
    <p:sldId id="282" r:id="rId3"/>
    <p:sldId id="283" r:id="rId4"/>
    <p:sldId id="284" r:id="rId5"/>
    <p:sldId id="300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301" r:id="rId20"/>
    <p:sldId id="29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3300"/>
    <a:srgbClr val="080808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43" autoAdjust="0"/>
    <p:restoredTop sz="86434" autoAdjust="0"/>
  </p:normalViewPr>
  <p:slideViewPr>
    <p:cSldViewPr>
      <p:cViewPr varScale="1">
        <p:scale>
          <a:sx n="51" d="100"/>
          <a:sy n="51" d="100"/>
        </p:scale>
        <p:origin x="7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7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5F24DC-86B1-4770-906B-FDA7A72F7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[ALL | DISTINCT | DISTINCTROW 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[HIGH_PRIORITY]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[STRAIGHT_JOIN]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[SQL_SMALL_RESULT] [SQL_BIG_RESULT] [SQL_BUFFER_RESULT]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[SQL_CACHE | SQL_NO_CACHE] [SQL_CALC_FOUND_ROWS]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select_expr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...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[FROM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table_references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[WHERE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where_condition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[GROUP BY {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[ASC | DESC], ... [WITH ROLLUP]]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[HAVING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where_condition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[ORDER BY {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[ASC | DESC], ...]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[LIMIT {[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,]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OFFSET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[PROCEDURE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procedure_name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argument_list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[INTO OUTFILE '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export_options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| INTO DUMPFILE '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| INTO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[,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[FOR UPDATE | LOCK IN SHARE MODE]]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F24DC-86B1-4770-906B-FDA7A72F76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847906C-C54A-4641-B713-0E82A43C56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2FEAD-83D6-436A-83D0-90EE6A3851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378F058B-0A0D-4FB8-810C-E103F4A005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96F8A3E0-5EFF-4443-921A-A464381F6B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6F09DF3-153C-41C9-A50F-3773AA4D5E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F1735-3216-4E9F-A3FA-98A9635A69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7D2BBF3-C589-419F-9E00-6F0B3472E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AFC99BCA-1636-4254-8B42-E24DEA16A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4EBA32-C7B7-46D5-B0B5-89B964DEA2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401DCAC-7E6E-4B17-9AFD-32AEAFE1B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EEE1EF23-5586-4C5F-80D1-B0B843D25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57475CB-DECD-40E3-9D25-B91F8A1EB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8904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Gerry Guinane</a:t>
            </a:r>
          </a:p>
          <a:p>
            <a:pPr eaLnBrk="1" hangingPunct="1">
              <a:defRPr/>
            </a:pPr>
            <a:r>
              <a:rPr lang="en-GB" sz="2800" dirty="0" smtClean="0"/>
              <a:t>Limerick Institute of Technology</a:t>
            </a:r>
            <a:endParaRPr lang="en-US" sz="2800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852936"/>
            <a:ext cx="8568952" cy="8239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dirty="0" smtClean="0"/>
              <a:t>Structured Query Language - I</a:t>
            </a:r>
            <a:endParaRPr lang="en-US" sz="36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9512" y="6309320"/>
            <a:ext cx="352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000" dirty="0" smtClean="0"/>
              <a:t>SQL Lecture 01</a:t>
            </a:r>
            <a:endParaRPr lang="en-US" sz="2000" dirty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0F38-21A7-4A44-8A67-654F91DE8CDE}" type="slidenum">
              <a:rPr lang="en-US"/>
              <a:pPr/>
              <a:t>10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 Example 2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49530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395536" y="2895600"/>
            <a:ext cx="4055919" cy="830997"/>
          </a:xfrm>
          <a:prstGeom prst="rect">
            <a:avLst/>
          </a:prstGeom>
          <a:solidFill>
            <a:srgbClr val="C0C0C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80808"/>
                </a:solidFill>
                <a:latin typeface="Courier New" pitchFamily="49" charset="0"/>
              </a:rPr>
              <a:t>SELECT </a:t>
            </a:r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SUPPLIERS.S_NR</a:t>
            </a:r>
          </a:p>
          <a:p>
            <a:r>
              <a:rPr lang="en-US" b="1" dirty="0" smtClean="0">
                <a:solidFill>
                  <a:srgbClr val="080808"/>
                </a:solidFill>
                <a:latin typeface="Courier New" pitchFamily="49" charset="0"/>
              </a:rPr>
              <a:t>FROM SUPPLIERS;</a:t>
            </a:r>
            <a:endParaRPr lang="en-US" b="1" dirty="0">
              <a:solidFill>
                <a:srgbClr val="080808"/>
              </a:solidFill>
              <a:latin typeface="Courier New" pitchFamily="49" charset="0"/>
            </a:endParaRP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609600" y="4495800"/>
            <a:ext cx="8153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Notes</a:t>
            </a:r>
          </a:p>
          <a:p>
            <a:pPr eaLnBrk="1" hangingPunct="1">
              <a:buFontTx/>
              <a:buAutoNum type="arabicPeriod"/>
            </a:pPr>
            <a:r>
              <a:rPr lang="en-GB"/>
              <a:t>This query selects a single attribute from table S using syntax: </a:t>
            </a:r>
          </a:p>
          <a:p>
            <a:pPr eaLnBrk="1" hangingPunct="1"/>
            <a:r>
              <a:rPr lang="en-GB"/>
              <a:t>			SELECT </a:t>
            </a: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[</a:t>
            </a:r>
            <a:r>
              <a:rPr lang="en-US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</a:t>
            </a: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.]</a:t>
            </a:r>
            <a:r>
              <a:rPr lang="en-US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field1</a:t>
            </a:r>
            <a:r>
              <a:rPr lang="en-GB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			</a:t>
            </a:r>
            <a:r>
              <a:rPr lang="en-GB"/>
              <a:t>FROM </a:t>
            </a:r>
            <a:r>
              <a:rPr lang="en-GB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Tableexpression</a:t>
            </a:r>
          </a:p>
          <a:p>
            <a:pPr eaLnBrk="1" hangingPunct="1">
              <a:buFontTx/>
              <a:buAutoNum type="arabicPeriod"/>
            </a:pPr>
            <a:endParaRPr lang="en-US" i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cxnSp>
        <p:nvCxnSpPr>
          <p:cNvPr id="165897" name="AutoShape 9"/>
          <p:cNvCxnSpPr>
            <a:cxnSpLocks noChangeShapeType="1"/>
            <a:stCxn id="165895" idx="3"/>
            <a:endCxn id="165891" idx="1"/>
          </p:cNvCxnSpPr>
          <p:nvPr/>
        </p:nvCxnSpPr>
        <p:spPr bwMode="auto">
          <a:xfrm>
            <a:off x="1905000" y="2138363"/>
            <a:ext cx="3048000" cy="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348880"/>
            <a:ext cx="223224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435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2911-1F44-4C1E-AA5B-0723AA3A4883}" type="slidenum">
              <a:rPr lang="en-US"/>
              <a:pPr/>
              <a:t>11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 Example 3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49530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457200" y="2895600"/>
            <a:ext cx="5482952" cy="120032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80808"/>
                </a:solidFill>
                <a:latin typeface="Courier New" pitchFamily="49" charset="0"/>
              </a:rPr>
              <a:t>SELECT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SUPPLIERS.S_NR,SUPPLIERS.S_NA</a:t>
            </a:r>
            <a:r>
              <a:rPr lang="en-US" b="1" dirty="0" smtClean="0">
                <a:solidFill>
                  <a:srgbClr val="080808"/>
                </a:solidFill>
                <a:latin typeface="Courier New" pitchFamily="49" charset="0"/>
              </a:rPr>
              <a:t>ME FROM SUPPLIERS;</a:t>
            </a:r>
            <a:endParaRPr lang="en-US" b="1" dirty="0">
              <a:solidFill>
                <a:srgbClr val="080808"/>
              </a:solidFill>
              <a:latin typeface="Courier New" pitchFamily="49" charset="0"/>
            </a:endParaRP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67945" name="AutoShape 9"/>
          <p:cNvCxnSpPr>
            <a:cxnSpLocks noChangeShapeType="1"/>
            <a:stCxn id="167943" idx="3"/>
            <a:endCxn id="167939" idx="1"/>
          </p:cNvCxnSpPr>
          <p:nvPr/>
        </p:nvCxnSpPr>
        <p:spPr bwMode="auto">
          <a:xfrm>
            <a:off x="1905000" y="2138363"/>
            <a:ext cx="3048000" cy="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609600" y="4495800"/>
            <a:ext cx="815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Notes</a:t>
            </a:r>
          </a:p>
          <a:p>
            <a:pPr eaLnBrk="1" hangingPunct="1">
              <a:buFontTx/>
              <a:buAutoNum type="arabicPeriod"/>
            </a:pPr>
            <a:r>
              <a:rPr lang="en-GB"/>
              <a:t>This query selects 2 attributes from table S using syntax: </a:t>
            </a:r>
          </a:p>
          <a:p>
            <a:pPr eaLnBrk="1" hangingPunct="1"/>
            <a:r>
              <a:rPr lang="en-GB"/>
              <a:t>			SELECT </a:t>
            </a: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[</a:t>
            </a:r>
            <a:r>
              <a:rPr lang="en-US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</a:t>
            </a: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.]</a:t>
            </a:r>
            <a:r>
              <a:rPr lang="en-US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field1</a:t>
            </a:r>
            <a:r>
              <a:rPr lang="en-GB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, </a:t>
            </a: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[</a:t>
            </a:r>
            <a:r>
              <a:rPr lang="en-US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</a:t>
            </a: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.]</a:t>
            </a:r>
            <a:r>
              <a:rPr lang="en-US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field</a:t>
            </a:r>
            <a:r>
              <a:rPr lang="en-GB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 </a:t>
            </a:r>
          </a:p>
          <a:p>
            <a:pPr eaLnBrk="1" hangingPunct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			</a:t>
            </a:r>
            <a:r>
              <a:rPr lang="en-GB"/>
              <a:t>FROM </a:t>
            </a:r>
            <a:r>
              <a:rPr lang="en-GB" i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Tableexpression</a:t>
            </a:r>
          </a:p>
          <a:p>
            <a:pPr eaLnBrk="1" hangingPunct="1">
              <a:buFontTx/>
              <a:buAutoNum type="arabicPeriod"/>
            </a:pPr>
            <a:endParaRPr lang="en-US" i="1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772816"/>
            <a:ext cx="267947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723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DAAB-C97D-4A52-A0C4-1226257C3BCD}" type="slidenum">
              <a:rPr lang="en-US"/>
              <a:pPr/>
              <a:t>12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 Example 4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49530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57200" y="2895600"/>
            <a:ext cx="5987008" cy="120032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80808"/>
                </a:solidFill>
                <a:latin typeface="Courier New" pitchFamily="49" charset="0"/>
              </a:rPr>
              <a:t>SELECT </a:t>
            </a:r>
            <a:r>
              <a:rPr lang="en-US" b="1" dirty="0" smtClean="0">
                <a:solidFill>
                  <a:srgbClr val="080808"/>
                </a:solidFill>
                <a:latin typeface="Courier New" pitchFamily="49" charset="0"/>
              </a:rPr>
              <a:t>SUPPLIERS.S_NR</a:t>
            </a:r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AS </a:t>
            </a:r>
            <a:r>
              <a:rPr lang="en-US" b="1" dirty="0" err="1" smtClean="0">
                <a:solidFill>
                  <a:srgbClr val="FF3300"/>
                </a:solidFill>
                <a:latin typeface="Courier New" pitchFamily="49" charset="0"/>
              </a:rPr>
              <a:t>Supplier_Nr</a:t>
            </a:r>
            <a:endParaRPr lang="en-US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rgbClr val="080808"/>
                </a:solidFill>
                <a:latin typeface="Courier New" pitchFamily="49" charset="0"/>
              </a:rPr>
              <a:t>FROM </a:t>
            </a:r>
            <a:r>
              <a:rPr lang="en-US" b="1" dirty="0" smtClean="0">
                <a:solidFill>
                  <a:srgbClr val="080808"/>
                </a:solidFill>
                <a:latin typeface="Courier New" pitchFamily="49" charset="0"/>
              </a:rPr>
              <a:t>SUPPLIERS;</a:t>
            </a:r>
            <a:endParaRPr lang="en-US" b="1" dirty="0">
              <a:solidFill>
                <a:srgbClr val="080808"/>
              </a:solidFill>
              <a:latin typeface="Courier New" pitchFamily="49" charset="0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71014" name="AutoShape 6"/>
          <p:cNvCxnSpPr>
            <a:cxnSpLocks noChangeShapeType="1"/>
            <a:stCxn id="171013" idx="3"/>
            <a:endCxn id="171011" idx="1"/>
          </p:cNvCxnSpPr>
          <p:nvPr/>
        </p:nvCxnSpPr>
        <p:spPr bwMode="auto">
          <a:xfrm>
            <a:off x="1905000" y="2138363"/>
            <a:ext cx="3048000" cy="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609600" y="4495800"/>
            <a:ext cx="815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dirty="0"/>
              <a:t>Notes</a:t>
            </a:r>
          </a:p>
          <a:p>
            <a:pPr eaLnBrk="1" hangingPunct="1"/>
            <a:r>
              <a:rPr lang="en-GB" dirty="0"/>
              <a:t>1. This query selects 1 attribute from table S using syntax: </a:t>
            </a:r>
          </a:p>
          <a:p>
            <a:pPr eaLnBrk="1" hangingPunct="1"/>
            <a:r>
              <a:rPr lang="en-GB" dirty="0"/>
              <a:t>			SELECT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[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.]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field1</a:t>
            </a:r>
            <a:r>
              <a:rPr lang="en-GB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GB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AS</a:t>
            </a:r>
            <a:r>
              <a:rPr lang="en-GB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alias1</a:t>
            </a:r>
          </a:p>
          <a:p>
            <a:pPr eaLnBrk="1" hangingPunct="1"/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			</a:t>
            </a:r>
            <a:r>
              <a:rPr lang="en-GB" dirty="0"/>
              <a:t>FROM </a:t>
            </a:r>
            <a:r>
              <a:rPr lang="en-GB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Tableexpression</a:t>
            </a:r>
            <a:endParaRPr lang="en-GB" i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eaLnBrk="1" hangingPunct="1">
              <a:buFontTx/>
              <a:buAutoNum type="arabicPeriod"/>
            </a:pPr>
            <a:endParaRPr lang="en-US" i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171018" name="Oval 10"/>
          <p:cNvSpPr>
            <a:spLocks noChangeArrowheads="1"/>
          </p:cNvSpPr>
          <p:nvPr/>
        </p:nvSpPr>
        <p:spPr bwMode="auto">
          <a:xfrm>
            <a:off x="6629400" y="2514600"/>
            <a:ext cx="1981200" cy="381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V="1">
            <a:off x="5562600" y="2743200"/>
            <a:ext cx="9906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132856"/>
            <a:ext cx="1800200" cy="244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003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E137-9C37-47EF-9152-FC95D35B4807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 Example 5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49530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0" y="2348880"/>
            <a:ext cx="5486400" cy="193899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80808"/>
                </a:solidFill>
                <a:latin typeface="Courier New" pitchFamily="49" charset="0"/>
              </a:rPr>
              <a:t>SELECT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b="1" dirty="0" smtClean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SUPPLIERS.S_NR </a:t>
            </a:r>
            <a:r>
              <a:rPr lang="en-US" b="1" dirty="0">
                <a:solidFill>
                  <a:srgbClr val="080808"/>
                </a:solidFill>
                <a:latin typeface="Courier New" pitchFamily="49" charset="0"/>
              </a:rPr>
              <a:t>AS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FF3300"/>
                </a:solidFill>
                <a:latin typeface="Courier New" pitchFamily="49" charset="0"/>
              </a:rPr>
              <a:t>SupplierNr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, </a:t>
            </a:r>
            <a:endParaRPr lang="en-GB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SUPPLIERS.S_NAME </a:t>
            </a:r>
            <a:r>
              <a:rPr lang="en-US" b="1" dirty="0">
                <a:solidFill>
                  <a:srgbClr val="080808"/>
                </a:solidFill>
                <a:latin typeface="Courier New" pitchFamily="49" charset="0"/>
              </a:rPr>
              <a:t>AS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FF3300"/>
                </a:solidFill>
                <a:latin typeface="Courier New" pitchFamily="49" charset="0"/>
              </a:rPr>
              <a:t>SupplierName</a:t>
            </a:r>
            <a:endParaRPr lang="en-US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rgbClr val="080808"/>
                </a:solidFill>
                <a:latin typeface="Courier New" pitchFamily="49" charset="0"/>
              </a:rPr>
              <a:t>FROM </a:t>
            </a:r>
            <a:r>
              <a:rPr lang="en-US" b="1" dirty="0" smtClean="0">
                <a:solidFill>
                  <a:srgbClr val="080808"/>
                </a:solidFill>
                <a:latin typeface="Courier New" pitchFamily="49" charset="0"/>
              </a:rPr>
              <a:t>SUPPLIERS;</a:t>
            </a:r>
            <a:endParaRPr lang="en-US" b="1" dirty="0">
              <a:solidFill>
                <a:srgbClr val="080808"/>
              </a:solidFill>
              <a:latin typeface="Courier New" pitchFamily="49" charset="0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72038" name="AutoShape 6"/>
          <p:cNvCxnSpPr>
            <a:cxnSpLocks noChangeShapeType="1"/>
            <a:stCxn id="172037" idx="3"/>
            <a:endCxn id="172035" idx="1"/>
          </p:cNvCxnSpPr>
          <p:nvPr/>
        </p:nvCxnSpPr>
        <p:spPr bwMode="auto">
          <a:xfrm>
            <a:off x="1905000" y="2138363"/>
            <a:ext cx="3048000" cy="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609600" y="4495800"/>
            <a:ext cx="8153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dirty="0"/>
              <a:t>No</a:t>
            </a:r>
            <a:r>
              <a:rPr lang="en-GB" b="1" dirty="0"/>
              <a:t>tes</a:t>
            </a:r>
          </a:p>
          <a:p>
            <a:pPr eaLnBrk="1" hangingPunct="1"/>
            <a:r>
              <a:rPr lang="en-GB" dirty="0"/>
              <a:t>1. This query selects 2 attributes from table S using syntax: </a:t>
            </a:r>
          </a:p>
          <a:p>
            <a:pPr eaLnBrk="1" hangingPunct="1"/>
            <a:r>
              <a:rPr lang="en-GB" dirty="0"/>
              <a:t>			SELECT </a:t>
            </a:r>
            <a:r>
              <a:rPr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[</a:t>
            </a:r>
            <a:r>
              <a:rPr lang="en-US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</a:t>
            </a:r>
            <a:r>
              <a:rPr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.]</a:t>
            </a:r>
            <a:r>
              <a:rPr lang="en-US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field1</a:t>
            </a:r>
            <a:r>
              <a:rPr lang="en-GB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AS</a:t>
            </a:r>
            <a:r>
              <a:rPr lang="en-GB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alias1, </a:t>
            </a:r>
          </a:p>
          <a:p>
            <a:pPr eaLnBrk="1" hangingPunct="1"/>
            <a:r>
              <a:rPr lang="en-GB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				   </a:t>
            </a:r>
            <a:r>
              <a:rPr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[</a:t>
            </a:r>
            <a:r>
              <a:rPr lang="en-US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</a:t>
            </a:r>
            <a:r>
              <a:rPr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.]</a:t>
            </a:r>
            <a:r>
              <a:rPr lang="en-US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field</a:t>
            </a:r>
            <a:r>
              <a:rPr lang="en-GB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 </a:t>
            </a:r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AS</a:t>
            </a:r>
            <a:r>
              <a:rPr lang="en-GB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alias2</a:t>
            </a:r>
          </a:p>
          <a:p>
            <a:pPr eaLnBrk="1" hangingPunct="1"/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			</a:t>
            </a:r>
            <a:r>
              <a:rPr lang="en-GB" dirty="0"/>
              <a:t>FROM </a:t>
            </a:r>
            <a:r>
              <a:rPr lang="en-GB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Tableexpression</a:t>
            </a:r>
            <a:endParaRPr lang="en-GB" i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eaLnBrk="1" hangingPunct="1">
              <a:buFontTx/>
              <a:buAutoNum type="arabicPeriod"/>
            </a:pPr>
            <a:endParaRPr lang="en-US" i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420888"/>
            <a:ext cx="2592288" cy="240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819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850B-2E9E-4E0C-A5BC-A9ED4B63F4AF}" type="slidenum">
              <a:rPr lang="en-US"/>
              <a:pPr/>
              <a:t>14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Predicates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SELECT </a:t>
            </a:r>
            <a:r>
              <a:rPr lang="en-US" sz="2000" dirty="0">
                <a:solidFill>
                  <a:srgbClr val="FF3300"/>
                </a:solidFill>
              </a:rPr>
              <a:t>[</a:t>
            </a:r>
            <a:r>
              <a:rPr lang="en-US" sz="2000" i="1" dirty="0">
                <a:solidFill>
                  <a:srgbClr val="FF3300"/>
                </a:solidFill>
              </a:rPr>
              <a:t>predicate</a:t>
            </a:r>
            <a:r>
              <a:rPr lang="en-US" sz="2000" dirty="0">
                <a:solidFill>
                  <a:srgbClr val="FF3300"/>
                </a:solidFill>
              </a:rPr>
              <a:t>]</a:t>
            </a:r>
            <a:r>
              <a:rPr lang="en-US" sz="2000" dirty="0"/>
              <a:t> { * | </a:t>
            </a:r>
            <a:r>
              <a:rPr lang="en-US" sz="2000" i="1" dirty="0"/>
              <a:t>table</a:t>
            </a:r>
            <a:r>
              <a:rPr lang="en-US" sz="2000" dirty="0"/>
              <a:t>.* | [</a:t>
            </a:r>
            <a:r>
              <a:rPr lang="en-US" sz="2000" i="1" dirty="0"/>
              <a:t>table</a:t>
            </a:r>
            <a:r>
              <a:rPr lang="en-US" sz="2000" dirty="0"/>
              <a:t>.]</a:t>
            </a:r>
            <a:r>
              <a:rPr lang="en-US" sz="2000" i="1" dirty="0"/>
              <a:t>field1</a:t>
            </a:r>
            <a:r>
              <a:rPr lang="en-US" sz="2000" dirty="0"/>
              <a:t> [AS </a:t>
            </a:r>
            <a:r>
              <a:rPr lang="en-US" sz="2000" i="1" dirty="0"/>
              <a:t>alias1</a:t>
            </a:r>
            <a:r>
              <a:rPr lang="en-US" sz="2000" dirty="0"/>
              <a:t>] [, [</a:t>
            </a:r>
            <a:r>
              <a:rPr lang="en-US" sz="2000" i="1" dirty="0"/>
              <a:t>table</a:t>
            </a:r>
            <a:r>
              <a:rPr lang="en-US" sz="2000" dirty="0"/>
              <a:t>.]</a:t>
            </a:r>
            <a:r>
              <a:rPr lang="en-US" sz="2000" i="1" dirty="0"/>
              <a:t>field2</a:t>
            </a:r>
            <a:r>
              <a:rPr lang="en-US" sz="2000" dirty="0"/>
              <a:t> [AS </a:t>
            </a:r>
            <a:r>
              <a:rPr lang="en-US" sz="2000" i="1" dirty="0"/>
              <a:t>alias2</a:t>
            </a:r>
            <a:r>
              <a:rPr lang="en-US" sz="2000" dirty="0"/>
              <a:t>] [, ...]]}</a:t>
            </a:r>
            <a:br>
              <a:rPr lang="en-US" sz="2000" dirty="0"/>
            </a:b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There are 4 predicates to choose from which help to limit the number of rows returned in a query</a:t>
            </a:r>
            <a:r>
              <a:rPr lang="en-GB" sz="20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IE" sz="1800" dirty="0"/>
              <a:t>The </a:t>
            </a:r>
            <a:r>
              <a:rPr lang="en-IE" sz="1800" dirty="0">
                <a:solidFill>
                  <a:srgbClr val="FF0000"/>
                </a:solidFill>
              </a:rPr>
              <a:t>ALL</a:t>
            </a:r>
            <a:r>
              <a:rPr lang="en-IE" sz="1800" dirty="0"/>
              <a:t> and </a:t>
            </a:r>
            <a:r>
              <a:rPr lang="en-IE" sz="1800" dirty="0">
                <a:solidFill>
                  <a:srgbClr val="FF0000"/>
                </a:solidFill>
              </a:rPr>
              <a:t>DISTINCT</a:t>
            </a:r>
            <a:r>
              <a:rPr lang="en-IE" sz="1800" dirty="0"/>
              <a:t> modifiers specify whether duplicate rows should be returned</a:t>
            </a:r>
            <a:endParaRPr lang="en-GB" sz="1800" dirty="0"/>
          </a:p>
          <a:p>
            <a:pPr lvl="2">
              <a:lnSpc>
                <a:spcPct val="90000"/>
              </a:lnSpc>
            </a:pPr>
            <a:r>
              <a:rPr lang="en-GB" sz="1600" b="1" dirty="0">
                <a:solidFill>
                  <a:srgbClr val="FF3300"/>
                </a:solidFill>
              </a:rPr>
              <a:t>ALL</a:t>
            </a:r>
            <a:r>
              <a:rPr lang="en-GB" sz="1600" b="1" dirty="0"/>
              <a:t> </a:t>
            </a:r>
            <a:r>
              <a:rPr lang="en-GB" sz="1600" dirty="0"/>
              <a:t>– Selects all the rows that meet the conditions specified in the query. ALL is assumed as the default if no predicate is specified. </a:t>
            </a:r>
          </a:p>
          <a:p>
            <a:pPr lvl="2">
              <a:lnSpc>
                <a:spcPct val="90000"/>
              </a:lnSpc>
            </a:pPr>
            <a:r>
              <a:rPr lang="en-GB" sz="1600" b="1" dirty="0" smtClean="0">
                <a:solidFill>
                  <a:srgbClr val="FF3300"/>
                </a:solidFill>
              </a:rPr>
              <a:t>DISTINCT or </a:t>
            </a:r>
            <a:r>
              <a:rPr lang="en-US" sz="1600" b="1" dirty="0" smtClean="0">
                <a:solidFill>
                  <a:srgbClr val="FF3300"/>
                </a:solidFill>
              </a:rPr>
              <a:t>DISTINCTROW</a:t>
            </a:r>
            <a:r>
              <a:rPr lang="en-GB" sz="1600" dirty="0" smtClean="0"/>
              <a:t> </a:t>
            </a:r>
            <a:r>
              <a:rPr lang="en-GB" sz="1600" dirty="0"/>
              <a:t>- </a:t>
            </a:r>
            <a:r>
              <a:rPr lang="en-US" sz="1600" dirty="0"/>
              <a:t>Omits data based on entire duplicate </a:t>
            </a:r>
            <a:r>
              <a:rPr lang="en-GB" sz="1600" dirty="0" smtClean="0"/>
              <a:t>rows</a:t>
            </a:r>
            <a:r>
              <a:rPr lang="en-US" sz="1600" dirty="0" smtClean="0"/>
              <a:t>. </a:t>
            </a:r>
            <a:r>
              <a:rPr lang="en-GB" sz="1600" dirty="0"/>
              <a:t>Duplicate rows are not possible in a relation but may come about as result of a query or join operation.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3300"/>
                </a:solidFill>
              </a:rPr>
              <a:t>TOP</a:t>
            </a:r>
            <a:r>
              <a:rPr lang="en-GB" sz="1800" b="1" dirty="0">
                <a:solidFill>
                  <a:srgbClr val="FF3300"/>
                </a:solidFill>
              </a:rPr>
              <a:t> n</a:t>
            </a:r>
            <a:r>
              <a:rPr lang="en-GB" sz="1800" dirty="0"/>
              <a:t> - Returns a certain number of records that fall at the top or the bottom of a range specified by an ORDER BY clause. 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039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ACCD-B51C-4CD9-B044-7223B90EE3E5}" type="slidenum">
              <a:rPr lang="en-US"/>
              <a:pPr/>
              <a:t>15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 Example 6</a:t>
            </a: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49530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457200" y="2895600"/>
            <a:ext cx="4906888" cy="156966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80808"/>
                </a:solidFill>
                <a:latin typeface="Courier New" pitchFamily="49" charset="0"/>
              </a:rPr>
              <a:t>SELECT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ALL</a:t>
            </a:r>
            <a:r>
              <a:rPr lang="en-US" b="1" dirty="0">
                <a:solidFill>
                  <a:srgbClr val="080808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80808"/>
                </a:solidFill>
                <a:latin typeface="Courier New" pitchFamily="49" charset="0"/>
              </a:rPr>
              <a:t>SUPPLIERS.S_NR, SUPPLIERS.SNAME</a:t>
            </a:r>
            <a:endParaRPr lang="en-US" b="1" dirty="0">
              <a:solidFill>
                <a:srgbClr val="080808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rgbClr val="080808"/>
                </a:solidFill>
                <a:latin typeface="Courier New" pitchFamily="49" charset="0"/>
              </a:rPr>
              <a:t>FROM </a:t>
            </a:r>
            <a:r>
              <a:rPr lang="en-US" b="1" dirty="0" smtClean="0">
                <a:solidFill>
                  <a:srgbClr val="080808"/>
                </a:solidFill>
                <a:latin typeface="Courier New" pitchFamily="49" charset="0"/>
              </a:rPr>
              <a:t>SUPPLIERS;</a:t>
            </a:r>
            <a:endParaRPr lang="en-US" b="1" dirty="0">
              <a:solidFill>
                <a:srgbClr val="080808"/>
              </a:solidFill>
              <a:latin typeface="Courier New" pitchFamily="49" charset="0"/>
            </a:endParaRP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79206" name="AutoShape 6"/>
          <p:cNvCxnSpPr>
            <a:cxnSpLocks noChangeShapeType="1"/>
            <a:stCxn id="179205" idx="3"/>
            <a:endCxn id="179203" idx="1"/>
          </p:cNvCxnSpPr>
          <p:nvPr/>
        </p:nvCxnSpPr>
        <p:spPr bwMode="auto">
          <a:xfrm>
            <a:off x="1905000" y="2138363"/>
            <a:ext cx="3048000" cy="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609600" y="4495800"/>
            <a:ext cx="8153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Notes</a:t>
            </a:r>
          </a:p>
          <a:p>
            <a:pPr eaLnBrk="1" hangingPunct="1">
              <a:buFontTx/>
              <a:buAutoNum type="arabicPeriod"/>
            </a:pPr>
            <a:r>
              <a:rPr lang="en-GB"/>
              <a:t>This query selects 2 attributes from table S using syntax: </a:t>
            </a:r>
          </a:p>
          <a:p>
            <a:pPr eaLnBrk="1" hangingPunct="1"/>
            <a:r>
              <a:rPr lang="en-GB"/>
              <a:t>		SELECT </a:t>
            </a:r>
            <a:r>
              <a:rPr lang="en-GB">
                <a:solidFill>
                  <a:srgbClr val="FF3300"/>
                </a:solidFill>
              </a:rPr>
              <a:t>[PREDICATE]</a:t>
            </a:r>
            <a:r>
              <a:rPr lang="en-GB"/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[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.]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field1</a:t>
            </a:r>
            <a:r>
              <a:rPr lang="en-GB" i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,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[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.]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field</a:t>
            </a:r>
            <a:r>
              <a:rPr lang="en-GB" i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 </a:t>
            </a:r>
          </a:p>
          <a:p>
            <a:pPr eaLnBrk="1" hangingPunct="1"/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		</a:t>
            </a:r>
            <a:r>
              <a:rPr lang="en-GB"/>
              <a:t>FROM </a:t>
            </a:r>
            <a:r>
              <a:rPr lang="en-GB" i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Tableexpression</a:t>
            </a:r>
          </a:p>
          <a:p>
            <a:pPr eaLnBrk="1" hangingPunct="1"/>
            <a:r>
              <a:rPr lang="en-GB"/>
              <a:t>2. The ‘ALL’ predicate is assumed. This is exactly equivalent to Example 3 in which ALL is omitted.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2420888"/>
            <a:ext cx="1872208" cy="207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39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281C-B2AD-46BE-91A3-8A4689F83564}" type="slidenum">
              <a:rPr lang="en-US"/>
              <a:pPr/>
              <a:t>16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 Example 7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49530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457200" y="2895600"/>
            <a:ext cx="3754760" cy="120032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80808"/>
                </a:solidFill>
                <a:latin typeface="Courier New" pitchFamily="49" charset="0"/>
              </a:rPr>
              <a:t>SELECT </a:t>
            </a:r>
            <a:r>
              <a:rPr lang="en-GB" b="1" dirty="0">
                <a:solidFill>
                  <a:srgbClr val="FF3300"/>
                </a:solidFill>
                <a:latin typeface="Courier New" pitchFamily="49" charset="0"/>
              </a:rPr>
              <a:t>DISTINCT</a:t>
            </a:r>
            <a:r>
              <a:rPr lang="en-GB" b="1" dirty="0">
                <a:solidFill>
                  <a:srgbClr val="080808"/>
                </a:solidFill>
                <a:latin typeface="Courier New" pitchFamily="49" charset="0"/>
              </a:rPr>
              <a:t> </a:t>
            </a:r>
            <a:r>
              <a:rPr lang="en-GB" b="1" dirty="0" smtClean="0">
                <a:solidFill>
                  <a:srgbClr val="080808"/>
                </a:solidFill>
                <a:latin typeface="Courier New" pitchFamily="49" charset="0"/>
              </a:rPr>
              <a:t>SUPPLIERS.S_CITY</a:t>
            </a:r>
            <a:endParaRPr lang="en-GB" b="1" dirty="0">
              <a:solidFill>
                <a:srgbClr val="080808"/>
              </a:solidFill>
              <a:latin typeface="Courier New" pitchFamily="49" charset="0"/>
            </a:endParaRPr>
          </a:p>
          <a:p>
            <a:r>
              <a:rPr lang="en-GB" b="1" dirty="0">
                <a:solidFill>
                  <a:srgbClr val="080808"/>
                </a:solidFill>
                <a:latin typeface="Courier New" pitchFamily="49" charset="0"/>
              </a:rPr>
              <a:t>FROM </a:t>
            </a:r>
            <a:r>
              <a:rPr lang="en-GB" b="1" dirty="0" smtClean="0">
                <a:solidFill>
                  <a:srgbClr val="080808"/>
                </a:solidFill>
                <a:latin typeface="Courier New" pitchFamily="49" charset="0"/>
              </a:rPr>
              <a:t>SUPPLIERS;</a:t>
            </a:r>
            <a:endParaRPr lang="en-US" b="1" dirty="0">
              <a:solidFill>
                <a:srgbClr val="080808"/>
              </a:solidFill>
              <a:latin typeface="Courier New" pitchFamily="49" charset="0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73062" name="AutoShape 6"/>
          <p:cNvCxnSpPr>
            <a:cxnSpLocks noChangeShapeType="1"/>
            <a:stCxn id="173061" idx="3"/>
            <a:endCxn id="173059" idx="1"/>
          </p:cNvCxnSpPr>
          <p:nvPr/>
        </p:nvCxnSpPr>
        <p:spPr bwMode="auto">
          <a:xfrm>
            <a:off x="1905000" y="2138363"/>
            <a:ext cx="3048000" cy="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533400" y="4191000"/>
            <a:ext cx="8153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6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41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718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Notes</a:t>
            </a:r>
          </a:p>
          <a:p>
            <a:pPr eaLnBrk="1" hangingPunct="1"/>
            <a:r>
              <a:rPr lang="en-GB"/>
              <a:t>1. This query selects 1 attribute from table S using syntax: </a:t>
            </a:r>
          </a:p>
          <a:p>
            <a:pPr eaLnBrk="1" hangingPunct="1"/>
            <a:r>
              <a:rPr lang="en-GB"/>
              <a:t>			SELECT </a:t>
            </a:r>
            <a:r>
              <a:rPr lang="en-GB">
                <a:solidFill>
                  <a:srgbClr val="FF3300"/>
                </a:solidFill>
              </a:rPr>
              <a:t>[PREDICATE]</a:t>
            </a:r>
            <a:r>
              <a:rPr lang="en-GB"/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[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.]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field1</a:t>
            </a:r>
            <a:r>
              <a:rPr lang="en-GB" i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				</a:t>
            </a:r>
            <a:r>
              <a:rPr lang="en-GB"/>
              <a:t>FROM </a:t>
            </a:r>
            <a:r>
              <a:rPr lang="en-GB" i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Tableexpression</a:t>
            </a:r>
          </a:p>
          <a:p>
            <a:pPr eaLnBrk="1" hangingPunct="1"/>
            <a:r>
              <a:rPr lang="en-GB"/>
              <a:t>2. The DISTINCT predicate only DISTINCT values from the selected attribute – duplicates are ignored.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636912"/>
            <a:ext cx="1600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3003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FD42-339F-445E-AD0F-26C0B6AF2588}" type="slidenum">
              <a:rPr lang="en-US"/>
              <a:pPr/>
              <a:t>17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 Example 9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6629400" y="16002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228600" y="2590800"/>
            <a:ext cx="4343400" cy="230832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GB" b="1" dirty="0" smtClean="0">
                <a:solidFill>
                  <a:srgbClr val="080808"/>
                </a:solidFill>
                <a:latin typeface="Courier New" pitchFamily="49" charset="0"/>
              </a:rPr>
              <a:t>SELECT  SUPPLIERS.*</a:t>
            </a:r>
          </a:p>
          <a:p>
            <a:r>
              <a:rPr lang="en-GB" b="1" dirty="0" smtClean="0">
                <a:solidFill>
                  <a:srgbClr val="080808"/>
                </a:solidFill>
                <a:latin typeface="Courier New" pitchFamily="49" charset="0"/>
              </a:rPr>
              <a:t>FROM SUPPLIERS 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INNER JOIN </a:t>
            </a:r>
            <a:r>
              <a:rPr lang="en-GB" b="1" dirty="0" smtClean="0">
                <a:solidFill>
                  <a:srgbClr val="080808"/>
                </a:solidFill>
                <a:latin typeface="Courier New" pitchFamily="49" charset="0"/>
              </a:rPr>
              <a:t>AVAILABLE_PARTS ON SUPPLIERS.S_NR = AVAILABLE_PARTS.SUPPLIER_NR;</a:t>
            </a:r>
            <a:endParaRPr lang="en-GB" b="1" dirty="0">
              <a:solidFill>
                <a:srgbClr val="080808"/>
              </a:solidFill>
              <a:latin typeface="Courier New" pitchFamily="49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82278" name="AutoShape 6"/>
          <p:cNvCxnSpPr>
            <a:cxnSpLocks noChangeShapeType="1"/>
            <a:stCxn id="182277" idx="3"/>
            <a:endCxn id="182275" idx="1"/>
          </p:cNvCxnSpPr>
          <p:nvPr/>
        </p:nvCxnSpPr>
        <p:spPr bwMode="auto">
          <a:xfrm flipV="1">
            <a:off x="1905000" y="1833563"/>
            <a:ext cx="47244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51520" y="5157192"/>
            <a:ext cx="815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000" dirty="0"/>
              <a:t>Notes</a:t>
            </a:r>
          </a:p>
          <a:p>
            <a:pPr eaLnBrk="1" hangingPunct="1"/>
            <a:r>
              <a:rPr lang="en-GB" sz="2000" dirty="0"/>
              <a:t>1. This query has duplicate rows as result of a join between tables </a:t>
            </a:r>
            <a:r>
              <a:rPr lang="en-GB" sz="2000" dirty="0" smtClean="0"/>
              <a:t>SUPPLIERS JOIN AVAILABLE_PARTS </a:t>
            </a:r>
            <a:endParaRPr lang="en-GB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8275" y="2132856"/>
            <a:ext cx="38957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985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5778-4C73-4098-8A97-5E251358871B}" type="slidenum">
              <a:rPr lang="en-US"/>
              <a:pPr/>
              <a:t>18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 Example 9 - contd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6629400" y="16002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251520" y="1988840"/>
            <a:ext cx="4343400" cy="267765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GB" b="1" dirty="0" smtClean="0">
                <a:solidFill>
                  <a:srgbClr val="080808"/>
                </a:solidFill>
                <a:latin typeface="Courier New" pitchFamily="49" charset="0"/>
              </a:rPr>
              <a:t>SELECT 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DISTINCTROW </a:t>
            </a:r>
            <a:r>
              <a:rPr lang="en-GB" b="1" dirty="0" smtClean="0">
                <a:solidFill>
                  <a:srgbClr val="080808"/>
                </a:solidFill>
                <a:latin typeface="Courier New" pitchFamily="49" charset="0"/>
              </a:rPr>
              <a:t>SUPPLIERS.*</a:t>
            </a:r>
          </a:p>
          <a:p>
            <a:r>
              <a:rPr lang="en-GB" b="1" dirty="0" smtClean="0">
                <a:solidFill>
                  <a:srgbClr val="080808"/>
                </a:solidFill>
                <a:latin typeface="Courier New" pitchFamily="49" charset="0"/>
              </a:rPr>
              <a:t>FROM SUPPLIERS INNER JOIN AVAILABLE_PARTS ON SUPPLIERS.S_NR = AVAILABLE_PARTS.SUPPLIER_NR;</a:t>
            </a:r>
            <a:endParaRPr lang="en-GB" b="1" dirty="0">
              <a:solidFill>
                <a:srgbClr val="080808"/>
              </a:solidFill>
              <a:latin typeface="Courier New" pitchFamily="49" charset="0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827584" y="1484784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80230" name="AutoShape 6"/>
          <p:cNvCxnSpPr>
            <a:cxnSpLocks noChangeShapeType="1"/>
            <a:stCxn id="180229" idx="3"/>
            <a:endCxn id="180227" idx="1"/>
          </p:cNvCxnSpPr>
          <p:nvPr/>
        </p:nvCxnSpPr>
        <p:spPr bwMode="auto">
          <a:xfrm>
            <a:off x="1894384" y="1718147"/>
            <a:ext cx="4735016" cy="11541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179512" y="4725144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600" dirty="0"/>
              <a:t>Notes</a:t>
            </a:r>
          </a:p>
          <a:p>
            <a:pPr eaLnBrk="1" hangingPunct="1"/>
            <a:r>
              <a:rPr lang="en-GB" sz="1600" dirty="0"/>
              <a:t>1. This query selects a set of  attributes from table </a:t>
            </a:r>
            <a:r>
              <a:rPr lang="en-GB" sz="1600" dirty="0" smtClean="0"/>
              <a:t>SUPPLIERS </a:t>
            </a:r>
            <a:r>
              <a:rPr lang="en-GB" sz="1600" dirty="0"/>
              <a:t>JOIN </a:t>
            </a:r>
            <a:r>
              <a:rPr lang="en-GB" sz="1600" dirty="0" smtClean="0"/>
              <a:t>AVAILABLE_PARTS </a:t>
            </a:r>
            <a:r>
              <a:rPr lang="en-GB" sz="1600" dirty="0"/>
              <a:t>using syntax: </a:t>
            </a:r>
          </a:p>
          <a:p>
            <a:pPr eaLnBrk="1" hangingPunct="1"/>
            <a:r>
              <a:rPr lang="en-GB" sz="1600" dirty="0"/>
              <a:t>			SELECT </a:t>
            </a:r>
            <a:r>
              <a:rPr lang="en-GB" sz="1600" dirty="0">
                <a:solidFill>
                  <a:srgbClr val="FF3300"/>
                </a:solidFill>
              </a:rPr>
              <a:t>[PREDICATE]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[</a:t>
            </a:r>
            <a:r>
              <a:rPr lang="en-US" sz="1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.]</a:t>
            </a:r>
            <a:r>
              <a:rPr lang="en-US" sz="1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field1</a:t>
            </a:r>
            <a:r>
              <a:rPr lang="en-GB" sz="1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GB" sz="1600" dirty="0" smtClean="0"/>
              <a:t>FROM </a:t>
            </a:r>
            <a:r>
              <a:rPr lang="en-GB" sz="1600" dirty="0" err="1"/>
              <a:t>Tableexpression</a:t>
            </a:r>
            <a:endParaRPr lang="en-GB" sz="1600" dirty="0"/>
          </a:p>
          <a:p>
            <a:pPr eaLnBrk="1" hangingPunct="1"/>
            <a:r>
              <a:rPr lang="en-US" sz="1600" dirty="0"/>
              <a:t> </a:t>
            </a:r>
            <a:r>
              <a:rPr lang="en-GB" sz="1600" dirty="0"/>
              <a:t>2. Using the “DISTINCTROW” predicate this query returns only distinct rows – eliminating duplicates</a:t>
            </a:r>
            <a:endParaRPr 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492896"/>
            <a:ext cx="3895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20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Top 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Top n predicate is </a:t>
            </a:r>
            <a:r>
              <a:rPr lang="en-IE" dirty="0" smtClean="0">
                <a:solidFill>
                  <a:srgbClr val="FF0000"/>
                </a:solidFill>
              </a:rPr>
              <a:t>not implemented in MySQL</a:t>
            </a:r>
          </a:p>
          <a:p>
            <a:r>
              <a:rPr lang="en-IE" dirty="0" smtClean="0"/>
              <a:t>An alternative is to use a LIMIT sub-clause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301752" y="3933056"/>
            <a:ext cx="387157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SELECT  * </a:t>
            </a:r>
            <a:endParaRPr lang="en-I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suppliers</a:t>
            </a: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BY STATUS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</a:p>
          <a:p>
            <a:r>
              <a:rPr lang="en-IE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 </a:t>
            </a:r>
            <a:r>
              <a:rPr lang="en-I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18774"/>
              </p:ext>
            </p:extLst>
          </p:nvPr>
        </p:nvGraphicFramePr>
        <p:xfrm>
          <a:off x="4481114" y="3934484"/>
          <a:ext cx="4016768" cy="1500788"/>
        </p:xfrm>
        <a:graphic>
          <a:graphicData uri="http://schemas.openxmlformats.org/drawingml/2006/table">
            <a:tbl>
              <a:tblPr/>
              <a:tblGrid>
                <a:gridCol w="551191">
                  <a:extLst>
                    <a:ext uri="{9D8B030D-6E8A-4147-A177-3AD203B41FA5}">
                      <a16:colId xmlns:a16="http://schemas.microsoft.com/office/drawing/2014/main" val="1270568758"/>
                    </a:ext>
                  </a:extLst>
                </a:gridCol>
                <a:gridCol w="1004192">
                  <a:extLst>
                    <a:ext uri="{9D8B030D-6E8A-4147-A177-3AD203B41FA5}">
                      <a16:colId xmlns:a16="http://schemas.microsoft.com/office/drawing/2014/main" val="2140067526"/>
                    </a:ext>
                  </a:extLst>
                </a:gridCol>
                <a:gridCol w="589177">
                  <a:extLst>
                    <a:ext uri="{9D8B030D-6E8A-4147-A177-3AD203B41FA5}">
                      <a16:colId xmlns:a16="http://schemas.microsoft.com/office/drawing/2014/main" val="36751441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330967643"/>
                    </a:ext>
                  </a:extLst>
                </a:gridCol>
              </a:tblGrid>
              <a:tr h="375197">
                <a:tc>
                  <a:txBody>
                    <a:bodyPr/>
                    <a:lstStyle/>
                    <a:p>
                      <a:r>
                        <a:rPr lang="en-IE"/>
                        <a:t>S1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SMITH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DUBLIN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54043"/>
                  </a:ext>
                </a:extLst>
              </a:tr>
              <a:tr h="375197">
                <a:tc>
                  <a:txBody>
                    <a:bodyPr/>
                    <a:lstStyle/>
                    <a:p>
                      <a:r>
                        <a:rPr lang="en-IE"/>
                        <a:t>S4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CLARK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DUBLIN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37121"/>
                  </a:ext>
                </a:extLst>
              </a:tr>
              <a:tr h="375197">
                <a:tc>
                  <a:txBody>
                    <a:bodyPr/>
                    <a:lstStyle/>
                    <a:p>
                      <a:r>
                        <a:rPr lang="en-IE"/>
                        <a:t>S5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ADAMS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ATHENS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08632"/>
                  </a:ext>
                </a:extLst>
              </a:tr>
              <a:tr h="37519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7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9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C068-C526-4C84-8FD1-4082AABA879F}" type="slidenum">
              <a:rPr lang="en-US"/>
              <a:pPr/>
              <a:t>2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Learning outcomes – the student will be able to</a:t>
            </a:r>
          </a:p>
          <a:p>
            <a:pPr lvl="1"/>
            <a:r>
              <a:rPr lang="en-GB"/>
              <a:t>Identify each part of the SELECT syntax definition.</a:t>
            </a:r>
          </a:p>
          <a:p>
            <a:pPr lvl="1"/>
            <a:r>
              <a:rPr lang="en-GB"/>
              <a:t>Use the SQL SELECT statement based on the syntax definition.</a:t>
            </a:r>
          </a:p>
        </p:txBody>
      </p:sp>
    </p:spTree>
    <p:extLst>
      <p:ext uri="{BB962C8B-B14F-4D97-AF65-F5344CB8AC3E}">
        <p14:creationId xmlns:p14="http://schemas.microsoft.com/office/powerpoint/2010/main" val="4073834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82A0-936B-44D8-B33F-FDB983BA0F94}" type="slidenum">
              <a:rPr lang="en-US"/>
              <a:pPr/>
              <a:t>20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4011613" y="183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85475" name="Text Box 131"/>
          <p:cNvSpPr txBox="1">
            <a:spLocks noChangeArrowheads="1"/>
          </p:cNvSpPr>
          <p:nvPr/>
        </p:nvSpPr>
        <p:spPr bwMode="auto">
          <a:xfrm>
            <a:off x="3462338" y="1771597"/>
            <a:ext cx="51212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GB" sz="1600" b="1" dirty="0"/>
              <a:t>Based on this table write SQL queries</a:t>
            </a:r>
          </a:p>
          <a:p>
            <a:pPr lvl="1" eaLnBrk="1" hangingPunct="1">
              <a:buFontTx/>
              <a:buAutoNum type="alphaLcParenR"/>
            </a:pPr>
            <a:r>
              <a:rPr lang="en-GB" sz="1600" b="1" dirty="0"/>
              <a:t>To select all attributes</a:t>
            </a:r>
          </a:p>
          <a:p>
            <a:pPr lvl="1" eaLnBrk="1" hangingPunct="1">
              <a:buFontTx/>
              <a:buAutoNum type="alphaLcParenR"/>
            </a:pPr>
            <a:r>
              <a:rPr lang="en-GB" sz="1600" b="1" dirty="0"/>
              <a:t>To select </a:t>
            </a:r>
            <a:r>
              <a:rPr lang="en-GB" sz="1600" b="1" dirty="0" smtClean="0"/>
              <a:t>PART_NR </a:t>
            </a:r>
            <a:r>
              <a:rPr lang="en-GB" sz="1600" b="1" dirty="0"/>
              <a:t>and Qty </a:t>
            </a:r>
          </a:p>
          <a:p>
            <a:pPr lvl="1" eaLnBrk="1" hangingPunct="1">
              <a:buFontTx/>
              <a:buAutoNum type="alphaLcParenR"/>
            </a:pPr>
            <a:r>
              <a:rPr lang="en-GB" sz="1600" b="1" dirty="0"/>
              <a:t>To Select </a:t>
            </a:r>
            <a:r>
              <a:rPr lang="en-GB" sz="1600" b="1" dirty="0" smtClean="0"/>
              <a:t>PART_NR </a:t>
            </a:r>
            <a:r>
              <a:rPr lang="en-GB" sz="1600" b="1" dirty="0"/>
              <a:t>and </a:t>
            </a:r>
            <a:r>
              <a:rPr lang="en-GB" sz="1600" b="1" dirty="0" smtClean="0"/>
              <a:t>SUPPLIER_NR, </a:t>
            </a:r>
            <a:r>
              <a:rPr lang="en-GB" sz="1600" b="1" dirty="0"/>
              <a:t>changing the headings to  </a:t>
            </a:r>
            <a:r>
              <a:rPr lang="en-GB" sz="1600" b="1" dirty="0" err="1"/>
              <a:t>Part_No</a:t>
            </a:r>
            <a:r>
              <a:rPr lang="en-GB" sz="1600" b="1" dirty="0"/>
              <a:t> and </a:t>
            </a:r>
            <a:r>
              <a:rPr lang="en-GB" sz="1600" b="1" dirty="0" err="1"/>
              <a:t>Supp_No</a:t>
            </a:r>
            <a:r>
              <a:rPr lang="en-GB" sz="1600" b="1" dirty="0"/>
              <a:t> respectively</a:t>
            </a:r>
          </a:p>
          <a:p>
            <a:pPr eaLnBrk="1" hangingPunct="1">
              <a:buFontTx/>
              <a:buAutoNum type="arabicPeriod"/>
            </a:pPr>
            <a:r>
              <a:rPr lang="en-GB" sz="1600" b="1" dirty="0"/>
              <a:t>What is the difference between</a:t>
            </a:r>
          </a:p>
          <a:p>
            <a:pPr lvl="1" eaLnBrk="1" hangingPunct="1">
              <a:buFontTx/>
              <a:buAutoNum type="alphaLcParenR"/>
            </a:pPr>
            <a:r>
              <a:rPr lang="en-GB" sz="1600" b="1" dirty="0"/>
              <a:t>SELECT * </a:t>
            </a:r>
            <a:r>
              <a:rPr lang="en-GB" sz="1600" b="1" dirty="0" smtClean="0"/>
              <a:t>FROM </a:t>
            </a:r>
            <a:r>
              <a:rPr lang="en-GB" sz="1600" b="1" dirty="0" err="1" smtClean="0"/>
              <a:t>available_parts</a:t>
            </a:r>
            <a:r>
              <a:rPr lang="en-GB" sz="1600" b="1" dirty="0" smtClean="0"/>
              <a:t>;</a:t>
            </a:r>
            <a:endParaRPr lang="en-GB" sz="1600" b="1" dirty="0"/>
          </a:p>
          <a:p>
            <a:pPr lvl="1" eaLnBrk="1" hangingPunct="1">
              <a:buFontTx/>
              <a:buAutoNum type="alphaLcParenR"/>
            </a:pPr>
            <a:r>
              <a:rPr lang="en-GB" sz="1600" b="1" dirty="0"/>
              <a:t>SELECT ALL </a:t>
            </a:r>
            <a:r>
              <a:rPr lang="en-GB" sz="1600" b="1" dirty="0" smtClean="0"/>
              <a:t>SUPPLIER_NR,PART_NR FROM </a:t>
            </a:r>
            <a:r>
              <a:rPr lang="en-GB" sz="1600" b="1" dirty="0" err="1" smtClean="0"/>
              <a:t>available_parts</a:t>
            </a:r>
            <a:r>
              <a:rPr lang="en-GB" sz="1600" b="1" dirty="0" smtClean="0"/>
              <a:t>;</a:t>
            </a:r>
            <a:endParaRPr lang="en-GB" sz="1600" b="1" dirty="0"/>
          </a:p>
          <a:p>
            <a:pPr eaLnBrk="1" hangingPunct="1">
              <a:buFontTx/>
              <a:buAutoNum type="arabicPeriod"/>
            </a:pPr>
            <a:r>
              <a:rPr lang="en-GB" sz="1600" b="1" dirty="0"/>
              <a:t>What is the difference between</a:t>
            </a:r>
          </a:p>
          <a:p>
            <a:pPr lvl="1" eaLnBrk="1" hangingPunct="1">
              <a:buFontTx/>
              <a:buAutoNum type="alphaLcParenR"/>
            </a:pPr>
            <a:r>
              <a:rPr lang="en-GB" sz="1600" b="1" dirty="0"/>
              <a:t>SELECT </a:t>
            </a:r>
            <a:r>
              <a:rPr lang="en-GB" sz="1600" b="1" dirty="0" smtClean="0"/>
              <a:t> SUPPLIER_NR FROM </a:t>
            </a:r>
            <a:r>
              <a:rPr lang="en-GB" sz="1600" b="1" dirty="0" err="1" smtClean="0"/>
              <a:t>available_parts</a:t>
            </a:r>
            <a:r>
              <a:rPr lang="en-GB" sz="1600" b="1" dirty="0" smtClean="0"/>
              <a:t>;</a:t>
            </a:r>
            <a:endParaRPr lang="en-GB" sz="1600" b="1" dirty="0"/>
          </a:p>
          <a:p>
            <a:pPr lvl="1" eaLnBrk="1" hangingPunct="1">
              <a:buFontTx/>
              <a:buAutoNum type="alphaLcParenR"/>
            </a:pPr>
            <a:r>
              <a:rPr lang="en-GB" sz="1600" b="1" dirty="0"/>
              <a:t>SELECT DISTINCT </a:t>
            </a:r>
            <a:r>
              <a:rPr lang="en-GB" sz="1600" b="1" dirty="0" smtClean="0"/>
              <a:t>SUPPLIER_NR </a:t>
            </a:r>
            <a:r>
              <a:rPr lang="en-GB" sz="1600" b="1" dirty="0"/>
              <a:t>From </a:t>
            </a:r>
            <a:r>
              <a:rPr lang="en-GB" sz="1600" b="1" dirty="0" err="1" smtClean="0"/>
              <a:t>available_parts</a:t>
            </a:r>
            <a:r>
              <a:rPr lang="en-GB" sz="1600" b="1" dirty="0" smtClean="0"/>
              <a:t>;</a:t>
            </a:r>
            <a:endParaRPr lang="en-GB" sz="16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22955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505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4906-39E0-438A-B1E0-A75ABDF10816}" type="slidenum">
              <a:rPr lang="en-US"/>
              <a:pPr/>
              <a:t>3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SELECT Statement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Instructs the </a:t>
            </a:r>
            <a:r>
              <a:rPr lang="en-GB" dirty="0"/>
              <a:t>DBMS</a:t>
            </a:r>
            <a:r>
              <a:rPr lang="en-US" dirty="0"/>
              <a:t> to return information from the database as a set of </a:t>
            </a:r>
            <a:r>
              <a:rPr lang="en-US" dirty="0" smtClean="0"/>
              <a:t>records.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5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09A-151D-4483-8043-E940DD961D6E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 (MS Access)</a:t>
            </a:r>
            <a:endParaRPr lang="en-US" b="1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SELECT [</a:t>
            </a:r>
            <a:r>
              <a:rPr lang="en-US" sz="2400" i="1" dirty="0"/>
              <a:t>predicate</a:t>
            </a:r>
            <a:r>
              <a:rPr lang="en-US" sz="2400" dirty="0"/>
              <a:t>] </a:t>
            </a:r>
            <a:endParaRPr lang="en-US" sz="2400" dirty="0" smtClean="0"/>
          </a:p>
          <a:p>
            <a:pPr marL="548640" lvl="2" indent="0">
              <a:buNone/>
            </a:pPr>
            <a:r>
              <a:rPr lang="en-US" sz="1700" dirty="0" smtClean="0"/>
              <a:t>{ </a:t>
            </a:r>
            <a:r>
              <a:rPr lang="en-US" sz="1700" dirty="0"/>
              <a:t>* | </a:t>
            </a:r>
            <a:r>
              <a:rPr lang="en-US" sz="1700" i="1" dirty="0"/>
              <a:t>table</a:t>
            </a:r>
            <a:r>
              <a:rPr lang="en-US" sz="1700" dirty="0"/>
              <a:t>.* | [</a:t>
            </a:r>
            <a:r>
              <a:rPr lang="en-US" sz="1700" i="1" dirty="0"/>
              <a:t>table</a:t>
            </a:r>
            <a:r>
              <a:rPr lang="en-US" sz="1700" dirty="0"/>
              <a:t>.]</a:t>
            </a:r>
            <a:r>
              <a:rPr lang="en-US" sz="1700" i="1" dirty="0"/>
              <a:t>field1</a:t>
            </a:r>
            <a:r>
              <a:rPr lang="en-US" sz="1700" dirty="0"/>
              <a:t> [AS </a:t>
            </a:r>
            <a:r>
              <a:rPr lang="en-US" sz="1700" i="1" dirty="0"/>
              <a:t>alias1</a:t>
            </a:r>
            <a:r>
              <a:rPr lang="en-US" sz="1700" dirty="0"/>
              <a:t>] [, [</a:t>
            </a:r>
            <a:r>
              <a:rPr lang="en-US" sz="1700" i="1" dirty="0"/>
              <a:t>table</a:t>
            </a:r>
            <a:r>
              <a:rPr lang="en-US" sz="1700" dirty="0"/>
              <a:t>.]</a:t>
            </a:r>
            <a:r>
              <a:rPr lang="en-US" sz="1700" i="1" dirty="0"/>
              <a:t>field2</a:t>
            </a:r>
            <a:r>
              <a:rPr lang="en-US" sz="1700" dirty="0"/>
              <a:t> [AS </a:t>
            </a:r>
            <a:r>
              <a:rPr lang="en-US" sz="1700" i="1" dirty="0"/>
              <a:t>alias2</a:t>
            </a:r>
            <a:r>
              <a:rPr lang="en-US" sz="1700" dirty="0"/>
              <a:t>] [, </a:t>
            </a:r>
            <a:r>
              <a:rPr lang="en-US" sz="1700" dirty="0" smtClean="0"/>
              <a:t>...]]}</a:t>
            </a:r>
          </a:p>
          <a:p>
            <a:pPr marL="0" indent="0">
              <a:buNone/>
            </a:pPr>
            <a:r>
              <a:rPr lang="en-US" sz="2400" dirty="0"/>
              <a:t>    FROM </a:t>
            </a:r>
            <a:r>
              <a:rPr lang="en-US" sz="2400" i="1" dirty="0" err="1"/>
              <a:t>tableexpression</a:t>
            </a:r>
            <a:r>
              <a:rPr lang="en-US" sz="2400" dirty="0"/>
              <a:t> [, ...] [IN </a:t>
            </a:r>
            <a:r>
              <a:rPr lang="en-US" sz="2400" i="1" dirty="0" err="1"/>
              <a:t>externaldatabase</a:t>
            </a:r>
            <a:r>
              <a:rPr lang="en-US" sz="2400" dirty="0"/>
              <a:t>]</a:t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   [WHERE... ]</a:t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   [GROUP BY... ]</a:t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   [HAVING... ]</a:t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    [ORDER BY... ]</a:t>
            </a:r>
            <a:br>
              <a:rPr lang="en-US" sz="2400" dirty="0"/>
            </a:b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50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09A-151D-4483-8043-E940DD961D6E}" type="slidenum">
              <a:rPr lang="en-US"/>
              <a:pPr/>
              <a:t>5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 (MySQL)</a:t>
            </a:r>
            <a:endParaRPr lang="en-US" b="1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IE" sz="1700" dirty="0" smtClean="0"/>
              <a:t>[</a:t>
            </a:r>
            <a:r>
              <a:rPr lang="en-IE" sz="1700" i="1" dirty="0" smtClean="0"/>
              <a:t>predicate</a:t>
            </a:r>
            <a:r>
              <a:rPr lang="en-IE" sz="1700" dirty="0" smtClean="0"/>
              <a:t>]</a:t>
            </a:r>
            <a:endParaRPr lang="en-IE" sz="1700" dirty="0"/>
          </a:p>
          <a:p>
            <a:pPr marL="548640" lvl="2" indent="0">
              <a:buNone/>
            </a:pPr>
            <a:r>
              <a:rPr lang="en-US" sz="1700" dirty="0"/>
              <a:t>    </a:t>
            </a:r>
            <a:r>
              <a:rPr lang="en-US" sz="1700" i="1" dirty="0" err="1"/>
              <a:t>select_expr</a:t>
            </a:r>
            <a:r>
              <a:rPr lang="en-US" sz="1700" dirty="0"/>
              <a:t>, ...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[FROM </a:t>
            </a:r>
            <a:r>
              <a:rPr lang="en-US" sz="2400" i="1" dirty="0" err="1" smtClean="0"/>
              <a:t>table_references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[WHERE </a:t>
            </a:r>
            <a:r>
              <a:rPr lang="en-US" sz="2400" i="1" dirty="0" err="1"/>
              <a:t>where_condition</a:t>
            </a:r>
            <a:r>
              <a:rPr lang="en-US" sz="2400" dirty="0"/>
              <a:t>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[GROUP BY {</a:t>
            </a:r>
            <a:r>
              <a:rPr lang="en-US" sz="2400" i="1" dirty="0" err="1"/>
              <a:t>col_name</a:t>
            </a:r>
            <a:r>
              <a:rPr lang="en-US" sz="2400" dirty="0"/>
              <a:t> | </a:t>
            </a:r>
            <a:r>
              <a:rPr lang="en-US" sz="2400" i="1" dirty="0" err="1"/>
              <a:t>expr</a:t>
            </a:r>
            <a:r>
              <a:rPr lang="en-US" sz="2400" dirty="0"/>
              <a:t> | </a:t>
            </a:r>
            <a:r>
              <a:rPr lang="en-US" sz="2400" i="1" dirty="0"/>
              <a:t>position</a:t>
            </a:r>
            <a:r>
              <a:rPr lang="en-US" sz="2400" dirty="0"/>
              <a:t>}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</a:t>
            </a:r>
            <a:r>
              <a:rPr lang="en-US" sz="1700" dirty="0" smtClean="0"/>
              <a:t>[</a:t>
            </a:r>
            <a:r>
              <a:rPr lang="en-US" sz="1700" dirty="0"/>
              <a:t>ASC | DESC], ... [WITH ROLLUP]]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[HAVING </a:t>
            </a:r>
            <a:r>
              <a:rPr lang="en-US" sz="2400" i="1" dirty="0" err="1"/>
              <a:t>where_condition</a:t>
            </a:r>
            <a:r>
              <a:rPr lang="en-US" sz="2400" dirty="0"/>
              <a:t>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[ORDER BY {</a:t>
            </a:r>
            <a:r>
              <a:rPr lang="en-US" sz="2400" i="1" dirty="0" err="1"/>
              <a:t>col_name</a:t>
            </a:r>
            <a:r>
              <a:rPr lang="en-US" sz="2400" dirty="0"/>
              <a:t> | </a:t>
            </a:r>
            <a:r>
              <a:rPr lang="en-US" sz="2400" i="1" dirty="0" err="1"/>
              <a:t>expr</a:t>
            </a:r>
            <a:r>
              <a:rPr lang="en-US" sz="2400" dirty="0"/>
              <a:t> | </a:t>
            </a:r>
            <a:r>
              <a:rPr lang="en-US" sz="2400" i="1" dirty="0"/>
              <a:t>position</a:t>
            </a:r>
            <a:r>
              <a:rPr lang="en-US" sz="2400" dirty="0"/>
              <a:t>}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[ASC | DESC], ...]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[LIMIT {[</a:t>
            </a:r>
            <a:r>
              <a:rPr lang="en-US" sz="2400" i="1" dirty="0"/>
              <a:t>offset</a:t>
            </a:r>
            <a:r>
              <a:rPr lang="en-US" sz="2400" dirty="0"/>
              <a:t>,] </a:t>
            </a:r>
            <a:r>
              <a:rPr lang="en-US" sz="2400" i="1" dirty="0" err="1"/>
              <a:t>row_count</a:t>
            </a:r>
            <a:r>
              <a:rPr lang="en-US" sz="2400" dirty="0"/>
              <a:t> | </a:t>
            </a:r>
            <a:r>
              <a:rPr lang="en-US" sz="2400" i="1" dirty="0" err="1"/>
              <a:t>row_count</a:t>
            </a:r>
            <a:r>
              <a:rPr lang="en-US" sz="2400" dirty="0"/>
              <a:t> OFFSET </a:t>
            </a:r>
            <a:r>
              <a:rPr lang="en-US" sz="2400" i="1" dirty="0"/>
              <a:t>offset</a:t>
            </a:r>
            <a:r>
              <a:rPr lang="en-US" sz="2400" dirty="0"/>
              <a:t>}]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[PROCEDURE </a:t>
            </a:r>
            <a:r>
              <a:rPr lang="en-US" sz="2400" i="1" dirty="0" err="1"/>
              <a:t>procedure_name</a:t>
            </a:r>
            <a:r>
              <a:rPr lang="en-US" sz="2400" dirty="0"/>
              <a:t>(</a:t>
            </a:r>
            <a:r>
              <a:rPr lang="en-US" sz="2400" i="1" dirty="0" err="1"/>
              <a:t>argument_list</a:t>
            </a:r>
            <a:r>
              <a:rPr lang="en-US" sz="2400" dirty="0"/>
              <a:t>)]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[INTO OUTFILE '</a:t>
            </a:r>
            <a:r>
              <a:rPr lang="en-US" sz="2400" i="1" dirty="0" err="1"/>
              <a:t>file_name</a:t>
            </a:r>
            <a:r>
              <a:rPr lang="en-US" sz="2400" dirty="0"/>
              <a:t>' </a:t>
            </a:r>
            <a:r>
              <a:rPr lang="en-US" sz="2400" i="1" dirty="0" err="1"/>
              <a:t>export_options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| INTO DUMPFILE '</a:t>
            </a:r>
            <a:r>
              <a:rPr lang="en-US" sz="1700" i="1" dirty="0" err="1"/>
              <a:t>file_name</a:t>
            </a:r>
            <a:r>
              <a:rPr lang="en-US" sz="1700" dirty="0"/>
              <a:t>'</a:t>
            </a:r>
            <a:endParaRPr lang="en-IE" sz="1700" dirty="0"/>
          </a:p>
          <a:p>
            <a:pPr marL="548640" lvl="2" indent="0">
              <a:buNone/>
            </a:pPr>
            <a:r>
              <a:rPr lang="en-US" sz="1700" dirty="0"/>
              <a:t>      | INTO </a:t>
            </a:r>
            <a:r>
              <a:rPr lang="en-US" sz="1700" i="1" dirty="0" err="1"/>
              <a:t>var_name</a:t>
            </a:r>
            <a:r>
              <a:rPr lang="en-US" sz="1700" dirty="0"/>
              <a:t> [, </a:t>
            </a:r>
            <a:r>
              <a:rPr lang="en-US" sz="1700" i="1" dirty="0" err="1"/>
              <a:t>var_name</a:t>
            </a:r>
            <a:r>
              <a:rPr lang="en-US" sz="1700" dirty="0"/>
              <a:t>]]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[FOR UPDATE | LOCK IN SHARE MODE]]</a:t>
            </a:r>
            <a:endParaRPr lang="en-IE" sz="24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31077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☺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395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E1CD-1D70-467B-BABC-1C49FCA420CF}" type="slidenum">
              <a:rPr lang="en-US"/>
              <a:pPr/>
              <a:t>6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Syntax Parts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814513" indent="-1814513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Part</a:t>
            </a:r>
            <a:r>
              <a:rPr lang="en-GB" sz="2000" b="1"/>
              <a:t>	</a:t>
            </a:r>
            <a:r>
              <a:rPr lang="en-US" sz="2000" b="1"/>
              <a:t>Description.</a:t>
            </a:r>
          </a:p>
          <a:p>
            <a:pPr marL="1814513" indent="-1814513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Predicate</a:t>
            </a:r>
            <a:r>
              <a:rPr lang="en-GB" sz="2000" i="1"/>
              <a:t>	</a:t>
            </a:r>
            <a:r>
              <a:rPr lang="en-US" sz="2000"/>
              <a:t>One of the following predicates: ALL, DISTINCT, DISTINCTROW, or TOP. You use the predicate to restrict the number of records returned. If none is specified, the default is ALL.</a:t>
            </a:r>
          </a:p>
          <a:p>
            <a:pPr marL="1814513" indent="-1814513">
              <a:lnSpc>
                <a:spcPct val="90000"/>
              </a:lnSpc>
              <a:buFont typeface="Wingdings" pitchFamily="2" charset="2"/>
              <a:buNone/>
            </a:pPr>
            <a:endParaRPr lang="en-GB" sz="2000" i="1"/>
          </a:p>
          <a:p>
            <a:pPr marL="1814513" indent="-1814513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*</a:t>
            </a:r>
            <a:r>
              <a:rPr lang="en-GB" sz="2000" i="1"/>
              <a:t>	</a:t>
            </a:r>
            <a:r>
              <a:rPr lang="en-US" sz="2000"/>
              <a:t>Specifies that all fields from the specified table or tables are selected.</a:t>
            </a:r>
          </a:p>
          <a:p>
            <a:pPr marL="1814513" indent="-1814513">
              <a:lnSpc>
                <a:spcPct val="90000"/>
              </a:lnSpc>
              <a:buFont typeface="Wingdings" pitchFamily="2" charset="2"/>
              <a:buNone/>
            </a:pPr>
            <a:endParaRPr lang="en-GB" sz="2000" i="1"/>
          </a:p>
          <a:p>
            <a:pPr marL="1814513" indent="-1814513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Table</a:t>
            </a:r>
            <a:r>
              <a:rPr lang="en-GB" sz="2000" i="1"/>
              <a:t>	</a:t>
            </a:r>
            <a:r>
              <a:rPr lang="en-US" sz="2000"/>
              <a:t>The name of the table containing the fields from which records are selected.</a:t>
            </a:r>
          </a:p>
          <a:p>
            <a:pPr marL="1814513" indent="-1814513">
              <a:lnSpc>
                <a:spcPct val="90000"/>
              </a:lnSpc>
              <a:buFont typeface="Wingdings" pitchFamily="2" charset="2"/>
              <a:buNone/>
            </a:pPr>
            <a:endParaRPr lang="en-GB" sz="2000" i="1"/>
          </a:p>
          <a:p>
            <a:pPr marL="1814513" indent="-1814513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field1</a:t>
            </a:r>
            <a:r>
              <a:rPr lang="en-US" sz="2000"/>
              <a:t>, </a:t>
            </a:r>
            <a:r>
              <a:rPr lang="en-US" sz="2000" i="1"/>
              <a:t>field2</a:t>
            </a:r>
            <a:r>
              <a:rPr lang="en-GB" sz="2000" i="1"/>
              <a:t>	</a:t>
            </a:r>
            <a:r>
              <a:rPr lang="en-US" sz="2000"/>
              <a:t>The names of the fields containing the data you want to retrieve. If you include more than one field, they are retrieved in the order listed.</a:t>
            </a:r>
          </a:p>
        </p:txBody>
      </p:sp>
    </p:spTree>
    <p:extLst>
      <p:ext uri="{BB962C8B-B14F-4D97-AF65-F5344CB8AC3E}">
        <p14:creationId xmlns:p14="http://schemas.microsoft.com/office/powerpoint/2010/main" val="21698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4A74-509F-41B1-8A1B-A0085CD60709}" type="slidenum">
              <a:rPr lang="en-US"/>
              <a:pPr/>
              <a:t>7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Syntax Parts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/>
              <a:t>alias1</a:t>
            </a:r>
            <a:r>
              <a:rPr lang="en-US" sz="2400"/>
              <a:t>, </a:t>
            </a:r>
            <a:r>
              <a:rPr lang="en-US" sz="2400" i="1"/>
              <a:t>alias2</a:t>
            </a:r>
            <a:r>
              <a:rPr lang="en-GB" sz="2400" i="1"/>
              <a:t>	</a:t>
            </a:r>
            <a:r>
              <a:rPr lang="en-US" sz="2400"/>
              <a:t>The names to use as column headers instead of the original column names in </a:t>
            </a:r>
            <a:r>
              <a:rPr lang="en-US" sz="2400" i="1"/>
              <a:t>table</a:t>
            </a:r>
            <a:r>
              <a:rPr lang="en-US" sz="2400"/>
              <a:t>.</a:t>
            </a:r>
          </a:p>
          <a:p>
            <a:pPr>
              <a:buFont typeface="Wingdings" pitchFamily="2" charset="2"/>
              <a:buNone/>
            </a:pPr>
            <a:endParaRPr lang="en-GB" sz="2400" i="1"/>
          </a:p>
          <a:p>
            <a:pPr>
              <a:buFont typeface="Wingdings" pitchFamily="2" charset="2"/>
              <a:buNone/>
            </a:pPr>
            <a:r>
              <a:rPr lang="en-US" sz="2400" i="1"/>
              <a:t>Tableexpression</a:t>
            </a:r>
            <a:r>
              <a:rPr lang="en-GB" sz="2400" i="1"/>
              <a:t>	</a:t>
            </a:r>
            <a:r>
              <a:rPr lang="en-US" sz="2400"/>
              <a:t>The name of the table or tables containing the data you want to retrieve.</a:t>
            </a:r>
          </a:p>
          <a:p>
            <a:pPr>
              <a:buFont typeface="Wingdings" pitchFamily="2" charset="2"/>
              <a:buNone/>
            </a:pPr>
            <a:endParaRPr lang="en-GB" sz="2400" i="1"/>
          </a:p>
          <a:p>
            <a:pPr>
              <a:buFont typeface="Wingdings" pitchFamily="2" charset="2"/>
              <a:buNone/>
            </a:pPr>
            <a:r>
              <a:rPr lang="en-US" sz="2400" i="1"/>
              <a:t>Externaldatabase</a:t>
            </a:r>
            <a:r>
              <a:rPr lang="en-GB" sz="2400" i="1"/>
              <a:t>	</a:t>
            </a:r>
            <a:r>
              <a:rPr lang="en-US" sz="2400"/>
              <a:t>The name of the database containing the tables in </a:t>
            </a:r>
            <a:r>
              <a:rPr lang="en-US" sz="2400" i="1"/>
              <a:t>tableexpression</a:t>
            </a:r>
            <a:r>
              <a:rPr lang="en-US" sz="2400"/>
              <a:t> if they are not in the current database.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384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E48D-AB5C-4076-97E0-E8D4C937BC08}" type="slidenum">
              <a:rPr lang="en-US"/>
              <a:pPr/>
              <a:t>8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Break Down the Syntax</a:t>
            </a: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SELECT [</a:t>
            </a:r>
            <a:r>
              <a:rPr lang="en-US" sz="2400" i="1">
                <a:solidFill>
                  <a:srgbClr val="FF3300"/>
                </a:solidFill>
              </a:rPr>
              <a:t>predicate</a:t>
            </a:r>
            <a:r>
              <a:rPr lang="en-US" sz="2400">
                <a:solidFill>
                  <a:srgbClr val="FF3300"/>
                </a:solidFill>
              </a:rPr>
              <a:t>] { * | </a:t>
            </a:r>
            <a:r>
              <a:rPr lang="en-US" sz="2400" i="1">
                <a:solidFill>
                  <a:srgbClr val="FF3300"/>
                </a:solidFill>
              </a:rPr>
              <a:t>table</a:t>
            </a:r>
            <a:r>
              <a:rPr lang="en-US" sz="2400">
                <a:solidFill>
                  <a:srgbClr val="FF3300"/>
                </a:solidFill>
              </a:rPr>
              <a:t>.* | [</a:t>
            </a:r>
            <a:r>
              <a:rPr lang="en-US" sz="2400" i="1">
                <a:solidFill>
                  <a:srgbClr val="FF3300"/>
                </a:solidFill>
              </a:rPr>
              <a:t>table</a:t>
            </a:r>
            <a:r>
              <a:rPr lang="en-US" sz="2400">
                <a:solidFill>
                  <a:srgbClr val="FF3300"/>
                </a:solidFill>
              </a:rPr>
              <a:t>.]</a:t>
            </a:r>
            <a:r>
              <a:rPr lang="en-US" sz="2400" i="1">
                <a:solidFill>
                  <a:srgbClr val="FF3300"/>
                </a:solidFill>
              </a:rPr>
              <a:t>field1</a:t>
            </a:r>
            <a:r>
              <a:rPr lang="en-US" sz="2400">
                <a:solidFill>
                  <a:srgbClr val="FF3300"/>
                </a:solidFill>
              </a:rPr>
              <a:t> [AS </a:t>
            </a:r>
            <a:r>
              <a:rPr lang="en-US" sz="2400" i="1">
                <a:solidFill>
                  <a:srgbClr val="FF3300"/>
                </a:solidFill>
              </a:rPr>
              <a:t>alias1</a:t>
            </a:r>
            <a:r>
              <a:rPr lang="en-US" sz="2400">
                <a:solidFill>
                  <a:srgbClr val="FF3300"/>
                </a:solidFill>
              </a:rPr>
              <a:t>] [, [</a:t>
            </a:r>
            <a:r>
              <a:rPr lang="en-US" sz="2400" i="1">
                <a:solidFill>
                  <a:srgbClr val="FF3300"/>
                </a:solidFill>
              </a:rPr>
              <a:t>table</a:t>
            </a:r>
            <a:r>
              <a:rPr lang="en-US" sz="2400">
                <a:solidFill>
                  <a:srgbClr val="FF3300"/>
                </a:solidFill>
              </a:rPr>
              <a:t>.]</a:t>
            </a:r>
            <a:r>
              <a:rPr lang="en-US" sz="2400" i="1">
                <a:solidFill>
                  <a:srgbClr val="FF3300"/>
                </a:solidFill>
              </a:rPr>
              <a:t>field2</a:t>
            </a:r>
            <a:r>
              <a:rPr lang="en-US" sz="2400">
                <a:solidFill>
                  <a:srgbClr val="FF3300"/>
                </a:solidFill>
              </a:rPr>
              <a:t> [AS </a:t>
            </a:r>
            <a:r>
              <a:rPr lang="en-US" sz="2400" i="1">
                <a:solidFill>
                  <a:srgbClr val="FF3300"/>
                </a:solidFill>
              </a:rPr>
              <a:t>alias2</a:t>
            </a:r>
            <a:r>
              <a:rPr lang="en-US" sz="2400">
                <a:solidFill>
                  <a:srgbClr val="FF3300"/>
                </a:solidFill>
              </a:rPr>
              <a:t>] [, ...]]}</a:t>
            </a:r>
            <a:br>
              <a:rPr lang="en-US" sz="2400">
                <a:solidFill>
                  <a:srgbClr val="FF3300"/>
                </a:solidFill>
              </a:rPr>
            </a:br>
            <a:r>
              <a:rPr lang="en-US" sz="2400"/>
              <a:t>    FROM </a:t>
            </a:r>
            <a:r>
              <a:rPr lang="en-US" sz="2400" i="1"/>
              <a:t>tableexpression</a:t>
            </a:r>
            <a:r>
              <a:rPr lang="en-US" sz="2400"/>
              <a:t> [, ...] [IN </a:t>
            </a:r>
            <a:r>
              <a:rPr lang="en-US" sz="2400" i="1"/>
              <a:t>externaldatabase</a:t>
            </a:r>
            <a:r>
              <a:rPr lang="en-US" sz="2400"/>
              <a:t>]</a:t>
            </a:r>
            <a:br>
              <a:rPr lang="en-US" sz="2400"/>
            </a:br>
            <a:r>
              <a:rPr lang="en-US" sz="2400"/>
              <a:t>    [WHERE... ]</a:t>
            </a:r>
            <a:br>
              <a:rPr lang="en-US" sz="2400"/>
            </a:br>
            <a:r>
              <a:rPr lang="en-US" sz="2400"/>
              <a:t>    [GROUP BY... ]</a:t>
            </a:r>
            <a:br>
              <a:rPr lang="en-US" sz="2400"/>
            </a:br>
            <a:r>
              <a:rPr lang="en-US" sz="2400"/>
              <a:t>    [HAVING... ]</a:t>
            </a:r>
            <a:br>
              <a:rPr lang="en-US" sz="2400"/>
            </a:br>
            <a:r>
              <a:rPr lang="en-US" sz="2400"/>
              <a:t>    [ORDER BY... ]</a:t>
            </a:r>
            <a:br>
              <a:rPr lang="en-US" sz="2400"/>
            </a:br>
            <a:r>
              <a:rPr lang="en-US" sz="2400"/>
              <a:t>    [WITH OWNERACCESS OPTION]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905000" y="5638800"/>
            <a:ext cx="4843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Focus on the bit in RED</a:t>
            </a:r>
          </a:p>
          <a:p>
            <a:r>
              <a:rPr lang="en-GB">
                <a:solidFill>
                  <a:srgbClr val="FF3300"/>
                </a:solidFill>
              </a:rPr>
              <a:t>This bit defines WHAT gets selected. 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76133" name="AutoShape 5"/>
          <p:cNvSpPr>
            <a:spLocks/>
          </p:cNvSpPr>
          <p:nvPr/>
        </p:nvSpPr>
        <p:spPr bwMode="auto">
          <a:xfrm>
            <a:off x="533400" y="19812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cxnSp>
        <p:nvCxnSpPr>
          <p:cNvPr id="176134" name="AutoShape 6"/>
          <p:cNvCxnSpPr>
            <a:cxnSpLocks noChangeShapeType="1"/>
            <a:stCxn id="176133" idx="1"/>
            <a:endCxn id="176132" idx="1"/>
          </p:cNvCxnSpPr>
          <p:nvPr/>
        </p:nvCxnSpPr>
        <p:spPr bwMode="auto">
          <a:xfrm rot="10800000" flipH="1" flipV="1">
            <a:off x="533400" y="2362200"/>
            <a:ext cx="1371600" cy="3687763"/>
          </a:xfrm>
          <a:prstGeom prst="curvedConnector3">
            <a:avLst>
              <a:gd name="adj1" fmla="val -16667"/>
            </a:avLst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934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9D80-9218-40C7-9C1D-88251FDEE800}" type="slidenum">
              <a:rPr lang="en-US"/>
              <a:pPr/>
              <a:t>9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 Example 1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49530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35258" name="Text Box 90"/>
          <p:cNvSpPr txBox="1">
            <a:spLocks noChangeArrowheads="1"/>
          </p:cNvSpPr>
          <p:nvPr/>
        </p:nvSpPr>
        <p:spPr bwMode="auto">
          <a:xfrm>
            <a:off x="838200" y="4025900"/>
            <a:ext cx="3502882" cy="83099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80808"/>
                </a:solidFill>
                <a:latin typeface="Courier New" pitchFamily="49" charset="0"/>
              </a:rPr>
              <a:t>SELECT </a:t>
            </a:r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suppliers.*</a:t>
            </a:r>
            <a:endParaRPr lang="en-US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rgbClr val="080808"/>
                </a:solidFill>
                <a:latin typeface="Courier New" pitchFamily="49" charset="0"/>
              </a:rPr>
              <a:t>FROM </a:t>
            </a:r>
            <a:r>
              <a:rPr lang="en-US" b="1" dirty="0" smtClean="0">
                <a:solidFill>
                  <a:srgbClr val="080808"/>
                </a:solidFill>
                <a:latin typeface="Courier New" pitchFamily="49" charset="0"/>
              </a:rPr>
              <a:t>suppliers;</a:t>
            </a:r>
            <a:endParaRPr lang="en-US" b="1" dirty="0">
              <a:solidFill>
                <a:srgbClr val="080808"/>
              </a:solidFill>
              <a:latin typeface="Courier New" pitchFamily="49" charset="0"/>
            </a:endParaRPr>
          </a:p>
        </p:txBody>
      </p:sp>
      <p:sp>
        <p:nvSpPr>
          <p:cNvPr id="135259" name="Text Box 91"/>
          <p:cNvSpPr txBox="1">
            <a:spLocks noChangeArrowheads="1"/>
          </p:cNvSpPr>
          <p:nvPr/>
        </p:nvSpPr>
        <p:spPr bwMode="auto">
          <a:xfrm>
            <a:off x="838200" y="2895600"/>
            <a:ext cx="2949846" cy="83099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80808"/>
                </a:solidFill>
                <a:latin typeface="Courier New" pitchFamily="49" charset="0"/>
              </a:rPr>
              <a:t>SELECT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*</a:t>
            </a:r>
          </a:p>
          <a:p>
            <a:r>
              <a:rPr lang="en-US" b="1" dirty="0">
                <a:solidFill>
                  <a:srgbClr val="080808"/>
                </a:solidFill>
                <a:latin typeface="Courier New" pitchFamily="49" charset="0"/>
              </a:rPr>
              <a:t>FROM </a:t>
            </a:r>
            <a:r>
              <a:rPr lang="en-US" b="1" dirty="0" smtClean="0">
                <a:solidFill>
                  <a:srgbClr val="080808"/>
                </a:solidFill>
                <a:latin typeface="Courier New" pitchFamily="49" charset="0"/>
              </a:rPr>
              <a:t>suppliers;</a:t>
            </a:r>
            <a:endParaRPr lang="en-US" b="1" dirty="0">
              <a:solidFill>
                <a:srgbClr val="080808"/>
              </a:solidFill>
              <a:latin typeface="Courier New" pitchFamily="49" charset="0"/>
            </a:endParaRPr>
          </a:p>
        </p:txBody>
      </p:sp>
      <p:sp>
        <p:nvSpPr>
          <p:cNvPr id="135261" name="Rectangle 93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sp>
        <p:nvSpPr>
          <p:cNvPr id="135262" name="Text Box 94"/>
          <p:cNvSpPr txBox="1">
            <a:spLocks noChangeArrowheads="1"/>
          </p:cNvSpPr>
          <p:nvPr/>
        </p:nvSpPr>
        <p:spPr bwMode="auto">
          <a:xfrm>
            <a:off x="3886200" y="4495800"/>
            <a:ext cx="4876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dirty="0"/>
              <a:t>Notes</a:t>
            </a:r>
          </a:p>
          <a:p>
            <a:pPr eaLnBrk="1" hangingPunct="1">
              <a:buFontTx/>
              <a:buAutoNum type="arabicPeriod"/>
            </a:pPr>
            <a:r>
              <a:rPr lang="en-GB" dirty="0"/>
              <a:t>These queries are equally valid versus Syntax definition.</a:t>
            </a:r>
          </a:p>
          <a:p>
            <a:pPr eaLnBrk="1" hangingPunct="1">
              <a:buFontTx/>
              <a:buAutoNum type="arabicPeriod"/>
            </a:pPr>
            <a:r>
              <a:rPr lang="en-GB" dirty="0"/>
              <a:t>The * acts as a wild card character</a:t>
            </a:r>
          </a:p>
          <a:p>
            <a:pPr eaLnBrk="1" hangingPunct="1">
              <a:buFontTx/>
              <a:buAutoNum type="arabicPeriod"/>
            </a:pPr>
            <a:r>
              <a:rPr lang="en-US" i="1" dirty="0" err="1"/>
              <a:t>Tableexpression</a:t>
            </a:r>
            <a:r>
              <a:rPr lang="en-GB" dirty="0"/>
              <a:t> is </a:t>
            </a:r>
            <a:r>
              <a:rPr lang="en-GB" i="1" dirty="0" smtClean="0"/>
              <a:t>suppliers</a:t>
            </a:r>
            <a:endParaRPr lang="en-GB" i="1" dirty="0"/>
          </a:p>
          <a:p>
            <a:pPr eaLnBrk="1" hangingPunct="1">
              <a:buFontTx/>
              <a:buAutoNum type="arabicPeriod"/>
            </a:pPr>
            <a:endParaRPr lang="en-US" dirty="0"/>
          </a:p>
        </p:txBody>
      </p:sp>
      <p:cxnSp>
        <p:nvCxnSpPr>
          <p:cNvPr id="135263" name="AutoShape 95"/>
          <p:cNvCxnSpPr>
            <a:cxnSpLocks noChangeShapeType="1"/>
            <a:stCxn id="135261" idx="3"/>
            <a:endCxn id="135172" idx="1"/>
          </p:cNvCxnSpPr>
          <p:nvPr/>
        </p:nvCxnSpPr>
        <p:spPr bwMode="auto">
          <a:xfrm>
            <a:off x="1905000" y="2138363"/>
            <a:ext cx="3048000" cy="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264" name="Text Box 96"/>
          <p:cNvSpPr txBox="1">
            <a:spLocks noChangeArrowheads="1"/>
          </p:cNvSpPr>
          <p:nvPr/>
        </p:nvSpPr>
        <p:spPr bwMode="auto">
          <a:xfrm>
            <a:off x="441325" y="5070475"/>
            <a:ext cx="2835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This query selects all attributes from table S using a wild card </a:t>
            </a:r>
            <a:r>
              <a:rPr lang="en-GB">
                <a:solidFill>
                  <a:srgbClr val="FF3300"/>
                </a:solidFill>
              </a:rPr>
              <a:t>* </a:t>
            </a:r>
            <a:r>
              <a:rPr lang="en-GB"/>
              <a:t>or</a:t>
            </a:r>
            <a:r>
              <a:rPr lang="en-GB">
                <a:solidFill>
                  <a:srgbClr val="FF3300"/>
                </a:solidFill>
              </a:rPr>
              <a:t> table.*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35265" name="Freeform 97"/>
          <p:cNvSpPr>
            <a:spLocks/>
          </p:cNvSpPr>
          <p:nvPr/>
        </p:nvSpPr>
        <p:spPr bwMode="auto">
          <a:xfrm>
            <a:off x="3635896" y="3403600"/>
            <a:ext cx="250304" cy="2768600"/>
          </a:xfrm>
          <a:custGeom>
            <a:avLst/>
            <a:gdLst>
              <a:gd name="T0" fmla="*/ 960 w 960"/>
              <a:gd name="T1" fmla="*/ 1744 h 1744"/>
              <a:gd name="T2" fmla="*/ 816 w 960"/>
              <a:gd name="T3" fmla="*/ 448 h 1744"/>
              <a:gd name="T4" fmla="*/ 576 w 960"/>
              <a:gd name="T5" fmla="*/ 64 h 1744"/>
              <a:gd name="T6" fmla="*/ 0 w 960"/>
              <a:gd name="T7" fmla="*/ 64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1744">
                <a:moveTo>
                  <a:pt x="960" y="1744"/>
                </a:moveTo>
                <a:cubicBezTo>
                  <a:pt x="920" y="1236"/>
                  <a:pt x="880" y="728"/>
                  <a:pt x="816" y="448"/>
                </a:cubicBezTo>
                <a:cubicBezTo>
                  <a:pt x="752" y="168"/>
                  <a:pt x="712" y="128"/>
                  <a:pt x="576" y="64"/>
                </a:cubicBezTo>
                <a:cubicBezTo>
                  <a:pt x="440" y="0"/>
                  <a:pt x="220" y="32"/>
                  <a:pt x="0" y="64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5266" name="Oval 98"/>
          <p:cNvSpPr>
            <a:spLocks noChangeArrowheads="1"/>
          </p:cNvSpPr>
          <p:nvPr/>
        </p:nvSpPr>
        <p:spPr bwMode="auto">
          <a:xfrm>
            <a:off x="3886200" y="6019800"/>
            <a:ext cx="304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1" y="2492896"/>
            <a:ext cx="436595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4810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790</TotalTime>
  <Words>837</Words>
  <Application>Microsoft Office PowerPoint</Application>
  <PresentationFormat>On-screen Show (4:3)</PresentationFormat>
  <Paragraphs>216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Courier New</vt:lpstr>
      <vt:lpstr>Georgia</vt:lpstr>
      <vt:lpstr>Tahoma</vt:lpstr>
      <vt:lpstr>Times New Roman</vt:lpstr>
      <vt:lpstr>Wingdings</vt:lpstr>
      <vt:lpstr>Wingdings 2</vt:lpstr>
      <vt:lpstr>Civic</vt:lpstr>
      <vt:lpstr>Structured Query Language - I</vt:lpstr>
      <vt:lpstr>Learning outcomes</vt:lpstr>
      <vt:lpstr>SELECT Statement</vt:lpstr>
      <vt:lpstr>Syntax (MS Access)</vt:lpstr>
      <vt:lpstr>Syntax (MySQL)</vt:lpstr>
      <vt:lpstr>Syntax Parts</vt:lpstr>
      <vt:lpstr>Syntax Parts</vt:lpstr>
      <vt:lpstr>Break Down the Syntax</vt:lpstr>
      <vt:lpstr>SELECT Example 1</vt:lpstr>
      <vt:lpstr>SELECT Example 2</vt:lpstr>
      <vt:lpstr>SELECT Example 3</vt:lpstr>
      <vt:lpstr>SELECT Example 4</vt:lpstr>
      <vt:lpstr>SELECT Example 5</vt:lpstr>
      <vt:lpstr>Predicates</vt:lpstr>
      <vt:lpstr>SELECT Example 6</vt:lpstr>
      <vt:lpstr>SELECT Example 7</vt:lpstr>
      <vt:lpstr>SELECT Example 9</vt:lpstr>
      <vt:lpstr>SELECT Example 9 - contd</vt:lpstr>
      <vt:lpstr>Top 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71</cp:revision>
  <dcterms:created xsi:type="dcterms:W3CDTF">1601-01-01T00:00:00Z</dcterms:created>
  <dcterms:modified xsi:type="dcterms:W3CDTF">2017-10-12T13:08:51Z</dcterms:modified>
</cp:coreProperties>
</file>