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81" r:id="rId2"/>
    <p:sldId id="282" r:id="rId3"/>
    <p:sldId id="312" r:id="rId4"/>
    <p:sldId id="284" r:id="rId5"/>
    <p:sldId id="285" r:id="rId6"/>
    <p:sldId id="286" r:id="rId7"/>
    <p:sldId id="313" r:id="rId8"/>
    <p:sldId id="288" r:id="rId9"/>
    <p:sldId id="289" r:id="rId10"/>
    <p:sldId id="322" r:id="rId11"/>
    <p:sldId id="315" r:id="rId12"/>
    <p:sldId id="296" r:id="rId13"/>
    <p:sldId id="297" r:id="rId14"/>
    <p:sldId id="298" r:id="rId15"/>
    <p:sldId id="299" r:id="rId16"/>
    <p:sldId id="31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330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3" autoAdjust="0"/>
    <p:restoredTop sz="86434" autoAdjust="0"/>
  </p:normalViewPr>
  <p:slideViewPr>
    <p:cSldViewPr>
      <p:cViewPr varScale="1">
        <p:scale>
          <a:sx n="51" d="100"/>
          <a:sy n="51" d="100"/>
        </p:scale>
        <p:origin x="7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[ALL | DISTINCT | DISTINCTROW 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[HIGH_PRIORITY]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[STRAIGHT_JOIN]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[SQL_SMALL_RESULT] [SQL_BIG_RESULT] [SQL_BUFFER_RESULT]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[SQL_CACHE | SQL_NO_CACHE] [SQL_CALC_FOUND_ROWS]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select_expr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...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[FROM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table_references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[WHERE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[GROUP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 [WITH ROLLUP]]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[HAVING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[ORDER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[LIMIT {[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,]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OFFSET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[PROCEDURE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procedure_name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argument_list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[INTO OUTFILE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export_options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DUMPFILE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[,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[FOR UPDATE | LOCK IN SHARE MODE]]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[ALL | DISTINCT | DISTINCTROW 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[HIGH_PRIORITY]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[STRAIGHT_JOIN]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[SQL_SMALL_RESULT] [SQL_BIG_RESULT] [SQL_BUFFER_RESULT]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[SQL_CACHE | SQL_NO_CACHE] [SQL_CALC_FOUND_ROWS]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select_expr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...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[FROM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table_references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[WHERE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[GROUP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 [WITH ROLLUP]]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[HAVING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[ORDER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[LIMIT {[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,]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OFFSET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[PROCEDURE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procedure_name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argument_list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[INTO OUTFILE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export_options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DUMPFILE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[,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[FOR UPDATE | LOCK IN SHARE MODE]]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[ALL | DISTINCT | DISTINCTROW 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[HIGH_PRIORITY]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[STRAIGHT_JOIN]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[SQL_SMALL_RESULT] [SQL_BIG_RESULT] [SQL_BUFFER_RESULT]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[SQL_CACHE | SQL_NO_CACHE] [SQL_CALC_FOUND_ROWS]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select_expr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...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[FROM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table_references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[WHERE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[GROUP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 [WITH ROLLUP]]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[HAVING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where_condition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[ORDER BY {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[ASC | DESC], ...]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[LIMIT {[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,]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|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OFFSET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[PROCEDURE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procedure_name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argument_list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[INTO OUTFILE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export_options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DUMPFILE '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| INTO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[,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[FOR UPDATE | LOCK IN SHARE MODE]]</a:t>
            </a:r>
            <a:endParaRPr lang="en-IE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9092B-1D0A-4984-9A74-881212F897A4}" type="slidenum">
              <a:rPr lang="en-US"/>
              <a:pPr/>
              <a:t>16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852936"/>
            <a:ext cx="8568952" cy="823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 smtClean="0"/>
              <a:t>Structured Query Language - II</a:t>
            </a:r>
            <a:endParaRPr lang="en-US" sz="36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SQL Lecture 02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F2A-23E3-4000-B0E2-94CED1A40C6D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..GROUP BY </a:t>
            </a:r>
            <a:r>
              <a:rPr lang="en-GB" dirty="0" smtClean="0"/>
              <a:t>Example 2</a:t>
            </a:r>
            <a:endParaRPr lang="en-GB" dirty="0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5410200" cy="230832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SELECT   </a:t>
            </a:r>
            <a:endParaRPr lang="en-GB" sz="1800" b="1" dirty="0" smtClean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	</a:t>
            </a:r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AVAILABLE_PARTS.PART_NR</a:t>
            </a:r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,   </a:t>
            </a:r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	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SUM(</a:t>
            </a:r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AVAILABLE_PARTS.QTY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endParaRPr lang="en-GB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GB" sz="1800" b="1" dirty="0" smtClean="0">
                <a:latin typeface="Courier New" pitchFamily="49" charset="0"/>
              </a:rPr>
              <a:t>AS </a:t>
            </a:r>
            <a:r>
              <a:rPr lang="en-GB" sz="1800" b="1" dirty="0" err="1">
                <a:latin typeface="Courier New" pitchFamily="49" charset="0"/>
              </a:rPr>
              <a:t>TotalAvailable</a:t>
            </a:r>
            <a:endParaRPr lang="en-GB" sz="1800" b="1" dirty="0" smtClean="0">
              <a:latin typeface="Courier New" pitchFamily="49" charset="0"/>
            </a:endParaRPr>
          </a:p>
          <a:p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FROM   </a:t>
            </a:r>
          </a:p>
          <a:p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	</a:t>
            </a:r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AVAILABLE_PARTS</a:t>
            </a:r>
          </a:p>
          <a:p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GROUP </a:t>
            </a:r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BY  </a:t>
            </a:r>
            <a:endParaRPr lang="en-GB" sz="1800" b="1" dirty="0" smtClean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	</a:t>
            </a:r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AVAILABLE_PARTS.PART_NR </a:t>
            </a:r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ASC;</a:t>
            </a:r>
            <a:endParaRPr lang="en-GB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52582" name="AutoShape 6"/>
          <p:cNvCxnSpPr>
            <a:cxnSpLocks noChangeShapeType="1"/>
            <a:stCxn id="152581" idx="3"/>
            <a:endCxn id="152579" idx="1"/>
          </p:cNvCxnSpPr>
          <p:nvPr/>
        </p:nvCxnSpPr>
        <p:spPr bwMode="auto">
          <a:xfrm flipV="1">
            <a:off x="1905000" y="1833563"/>
            <a:ext cx="4724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71292" y="5163544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Notes</a:t>
            </a:r>
          </a:p>
          <a:p>
            <a:pPr eaLnBrk="1" hangingPunct="1"/>
            <a:r>
              <a:rPr lang="en-GB" dirty="0"/>
              <a:t>This query selects all  attributes from table </a:t>
            </a:r>
            <a:r>
              <a:rPr lang="en-GB" dirty="0" smtClean="0"/>
              <a:t>‘</a:t>
            </a:r>
            <a:r>
              <a:rPr lang="en-GB" dirty="0" err="1" smtClean="0"/>
              <a:t>available_parts</a:t>
            </a:r>
            <a:r>
              <a:rPr lang="en-GB" dirty="0" smtClean="0"/>
              <a:t>’ </a:t>
            </a:r>
            <a:r>
              <a:rPr lang="en-GB" dirty="0"/>
              <a:t>grouped by  </a:t>
            </a:r>
            <a:r>
              <a:rPr lang="en-GB" b="1" dirty="0" smtClean="0">
                <a:solidFill>
                  <a:srgbClr val="FF3300"/>
                </a:solidFill>
              </a:rPr>
              <a:t>PART_NR  and uses an aggregate function to get totals of available parts , by part number. </a:t>
            </a:r>
            <a:endParaRPr 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99928"/>
              </p:ext>
            </p:extLst>
          </p:nvPr>
        </p:nvGraphicFramePr>
        <p:xfrm>
          <a:off x="6084167" y="2726214"/>
          <a:ext cx="2751858" cy="2194560"/>
        </p:xfrm>
        <a:graphic>
          <a:graphicData uri="http://schemas.openxmlformats.org/drawingml/2006/table">
            <a:tbl>
              <a:tblPr/>
              <a:tblGrid>
                <a:gridCol w="1375929">
                  <a:extLst>
                    <a:ext uri="{9D8B030D-6E8A-4147-A177-3AD203B41FA5}">
                      <a16:colId xmlns:a16="http://schemas.microsoft.com/office/drawing/2014/main" val="3076692596"/>
                    </a:ext>
                  </a:extLst>
                </a:gridCol>
                <a:gridCol w="1375929">
                  <a:extLst>
                    <a:ext uri="{9D8B030D-6E8A-4147-A177-3AD203B41FA5}">
                      <a16:colId xmlns:a16="http://schemas.microsoft.com/office/drawing/2014/main" val="275508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/>
                        <a:t>P1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6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22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13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3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7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09A-151D-4483-8043-E940DD961D6E}" type="slidenum">
              <a:rPr lang="en-US"/>
              <a:pPr/>
              <a:t>11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(MySQL)</a:t>
            </a:r>
            <a:endParaRPr lang="en-US" b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IE" sz="1700" dirty="0" smtClean="0"/>
              <a:t>[</a:t>
            </a:r>
            <a:r>
              <a:rPr lang="en-IE" sz="1700" i="1" dirty="0" smtClean="0"/>
              <a:t>predicate</a:t>
            </a:r>
            <a:r>
              <a:rPr lang="en-IE" sz="1700" dirty="0" smtClean="0"/>
              <a:t>]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</a:t>
            </a:r>
            <a:r>
              <a:rPr lang="en-US" sz="1700" i="1" dirty="0" err="1"/>
              <a:t>select_expr</a:t>
            </a:r>
            <a:r>
              <a:rPr lang="en-US" sz="1700" dirty="0"/>
              <a:t>, ...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[FROM </a:t>
            </a:r>
            <a:r>
              <a:rPr lang="en-US" sz="2400" i="1" dirty="0" err="1" smtClean="0"/>
              <a:t>table_references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[WHERE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[GROUP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</a:t>
            </a:r>
            <a:r>
              <a:rPr lang="en-US" sz="1700" dirty="0" smtClean="0"/>
              <a:t>[</a:t>
            </a:r>
            <a:r>
              <a:rPr lang="en-US" sz="1700" dirty="0"/>
              <a:t>ASC | DESC], ... [WITH ROLLUP]]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[HAVING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[ORDER BY {</a:t>
            </a:r>
            <a:r>
              <a:rPr lang="en-US" sz="2400" i="1" dirty="0" err="1">
                <a:solidFill>
                  <a:srgbClr val="FF0000"/>
                </a:solidFill>
              </a:rPr>
              <a:t>col_name</a:t>
            </a:r>
            <a:r>
              <a:rPr lang="en-US" sz="2400" dirty="0">
                <a:solidFill>
                  <a:srgbClr val="FF0000"/>
                </a:solidFill>
              </a:rPr>
              <a:t> | </a:t>
            </a:r>
            <a:r>
              <a:rPr lang="en-US" sz="2400" i="1" dirty="0" err="1">
                <a:solidFill>
                  <a:srgbClr val="FF0000"/>
                </a:solidFill>
              </a:rPr>
              <a:t>expr</a:t>
            </a:r>
            <a:r>
              <a:rPr lang="en-US" sz="2400" dirty="0">
                <a:solidFill>
                  <a:srgbClr val="FF0000"/>
                </a:solidFill>
              </a:rPr>
              <a:t> | </a:t>
            </a:r>
            <a:r>
              <a:rPr lang="en-US" sz="2400" i="1" dirty="0">
                <a:solidFill>
                  <a:srgbClr val="FF0000"/>
                </a:solidFill>
              </a:rPr>
              <a:t>position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  <a:endParaRPr lang="en-IE" sz="2400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      [ASC | DESC], ...]</a:t>
            </a:r>
            <a:endParaRPr lang="en-IE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[LIMIT {[</a:t>
            </a:r>
            <a:r>
              <a:rPr lang="en-US" sz="2400" i="1" dirty="0"/>
              <a:t>offset</a:t>
            </a:r>
            <a:r>
              <a:rPr lang="en-US" sz="2400" dirty="0"/>
              <a:t>,] </a:t>
            </a:r>
            <a:r>
              <a:rPr lang="en-US" sz="2400" i="1" dirty="0" err="1"/>
              <a:t>row_count</a:t>
            </a:r>
            <a:r>
              <a:rPr lang="en-US" sz="2400" dirty="0"/>
              <a:t> | </a:t>
            </a:r>
            <a:r>
              <a:rPr lang="en-US" sz="2400" i="1" dirty="0" err="1"/>
              <a:t>row_count</a:t>
            </a:r>
            <a:r>
              <a:rPr lang="en-US" sz="2400" dirty="0"/>
              <a:t> OFFSET </a:t>
            </a:r>
            <a:r>
              <a:rPr lang="en-US" sz="2400" i="1" dirty="0"/>
              <a:t>offset</a:t>
            </a:r>
            <a:r>
              <a:rPr lang="en-US" sz="2400" dirty="0"/>
              <a:t>}]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[PROCEDURE </a:t>
            </a:r>
            <a:r>
              <a:rPr lang="en-US" sz="2400" i="1" dirty="0" err="1"/>
              <a:t>procedure_name</a:t>
            </a:r>
            <a:r>
              <a:rPr lang="en-US" sz="2400" dirty="0"/>
              <a:t>(</a:t>
            </a:r>
            <a:r>
              <a:rPr lang="en-US" sz="2400" i="1" dirty="0" err="1"/>
              <a:t>argument_list</a:t>
            </a:r>
            <a:r>
              <a:rPr lang="en-US" sz="2400" dirty="0"/>
              <a:t>)]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[INTO OUTFILE '</a:t>
            </a:r>
            <a:r>
              <a:rPr lang="en-US" sz="2400" i="1" dirty="0" err="1"/>
              <a:t>file_name</a:t>
            </a:r>
            <a:r>
              <a:rPr lang="en-US" sz="2400" dirty="0"/>
              <a:t>' </a:t>
            </a:r>
            <a:r>
              <a:rPr lang="en-US" sz="2400" i="1" dirty="0" err="1"/>
              <a:t>export_options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| INTO DUMPFILE '</a:t>
            </a:r>
            <a:r>
              <a:rPr lang="en-US" sz="1700" i="1" dirty="0" err="1"/>
              <a:t>file_name</a:t>
            </a:r>
            <a:r>
              <a:rPr lang="en-US" sz="1700" dirty="0"/>
              <a:t>'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  | INTO </a:t>
            </a:r>
            <a:r>
              <a:rPr lang="en-US" sz="1700" i="1" dirty="0" err="1"/>
              <a:t>var_name</a:t>
            </a:r>
            <a:r>
              <a:rPr lang="en-US" sz="1700" dirty="0"/>
              <a:t> [, </a:t>
            </a:r>
            <a:r>
              <a:rPr lang="en-US" sz="1700" i="1" dirty="0" err="1"/>
              <a:t>var_name</a:t>
            </a:r>
            <a:r>
              <a:rPr lang="en-US" sz="1700" dirty="0"/>
              <a:t>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[FOR UPDATE | LOCK IN SHARE MODE]]</a:t>
            </a:r>
            <a:endParaRPr lang="en-IE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31077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395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1DD-191C-47A2-952C-8AA951A0E5F4}" type="slidenum">
              <a:rPr lang="en-US"/>
              <a:pPr/>
              <a:t>12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ORDER BY sub clause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Sorts a query's resulting records on a specified field or fields in ascending or descending order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Primarily used to SORT data by columns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Abbreviated syntax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SELECT </a:t>
            </a:r>
            <a:r>
              <a:rPr lang="en-US" sz="2000" i="1" dirty="0" err="1"/>
              <a:t>fieldlist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FROM </a:t>
            </a:r>
            <a:r>
              <a:rPr lang="en-US" sz="2000" i="1" dirty="0"/>
              <a:t>table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 WHERE </a:t>
            </a:r>
            <a:r>
              <a:rPr lang="en-US" sz="2000" i="1" dirty="0" err="1"/>
              <a:t>selectcriteria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3300"/>
                </a:solidFill>
              </a:rPr>
              <a:t>    [ORDER BY </a:t>
            </a:r>
            <a:r>
              <a:rPr lang="en-US" sz="2000" i="1" dirty="0">
                <a:solidFill>
                  <a:srgbClr val="FF3300"/>
                </a:solidFill>
              </a:rPr>
              <a:t>field1</a:t>
            </a:r>
            <a:r>
              <a:rPr lang="en-US" sz="2000" dirty="0">
                <a:solidFill>
                  <a:srgbClr val="FF3300"/>
                </a:solidFill>
              </a:rPr>
              <a:t> [ASC | DESC ]</a:t>
            </a:r>
            <a:endParaRPr lang="en-GB" sz="2000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3300"/>
                </a:solidFill>
              </a:rPr>
              <a:t>        </a:t>
            </a:r>
            <a:r>
              <a:rPr lang="en-US" sz="2000" dirty="0">
                <a:solidFill>
                  <a:srgbClr val="FF3300"/>
                </a:solidFill>
              </a:rPr>
              <a:t>[, </a:t>
            </a:r>
            <a:r>
              <a:rPr lang="en-US" sz="2000" i="1" dirty="0">
                <a:solidFill>
                  <a:srgbClr val="FF3300"/>
                </a:solidFill>
              </a:rPr>
              <a:t>field2</a:t>
            </a:r>
            <a:r>
              <a:rPr lang="en-US" sz="2000" dirty="0">
                <a:solidFill>
                  <a:srgbClr val="FF3300"/>
                </a:solidFill>
              </a:rPr>
              <a:t> [ASC | DESC ]]</a:t>
            </a:r>
            <a:endParaRPr lang="en-GB" sz="2000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3300"/>
                </a:solidFill>
              </a:rPr>
              <a:t>        </a:t>
            </a:r>
            <a:r>
              <a:rPr lang="en-US" sz="2000" dirty="0">
                <a:solidFill>
                  <a:srgbClr val="FF3300"/>
                </a:solidFill>
              </a:rPr>
              <a:t>[, ...]</a:t>
            </a:r>
            <a:r>
              <a:rPr lang="en-GB" sz="20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GB" sz="2800" i="1" dirty="0">
                <a:solidFill>
                  <a:srgbClr val="FF3300"/>
                </a:solidFill>
              </a:rPr>
              <a:t>ASC </a:t>
            </a:r>
            <a:r>
              <a:rPr lang="en-GB" sz="2800" i="1" dirty="0"/>
              <a:t>– </a:t>
            </a:r>
            <a:r>
              <a:rPr lang="en-GB" sz="2800" dirty="0"/>
              <a:t>Ascending (default)</a:t>
            </a:r>
          </a:p>
          <a:p>
            <a:pPr>
              <a:lnSpc>
                <a:spcPct val="90000"/>
              </a:lnSpc>
            </a:pPr>
            <a:r>
              <a:rPr lang="en-GB" sz="2800" i="1" dirty="0">
                <a:solidFill>
                  <a:srgbClr val="FF3300"/>
                </a:solidFill>
              </a:rPr>
              <a:t>DESC </a:t>
            </a:r>
            <a:r>
              <a:rPr lang="en-GB" sz="2800" i="1" dirty="0"/>
              <a:t>– </a:t>
            </a:r>
            <a:r>
              <a:rPr lang="en-GB" sz="2800" dirty="0"/>
              <a:t>Descending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11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1E2-A276-4A46-9D00-82AF313F9851}" type="slidenum">
              <a:rPr lang="en-US"/>
              <a:pPr/>
              <a:t>13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ORDER BY Example 1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50825" y="2565400"/>
            <a:ext cx="4648200" cy="25304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SELECT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AVAILABLE_PARTS.SUPPLIER_NR,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AVAILABLE_PARTS.PART_NR,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AVAILABLE_PARTS.QTY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AVAILABLE_PARTS</a:t>
            </a:r>
          </a:p>
          <a:p>
            <a:r>
              <a:rPr lang="en-GB" sz="2000" b="1" dirty="0">
                <a:solidFill>
                  <a:srgbClr val="FF3300"/>
                </a:solidFill>
                <a:latin typeface="Courier New" pitchFamily="49" charset="0"/>
              </a:rPr>
              <a:t>ORDER BY</a:t>
            </a:r>
          </a:p>
          <a:p>
            <a:r>
              <a:rPr lang="en-GB" sz="2000" b="1" dirty="0">
                <a:solidFill>
                  <a:srgbClr val="FF3300"/>
                </a:solidFill>
                <a:latin typeface="Courier New" pitchFamily="49" charset="0"/>
              </a:rPr>
              <a:t>  AVAILABLE_PARTS.QTY ASC;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67942" name="AutoShape 6"/>
          <p:cNvCxnSpPr>
            <a:cxnSpLocks noChangeShapeType="1"/>
            <a:stCxn id="167941" idx="3"/>
            <a:endCxn id="167939" idx="1"/>
          </p:cNvCxnSpPr>
          <p:nvPr/>
        </p:nvCxnSpPr>
        <p:spPr bwMode="auto">
          <a:xfrm flipV="1">
            <a:off x="1905000" y="1833563"/>
            <a:ext cx="4724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250825" y="5300663"/>
            <a:ext cx="84248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800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 sz="1800"/>
              <a:t>This query selects all  attributes from table AVAILABLE_PARTS – in order of ascending QTY .</a:t>
            </a:r>
          </a:p>
          <a:p>
            <a:pPr eaLnBrk="1" hangingPunct="1">
              <a:buFontTx/>
              <a:buAutoNum type="arabicPeriod"/>
            </a:pPr>
            <a:r>
              <a:rPr lang="en-GB" sz="1800"/>
              <a:t>The “ASC” sub clause option is default and can be omitted. </a:t>
            </a:r>
          </a:p>
          <a:p>
            <a:pPr eaLnBrk="1" hangingPunct="1"/>
            <a:endParaRPr lang="en-US" sz="2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348880"/>
            <a:ext cx="24193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96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98D9-FA2D-40F9-90B9-B1537144C942}" type="slidenum">
              <a:rPr lang="en-US"/>
              <a:pPr/>
              <a:t>14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ORDER BY Example 2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5855568" cy="255454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</a:p>
          <a:p>
            <a:r>
              <a:rPr lang="en-GB" sz="2000" b="1" dirty="0" smtClean="0">
                <a:solidFill>
                  <a:srgbClr val="080808"/>
                </a:solidFill>
                <a:latin typeface="Courier New" pitchFamily="49" charset="0"/>
              </a:rPr>
              <a:t>  AVAILABLE_PARTS.SUPPLIER_NR</a:t>
            </a:r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,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AVAILABLE_PARTS.PART_NR,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AVAILABLE_PARTS.QTY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ORDER BY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AVAILABLE_PARTS.QTY </a:t>
            </a:r>
            <a:r>
              <a:rPr lang="en-GB" sz="2000" b="1" dirty="0">
                <a:solidFill>
                  <a:srgbClr val="FF3300"/>
                </a:solidFill>
                <a:latin typeface="Courier New" pitchFamily="49" charset="0"/>
              </a:rPr>
              <a:t>DESC</a:t>
            </a:r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68966" name="AutoShape 6"/>
          <p:cNvCxnSpPr>
            <a:cxnSpLocks noChangeShapeType="1"/>
            <a:stCxn id="168965" idx="3"/>
            <a:endCxn id="168963" idx="1"/>
          </p:cNvCxnSpPr>
          <p:nvPr/>
        </p:nvCxnSpPr>
        <p:spPr bwMode="auto">
          <a:xfrm flipV="1">
            <a:off x="1905000" y="1833563"/>
            <a:ext cx="4724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323528" y="52292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 dirty="0"/>
              <a:t>This query selects all  attributes from table AVAILABLE_PARTS – in order of descending QTY 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492896"/>
            <a:ext cx="24003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715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6696-8819-4EFE-88E9-B0404E011A93}" type="slidenum">
              <a:rPr lang="en-US"/>
              <a:pPr/>
              <a:t>15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ORDER BY Example 3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5783263" cy="28352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AVAILABLE_PARTS.SUPPLIER_NR,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AVAILABLE_PARTS.PART_NR,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AVAILABLE_PARTS.QTY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FROM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 AVAILABLE_PARTS</a:t>
            </a:r>
          </a:p>
          <a:p>
            <a:r>
              <a:rPr lang="en-GB" sz="2000" b="1" dirty="0">
                <a:solidFill>
                  <a:srgbClr val="FF3300"/>
                </a:solidFill>
                <a:latin typeface="Courier New" pitchFamily="49" charset="0"/>
              </a:rPr>
              <a:t>ORDER BY</a:t>
            </a:r>
          </a:p>
          <a:p>
            <a:r>
              <a:rPr lang="en-GB" sz="2000" b="1" dirty="0">
                <a:solidFill>
                  <a:srgbClr val="FF3300"/>
                </a:solidFill>
                <a:latin typeface="Courier New" pitchFamily="49" charset="0"/>
              </a:rPr>
              <a:t>  AVAILABLE_PARTS.QTY DESC,</a:t>
            </a:r>
          </a:p>
          <a:p>
            <a:r>
              <a:rPr lang="en-GB" sz="2000" b="1" dirty="0">
                <a:solidFill>
                  <a:srgbClr val="FF3300"/>
                </a:solidFill>
                <a:latin typeface="Courier New" pitchFamily="49" charset="0"/>
              </a:rPr>
              <a:t>  AVAILABLE_PARTS. SUPPLIER_NR ASC</a:t>
            </a:r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69990" name="AutoShape 6"/>
          <p:cNvCxnSpPr>
            <a:cxnSpLocks noChangeShapeType="1"/>
            <a:stCxn id="169989" idx="3"/>
            <a:endCxn id="169987" idx="1"/>
          </p:cNvCxnSpPr>
          <p:nvPr/>
        </p:nvCxnSpPr>
        <p:spPr bwMode="auto">
          <a:xfrm flipV="1">
            <a:off x="1905000" y="1833563"/>
            <a:ext cx="4724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0" y="5445224"/>
            <a:ext cx="8893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000" dirty="0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 sz="2000" dirty="0"/>
              <a:t>This query selects all  attributes from table AVAILABLE_PARTS – in order of descending QTY first and </a:t>
            </a:r>
            <a:r>
              <a:rPr lang="en-GB" sz="2000" b="1" i="1" dirty="0"/>
              <a:t>then</a:t>
            </a:r>
            <a:r>
              <a:rPr lang="en-GB" sz="2000" dirty="0"/>
              <a:t> by ascending SUPPLIER_NR.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204864"/>
            <a:ext cx="28003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346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CF63-D49D-4C48-802C-FD34AACF53AE}" type="slidenum">
              <a:rPr lang="en-US"/>
              <a:pPr/>
              <a:t>16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4011613" y="183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158850" name="Text Box 130"/>
          <p:cNvSpPr txBox="1">
            <a:spLocks noChangeArrowheads="1"/>
          </p:cNvSpPr>
          <p:nvPr/>
        </p:nvSpPr>
        <p:spPr bwMode="auto">
          <a:xfrm>
            <a:off x="3131840" y="1412776"/>
            <a:ext cx="51212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 dirty="0" smtClean="0"/>
              <a:t>1. Based on this table write SQL queries</a:t>
            </a:r>
          </a:p>
          <a:p>
            <a:pPr eaLnBrk="1" hangingPunct="1">
              <a:buAutoNum type="alphaLcPeriod"/>
            </a:pPr>
            <a:r>
              <a:rPr lang="en-US" sz="1200" b="1" dirty="0" smtClean="0"/>
              <a:t>To select all attributes where QTY is greater than 300 and less than or equal to 100.</a:t>
            </a:r>
          </a:p>
          <a:p>
            <a:pPr eaLnBrk="1" hangingPunct="1">
              <a:buAutoNum type="alphaLcPeriod"/>
            </a:pPr>
            <a:r>
              <a:rPr lang="en-US" sz="1200" b="1" dirty="0" smtClean="0"/>
              <a:t>To group this query by part nr. P#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2. What is the result of this query: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SELECT ALL AVAILABLE_PARTS.SUPPLIER_,NR AVAILABLE_PARTS.PART_NR, AVAILABLE_PARTS.QTY</a:t>
            </a:r>
          </a:p>
          <a:p>
            <a:pPr eaLnBrk="1" hangingPunct="1"/>
            <a:r>
              <a:rPr lang="en-US" sz="1200" b="1" dirty="0" smtClean="0"/>
              <a:t>FROM AVAILABLE_PARTS</a:t>
            </a:r>
          </a:p>
          <a:p>
            <a:pPr eaLnBrk="1" hangingPunct="1"/>
            <a:r>
              <a:rPr lang="en-US" sz="1200" b="1" dirty="0" smtClean="0"/>
              <a:t>WHERE ((( AVAILABLE_PARTS.QTY)&lt;=300))</a:t>
            </a:r>
          </a:p>
          <a:p>
            <a:pPr eaLnBrk="1" hangingPunct="1"/>
            <a:r>
              <a:rPr lang="en-US" sz="1200" b="1" dirty="0" smtClean="0"/>
              <a:t>ORDER BY AVAILABLE_PARTS.QTY;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3. What is the difference between: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a) SELECT AVAILABLE_PARTS.SUPPLIER_NR, AVAILABLE_PARTS.QTY</a:t>
            </a:r>
          </a:p>
          <a:p>
            <a:pPr eaLnBrk="1" hangingPunct="1"/>
            <a:r>
              <a:rPr lang="en-US" sz="1200" b="1" dirty="0" smtClean="0"/>
              <a:t>FROM AVAILABLE_PARTS</a:t>
            </a:r>
          </a:p>
          <a:p>
            <a:pPr eaLnBrk="1" hangingPunct="1"/>
            <a:r>
              <a:rPr lang="en-US" sz="1200" b="1" dirty="0" smtClean="0"/>
              <a:t>WHERE ((( AVAILABLE_PARTS.SUPPLIER_NR)&lt;&gt;'P1') AND (( AVAILABLE_PARTS.QTY)&lt;400));</a:t>
            </a:r>
          </a:p>
          <a:p>
            <a:pPr eaLnBrk="1" hangingPunct="1"/>
            <a:endParaRPr lang="en-US" sz="1200" b="1" dirty="0" smtClean="0"/>
          </a:p>
          <a:p>
            <a:pPr eaLnBrk="1" hangingPunct="1"/>
            <a:r>
              <a:rPr lang="en-US" sz="1200" b="1" dirty="0" smtClean="0"/>
              <a:t>b) SELECT AVAILABLE_PARTS.SUPPLIER_NR, AVAILABLE_PARTS.QTY</a:t>
            </a:r>
          </a:p>
          <a:p>
            <a:pPr eaLnBrk="1" hangingPunct="1"/>
            <a:r>
              <a:rPr lang="en-US" sz="1200" b="1" dirty="0" smtClean="0"/>
              <a:t>FROM AVAILABLE_PARTS</a:t>
            </a:r>
          </a:p>
          <a:p>
            <a:pPr eaLnBrk="1" hangingPunct="1"/>
            <a:r>
              <a:rPr lang="en-US" sz="1200" b="1" dirty="0" smtClean="0"/>
              <a:t>WHERE ((( AVAILABLE_PARTS.SUPPLIER_NR)&lt;&gt;'P1') OR (( AVAILABLE_PARTS.QTY)&lt;400));</a:t>
            </a:r>
          </a:p>
          <a:p>
            <a:pPr eaLnBrk="1" hangingPunct="1"/>
            <a:endParaRPr lang="en-GB" sz="1200" b="1" dirty="0"/>
          </a:p>
        </p:txBody>
      </p:sp>
      <p:sp>
        <p:nvSpPr>
          <p:cNvPr id="158851" name="Text Box 131"/>
          <p:cNvSpPr txBox="1">
            <a:spLocks noChangeArrowheads="1"/>
          </p:cNvSpPr>
          <p:nvPr/>
        </p:nvSpPr>
        <p:spPr bwMode="auto">
          <a:xfrm>
            <a:off x="228600" y="1828800"/>
            <a:ext cx="2960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/>
              <a:t>Table : </a:t>
            </a:r>
            <a:r>
              <a:rPr lang="en-GB" dirty="0" err="1" smtClean="0"/>
              <a:t>available_parts</a:t>
            </a:r>
            <a:endParaRPr lang="en-US" dirty="0"/>
          </a:p>
        </p:txBody>
      </p:sp>
      <p:sp>
        <p:nvSpPr>
          <p:cNvPr id="158852" name="Text Box 132"/>
          <p:cNvSpPr txBox="1">
            <a:spLocks noChangeArrowheads="1"/>
          </p:cNvSpPr>
          <p:nvPr/>
        </p:nvSpPr>
        <p:spPr bwMode="auto">
          <a:xfrm>
            <a:off x="136525" y="628967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>
                <a:cs typeface="Times New Roman" pitchFamily="18" charset="0"/>
              </a:rPr>
              <a:t>☺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2657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157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CA8-A9A3-4695-BB8F-1C568ADF6113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Learning outcomes – the student will be able to</a:t>
            </a:r>
          </a:p>
          <a:p>
            <a:pPr lvl="1"/>
            <a:r>
              <a:rPr lang="en-GB" dirty="0"/>
              <a:t>Utilise WHERE,GROUP </a:t>
            </a:r>
            <a:r>
              <a:rPr lang="en-GB" dirty="0" smtClean="0"/>
              <a:t>BY </a:t>
            </a:r>
            <a:r>
              <a:rPr lang="en-GB" dirty="0"/>
              <a:t>and ORDER BY clauses of the SQL SELECT </a:t>
            </a:r>
            <a:r>
              <a:rPr lang="en-GB" dirty="0" smtClean="0"/>
              <a:t>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13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09A-151D-4483-8043-E940DD961D6E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(MySQL)</a:t>
            </a:r>
            <a:endParaRPr lang="en-US" b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IE" sz="1700" dirty="0" smtClean="0"/>
              <a:t>[</a:t>
            </a:r>
            <a:r>
              <a:rPr lang="en-IE" sz="1700" i="1" dirty="0" smtClean="0"/>
              <a:t>predicate</a:t>
            </a:r>
            <a:r>
              <a:rPr lang="en-IE" sz="1700" dirty="0" smtClean="0"/>
              <a:t>]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</a:t>
            </a:r>
            <a:r>
              <a:rPr lang="en-US" sz="1700" i="1" dirty="0" err="1"/>
              <a:t>select_expr</a:t>
            </a:r>
            <a:r>
              <a:rPr lang="en-US" sz="1700" dirty="0"/>
              <a:t>, ...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[FROM </a:t>
            </a:r>
            <a:r>
              <a:rPr lang="en-US" sz="2400" i="1" dirty="0" err="1" smtClean="0"/>
              <a:t>table_references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[WHERE </a:t>
            </a:r>
            <a:r>
              <a:rPr lang="en-US" sz="2400" i="1" dirty="0" err="1">
                <a:solidFill>
                  <a:srgbClr val="FF0000"/>
                </a:solidFill>
              </a:rPr>
              <a:t>where_condition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endParaRPr lang="en-IE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[GROUP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</a:t>
            </a:r>
            <a:r>
              <a:rPr lang="en-US" sz="1700" dirty="0" smtClean="0"/>
              <a:t>[</a:t>
            </a:r>
            <a:r>
              <a:rPr lang="en-US" sz="1700" dirty="0"/>
              <a:t>ASC | DESC], ... [WITH ROLLUP]]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[HAVING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[ORDER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[ASC | DESC], ...]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[LIMIT {[</a:t>
            </a:r>
            <a:r>
              <a:rPr lang="en-US" sz="2400" i="1" dirty="0"/>
              <a:t>offset</a:t>
            </a:r>
            <a:r>
              <a:rPr lang="en-US" sz="2400" dirty="0"/>
              <a:t>,] </a:t>
            </a:r>
            <a:r>
              <a:rPr lang="en-US" sz="2400" i="1" dirty="0" err="1"/>
              <a:t>row_count</a:t>
            </a:r>
            <a:r>
              <a:rPr lang="en-US" sz="2400" dirty="0"/>
              <a:t> | </a:t>
            </a:r>
            <a:r>
              <a:rPr lang="en-US" sz="2400" i="1" dirty="0" err="1"/>
              <a:t>row_count</a:t>
            </a:r>
            <a:r>
              <a:rPr lang="en-US" sz="2400" dirty="0"/>
              <a:t> OFFSET </a:t>
            </a:r>
            <a:r>
              <a:rPr lang="en-US" sz="2400" i="1" dirty="0"/>
              <a:t>offset</a:t>
            </a:r>
            <a:r>
              <a:rPr lang="en-US" sz="2400" dirty="0"/>
              <a:t>}]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[PROCEDURE </a:t>
            </a:r>
            <a:r>
              <a:rPr lang="en-US" sz="2400" i="1" dirty="0" err="1"/>
              <a:t>procedure_name</a:t>
            </a:r>
            <a:r>
              <a:rPr lang="en-US" sz="2400" dirty="0"/>
              <a:t>(</a:t>
            </a:r>
            <a:r>
              <a:rPr lang="en-US" sz="2400" i="1" dirty="0" err="1"/>
              <a:t>argument_list</a:t>
            </a:r>
            <a:r>
              <a:rPr lang="en-US" sz="2400" dirty="0"/>
              <a:t>)]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[INTO OUTFILE '</a:t>
            </a:r>
            <a:r>
              <a:rPr lang="en-US" sz="2400" i="1" dirty="0" err="1"/>
              <a:t>file_name</a:t>
            </a:r>
            <a:r>
              <a:rPr lang="en-US" sz="2400" dirty="0"/>
              <a:t>' </a:t>
            </a:r>
            <a:r>
              <a:rPr lang="en-US" sz="2400" i="1" dirty="0" err="1"/>
              <a:t>export_options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| INTO DUMPFILE '</a:t>
            </a:r>
            <a:r>
              <a:rPr lang="en-US" sz="1700" i="1" dirty="0" err="1"/>
              <a:t>file_name</a:t>
            </a:r>
            <a:r>
              <a:rPr lang="en-US" sz="1700" dirty="0"/>
              <a:t>'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  | INTO </a:t>
            </a:r>
            <a:r>
              <a:rPr lang="en-US" sz="1700" i="1" dirty="0" err="1"/>
              <a:t>var_name</a:t>
            </a:r>
            <a:r>
              <a:rPr lang="en-US" sz="1700" dirty="0"/>
              <a:t> [, </a:t>
            </a:r>
            <a:r>
              <a:rPr lang="en-US" sz="1700" i="1" dirty="0" err="1"/>
              <a:t>var_name</a:t>
            </a:r>
            <a:r>
              <a:rPr lang="en-US" sz="1700" dirty="0"/>
              <a:t>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[FOR UPDATE | LOCK IN SHARE MODE]]</a:t>
            </a:r>
            <a:endParaRPr lang="en-IE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31077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395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A943-38E0-4F5D-8982-7CFD8FDC7712}" type="slidenum">
              <a:rPr lang="en-US"/>
              <a:pPr/>
              <a:t>4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sub clause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Specifies which records from the tables listed in the FROM clause are affected by a SELECT, UPDATE, or DELETE statement.</a:t>
            </a:r>
          </a:p>
          <a:p>
            <a:r>
              <a:rPr lang="en-GB" sz="2800"/>
              <a:t>Abbreviated syntax</a:t>
            </a:r>
          </a:p>
          <a:p>
            <a:pPr lvl="1"/>
            <a:r>
              <a:rPr lang="en-US" sz="2400"/>
              <a:t>SELECT </a:t>
            </a:r>
            <a:r>
              <a:rPr lang="en-US" sz="2400" i="1"/>
              <a:t>fieldlist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    FROM </a:t>
            </a:r>
            <a:r>
              <a:rPr lang="en-US" sz="2400" i="1"/>
              <a:t>tableexpression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    </a:t>
            </a:r>
            <a:r>
              <a:rPr lang="en-US" sz="2400">
                <a:solidFill>
                  <a:srgbClr val="FF3300"/>
                </a:solidFill>
              </a:rPr>
              <a:t>WHERE </a:t>
            </a:r>
            <a:r>
              <a:rPr lang="en-US" sz="2400" i="1">
                <a:solidFill>
                  <a:srgbClr val="FF3300"/>
                </a:solidFill>
              </a:rPr>
              <a:t>criteria</a:t>
            </a:r>
            <a:endParaRPr lang="en-US" sz="2400">
              <a:solidFill>
                <a:srgbClr val="FF3300"/>
              </a:solidFill>
            </a:endParaRPr>
          </a:p>
          <a:p>
            <a:r>
              <a:rPr lang="en-US" sz="2400" i="1">
                <a:solidFill>
                  <a:srgbClr val="FF3300"/>
                </a:solidFill>
              </a:rPr>
              <a:t>criteria</a:t>
            </a:r>
            <a:r>
              <a:rPr lang="en-US" sz="2800"/>
              <a:t> </a:t>
            </a:r>
            <a:r>
              <a:rPr lang="en-GB" sz="2800"/>
              <a:t>- </a:t>
            </a:r>
            <a:r>
              <a:rPr lang="en-US" sz="2800"/>
              <a:t>An expression that records must satisfy to be included in the query results. </a:t>
            </a:r>
          </a:p>
        </p:txBody>
      </p:sp>
    </p:spTree>
    <p:extLst>
      <p:ext uri="{BB962C8B-B14F-4D97-AF65-F5344CB8AC3E}">
        <p14:creationId xmlns:p14="http://schemas.microsoft.com/office/powerpoint/2010/main" val="426994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14DB-9FBE-4B58-BFD9-787D26C7237A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..WHERE Example 1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4343400" cy="83099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80808"/>
                </a:solidFill>
              </a:rPr>
              <a:t>SELECT * FROM suppliers WHERE (</a:t>
            </a:r>
            <a:r>
              <a:rPr lang="en-US" b="1" dirty="0" smtClean="0">
                <a:solidFill>
                  <a:srgbClr val="FF0000"/>
                </a:solidFill>
              </a:rPr>
              <a:t>STATUS&lt;=10</a:t>
            </a:r>
            <a:r>
              <a:rPr lang="en-US" b="1" dirty="0" smtClean="0">
                <a:solidFill>
                  <a:srgbClr val="080808"/>
                </a:solidFill>
              </a:rPr>
              <a:t>);</a:t>
            </a:r>
            <a:endParaRPr lang="en-GB" b="1" dirty="0">
              <a:solidFill>
                <a:srgbClr val="080808"/>
              </a:solidFill>
            </a:endParaRP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48486" name="AutoShape 6"/>
          <p:cNvCxnSpPr>
            <a:cxnSpLocks noChangeShapeType="1"/>
            <a:stCxn id="148485" idx="3"/>
            <a:endCxn id="148483" idx="1"/>
          </p:cNvCxnSpPr>
          <p:nvPr/>
        </p:nvCxnSpPr>
        <p:spPr bwMode="auto">
          <a:xfrm flipV="1">
            <a:off x="1905000" y="1833563"/>
            <a:ext cx="4724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457200" y="3962400"/>
            <a:ext cx="81534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 dirty="0"/>
              <a:t>This query selects all  attributes from table S where the STATUS is less than or equal to </a:t>
            </a:r>
            <a:r>
              <a:rPr lang="en-GB" dirty="0" smtClean="0"/>
              <a:t>10</a:t>
            </a:r>
            <a:r>
              <a:rPr lang="en-GB" dirty="0"/>
              <a:t>			SELECT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[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table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.]</a:t>
            </a: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*</a:t>
            </a:r>
          </a:p>
          <a:p>
            <a:pPr eaLnBrk="1" hangingPunct="1"/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</a:t>
            </a:r>
            <a:r>
              <a:rPr lang="en-GB" dirty="0"/>
              <a:t>		FROM </a:t>
            </a:r>
            <a:r>
              <a:rPr lang="en-GB" dirty="0" err="1"/>
              <a:t>Tableexpression</a:t>
            </a:r>
            <a:endParaRPr lang="en-GB" dirty="0"/>
          </a:p>
          <a:p>
            <a:pPr eaLnBrk="1" hangingPunct="1"/>
            <a:r>
              <a:rPr lang="en-GB" dirty="0"/>
              <a:t>			WHERE </a:t>
            </a:r>
            <a:r>
              <a:rPr lang="en-US" sz="28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criteria</a:t>
            </a:r>
            <a:endParaRPr 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eaLnBrk="1" hangingPunct="1"/>
            <a:r>
              <a:rPr lang="en-US" dirty="0"/>
              <a:t> </a:t>
            </a:r>
            <a:r>
              <a:rPr lang="en-GB" dirty="0"/>
              <a:t>2. Criteria is any valid expression.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379191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5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AF44-E3A0-4066-AD54-42C0A9540326}" type="slidenum">
              <a:rPr lang="en-US"/>
              <a:pPr/>
              <a:t>6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..WHERE Example 2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0" y="2492375"/>
            <a:ext cx="4800600" cy="25304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SELECT 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SUPPLIERS.S_NR,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SUPPLIERS.S_NAME,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SUPPLIERS.STATUS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FROM SUPPLIERS</a:t>
            </a:r>
          </a:p>
          <a:p>
            <a:r>
              <a:rPr lang="en-GB" sz="2000" b="1" dirty="0">
                <a:solidFill>
                  <a:srgbClr val="080808"/>
                </a:solidFill>
                <a:latin typeface="Courier New" pitchFamily="49" charset="0"/>
              </a:rPr>
              <a:t> WHERE </a:t>
            </a:r>
            <a:r>
              <a:rPr lang="en-GB" sz="2000" b="1" dirty="0">
                <a:solidFill>
                  <a:srgbClr val="FF3300"/>
                </a:solidFill>
                <a:latin typeface="Courier New" pitchFamily="49" charset="0"/>
              </a:rPr>
              <a:t>(((SUPPLIERS.STATUS)&lt;=10 Or (SUPPLIERS.STATUS)&gt;=30));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838200" y="17526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49510" name="AutoShape 6"/>
          <p:cNvCxnSpPr>
            <a:cxnSpLocks noChangeShapeType="1"/>
            <a:stCxn id="149509" idx="3"/>
            <a:endCxn id="149507" idx="1"/>
          </p:cNvCxnSpPr>
          <p:nvPr/>
        </p:nvCxnSpPr>
        <p:spPr bwMode="auto">
          <a:xfrm flipV="1">
            <a:off x="1905000" y="1833563"/>
            <a:ext cx="47244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68313" y="5013325"/>
            <a:ext cx="815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000" dirty="0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GB" sz="2000" dirty="0"/>
              <a:t>This query selects 3  attributes from table S where the STATUS is less than or equal to </a:t>
            </a:r>
            <a:r>
              <a:rPr lang="en-GB" sz="2000" dirty="0" smtClean="0"/>
              <a:t>10 </a:t>
            </a:r>
            <a:r>
              <a:rPr lang="en-GB" sz="2000" dirty="0"/>
              <a:t>OR greater than or equal to 30 		</a:t>
            </a:r>
          </a:p>
          <a:p>
            <a:pPr eaLnBrk="1" hangingPunct="1">
              <a:buFontTx/>
              <a:buAutoNum type="arabicPeriod"/>
            </a:pPr>
            <a:r>
              <a:rPr lang="en-GB" sz="2000" dirty="0"/>
              <a:t>Criteria is any valid expression.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76872"/>
            <a:ext cx="403653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36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E09A-151D-4483-8043-E940DD961D6E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(MySQL)</a:t>
            </a:r>
            <a:endParaRPr lang="en-US" b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IE" sz="1700" dirty="0" smtClean="0"/>
              <a:t>[</a:t>
            </a:r>
            <a:r>
              <a:rPr lang="en-IE" sz="1700" i="1" dirty="0" smtClean="0"/>
              <a:t>predicate</a:t>
            </a:r>
            <a:r>
              <a:rPr lang="en-IE" sz="1700" dirty="0" smtClean="0"/>
              <a:t>]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</a:t>
            </a:r>
            <a:r>
              <a:rPr lang="en-US" sz="1700" i="1" dirty="0" err="1"/>
              <a:t>select_expr</a:t>
            </a:r>
            <a:r>
              <a:rPr lang="en-US" sz="1700" dirty="0"/>
              <a:t>, ...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[FROM </a:t>
            </a:r>
            <a:r>
              <a:rPr lang="en-US" sz="2400" i="1" dirty="0" err="1" smtClean="0"/>
              <a:t>table_references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[WHERE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[GROUP BY {</a:t>
            </a:r>
            <a:r>
              <a:rPr lang="en-US" sz="2400" i="1" dirty="0" err="1">
                <a:solidFill>
                  <a:srgbClr val="FF0000"/>
                </a:solidFill>
              </a:rPr>
              <a:t>col_name</a:t>
            </a:r>
            <a:r>
              <a:rPr lang="en-US" sz="2400" dirty="0">
                <a:solidFill>
                  <a:srgbClr val="FF0000"/>
                </a:solidFill>
              </a:rPr>
              <a:t> | </a:t>
            </a:r>
            <a:r>
              <a:rPr lang="en-US" sz="2400" i="1" dirty="0" err="1">
                <a:solidFill>
                  <a:srgbClr val="FF0000"/>
                </a:solidFill>
              </a:rPr>
              <a:t>expr</a:t>
            </a:r>
            <a:r>
              <a:rPr lang="en-US" sz="2400" dirty="0">
                <a:solidFill>
                  <a:srgbClr val="FF0000"/>
                </a:solidFill>
              </a:rPr>
              <a:t> | </a:t>
            </a:r>
            <a:r>
              <a:rPr lang="en-US" sz="2400" i="1" dirty="0">
                <a:solidFill>
                  <a:srgbClr val="FF0000"/>
                </a:solidFill>
              </a:rPr>
              <a:t>position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  <a:endParaRPr lang="en-IE" sz="2400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      </a:t>
            </a:r>
            <a:r>
              <a:rPr lang="en-US" sz="1700" dirty="0" smtClean="0">
                <a:solidFill>
                  <a:srgbClr val="FF0000"/>
                </a:solidFill>
              </a:rPr>
              <a:t>[</a:t>
            </a:r>
            <a:r>
              <a:rPr lang="en-US" sz="1700" dirty="0">
                <a:solidFill>
                  <a:srgbClr val="FF0000"/>
                </a:solidFill>
              </a:rPr>
              <a:t>ASC | DESC], ... [WITH ROLLUP]]</a:t>
            </a:r>
            <a:endParaRPr lang="en-IE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[HAVING </a:t>
            </a:r>
            <a:r>
              <a:rPr lang="en-US" sz="2400" i="1" dirty="0" err="1"/>
              <a:t>where_condition</a:t>
            </a:r>
            <a:r>
              <a:rPr lang="en-US" sz="2400" dirty="0"/>
              <a:t>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[ORDER BY {</a:t>
            </a:r>
            <a:r>
              <a:rPr lang="en-US" sz="2400" i="1" dirty="0" err="1"/>
              <a:t>col_name</a:t>
            </a:r>
            <a:r>
              <a:rPr lang="en-US" sz="2400" dirty="0"/>
              <a:t> | </a:t>
            </a:r>
            <a:r>
              <a:rPr lang="en-US" sz="2400" i="1" dirty="0" err="1"/>
              <a:t>expr</a:t>
            </a:r>
            <a:r>
              <a:rPr lang="en-US" sz="2400" dirty="0"/>
              <a:t> | </a:t>
            </a:r>
            <a:r>
              <a:rPr lang="en-US" sz="2400" i="1" dirty="0"/>
              <a:t>position</a:t>
            </a:r>
            <a:r>
              <a:rPr lang="en-US" sz="2400" dirty="0"/>
              <a:t>}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[ASC | DESC], ...]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[LIMIT {[</a:t>
            </a:r>
            <a:r>
              <a:rPr lang="en-US" sz="2400" i="1" dirty="0"/>
              <a:t>offset</a:t>
            </a:r>
            <a:r>
              <a:rPr lang="en-US" sz="2400" dirty="0"/>
              <a:t>,] </a:t>
            </a:r>
            <a:r>
              <a:rPr lang="en-US" sz="2400" i="1" dirty="0" err="1"/>
              <a:t>row_count</a:t>
            </a:r>
            <a:r>
              <a:rPr lang="en-US" sz="2400" dirty="0"/>
              <a:t> | </a:t>
            </a:r>
            <a:r>
              <a:rPr lang="en-US" sz="2400" i="1" dirty="0" err="1"/>
              <a:t>row_count</a:t>
            </a:r>
            <a:r>
              <a:rPr lang="en-US" sz="2400" dirty="0"/>
              <a:t> OFFSET </a:t>
            </a:r>
            <a:r>
              <a:rPr lang="en-US" sz="2400" i="1" dirty="0"/>
              <a:t>offset</a:t>
            </a:r>
            <a:r>
              <a:rPr lang="en-US" sz="2400" dirty="0"/>
              <a:t>}]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[PROCEDURE </a:t>
            </a:r>
            <a:r>
              <a:rPr lang="en-US" sz="2400" i="1" dirty="0" err="1"/>
              <a:t>procedure_name</a:t>
            </a:r>
            <a:r>
              <a:rPr lang="en-US" sz="2400" dirty="0"/>
              <a:t>(</a:t>
            </a:r>
            <a:r>
              <a:rPr lang="en-US" sz="2400" i="1" dirty="0" err="1"/>
              <a:t>argument_list</a:t>
            </a:r>
            <a:r>
              <a:rPr lang="en-US" sz="2400" dirty="0"/>
              <a:t>)]</a:t>
            </a:r>
            <a:endParaRPr lang="en-IE" sz="2400" dirty="0"/>
          </a:p>
          <a:p>
            <a:pPr marL="0" indent="0">
              <a:buNone/>
            </a:pPr>
            <a:r>
              <a:rPr lang="en-US" sz="2400" dirty="0"/>
              <a:t>    [INTO OUTFILE '</a:t>
            </a:r>
            <a:r>
              <a:rPr lang="en-US" sz="2400" i="1" dirty="0" err="1"/>
              <a:t>file_name</a:t>
            </a:r>
            <a:r>
              <a:rPr lang="en-US" sz="2400" dirty="0"/>
              <a:t>' </a:t>
            </a:r>
            <a:r>
              <a:rPr lang="en-US" sz="2400" i="1" dirty="0" err="1"/>
              <a:t>export_options</a:t>
            </a:r>
            <a:endParaRPr lang="en-IE" sz="2400" dirty="0"/>
          </a:p>
          <a:p>
            <a:pPr marL="548640" lvl="2" indent="0">
              <a:buNone/>
            </a:pPr>
            <a:r>
              <a:rPr lang="en-US" sz="1700" dirty="0"/>
              <a:t>      | INTO DUMPFILE '</a:t>
            </a:r>
            <a:r>
              <a:rPr lang="en-US" sz="1700" i="1" dirty="0" err="1"/>
              <a:t>file_name</a:t>
            </a:r>
            <a:r>
              <a:rPr lang="en-US" sz="1700" dirty="0"/>
              <a:t>'</a:t>
            </a:r>
            <a:endParaRPr lang="en-IE" sz="1700" dirty="0"/>
          </a:p>
          <a:p>
            <a:pPr marL="548640" lvl="2" indent="0">
              <a:buNone/>
            </a:pPr>
            <a:r>
              <a:rPr lang="en-US" sz="1700" dirty="0"/>
              <a:t>      | INTO </a:t>
            </a:r>
            <a:r>
              <a:rPr lang="en-US" sz="1700" i="1" dirty="0" err="1"/>
              <a:t>var_name</a:t>
            </a:r>
            <a:r>
              <a:rPr lang="en-US" sz="1700" dirty="0"/>
              <a:t> [, </a:t>
            </a:r>
            <a:r>
              <a:rPr lang="en-US" sz="1700" i="1" dirty="0" err="1"/>
              <a:t>var_name</a:t>
            </a:r>
            <a:r>
              <a:rPr lang="en-US" sz="1700" dirty="0"/>
              <a:t>]]</a:t>
            </a:r>
            <a:endParaRPr lang="en-IE" sz="1700" dirty="0"/>
          </a:p>
          <a:p>
            <a:pPr marL="0" indent="0">
              <a:buNone/>
            </a:pPr>
            <a:r>
              <a:rPr lang="en-US" sz="2400" dirty="0"/>
              <a:t>    [FOR UPDATE | LOCK IN SHARE MODE]]</a:t>
            </a:r>
            <a:endParaRPr lang="en-IE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31077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☺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39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034-7059-4F7F-8837-4CE643DE327D}" type="slidenum">
              <a:rPr lang="en-US"/>
              <a:pPr/>
              <a:t>8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GROUP BY sub clause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GROUPS</a:t>
            </a:r>
            <a:r>
              <a:rPr lang="en-US" sz="2800" dirty="0"/>
              <a:t> records with identical values in the specified field list</a:t>
            </a:r>
            <a:r>
              <a:rPr lang="en-GB" sz="2800" dirty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Used primarily with AGGREGATE functions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Abbreviated syntax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SELECT </a:t>
            </a:r>
            <a:r>
              <a:rPr lang="en-US" sz="2400" i="1" dirty="0" err="1"/>
              <a:t>fieldlist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FROM </a:t>
            </a:r>
            <a:r>
              <a:rPr lang="en-US" sz="2400" i="1" dirty="0"/>
              <a:t>table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WHERE </a:t>
            </a:r>
            <a:r>
              <a:rPr lang="en-US" sz="2400" i="1" dirty="0"/>
              <a:t>criteria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3300"/>
                </a:solidFill>
              </a:rPr>
              <a:t>   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[GROUP BY {</a:t>
            </a:r>
            <a:r>
              <a:rPr lang="en-US" sz="2400" i="1" dirty="0" err="1" smtClean="0">
                <a:solidFill>
                  <a:srgbClr val="FF0000"/>
                </a:solidFill>
              </a:rPr>
              <a:t>col_name</a:t>
            </a:r>
            <a:r>
              <a:rPr lang="en-US" sz="2400" dirty="0" smtClean="0">
                <a:solidFill>
                  <a:srgbClr val="FF0000"/>
                </a:solidFill>
              </a:rPr>
              <a:t> | </a:t>
            </a:r>
            <a:r>
              <a:rPr lang="en-US" sz="2400" i="1" dirty="0" err="1" smtClean="0">
                <a:solidFill>
                  <a:srgbClr val="FF0000"/>
                </a:solidFill>
              </a:rPr>
              <a:t>expr</a:t>
            </a:r>
            <a:r>
              <a:rPr lang="en-US" sz="2400" dirty="0" smtClean="0">
                <a:solidFill>
                  <a:srgbClr val="FF0000"/>
                </a:solidFill>
              </a:rPr>
              <a:t> | </a:t>
            </a:r>
            <a:r>
              <a:rPr lang="en-US" sz="2400" i="1" dirty="0" smtClean="0">
                <a:solidFill>
                  <a:srgbClr val="FF0000"/>
                </a:solidFill>
              </a:rPr>
              <a:t>position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lvl="3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[ASC | DESC], ... [WITH ROLLUP]]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solidFill>
                  <a:srgbClr val="FF0000"/>
                </a:solidFill>
              </a:rPr>
              <a:t>col_name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GB" sz="2800" i="1" dirty="0" smtClean="0"/>
              <a:t>- </a:t>
            </a:r>
            <a:r>
              <a:rPr lang="en-US" sz="2800" dirty="0"/>
              <a:t>The names </a:t>
            </a:r>
            <a:r>
              <a:rPr lang="en-GB" sz="2800" dirty="0"/>
              <a:t>the</a:t>
            </a:r>
            <a:r>
              <a:rPr lang="en-US" sz="2800" dirty="0"/>
              <a:t> fields used to group records. The order of the field names in </a:t>
            </a:r>
            <a:r>
              <a:rPr lang="en-US" sz="2800" i="1" dirty="0" smtClean="0"/>
              <a:t>the list</a:t>
            </a:r>
            <a:r>
              <a:rPr lang="en-US" sz="2800" dirty="0" smtClean="0"/>
              <a:t> </a:t>
            </a:r>
            <a:r>
              <a:rPr lang="en-US" sz="2800" dirty="0"/>
              <a:t>determines the grouping levels from the highest to the lowest level of grouping.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16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FF2A-23E3-4000-B0E2-94CED1A40C6D}" type="slidenum">
              <a:rPr lang="en-US"/>
              <a:pPr/>
              <a:t>9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..GROUP BY </a:t>
            </a: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6629400" y="16002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5410200" cy="1754326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SELECT   </a:t>
            </a:r>
            <a:endParaRPr lang="en-GB" sz="1800" b="1" dirty="0" smtClean="0">
              <a:solidFill>
                <a:srgbClr val="080808"/>
              </a:solidFill>
              <a:latin typeface="Courier New" pitchFamily="49" charset="0"/>
            </a:endParaRPr>
          </a:p>
          <a:p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	</a:t>
            </a:r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AVAILABLE_PARTS.PART_NR</a:t>
            </a:r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,   </a:t>
            </a:r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	AVAILABLE_PARTS.QTYFROM   	AVAILABLE_PARTS</a:t>
            </a:r>
          </a:p>
          <a:p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</a:rPr>
              <a:t>GROUP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BY  </a:t>
            </a:r>
            <a:endParaRPr lang="en-GB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GB" sz="1800" b="1" dirty="0" smtClean="0">
                <a:solidFill>
                  <a:srgbClr val="080808"/>
                </a:solidFill>
                <a:latin typeface="Courier New" pitchFamily="49" charset="0"/>
              </a:rPr>
              <a:t>	AVAILABLE_PARTS.PART_NR </a:t>
            </a:r>
            <a:r>
              <a:rPr lang="en-GB" sz="1800" b="1" dirty="0">
                <a:solidFill>
                  <a:srgbClr val="080808"/>
                </a:solidFill>
                <a:latin typeface="Courier New" pitchFamily="49" charset="0"/>
              </a:rPr>
              <a:t>ASC;</a:t>
            </a:r>
            <a:endParaRPr lang="en-GB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838200" y="1905000"/>
            <a:ext cx="1066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Query</a:t>
            </a:r>
            <a:endParaRPr lang="en-US"/>
          </a:p>
        </p:txBody>
      </p:sp>
      <p:cxnSp>
        <p:nvCxnSpPr>
          <p:cNvPr id="152582" name="AutoShape 6"/>
          <p:cNvCxnSpPr>
            <a:cxnSpLocks noChangeShapeType="1"/>
            <a:stCxn id="152581" idx="3"/>
            <a:endCxn id="152579" idx="1"/>
          </p:cNvCxnSpPr>
          <p:nvPr/>
        </p:nvCxnSpPr>
        <p:spPr bwMode="auto">
          <a:xfrm flipV="1">
            <a:off x="1905000" y="1833563"/>
            <a:ext cx="4724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51520" y="5373216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732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209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68625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258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830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402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97425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Notes</a:t>
            </a:r>
          </a:p>
          <a:p>
            <a:pPr eaLnBrk="1" hangingPunct="1"/>
            <a:r>
              <a:rPr lang="en-GB" dirty="0"/>
              <a:t>This query selects all  attributes from table </a:t>
            </a:r>
            <a:r>
              <a:rPr lang="en-GB" dirty="0" smtClean="0"/>
              <a:t>‘</a:t>
            </a:r>
            <a:r>
              <a:rPr lang="en-GB" dirty="0" err="1" smtClean="0"/>
              <a:t>available_parts</a:t>
            </a:r>
            <a:r>
              <a:rPr lang="en-GB" dirty="0" smtClean="0"/>
              <a:t>’ </a:t>
            </a:r>
            <a:r>
              <a:rPr lang="en-GB" dirty="0"/>
              <a:t>grouped by  </a:t>
            </a:r>
            <a:r>
              <a:rPr lang="en-GB" b="1" dirty="0" smtClean="0">
                <a:solidFill>
                  <a:srgbClr val="FF3300"/>
                </a:solidFill>
              </a:rPr>
              <a:t>PART_NR </a:t>
            </a:r>
            <a:endParaRPr 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69524"/>
              </p:ext>
            </p:extLst>
          </p:nvPr>
        </p:nvGraphicFramePr>
        <p:xfrm>
          <a:off x="6084167" y="2726214"/>
          <a:ext cx="2751858" cy="2194560"/>
        </p:xfrm>
        <a:graphic>
          <a:graphicData uri="http://schemas.openxmlformats.org/drawingml/2006/table">
            <a:tbl>
              <a:tblPr/>
              <a:tblGrid>
                <a:gridCol w="1375929">
                  <a:extLst>
                    <a:ext uri="{9D8B030D-6E8A-4147-A177-3AD203B41FA5}">
                      <a16:colId xmlns:a16="http://schemas.microsoft.com/office/drawing/2014/main" val="2355853498"/>
                    </a:ext>
                  </a:extLst>
                </a:gridCol>
                <a:gridCol w="1375929">
                  <a:extLst>
                    <a:ext uri="{9D8B030D-6E8A-4147-A177-3AD203B41FA5}">
                      <a16:colId xmlns:a16="http://schemas.microsoft.com/office/drawing/2014/main" val="2083483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/>
                        <a:t>P1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16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4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45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61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55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E"/>
                        <a:t>P6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70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122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862</TotalTime>
  <Words>1346</Words>
  <Application>Microsoft Office PowerPoint</Application>
  <PresentationFormat>On-screen Show (4:3)</PresentationFormat>
  <Paragraphs>288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Georgia</vt:lpstr>
      <vt:lpstr>Tahoma</vt:lpstr>
      <vt:lpstr>Times New Roman</vt:lpstr>
      <vt:lpstr>Wingdings</vt:lpstr>
      <vt:lpstr>Wingdings 2</vt:lpstr>
      <vt:lpstr>Civic</vt:lpstr>
      <vt:lpstr>Structured Query Language - II</vt:lpstr>
      <vt:lpstr>Learning outcomes</vt:lpstr>
      <vt:lpstr>Syntax (MySQL)</vt:lpstr>
      <vt:lpstr>WHERE sub clause</vt:lpstr>
      <vt:lpstr>..WHERE Example 1</vt:lpstr>
      <vt:lpstr>..WHERE Example 2</vt:lpstr>
      <vt:lpstr>Syntax (MySQL)</vt:lpstr>
      <vt:lpstr>GROUP BY sub clause</vt:lpstr>
      <vt:lpstr>..GROUP BY Example</vt:lpstr>
      <vt:lpstr>..GROUP BY Example 2</vt:lpstr>
      <vt:lpstr>Syntax (MySQL)</vt:lpstr>
      <vt:lpstr>ORDER BY sub clause</vt:lpstr>
      <vt:lpstr>ORDER BY Example 1</vt:lpstr>
      <vt:lpstr>ORDER BY Example 2</vt:lpstr>
      <vt:lpstr>ORDER BY Example 3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73</cp:revision>
  <dcterms:created xsi:type="dcterms:W3CDTF">1601-01-01T00:00:00Z</dcterms:created>
  <dcterms:modified xsi:type="dcterms:W3CDTF">2017-10-10T09:09:02Z</dcterms:modified>
</cp:coreProperties>
</file>