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9"/>
  </p:notesMasterIdLst>
  <p:sldIdLst>
    <p:sldId id="281" r:id="rId2"/>
    <p:sldId id="282" r:id="rId3"/>
    <p:sldId id="322" r:id="rId4"/>
    <p:sldId id="300" r:id="rId5"/>
    <p:sldId id="301" r:id="rId6"/>
    <p:sldId id="302" r:id="rId7"/>
    <p:sldId id="303" r:id="rId8"/>
    <p:sldId id="317" r:id="rId9"/>
    <p:sldId id="318" r:id="rId10"/>
    <p:sldId id="316" r:id="rId11"/>
    <p:sldId id="306" r:id="rId12"/>
    <p:sldId id="307" r:id="rId13"/>
    <p:sldId id="308" r:id="rId14"/>
    <p:sldId id="319" r:id="rId15"/>
    <p:sldId id="320" r:id="rId16"/>
    <p:sldId id="321" r:id="rId17"/>
    <p:sldId id="310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3300"/>
    <a:srgbClr val="080808"/>
    <a:srgbClr val="99FF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43" autoAdjust="0"/>
    <p:restoredTop sz="86434" autoAdjust="0"/>
  </p:normalViewPr>
  <p:slideViewPr>
    <p:cSldViewPr>
      <p:cViewPr varScale="1">
        <p:scale>
          <a:sx n="51" d="100"/>
          <a:sy n="51" d="100"/>
        </p:scale>
        <p:origin x="71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37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55F24DC-86B1-4770-906B-FDA7A72F7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44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19233-FA07-4871-A776-FE731C1BD3B6}" type="slidenum">
              <a:rPr lang="en-US"/>
              <a:pPr/>
              <a:t>6</a:t>
            </a:fld>
            <a:endParaRPr 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z="2400" b="1">
              <a:solidFill>
                <a:srgbClr val="FF3300"/>
              </a:solidFill>
              <a:latin typeface="Courier New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1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SELECT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[ALL | DISTINCT | DISTINCTROW 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[HIGH_PRIORITY]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[STRAIGHT_JOIN]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[SQL_SMALL_RESULT] [SQL_BIG_RESULT] [SQL_BUFFER_RESULT]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[SQL_CACHE | SQL_NO_CACHE] [SQL_CALC_FOUND_ROWS]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select_expr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...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[FROM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table_references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[WHERE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where_condition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[GROUP BY {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col_name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|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|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}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[ASC | DESC], ... [WITH ROLLUP]]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[HAVING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where_condition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[ORDER BY {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col_name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|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|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}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[ASC | DESC], ...]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[LIMIT {[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offset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,]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row_count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|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row_count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OFFSET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offset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}]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[PROCEDURE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procedure_name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argument_list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[INTO OUTFILE '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file_name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'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export_options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| INTO DUMPFILE '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file_name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'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| INTO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[,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]]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[FOR UPDATE | LOCK IN SHARE MODE]]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5F24DC-86B1-4770-906B-FDA7A72F76A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4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SELECT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[ALL | DISTINCT | DISTINCTROW 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[HIGH_PRIORITY]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[STRAIGHT_JOIN]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[SQL_SMALL_RESULT] [SQL_BIG_RESULT] [SQL_BUFFER_RESULT]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[SQL_CACHE | SQL_NO_CACHE] [SQL_CALC_FOUND_ROWS]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select_expr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...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[FROM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table_references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[WHERE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where_condition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[GROUP BY {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col_name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|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|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}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[ASC | DESC], ... [WITH ROLLUP]]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[HAVING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where_condition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[ORDER BY {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col_name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|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|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}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[ASC | DESC], ...]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[LIMIT {[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offset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,]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row_count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|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row_count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OFFSET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offset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}]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[PROCEDURE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procedure_name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argument_list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[INTO OUTFILE '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file_name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'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export_options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| INTO DUMPFILE '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file_name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'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| INTO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[,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]]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[FOR UPDATE | LOCK IN SHARE MODE]]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5F24DC-86B1-4770-906B-FDA7A72F76A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4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09092B-1D0A-4984-9A74-881212F897A4}" type="slidenum">
              <a:rPr lang="en-US"/>
              <a:pPr/>
              <a:t>17</a:t>
            </a:fld>
            <a:endParaRPr 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001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847906C-C54A-4641-B713-0E82A43C56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Text Box 9"/>
          <p:cNvSpPr txBox="1">
            <a:spLocks noChangeArrowheads="1"/>
          </p:cNvSpPr>
          <p:nvPr userDrawn="1"/>
        </p:nvSpPr>
        <p:spPr bwMode="auto">
          <a:xfrm rot="16200000">
            <a:off x="8591550" y="338138"/>
            <a:ext cx="8905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FF3300"/>
                </a:solidFill>
                <a:cs typeface="Times New Roman" pitchFamily="18" charset="0"/>
              </a:rPr>
              <a:t>© </a:t>
            </a:r>
            <a:r>
              <a:rPr lang="en-IE" sz="800">
                <a:solidFill>
                  <a:srgbClr val="FF3300"/>
                </a:solidFill>
              </a:rPr>
              <a:t>Gerry Guinane</a:t>
            </a:r>
            <a:endParaRPr lang="en-US" sz="800">
              <a:solidFill>
                <a:srgbClr val="FF33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A2FEAD-83D6-436A-83D0-90EE6A3851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fld id="{378F058B-0A0D-4FB8-810C-E103F4A005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fld id="{96F8A3E0-5EFF-4443-921A-A464381F6B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6F09DF3-153C-41C9-A50F-3773AA4D5E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AF1735-3216-4E9F-A3FA-98A9635A69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7D2BBF3-C589-419F-9E00-6F0B3472ED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fld id="{AFC99BCA-1636-4254-8B42-E24DEA16AD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64EBA32-C7B7-46D5-B0B5-89B964DEA2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D401DCAC-7E6E-4B17-9AFD-32AEAFE1B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fld id="{EEE1EF23-5586-4C5F-80D1-B0B843D253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57475CB-DECD-40E3-9D25-B91F8A1EB3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5656" y="378904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Gerry Guinane</a:t>
            </a:r>
          </a:p>
          <a:p>
            <a:pPr eaLnBrk="1" hangingPunct="1">
              <a:defRPr/>
            </a:pPr>
            <a:r>
              <a:rPr lang="en-GB" sz="2800" dirty="0" smtClean="0"/>
              <a:t>Limerick Institute of Technology</a:t>
            </a:r>
            <a:endParaRPr lang="en-US" sz="2800" dirty="0" smtClean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852936"/>
            <a:ext cx="8568952" cy="82391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3600" dirty="0" smtClean="0"/>
              <a:t>Structured Query Language - II</a:t>
            </a:r>
            <a:endParaRPr lang="en-US" sz="3600" dirty="0" smtClean="0"/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179512" y="6309320"/>
            <a:ext cx="35283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E" sz="2000" dirty="0" smtClean="0"/>
              <a:t>SQL Lecture 02</a:t>
            </a:r>
            <a:endParaRPr lang="en-US" sz="2000" dirty="0"/>
          </a:p>
        </p:txBody>
      </p:sp>
      <p:pic>
        <p:nvPicPr>
          <p:cNvPr id="3077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3598863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E09A-151D-4483-8043-E940DD961D6E}" type="slidenum">
              <a:rPr lang="en-US"/>
              <a:pPr/>
              <a:t>10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Syntax (MySQL)</a:t>
            </a:r>
            <a:endParaRPr lang="en-US" b="1" dirty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SELECT </a:t>
            </a:r>
            <a:r>
              <a:rPr lang="en-IE" sz="1700" dirty="0" smtClean="0"/>
              <a:t>[</a:t>
            </a:r>
            <a:r>
              <a:rPr lang="en-IE" sz="1700" i="1" dirty="0" smtClean="0"/>
              <a:t>predicate</a:t>
            </a:r>
            <a:r>
              <a:rPr lang="en-IE" sz="1700" dirty="0" smtClean="0"/>
              <a:t>]</a:t>
            </a:r>
            <a:endParaRPr lang="en-IE" sz="1700" dirty="0"/>
          </a:p>
          <a:p>
            <a:pPr marL="548640" lvl="2" indent="0">
              <a:buNone/>
            </a:pPr>
            <a:r>
              <a:rPr lang="en-US" sz="1700" dirty="0"/>
              <a:t>    </a:t>
            </a:r>
            <a:r>
              <a:rPr lang="en-US" sz="1700" i="1" dirty="0" err="1"/>
              <a:t>select_expr</a:t>
            </a:r>
            <a:r>
              <a:rPr lang="en-US" sz="1700" dirty="0"/>
              <a:t>, ...</a:t>
            </a:r>
            <a:endParaRPr lang="en-IE" sz="1700" dirty="0"/>
          </a:p>
          <a:p>
            <a:pPr marL="0" indent="0">
              <a:buNone/>
            </a:pPr>
            <a:r>
              <a:rPr lang="en-US" sz="2400" dirty="0"/>
              <a:t>    [FROM </a:t>
            </a:r>
            <a:r>
              <a:rPr lang="en-US" sz="2400" i="1" dirty="0" err="1" smtClean="0"/>
              <a:t>table_references</a:t>
            </a:r>
            <a:endParaRPr lang="en-IE" sz="2400" dirty="0"/>
          </a:p>
          <a:p>
            <a:pPr marL="0" indent="0">
              <a:buNone/>
            </a:pPr>
            <a:r>
              <a:rPr lang="en-US" sz="2400" dirty="0"/>
              <a:t>    [WHERE </a:t>
            </a:r>
            <a:r>
              <a:rPr lang="en-US" sz="2400" i="1" dirty="0" err="1"/>
              <a:t>where_condition</a:t>
            </a:r>
            <a:r>
              <a:rPr lang="en-US" sz="2400" dirty="0"/>
              <a:t>]</a:t>
            </a:r>
            <a:endParaRPr lang="en-IE" sz="2400" dirty="0"/>
          </a:p>
          <a:p>
            <a:pPr marL="0" indent="0">
              <a:buNone/>
            </a:pPr>
            <a:r>
              <a:rPr lang="en-US" sz="2400" dirty="0"/>
              <a:t>    [GROUP BY {</a:t>
            </a:r>
            <a:r>
              <a:rPr lang="en-US" sz="2400" i="1" dirty="0" err="1"/>
              <a:t>col_name</a:t>
            </a:r>
            <a:r>
              <a:rPr lang="en-US" sz="2400" dirty="0"/>
              <a:t> | </a:t>
            </a:r>
            <a:r>
              <a:rPr lang="en-US" sz="2400" i="1" dirty="0" err="1"/>
              <a:t>expr</a:t>
            </a:r>
            <a:r>
              <a:rPr lang="en-US" sz="2400" dirty="0"/>
              <a:t> | </a:t>
            </a:r>
            <a:r>
              <a:rPr lang="en-US" sz="2400" i="1" dirty="0"/>
              <a:t>position</a:t>
            </a:r>
            <a:r>
              <a:rPr lang="en-US" sz="2400" dirty="0"/>
              <a:t>}</a:t>
            </a:r>
            <a:endParaRPr lang="en-IE" sz="2400" dirty="0"/>
          </a:p>
          <a:p>
            <a:pPr marL="548640" lvl="2" indent="0">
              <a:buNone/>
            </a:pPr>
            <a:r>
              <a:rPr lang="en-US" sz="1700" dirty="0"/>
              <a:t>      </a:t>
            </a:r>
            <a:r>
              <a:rPr lang="en-US" sz="1700" dirty="0" smtClean="0"/>
              <a:t>[</a:t>
            </a:r>
            <a:r>
              <a:rPr lang="en-US" sz="1700" dirty="0"/>
              <a:t>ASC | DESC], ... [WITH ROLLUP]]</a:t>
            </a:r>
            <a:endParaRPr lang="en-IE" sz="1700" dirty="0"/>
          </a:p>
          <a:p>
            <a:pPr marL="0" indent="0">
              <a:buNone/>
            </a:pPr>
            <a:r>
              <a:rPr lang="en-US" sz="2400" dirty="0"/>
              <a:t>    [HAVING </a:t>
            </a:r>
            <a:r>
              <a:rPr lang="en-US" sz="2400" i="1" dirty="0" err="1"/>
              <a:t>where_condition</a:t>
            </a:r>
            <a:r>
              <a:rPr lang="en-US" sz="2400" dirty="0"/>
              <a:t>]</a:t>
            </a:r>
            <a:endParaRPr lang="en-IE" sz="2400" dirty="0"/>
          </a:p>
          <a:p>
            <a:pPr marL="0" indent="0">
              <a:buNone/>
            </a:pPr>
            <a:r>
              <a:rPr lang="en-US" sz="2400" dirty="0"/>
              <a:t>    [ORDER BY {</a:t>
            </a:r>
            <a:r>
              <a:rPr lang="en-US" sz="2400" i="1" dirty="0" err="1"/>
              <a:t>col_name</a:t>
            </a:r>
            <a:r>
              <a:rPr lang="en-US" sz="2400" dirty="0"/>
              <a:t> | </a:t>
            </a:r>
            <a:r>
              <a:rPr lang="en-US" sz="2400" i="1" dirty="0" err="1"/>
              <a:t>expr</a:t>
            </a:r>
            <a:r>
              <a:rPr lang="en-US" sz="2400" dirty="0"/>
              <a:t> | </a:t>
            </a:r>
            <a:r>
              <a:rPr lang="en-US" sz="2400" i="1" dirty="0"/>
              <a:t>position</a:t>
            </a:r>
            <a:r>
              <a:rPr lang="en-US" sz="2400" dirty="0"/>
              <a:t>}</a:t>
            </a:r>
            <a:endParaRPr lang="en-IE" sz="2400" dirty="0"/>
          </a:p>
          <a:p>
            <a:pPr marL="548640" lvl="2" indent="0">
              <a:buNone/>
            </a:pPr>
            <a:r>
              <a:rPr lang="en-US" sz="1700" dirty="0"/>
              <a:t>      [ASC | DESC], ...]</a:t>
            </a:r>
            <a:endParaRPr lang="en-IE" sz="1700" dirty="0"/>
          </a:p>
          <a:p>
            <a:pPr marL="0" indent="0">
              <a:buNone/>
            </a:pPr>
            <a:r>
              <a:rPr lang="en-US" sz="2400" dirty="0"/>
              <a:t>    [LIMIT {[</a:t>
            </a:r>
            <a:r>
              <a:rPr lang="en-US" sz="2400" i="1" dirty="0"/>
              <a:t>offset</a:t>
            </a:r>
            <a:r>
              <a:rPr lang="en-US" sz="2400" dirty="0"/>
              <a:t>,] </a:t>
            </a:r>
            <a:r>
              <a:rPr lang="en-US" sz="2400" i="1" dirty="0" err="1"/>
              <a:t>row_count</a:t>
            </a:r>
            <a:r>
              <a:rPr lang="en-US" sz="2400" dirty="0"/>
              <a:t> | </a:t>
            </a:r>
            <a:r>
              <a:rPr lang="en-US" sz="2400" i="1" dirty="0" err="1"/>
              <a:t>row_count</a:t>
            </a:r>
            <a:r>
              <a:rPr lang="en-US" sz="2400" dirty="0"/>
              <a:t> OFFSET </a:t>
            </a:r>
            <a:r>
              <a:rPr lang="en-US" sz="2400" i="1" dirty="0"/>
              <a:t>offset</a:t>
            </a:r>
            <a:r>
              <a:rPr lang="en-US" sz="2400" dirty="0"/>
              <a:t>}]</a:t>
            </a:r>
            <a:endParaRPr lang="en-IE" sz="2400" dirty="0"/>
          </a:p>
          <a:p>
            <a:pPr marL="0" indent="0">
              <a:buNone/>
            </a:pPr>
            <a:r>
              <a:rPr lang="en-US" sz="2400" dirty="0"/>
              <a:t>    [PROCEDURE </a:t>
            </a:r>
            <a:r>
              <a:rPr lang="en-US" sz="2400" i="1" dirty="0" err="1"/>
              <a:t>procedure_name</a:t>
            </a:r>
            <a:r>
              <a:rPr lang="en-US" sz="2400" dirty="0"/>
              <a:t>(</a:t>
            </a:r>
            <a:r>
              <a:rPr lang="en-US" sz="2400" i="1" dirty="0" err="1"/>
              <a:t>argument_list</a:t>
            </a:r>
            <a:r>
              <a:rPr lang="en-US" sz="2400" dirty="0"/>
              <a:t>)]</a:t>
            </a:r>
            <a:endParaRPr lang="en-IE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[INTO OUTFILE '</a:t>
            </a:r>
            <a:r>
              <a:rPr lang="en-US" sz="2400" i="1" dirty="0" err="1">
                <a:solidFill>
                  <a:srgbClr val="FF0000"/>
                </a:solidFill>
              </a:rPr>
              <a:t>file_name</a:t>
            </a:r>
            <a:r>
              <a:rPr lang="en-US" sz="2400" dirty="0">
                <a:solidFill>
                  <a:srgbClr val="FF0000"/>
                </a:solidFill>
              </a:rPr>
              <a:t>' </a:t>
            </a:r>
            <a:r>
              <a:rPr lang="en-US" sz="2400" i="1" dirty="0" err="1">
                <a:solidFill>
                  <a:srgbClr val="FF0000"/>
                </a:solidFill>
              </a:rPr>
              <a:t>export_options</a:t>
            </a:r>
            <a:endParaRPr lang="en-IE" sz="2400" dirty="0">
              <a:solidFill>
                <a:srgbClr val="FF0000"/>
              </a:solidFill>
            </a:endParaRPr>
          </a:p>
          <a:p>
            <a:pPr marL="548640" lvl="2" indent="0">
              <a:buNone/>
            </a:pPr>
            <a:r>
              <a:rPr lang="en-US" sz="1700" dirty="0">
                <a:solidFill>
                  <a:srgbClr val="FF0000"/>
                </a:solidFill>
              </a:rPr>
              <a:t>      | INTO DUMPFILE '</a:t>
            </a:r>
            <a:r>
              <a:rPr lang="en-US" sz="1700" i="1" dirty="0" err="1">
                <a:solidFill>
                  <a:srgbClr val="FF0000"/>
                </a:solidFill>
              </a:rPr>
              <a:t>file_name</a:t>
            </a:r>
            <a:r>
              <a:rPr lang="en-US" sz="1700" dirty="0">
                <a:solidFill>
                  <a:srgbClr val="FF0000"/>
                </a:solidFill>
              </a:rPr>
              <a:t>'</a:t>
            </a:r>
            <a:endParaRPr lang="en-IE" sz="1700" dirty="0">
              <a:solidFill>
                <a:srgbClr val="FF0000"/>
              </a:solidFill>
            </a:endParaRPr>
          </a:p>
          <a:p>
            <a:pPr marL="548640" lvl="2" indent="0">
              <a:buNone/>
            </a:pPr>
            <a:r>
              <a:rPr lang="en-US" sz="1700" dirty="0">
                <a:solidFill>
                  <a:srgbClr val="FF0000"/>
                </a:solidFill>
              </a:rPr>
              <a:t>      | INTO </a:t>
            </a:r>
            <a:r>
              <a:rPr lang="en-US" sz="1700" i="1" dirty="0" err="1">
                <a:solidFill>
                  <a:srgbClr val="FF0000"/>
                </a:solidFill>
              </a:rPr>
              <a:t>var_name</a:t>
            </a:r>
            <a:r>
              <a:rPr lang="en-US" sz="1700" dirty="0">
                <a:solidFill>
                  <a:srgbClr val="FF0000"/>
                </a:solidFill>
              </a:rPr>
              <a:t> [, </a:t>
            </a:r>
            <a:r>
              <a:rPr lang="en-US" sz="1700" i="1" dirty="0" err="1">
                <a:solidFill>
                  <a:srgbClr val="FF0000"/>
                </a:solidFill>
              </a:rPr>
              <a:t>var_name</a:t>
            </a:r>
            <a:r>
              <a:rPr lang="en-US" sz="1700" dirty="0">
                <a:solidFill>
                  <a:srgbClr val="FF0000"/>
                </a:solidFill>
              </a:rPr>
              <a:t>]]</a:t>
            </a:r>
            <a:endParaRPr lang="en-IE" sz="17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/>
              <a:t>    [FOR UPDATE | LOCK IN SHARE MODE]]</a:t>
            </a:r>
            <a:endParaRPr lang="en-IE" sz="24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631077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☺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73957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0799-AF7E-4575-A664-9A927E8354D8}" type="slidenum">
              <a:rPr lang="en-US"/>
              <a:pPr/>
              <a:t>11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 INTO Example</a:t>
            </a:r>
          </a:p>
        </p:txBody>
      </p:sp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6477000" y="1828800"/>
            <a:ext cx="10668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/>
              <a:t>Result</a:t>
            </a:r>
            <a:endParaRPr lang="en-US"/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251520" y="2060848"/>
            <a:ext cx="4622800" cy="440120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080808"/>
                </a:solidFill>
                <a:latin typeface="Courier New" pitchFamily="49" charset="0"/>
              </a:rPr>
              <a:t>SELECT</a:t>
            </a:r>
          </a:p>
          <a:p>
            <a:r>
              <a:rPr lang="en-US" sz="2000" b="1" dirty="0" smtClean="0">
                <a:solidFill>
                  <a:srgbClr val="080808"/>
                </a:solidFill>
                <a:latin typeface="Courier New" pitchFamily="49" charset="0"/>
              </a:rPr>
              <a:t>  SUPPLIERS.S_NR, </a:t>
            </a:r>
          </a:p>
          <a:p>
            <a:r>
              <a:rPr lang="en-US" sz="2000" b="1" dirty="0" smtClean="0">
                <a:solidFill>
                  <a:srgbClr val="080808"/>
                </a:solidFill>
                <a:latin typeface="Courier New" pitchFamily="49" charset="0"/>
              </a:rPr>
              <a:t>  SUPPLIERS.S_NAME, </a:t>
            </a:r>
          </a:p>
          <a:p>
            <a:r>
              <a:rPr lang="en-US" sz="2000" b="1" dirty="0" smtClean="0">
                <a:solidFill>
                  <a:srgbClr val="080808"/>
                </a:solidFill>
                <a:latin typeface="Courier New" pitchFamily="49" charset="0"/>
              </a:rPr>
              <a:t>  SUPPLIERS.STATUS, </a:t>
            </a:r>
          </a:p>
          <a:p>
            <a:r>
              <a:rPr lang="en-US" sz="2000" b="1" dirty="0" smtClean="0">
                <a:solidFill>
                  <a:srgbClr val="080808"/>
                </a:solidFill>
                <a:latin typeface="Courier New" pitchFamily="49" charset="0"/>
              </a:rPr>
              <a:t>  SUPPLIERS.S_CITY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INTO OUTFILE 'C:/result.txt'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 FIELDS TERMINATED BY ',' OPTIONALLY ENCLOSED BY '"'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 LINES TERMINATED BY '\n'</a:t>
            </a:r>
          </a:p>
          <a:p>
            <a:r>
              <a:rPr lang="en-US" sz="2000" b="1" dirty="0" smtClean="0">
                <a:solidFill>
                  <a:srgbClr val="080808"/>
                </a:solidFill>
                <a:latin typeface="Courier New" pitchFamily="49" charset="0"/>
              </a:rPr>
              <a:t>FROM</a:t>
            </a:r>
          </a:p>
          <a:p>
            <a:r>
              <a:rPr lang="en-US" sz="2000" b="1" dirty="0" smtClean="0">
                <a:solidFill>
                  <a:srgbClr val="080808"/>
                </a:solidFill>
                <a:latin typeface="Courier New" pitchFamily="49" charset="0"/>
              </a:rPr>
              <a:t>  SUPPLIERS</a:t>
            </a:r>
          </a:p>
          <a:p>
            <a:r>
              <a:rPr lang="en-US" sz="2000" b="1" dirty="0" smtClean="0">
                <a:solidFill>
                  <a:srgbClr val="080808"/>
                </a:solidFill>
                <a:latin typeface="Courier New" pitchFamily="49" charset="0"/>
              </a:rPr>
              <a:t>WHERE</a:t>
            </a:r>
          </a:p>
          <a:p>
            <a:r>
              <a:rPr lang="en-US" sz="2000" b="1" dirty="0" smtClean="0">
                <a:solidFill>
                  <a:srgbClr val="080808"/>
                </a:solidFill>
                <a:latin typeface="Courier New" pitchFamily="49" charset="0"/>
              </a:rPr>
              <a:t>   (((SUPPLIERS.STATUS)&gt;=30));</a:t>
            </a:r>
            <a:endParaRPr lang="en-US" sz="2000" b="1" dirty="0">
              <a:solidFill>
                <a:srgbClr val="080808"/>
              </a:solidFill>
              <a:latin typeface="Courier New" pitchFamily="49" charset="0"/>
            </a:endParaRPr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827584" y="1484784"/>
            <a:ext cx="10668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/>
              <a:t>Query</a:t>
            </a:r>
            <a:endParaRPr lang="en-US"/>
          </a:p>
        </p:txBody>
      </p:sp>
      <p:cxnSp>
        <p:nvCxnSpPr>
          <p:cNvPr id="184326" name="AutoShape 6"/>
          <p:cNvCxnSpPr>
            <a:cxnSpLocks noChangeShapeType="1"/>
            <a:stCxn id="184325" idx="3"/>
            <a:endCxn id="184323" idx="1"/>
          </p:cNvCxnSpPr>
          <p:nvPr/>
        </p:nvCxnSpPr>
        <p:spPr bwMode="auto">
          <a:xfrm>
            <a:off x="1894384" y="1718147"/>
            <a:ext cx="4582616" cy="34401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327" name="Text Box 7"/>
          <p:cNvSpPr txBox="1">
            <a:spLocks noChangeArrowheads="1"/>
          </p:cNvSpPr>
          <p:nvPr/>
        </p:nvSpPr>
        <p:spPr bwMode="auto">
          <a:xfrm>
            <a:off x="5508625" y="4149725"/>
            <a:ext cx="29543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55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732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3209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9686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4258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8830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3402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7974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800" dirty="0"/>
              <a:t>Notes</a:t>
            </a:r>
          </a:p>
          <a:p>
            <a:pPr eaLnBrk="1" hangingPunct="1">
              <a:buFontTx/>
              <a:buAutoNum type="arabicPeriod"/>
            </a:pPr>
            <a:r>
              <a:rPr lang="en-GB" sz="1800" dirty="0"/>
              <a:t>This SQL statement creates a new </a:t>
            </a:r>
            <a:r>
              <a:rPr lang="en-GB" sz="1800" dirty="0" smtClean="0"/>
              <a:t>FILE “result.txt”</a:t>
            </a:r>
            <a:endParaRPr lang="en-US" sz="1600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184328" name="Text Box 8"/>
          <p:cNvSpPr txBox="1">
            <a:spLocks noChangeArrowheads="1"/>
          </p:cNvSpPr>
          <p:nvPr/>
        </p:nvSpPr>
        <p:spPr bwMode="auto">
          <a:xfrm>
            <a:off x="5076056" y="2276872"/>
            <a:ext cx="13708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dirty="0" smtClean="0"/>
              <a:t>Result.txt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2636912"/>
            <a:ext cx="25812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9169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B2E5E-BA32-41E0-B94A-D86516A11E95}" type="slidenum">
              <a:rPr lang="en-US"/>
              <a:pPr/>
              <a:t>12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 INTO – Useful Tip </a:t>
            </a:r>
            <a:endParaRPr lang="en-US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43663" y="1773238"/>
            <a:ext cx="2700337" cy="2414587"/>
          </a:xfrm>
        </p:spPr>
        <p:txBody>
          <a:bodyPr/>
          <a:lstStyle/>
          <a:p>
            <a:r>
              <a:rPr lang="en-GB" sz="2400"/>
              <a:t>1</a:t>
            </a:r>
            <a:r>
              <a:rPr lang="en-GB" sz="2400" baseline="30000"/>
              <a:t>st</a:t>
            </a:r>
            <a:r>
              <a:rPr lang="en-GB" sz="2400"/>
              <a:t> make the SELECT .. FROM part</a:t>
            </a:r>
          </a:p>
          <a:p>
            <a:r>
              <a:rPr lang="en-GB" sz="2400"/>
              <a:t>Run the query to verify it works</a:t>
            </a: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611188" y="1700213"/>
            <a:ext cx="5661025" cy="33782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80808"/>
                </a:solidFill>
                <a:latin typeface="Courier New" pitchFamily="49" charset="0"/>
              </a:rPr>
              <a:t>SELECT </a:t>
            </a:r>
          </a:p>
          <a:p>
            <a:r>
              <a:rPr lang="en-GB" b="1" dirty="0">
                <a:solidFill>
                  <a:srgbClr val="080808"/>
                </a:solidFill>
                <a:latin typeface="Courier New" pitchFamily="49" charset="0"/>
              </a:rPr>
              <a:t>  SUPPLIERS.S_NR, </a:t>
            </a:r>
          </a:p>
          <a:p>
            <a:r>
              <a:rPr lang="en-GB" b="1" dirty="0">
                <a:solidFill>
                  <a:srgbClr val="080808"/>
                </a:solidFill>
                <a:latin typeface="Courier New" pitchFamily="49" charset="0"/>
              </a:rPr>
              <a:t>  SUPPLIERS.S_NAME, </a:t>
            </a:r>
          </a:p>
          <a:p>
            <a:r>
              <a:rPr lang="en-GB" b="1" dirty="0">
                <a:solidFill>
                  <a:srgbClr val="080808"/>
                </a:solidFill>
                <a:latin typeface="Courier New" pitchFamily="49" charset="0"/>
              </a:rPr>
              <a:t>  SUPPLIERS.STATUS, </a:t>
            </a:r>
          </a:p>
          <a:p>
            <a:r>
              <a:rPr lang="en-GB" b="1" dirty="0">
                <a:solidFill>
                  <a:srgbClr val="080808"/>
                </a:solidFill>
                <a:latin typeface="Courier New" pitchFamily="49" charset="0"/>
              </a:rPr>
              <a:t>  SUPPLIERS.S_CITY</a:t>
            </a:r>
          </a:p>
          <a:p>
            <a:r>
              <a:rPr lang="en-GB" b="1" dirty="0">
                <a:solidFill>
                  <a:srgbClr val="080808"/>
                </a:solidFill>
                <a:latin typeface="Courier New" pitchFamily="49" charset="0"/>
              </a:rPr>
              <a:t>FROM </a:t>
            </a:r>
          </a:p>
          <a:p>
            <a:r>
              <a:rPr lang="en-GB" b="1" dirty="0">
                <a:solidFill>
                  <a:srgbClr val="080808"/>
                </a:solidFill>
                <a:latin typeface="Courier New" pitchFamily="49" charset="0"/>
              </a:rPr>
              <a:t>  SUPPLIERS</a:t>
            </a:r>
          </a:p>
          <a:p>
            <a:r>
              <a:rPr lang="en-GB" b="1" dirty="0">
                <a:solidFill>
                  <a:srgbClr val="080808"/>
                </a:solidFill>
                <a:latin typeface="Courier New" pitchFamily="49" charset="0"/>
              </a:rPr>
              <a:t>WHERE </a:t>
            </a:r>
          </a:p>
          <a:p>
            <a:r>
              <a:rPr lang="en-GB" b="1" dirty="0">
                <a:solidFill>
                  <a:srgbClr val="080808"/>
                </a:solidFill>
                <a:latin typeface="Courier New" pitchFamily="49" charset="0"/>
              </a:rPr>
              <a:t>   (((SUPPLIERS.STATUS)&gt;=30));</a:t>
            </a:r>
            <a:endParaRPr lang="en-US" b="1" dirty="0">
              <a:solidFill>
                <a:srgbClr val="080808"/>
              </a:solidFill>
              <a:latin typeface="Courier New" pitchFamily="49" charset="0"/>
            </a:endParaRPr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365125" y="6289675"/>
            <a:ext cx="551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Note: Renaming attributes is not mandatory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95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608F-AF96-4EB3-9C04-9BDEA1607BCC}" type="slidenum">
              <a:rPr lang="en-US"/>
              <a:pPr/>
              <a:t>13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 INTO – Useful Tip </a:t>
            </a:r>
            <a:endParaRPr lang="en-US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2120" y="1916832"/>
            <a:ext cx="2916237" cy="2198687"/>
          </a:xfrm>
        </p:spPr>
        <p:txBody>
          <a:bodyPr/>
          <a:lstStyle/>
          <a:p>
            <a:r>
              <a:rPr lang="en-GB" dirty="0"/>
              <a:t>Then insert the </a:t>
            </a:r>
            <a:r>
              <a:rPr lang="en-GB" dirty="0">
                <a:solidFill>
                  <a:srgbClr val="FF3300"/>
                </a:solidFill>
              </a:rPr>
              <a:t>INTO</a:t>
            </a:r>
            <a:r>
              <a:rPr lang="en-GB" dirty="0"/>
              <a:t> </a:t>
            </a:r>
            <a:r>
              <a:rPr lang="en-GB" dirty="0" smtClean="0"/>
              <a:t>clause</a:t>
            </a:r>
            <a:endParaRPr lang="en-GB" dirty="0"/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250825" y="1989138"/>
            <a:ext cx="4955203" cy="409342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GB" sz="2000" b="1" dirty="0">
                <a:solidFill>
                  <a:srgbClr val="080808"/>
                </a:solidFill>
                <a:latin typeface="Courier New" pitchFamily="49" charset="0"/>
              </a:rPr>
              <a:t>SELECT </a:t>
            </a:r>
          </a:p>
          <a:p>
            <a:r>
              <a:rPr lang="en-GB" sz="2000" b="1" dirty="0">
                <a:solidFill>
                  <a:srgbClr val="080808"/>
                </a:solidFill>
                <a:latin typeface="Courier New" pitchFamily="49" charset="0"/>
              </a:rPr>
              <a:t>  </a:t>
            </a:r>
            <a:r>
              <a:rPr lang="en-GB" sz="2000" b="1" dirty="0" smtClean="0">
                <a:solidFill>
                  <a:srgbClr val="080808"/>
                </a:solidFill>
                <a:latin typeface="Courier New" pitchFamily="49" charset="0"/>
              </a:rPr>
              <a:t>SUPPLIERS.S_NR,  </a:t>
            </a:r>
            <a:endParaRPr lang="en-GB" sz="2000" b="1" dirty="0">
              <a:solidFill>
                <a:srgbClr val="080808"/>
              </a:solidFill>
              <a:latin typeface="Courier New" pitchFamily="49" charset="0"/>
            </a:endParaRPr>
          </a:p>
          <a:p>
            <a:r>
              <a:rPr lang="en-GB" sz="2000" b="1" dirty="0">
                <a:solidFill>
                  <a:srgbClr val="080808"/>
                </a:solidFill>
                <a:latin typeface="Courier New" pitchFamily="49" charset="0"/>
              </a:rPr>
              <a:t>  SUPPLIERS.S_NAME, </a:t>
            </a:r>
          </a:p>
          <a:p>
            <a:r>
              <a:rPr lang="en-GB" sz="2000" b="1" dirty="0">
                <a:solidFill>
                  <a:srgbClr val="080808"/>
                </a:solidFill>
                <a:latin typeface="Courier New" pitchFamily="49" charset="0"/>
              </a:rPr>
              <a:t>  </a:t>
            </a:r>
            <a:r>
              <a:rPr lang="en-GB" sz="2000" b="1" dirty="0" smtClean="0">
                <a:solidFill>
                  <a:srgbClr val="080808"/>
                </a:solidFill>
                <a:latin typeface="Courier New" pitchFamily="49" charset="0"/>
              </a:rPr>
              <a:t>SUPPLIERS.STATUS,</a:t>
            </a:r>
            <a:endParaRPr lang="en-GB" sz="2000" b="1" dirty="0">
              <a:solidFill>
                <a:srgbClr val="FF3300"/>
              </a:solidFill>
              <a:latin typeface="Courier New" pitchFamily="49" charset="0"/>
            </a:endParaRPr>
          </a:p>
          <a:p>
            <a:r>
              <a:rPr lang="en-GB" sz="2000" b="1" dirty="0">
                <a:solidFill>
                  <a:srgbClr val="080808"/>
                </a:solidFill>
                <a:latin typeface="Courier New" pitchFamily="49" charset="0"/>
              </a:rPr>
              <a:t>  SUPPLIERS.S_CITY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INTO OUTFILE 'C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:/result.txt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'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 FIELDS TERMINATED BY ',' 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 OPTIONALLY ENCLOSED BY '"'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 LINES TERMINATED BY '\n'</a:t>
            </a:r>
          </a:p>
          <a:p>
            <a:r>
              <a:rPr lang="en-GB" sz="2000" b="1" dirty="0" smtClean="0">
                <a:solidFill>
                  <a:srgbClr val="080808"/>
                </a:solidFill>
                <a:latin typeface="Courier New" pitchFamily="49" charset="0"/>
              </a:rPr>
              <a:t>FROM </a:t>
            </a:r>
            <a:endParaRPr lang="en-GB" sz="2000" b="1" dirty="0">
              <a:solidFill>
                <a:srgbClr val="080808"/>
              </a:solidFill>
              <a:latin typeface="Courier New" pitchFamily="49" charset="0"/>
            </a:endParaRPr>
          </a:p>
          <a:p>
            <a:r>
              <a:rPr lang="en-GB" sz="2000" b="1" dirty="0">
                <a:solidFill>
                  <a:srgbClr val="080808"/>
                </a:solidFill>
                <a:latin typeface="Courier New" pitchFamily="49" charset="0"/>
              </a:rPr>
              <a:t>  SUPPLIERS</a:t>
            </a:r>
          </a:p>
          <a:p>
            <a:r>
              <a:rPr lang="en-GB" sz="2000" b="1" dirty="0">
                <a:solidFill>
                  <a:srgbClr val="080808"/>
                </a:solidFill>
                <a:latin typeface="Courier New" pitchFamily="49" charset="0"/>
              </a:rPr>
              <a:t>WHERE </a:t>
            </a:r>
          </a:p>
          <a:p>
            <a:r>
              <a:rPr lang="en-GB" sz="2000" b="1" dirty="0">
                <a:solidFill>
                  <a:srgbClr val="080808"/>
                </a:solidFill>
                <a:latin typeface="Courier New" pitchFamily="49" charset="0"/>
              </a:rPr>
              <a:t>   (((SUPPLIERS.STATUS)&gt;=30));</a:t>
            </a:r>
            <a:endParaRPr lang="en-US" sz="2000" b="1" dirty="0">
              <a:solidFill>
                <a:srgbClr val="080808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829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E09A-151D-4483-8043-E940DD961D6E}" type="slidenum">
              <a:rPr lang="en-US"/>
              <a:pPr/>
              <a:t>14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Syntax (MySQL)</a:t>
            </a:r>
            <a:endParaRPr lang="en-US" b="1" dirty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SELECT </a:t>
            </a:r>
            <a:r>
              <a:rPr lang="en-IE" sz="1700" dirty="0" smtClean="0"/>
              <a:t>[</a:t>
            </a:r>
            <a:r>
              <a:rPr lang="en-IE" sz="1700" i="1" dirty="0" smtClean="0"/>
              <a:t>predicate</a:t>
            </a:r>
            <a:r>
              <a:rPr lang="en-IE" sz="1700" dirty="0" smtClean="0"/>
              <a:t>]</a:t>
            </a:r>
            <a:endParaRPr lang="en-IE" sz="1700" dirty="0"/>
          </a:p>
          <a:p>
            <a:pPr marL="548640" lvl="2" indent="0">
              <a:buNone/>
            </a:pPr>
            <a:r>
              <a:rPr lang="en-US" sz="1700" dirty="0"/>
              <a:t>    </a:t>
            </a:r>
            <a:r>
              <a:rPr lang="en-US" sz="1700" i="1" dirty="0" err="1">
                <a:solidFill>
                  <a:srgbClr val="FF0000"/>
                </a:solidFill>
              </a:rPr>
              <a:t>select_expr</a:t>
            </a:r>
            <a:r>
              <a:rPr lang="en-US" sz="1700" dirty="0">
                <a:solidFill>
                  <a:srgbClr val="FF0000"/>
                </a:solidFill>
              </a:rPr>
              <a:t>, </a:t>
            </a:r>
            <a:r>
              <a:rPr lang="en-US" sz="1700" dirty="0"/>
              <a:t>...</a:t>
            </a:r>
            <a:endParaRPr lang="en-IE" sz="1700" dirty="0"/>
          </a:p>
          <a:p>
            <a:pPr marL="0" indent="0">
              <a:buNone/>
            </a:pPr>
            <a:r>
              <a:rPr lang="en-US" sz="2400" dirty="0"/>
              <a:t>    [FROM </a:t>
            </a:r>
            <a:r>
              <a:rPr lang="en-US" sz="2400" i="1" dirty="0" err="1" smtClean="0"/>
              <a:t>table_references</a:t>
            </a:r>
            <a:endParaRPr lang="en-IE" sz="2400" dirty="0"/>
          </a:p>
          <a:p>
            <a:pPr marL="0" indent="0">
              <a:buNone/>
            </a:pPr>
            <a:r>
              <a:rPr lang="en-US" sz="2400" dirty="0"/>
              <a:t>    [WHERE </a:t>
            </a:r>
            <a:r>
              <a:rPr lang="en-US" sz="2400" i="1" dirty="0" err="1"/>
              <a:t>where_condition</a:t>
            </a:r>
            <a:r>
              <a:rPr lang="en-US" sz="2400" dirty="0"/>
              <a:t>]</a:t>
            </a:r>
            <a:endParaRPr lang="en-IE" sz="2400" dirty="0"/>
          </a:p>
          <a:p>
            <a:pPr marL="0" indent="0">
              <a:buNone/>
            </a:pPr>
            <a:r>
              <a:rPr lang="en-US" sz="2400" dirty="0"/>
              <a:t>    [GROUP BY {</a:t>
            </a:r>
            <a:r>
              <a:rPr lang="en-US" sz="2400" i="1" dirty="0" err="1"/>
              <a:t>col_name</a:t>
            </a:r>
            <a:r>
              <a:rPr lang="en-US" sz="2400" dirty="0"/>
              <a:t> | </a:t>
            </a:r>
            <a:r>
              <a:rPr lang="en-US" sz="2400" i="1" dirty="0" err="1"/>
              <a:t>expr</a:t>
            </a:r>
            <a:r>
              <a:rPr lang="en-US" sz="2400" dirty="0"/>
              <a:t> | </a:t>
            </a:r>
            <a:r>
              <a:rPr lang="en-US" sz="2400" i="1" dirty="0"/>
              <a:t>position</a:t>
            </a:r>
            <a:r>
              <a:rPr lang="en-US" sz="2400" dirty="0"/>
              <a:t>}</a:t>
            </a:r>
            <a:endParaRPr lang="en-IE" sz="2400" dirty="0"/>
          </a:p>
          <a:p>
            <a:pPr marL="548640" lvl="2" indent="0">
              <a:buNone/>
            </a:pPr>
            <a:r>
              <a:rPr lang="en-US" sz="1700" dirty="0"/>
              <a:t>      </a:t>
            </a:r>
            <a:r>
              <a:rPr lang="en-US" sz="1700" dirty="0" smtClean="0"/>
              <a:t>[</a:t>
            </a:r>
            <a:r>
              <a:rPr lang="en-US" sz="1700" dirty="0"/>
              <a:t>ASC | DESC], ... [WITH ROLLUP]]</a:t>
            </a:r>
            <a:endParaRPr lang="en-IE" sz="1700" dirty="0"/>
          </a:p>
          <a:p>
            <a:pPr marL="0" indent="0">
              <a:buNone/>
            </a:pPr>
            <a:r>
              <a:rPr lang="en-US" sz="2400" dirty="0"/>
              <a:t>    [HAVING </a:t>
            </a:r>
            <a:r>
              <a:rPr lang="en-US" sz="2400" i="1" dirty="0" err="1"/>
              <a:t>where_condition</a:t>
            </a:r>
            <a:r>
              <a:rPr lang="en-US" sz="2400" dirty="0"/>
              <a:t>]</a:t>
            </a:r>
            <a:endParaRPr lang="en-IE" sz="2400" dirty="0"/>
          </a:p>
          <a:p>
            <a:pPr marL="0" indent="0">
              <a:buNone/>
            </a:pPr>
            <a:r>
              <a:rPr lang="en-US" sz="2400" dirty="0"/>
              <a:t>    [ORDER BY {</a:t>
            </a:r>
            <a:r>
              <a:rPr lang="en-US" sz="2400" i="1" dirty="0" err="1"/>
              <a:t>col_name</a:t>
            </a:r>
            <a:r>
              <a:rPr lang="en-US" sz="2400" dirty="0"/>
              <a:t> | </a:t>
            </a:r>
            <a:r>
              <a:rPr lang="en-US" sz="2400" i="1" dirty="0" err="1"/>
              <a:t>expr</a:t>
            </a:r>
            <a:r>
              <a:rPr lang="en-US" sz="2400" dirty="0"/>
              <a:t> | </a:t>
            </a:r>
            <a:r>
              <a:rPr lang="en-US" sz="2400" i="1" dirty="0"/>
              <a:t>position</a:t>
            </a:r>
            <a:r>
              <a:rPr lang="en-US" sz="2400" dirty="0"/>
              <a:t>}</a:t>
            </a:r>
            <a:endParaRPr lang="en-IE" sz="2400" dirty="0"/>
          </a:p>
          <a:p>
            <a:pPr marL="548640" lvl="2" indent="0">
              <a:buNone/>
            </a:pPr>
            <a:r>
              <a:rPr lang="en-US" sz="1700" dirty="0"/>
              <a:t>      [ASC | DESC], ...]</a:t>
            </a:r>
            <a:endParaRPr lang="en-IE" sz="1700" dirty="0"/>
          </a:p>
          <a:p>
            <a:pPr marL="0" indent="0">
              <a:buNone/>
            </a:pPr>
            <a:r>
              <a:rPr lang="en-US" sz="2400" dirty="0"/>
              <a:t>    [LIMIT {[</a:t>
            </a:r>
            <a:r>
              <a:rPr lang="en-US" sz="2400" i="1" dirty="0"/>
              <a:t>offset</a:t>
            </a:r>
            <a:r>
              <a:rPr lang="en-US" sz="2400" dirty="0"/>
              <a:t>,] </a:t>
            </a:r>
            <a:r>
              <a:rPr lang="en-US" sz="2400" i="1" dirty="0" err="1"/>
              <a:t>row_count</a:t>
            </a:r>
            <a:r>
              <a:rPr lang="en-US" sz="2400" dirty="0"/>
              <a:t> | </a:t>
            </a:r>
            <a:r>
              <a:rPr lang="en-US" sz="2400" i="1" dirty="0" err="1"/>
              <a:t>row_count</a:t>
            </a:r>
            <a:r>
              <a:rPr lang="en-US" sz="2400" dirty="0"/>
              <a:t> OFFSET </a:t>
            </a:r>
            <a:r>
              <a:rPr lang="en-US" sz="2400" i="1" dirty="0"/>
              <a:t>offset</a:t>
            </a:r>
            <a:r>
              <a:rPr lang="en-US" sz="2400" dirty="0"/>
              <a:t>}]</a:t>
            </a:r>
            <a:endParaRPr lang="en-IE" sz="2400" dirty="0"/>
          </a:p>
          <a:p>
            <a:pPr marL="0" indent="0">
              <a:buNone/>
            </a:pPr>
            <a:r>
              <a:rPr lang="en-US" sz="2400" dirty="0"/>
              <a:t>    [PROCEDURE </a:t>
            </a:r>
            <a:r>
              <a:rPr lang="en-US" sz="2400" i="1" dirty="0" err="1"/>
              <a:t>procedure_name</a:t>
            </a:r>
            <a:r>
              <a:rPr lang="en-US" sz="2400" dirty="0"/>
              <a:t>(</a:t>
            </a:r>
            <a:r>
              <a:rPr lang="en-US" sz="2400" i="1" dirty="0" err="1"/>
              <a:t>argument_list</a:t>
            </a:r>
            <a:r>
              <a:rPr lang="en-US" sz="2400" dirty="0"/>
              <a:t>)]</a:t>
            </a:r>
            <a:endParaRPr lang="en-IE" sz="2400" dirty="0"/>
          </a:p>
          <a:p>
            <a:pPr marL="0" indent="0">
              <a:buNone/>
            </a:pPr>
            <a:r>
              <a:rPr lang="en-US" sz="2400" dirty="0"/>
              <a:t>    [INTO OUTFILE '</a:t>
            </a:r>
            <a:r>
              <a:rPr lang="en-US" sz="2400" i="1" dirty="0" err="1"/>
              <a:t>file_name</a:t>
            </a:r>
            <a:r>
              <a:rPr lang="en-US" sz="2400" dirty="0"/>
              <a:t>' </a:t>
            </a:r>
            <a:r>
              <a:rPr lang="en-US" sz="2400" i="1" dirty="0" err="1"/>
              <a:t>export_options</a:t>
            </a:r>
            <a:endParaRPr lang="en-IE" sz="2400" dirty="0"/>
          </a:p>
          <a:p>
            <a:pPr marL="548640" lvl="2" indent="0">
              <a:buNone/>
            </a:pPr>
            <a:r>
              <a:rPr lang="en-US" sz="1700" dirty="0"/>
              <a:t>      | INTO DUMPFILE '</a:t>
            </a:r>
            <a:r>
              <a:rPr lang="en-US" sz="1700" i="1" dirty="0" err="1"/>
              <a:t>file_name</a:t>
            </a:r>
            <a:r>
              <a:rPr lang="en-US" sz="1700" dirty="0"/>
              <a:t>'</a:t>
            </a:r>
            <a:endParaRPr lang="en-IE" sz="1700" dirty="0"/>
          </a:p>
          <a:p>
            <a:pPr marL="548640" lvl="2" indent="0">
              <a:buNone/>
            </a:pPr>
            <a:r>
              <a:rPr lang="en-US" sz="1700" dirty="0"/>
              <a:t>      | INTO </a:t>
            </a:r>
            <a:r>
              <a:rPr lang="en-US" sz="1700" i="1" dirty="0" err="1"/>
              <a:t>var_name</a:t>
            </a:r>
            <a:r>
              <a:rPr lang="en-US" sz="1700" dirty="0"/>
              <a:t> [, </a:t>
            </a:r>
            <a:r>
              <a:rPr lang="en-US" sz="1700" i="1" dirty="0" err="1"/>
              <a:t>var_name</a:t>
            </a:r>
            <a:r>
              <a:rPr lang="en-US" sz="1700" dirty="0"/>
              <a:t>]]</a:t>
            </a:r>
            <a:endParaRPr lang="en-IE" sz="1700" dirty="0"/>
          </a:p>
          <a:p>
            <a:pPr marL="0" indent="0">
              <a:buNone/>
            </a:pPr>
            <a:r>
              <a:rPr lang="en-US" sz="2400" dirty="0"/>
              <a:t>    [FOR UPDATE | LOCK IN SHARE MODE]]</a:t>
            </a:r>
            <a:endParaRPr lang="en-IE" sz="24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631077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☺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73957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Select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SELECT </a:t>
            </a:r>
            <a:r>
              <a:rPr lang="en-IE" sz="1700" dirty="0" smtClean="0"/>
              <a:t>[</a:t>
            </a:r>
            <a:r>
              <a:rPr lang="en-IE" sz="1700" i="1" dirty="0" smtClean="0"/>
              <a:t>predicate</a:t>
            </a:r>
            <a:r>
              <a:rPr lang="en-IE" sz="1700" dirty="0" smtClean="0"/>
              <a:t>]</a:t>
            </a:r>
          </a:p>
          <a:p>
            <a:pPr marL="548640" lvl="2" indent="0">
              <a:buNone/>
            </a:pPr>
            <a:r>
              <a:rPr lang="en-US" sz="1700" dirty="0" smtClean="0"/>
              <a:t>    </a:t>
            </a:r>
            <a:r>
              <a:rPr lang="en-US" sz="1700" i="1" dirty="0" err="1" smtClean="0">
                <a:solidFill>
                  <a:srgbClr val="FF0000"/>
                </a:solidFill>
              </a:rPr>
              <a:t>select_expr</a:t>
            </a:r>
            <a:r>
              <a:rPr lang="en-US" sz="1700" dirty="0" smtClean="0">
                <a:solidFill>
                  <a:srgbClr val="FF0000"/>
                </a:solidFill>
              </a:rPr>
              <a:t>, </a:t>
            </a:r>
            <a:r>
              <a:rPr lang="en-US" sz="1700" dirty="0" smtClean="0"/>
              <a:t>...</a:t>
            </a:r>
            <a:endParaRPr lang="en-IE" sz="1700" dirty="0" smtClean="0"/>
          </a:p>
          <a:p>
            <a:pPr marL="0" indent="0">
              <a:buNone/>
            </a:pPr>
            <a:r>
              <a:rPr lang="en-US" sz="2400" dirty="0" smtClean="0"/>
              <a:t>    [FROM </a:t>
            </a:r>
            <a:r>
              <a:rPr lang="en-US" sz="2400" i="1" dirty="0" err="1" smtClean="0"/>
              <a:t>table_references</a:t>
            </a:r>
            <a:endParaRPr lang="en-IE" sz="2400" dirty="0" smtClean="0"/>
          </a:p>
          <a:p>
            <a:r>
              <a:rPr lang="en-IE" dirty="0" smtClean="0"/>
              <a:t>The select expression can be used to perform functions on the data </a:t>
            </a:r>
            <a:r>
              <a:rPr lang="en-IE" dirty="0" err="1" smtClean="0"/>
              <a:t>eg</a:t>
            </a:r>
            <a:r>
              <a:rPr lang="en-IE" dirty="0" smtClean="0"/>
              <a:t> to get MAX,MIN, SUM or AVERAGE values.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608F-AF96-4EB3-9C04-9BDEA1607BCC}" type="slidenum">
              <a:rPr lang="en-US"/>
              <a:pPr/>
              <a:t>16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select_expr</a:t>
            </a:r>
            <a:endParaRPr lang="en-US" dirty="0"/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251520" y="1700808"/>
            <a:ext cx="3889127" cy="409342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rgbClr val="080808"/>
                </a:solidFill>
                <a:latin typeface="Courier New" pitchFamily="49" charset="0"/>
              </a:rPr>
              <a:t>SELECT SUM(QTY) </a:t>
            </a:r>
          </a:p>
          <a:p>
            <a:r>
              <a:rPr lang="en-GB" sz="2000" b="1" dirty="0" smtClean="0">
                <a:solidFill>
                  <a:srgbClr val="080808"/>
                </a:solidFill>
                <a:latin typeface="Courier New" pitchFamily="49" charset="0"/>
              </a:rPr>
              <a:t>FROM </a:t>
            </a:r>
            <a:r>
              <a:rPr lang="en-GB" sz="2000" b="1" dirty="0" err="1" smtClean="0">
                <a:solidFill>
                  <a:srgbClr val="080808"/>
                </a:solidFill>
                <a:latin typeface="Courier New" pitchFamily="49" charset="0"/>
              </a:rPr>
              <a:t>available_parts</a:t>
            </a:r>
            <a:r>
              <a:rPr lang="en-GB" sz="2000" b="1" dirty="0" smtClean="0">
                <a:solidFill>
                  <a:srgbClr val="080808"/>
                </a:solidFill>
                <a:latin typeface="Courier New" pitchFamily="49" charset="0"/>
              </a:rPr>
              <a:t>;</a:t>
            </a:r>
          </a:p>
          <a:p>
            <a:endParaRPr lang="en-GB" sz="2000" b="1" dirty="0" smtClean="0">
              <a:solidFill>
                <a:srgbClr val="080808"/>
              </a:solidFill>
              <a:latin typeface="Courier New" pitchFamily="49" charset="0"/>
            </a:endParaRPr>
          </a:p>
          <a:p>
            <a:r>
              <a:rPr lang="en-GB" sz="2000" b="1" dirty="0" smtClean="0">
                <a:solidFill>
                  <a:srgbClr val="080808"/>
                </a:solidFill>
                <a:latin typeface="Courier New" pitchFamily="49" charset="0"/>
              </a:rPr>
              <a:t>SELECT</a:t>
            </a:r>
            <a:r>
              <a:rPr lang="en-US" sz="2000" b="1" dirty="0" smtClean="0">
                <a:solidFill>
                  <a:srgbClr val="080808"/>
                </a:solidFill>
                <a:latin typeface="Courier New" pitchFamily="49" charset="0"/>
              </a:rPr>
              <a:t> AVG(QTY) </a:t>
            </a:r>
            <a:r>
              <a:rPr lang="en-GB" sz="2000" b="1" dirty="0" smtClean="0">
                <a:solidFill>
                  <a:srgbClr val="080808"/>
                </a:solidFill>
                <a:latin typeface="Courier New" pitchFamily="49" charset="0"/>
              </a:rPr>
              <a:t>FROM</a:t>
            </a:r>
            <a:r>
              <a:rPr lang="en-US" sz="2000" b="1" dirty="0" smtClean="0">
                <a:solidFill>
                  <a:srgbClr val="080808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80808"/>
                </a:solidFill>
                <a:latin typeface="Courier New" pitchFamily="49" charset="0"/>
              </a:rPr>
              <a:t>available_parts</a:t>
            </a:r>
            <a:r>
              <a:rPr lang="en-US" sz="2000" b="1" dirty="0" smtClean="0">
                <a:solidFill>
                  <a:srgbClr val="080808"/>
                </a:solidFill>
                <a:latin typeface="Courier New" pitchFamily="49" charset="0"/>
              </a:rPr>
              <a:t>;</a:t>
            </a:r>
          </a:p>
          <a:p>
            <a:endParaRPr lang="en-IE" sz="2000" b="1" dirty="0" smtClean="0">
              <a:solidFill>
                <a:srgbClr val="080808"/>
              </a:solidFill>
              <a:latin typeface="Courier New" pitchFamily="49" charset="0"/>
            </a:endParaRPr>
          </a:p>
          <a:p>
            <a:r>
              <a:rPr lang="en-GB" sz="2000" b="1" dirty="0" smtClean="0">
                <a:solidFill>
                  <a:srgbClr val="080808"/>
                </a:solidFill>
                <a:latin typeface="Courier New" pitchFamily="49" charset="0"/>
              </a:rPr>
              <a:t>SELECT</a:t>
            </a:r>
            <a:r>
              <a:rPr lang="en-US" sz="2000" b="1" dirty="0" smtClean="0">
                <a:solidFill>
                  <a:srgbClr val="080808"/>
                </a:solidFill>
                <a:latin typeface="Courier New" pitchFamily="49" charset="0"/>
              </a:rPr>
              <a:t> AVG(QTY) </a:t>
            </a:r>
            <a:r>
              <a:rPr lang="en-GB" sz="2000" b="1" dirty="0" smtClean="0">
                <a:solidFill>
                  <a:srgbClr val="080808"/>
                </a:solidFill>
                <a:latin typeface="Courier New" pitchFamily="49" charset="0"/>
              </a:rPr>
              <a:t>FROM</a:t>
            </a:r>
            <a:r>
              <a:rPr lang="en-US" sz="2000" b="1" dirty="0" smtClean="0">
                <a:solidFill>
                  <a:srgbClr val="080808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80808"/>
                </a:solidFill>
                <a:latin typeface="Courier New" pitchFamily="49" charset="0"/>
              </a:rPr>
              <a:t>available_parts</a:t>
            </a:r>
            <a:r>
              <a:rPr lang="en-US" sz="2000" b="1" dirty="0" smtClean="0">
                <a:solidFill>
                  <a:srgbClr val="080808"/>
                </a:solidFill>
                <a:latin typeface="Courier New" pitchFamily="49" charset="0"/>
              </a:rPr>
              <a:t>;</a:t>
            </a:r>
          </a:p>
          <a:p>
            <a:endParaRPr lang="en-IE" sz="2000" b="1" dirty="0" smtClean="0">
              <a:solidFill>
                <a:srgbClr val="080808"/>
              </a:solidFill>
              <a:latin typeface="Courier New" pitchFamily="49" charset="0"/>
            </a:endParaRPr>
          </a:p>
          <a:p>
            <a:r>
              <a:rPr lang="en-GB" sz="2000" b="1" dirty="0" smtClean="0">
                <a:solidFill>
                  <a:srgbClr val="080808"/>
                </a:solidFill>
                <a:latin typeface="Courier New" pitchFamily="49" charset="0"/>
              </a:rPr>
              <a:t>SELECT</a:t>
            </a:r>
            <a:r>
              <a:rPr lang="en-US" sz="2000" b="1" dirty="0" smtClean="0">
                <a:solidFill>
                  <a:srgbClr val="080808"/>
                </a:solidFill>
                <a:latin typeface="Courier New" pitchFamily="49" charset="0"/>
              </a:rPr>
              <a:t> SUPPLIER_NR,SUM(QTY) </a:t>
            </a:r>
            <a:r>
              <a:rPr lang="en-GB" sz="2000" b="1" dirty="0" smtClean="0">
                <a:solidFill>
                  <a:srgbClr val="080808"/>
                </a:solidFill>
                <a:latin typeface="Courier New" pitchFamily="49" charset="0"/>
              </a:rPr>
              <a:t>FROM</a:t>
            </a:r>
            <a:r>
              <a:rPr lang="en-US" sz="2000" b="1" dirty="0" smtClean="0">
                <a:solidFill>
                  <a:srgbClr val="080808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80808"/>
                </a:solidFill>
                <a:latin typeface="Courier New" pitchFamily="49" charset="0"/>
              </a:rPr>
              <a:t>available_parts</a:t>
            </a:r>
            <a:r>
              <a:rPr lang="en-US" sz="2000" b="1" dirty="0" smtClean="0">
                <a:solidFill>
                  <a:srgbClr val="080808"/>
                </a:solidFill>
                <a:latin typeface="Courier New" pitchFamily="49" charset="0"/>
              </a:rPr>
              <a:t> GROUP BY SUPPLIER_NR;</a:t>
            </a:r>
            <a:endParaRPr lang="en-US" sz="2000" b="1" dirty="0">
              <a:solidFill>
                <a:srgbClr val="080808"/>
              </a:solidFill>
              <a:latin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628800"/>
            <a:ext cx="9906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420889"/>
            <a:ext cx="85744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3284984"/>
            <a:ext cx="8763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7984" y="4581128"/>
            <a:ext cx="38481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7829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CF63-D49D-4C48-802C-FD34AACF53AE}" type="slidenum">
              <a:rPr lang="en-US"/>
              <a:pPr/>
              <a:t>17</a:t>
            </a:fld>
            <a:endParaRPr lang="en-U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</a:t>
            </a:r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4011613" y="1839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158850" name="Text Box 130"/>
          <p:cNvSpPr txBox="1">
            <a:spLocks noChangeArrowheads="1"/>
          </p:cNvSpPr>
          <p:nvPr/>
        </p:nvSpPr>
        <p:spPr bwMode="auto">
          <a:xfrm>
            <a:off x="3131840" y="1412776"/>
            <a:ext cx="5121275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 b="1" dirty="0" smtClean="0"/>
              <a:t>1. Based on this table write SQL queries</a:t>
            </a:r>
          </a:p>
          <a:p>
            <a:pPr eaLnBrk="1" hangingPunct="1">
              <a:buAutoNum type="alphaLcPeriod"/>
            </a:pPr>
            <a:r>
              <a:rPr lang="en-US" sz="1200" b="1" dirty="0" smtClean="0"/>
              <a:t>To select all attributes where QTY is greater than 300 and less than or equal to 100.</a:t>
            </a:r>
          </a:p>
          <a:p>
            <a:pPr eaLnBrk="1" hangingPunct="1">
              <a:buAutoNum type="alphaLcPeriod"/>
            </a:pPr>
            <a:r>
              <a:rPr lang="en-US" sz="1200" b="1" dirty="0" smtClean="0"/>
              <a:t>To group this query by part nr. P#</a:t>
            </a:r>
          </a:p>
          <a:p>
            <a:pPr eaLnBrk="1" hangingPunct="1"/>
            <a:endParaRPr lang="en-US" sz="1200" b="1" dirty="0" smtClean="0"/>
          </a:p>
          <a:p>
            <a:pPr eaLnBrk="1" hangingPunct="1"/>
            <a:r>
              <a:rPr lang="en-US" sz="1200" b="1" dirty="0" smtClean="0"/>
              <a:t>2. What is the result of this query:</a:t>
            </a:r>
          </a:p>
          <a:p>
            <a:pPr eaLnBrk="1" hangingPunct="1"/>
            <a:endParaRPr lang="en-US" sz="1200" b="1" dirty="0" smtClean="0"/>
          </a:p>
          <a:p>
            <a:pPr eaLnBrk="1" hangingPunct="1"/>
            <a:r>
              <a:rPr lang="en-US" sz="1200" b="1" dirty="0" smtClean="0"/>
              <a:t>SELECT ALL AVAILABLE_PARTS.SUPPLIER_,NR AVAILABLE_PARTS.PART_NR, AVAILABLE_PARTS.QTY</a:t>
            </a:r>
          </a:p>
          <a:p>
            <a:pPr eaLnBrk="1" hangingPunct="1"/>
            <a:r>
              <a:rPr lang="en-US" sz="1200" b="1" dirty="0" smtClean="0"/>
              <a:t>FROM AVAILABLE_PARTS</a:t>
            </a:r>
          </a:p>
          <a:p>
            <a:pPr eaLnBrk="1" hangingPunct="1"/>
            <a:r>
              <a:rPr lang="en-US" sz="1200" b="1" dirty="0" smtClean="0"/>
              <a:t>WHERE ((( AVAILABLE_PARTS.QTY)&lt;=300))</a:t>
            </a:r>
          </a:p>
          <a:p>
            <a:pPr eaLnBrk="1" hangingPunct="1"/>
            <a:r>
              <a:rPr lang="en-US" sz="1200" b="1" dirty="0" smtClean="0"/>
              <a:t>ORDER BY AVAILABLE_PARTS.QTY;</a:t>
            </a:r>
          </a:p>
          <a:p>
            <a:pPr eaLnBrk="1" hangingPunct="1"/>
            <a:endParaRPr lang="en-US" sz="1200" b="1" dirty="0" smtClean="0"/>
          </a:p>
          <a:p>
            <a:pPr eaLnBrk="1" hangingPunct="1"/>
            <a:r>
              <a:rPr lang="en-US" sz="1200" b="1" dirty="0" smtClean="0"/>
              <a:t>3. What is the difference between:</a:t>
            </a:r>
          </a:p>
          <a:p>
            <a:pPr eaLnBrk="1" hangingPunct="1"/>
            <a:endParaRPr lang="en-US" sz="1200" b="1" dirty="0" smtClean="0"/>
          </a:p>
          <a:p>
            <a:pPr eaLnBrk="1" hangingPunct="1"/>
            <a:r>
              <a:rPr lang="en-US" sz="1200" b="1" dirty="0" smtClean="0"/>
              <a:t>a) SELECT AVAILABLE_PARTS.SUPPLIER_NR, AVAILABLE_PARTS.QTY</a:t>
            </a:r>
          </a:p>
          <a:p>
            <a:pPr eaLnBrk="1" hangingPunct="1"/>
            <a:r>
              <a:rPr lang="en-US" sz="1200" b="1" dirty="0" smtClean="0"/>
              <a:t>FROM AVAILABLE_PARTS</a:t>
            </a:r>
          </a:p>
          <a:p>
            <a:pPr eaLnBrk="1" hangingPunct="1"/>
            <a:r>
              <a:rPr lang="en-US" sz="1200" b="1" dirty="0" smtClean="0"/>
              <a:t>WHERE ((( AVAILABLE_PARTS.SUPPLIER_NR)&lt;&gt;'P1') AND (( AVAILABLE_PARTS.QTY)&lt;400));</a:t>
            </a:r>
          </a:p>
          <a:p>
            <a:pPr eaLnBrk="1" hangingPunct="1"/>
            <a:endParaRPr lang="en-US" sz="1200" b="1" dirty="0" smtClean="0"/>
          </a:p>
          <a:p>
            <a:pPr eaLnBrk="1" hangingPunct="1"/>
            <a:r>
              <a:rPr lang="en-US" sz="1200" b="1" dirty="0" smtClean="0"/>
              <a:t>b) SELECT AVAILABLE_PARTS.SUPPLIER_NR, AVAILABLE_PARTS.QTY</a:t>
            </a:r>
          </a:p>
          <a:p>
            <a:pPr eaLnBrk="1" hangingPunct="1"/>
            <a:r>
              <a:rPr lang="en-US" sz="1200" b="1" dirty="0" smtClean="0"/>
              <a:t>FROM AVAILABLE_PARTS</a:t>
            </a:r>
          </a:p>
          <a:p>
            <a:pPr eaLnBrk="1" hangingPunct="1"/>
            <a:r>
              <a:rPr lang="en-US" sz="1200" b="1" dirty="0" smtClean="0"/>
              <a:t>WHERE ((( AVAILABLE_PARTS.SUPPLIER_NR)&lt;&gt;'P1') OR (( AVAILABLE_PARTS.QTY)&lt;400));</a:t>
            </a:r>
          </a:p>
          <a:p>
            <a:pPr eaLnBrk="1" hangingPunct="1"/>
            <a:endParaRPr lang="en-GB" sz="1200" b="1" dirty="0"/>
          </a:p>
        </p:txBody>
      </p:sp>
      <p:sp>
        <p:nvSpPr>
          <p:cNvPr id="158851" name="Text Box 131"/>
          <p:cNvSpPr txBox="1">
            <a:spLocks noChangeArrowheads="1"/>
          </p:cNvSpPr>
          <p:nvPr/>
        </p:nvSpPr>
        <p:spPr bwMode="auto">
          <a:xfrm>
            <a:off x="228600" y="1828800"/>
            <a:ext cx="29604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dirty="0"/>
              <a:t>Table : </a:t>
            </a:r>
            <a:r>
              <a:rPr lang="en-GB" dirty="0" err="1" smtClean="0"/>
              <a:t>available_parts</a:t>
            </a:r>
            <a:endParaRPr lang="en-US" dirty="0"/>
          </a:p>
        </p:txBody>
      </p:sp>
      <p:sp>
        <p:nvSpPr>
          <p:cNvPr id="158852" name="Text Box 132"/>
          <p:cNvSpPr txBox="1">
            <a:spLocks noChangeArrowheads="1"/>
          </p:cNvSpPr>
          <p:nvPr/>
        </p:nvSpPr>
        <p:spPr bwMode="auto">
          <a:xfrm>
            <a:off x="136525" y="6289675"/>
            <a:ext cx="49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>
                <a:cs typeface="Times New Roman" pitchFamily="18" charset="0"/>
              </a:rPr>
              <a:t>☺</a:t>
            </a:r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420888"/>
            <a:ext cx="26574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157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8CA8-A9A3-4695-BB8F-1C568ADF6113}" type="slidenum">
              <a:rPr lang="en-US"/>
              <a:pPr/>
              <a:t>2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outcomes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Learning outcomes – the student will be able to</a:t>
            </a:r>
          </a:p>
          <a:p>
            <a:pPr lvl="1"/>
            <a:r>
              <a:rPr lang="en-GB" dirty="0" smtClean="0"/>
              <a:t>Use </a:t>
            </a:r>
            <a:r>
              <a:rPr lang="en-GB" dirty="0"/>
              <a:t>the following SQL syntax – SELECT INTO</a:t>
            </a:r>
          </a:p>
          <a:p>
            <a:pPr lvl="1"/>
            <a:r>
              <a:rPr lang="en-GB" dirty="0"/>
              <a:t>Use the SQL Inner Join table expression. </a:t>
            </a:r>
          </a:p>
        </p:txBody>
      </p:sp>
    </p:spTree>
    <p:extLst>
      <p:ext uri="{BB962C8B-B14F-4D97-AF65-F5344CB8AC3E}">
        <p14:creationId xmlns:p14="http://schemas.microsoft.com/office/powerpoint/2010/main" val="200213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Table Joins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464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4D29-1A07-4EB9-8281-B3BCA0D155D1}" type="slidenum">
              <a:rPr lang="en-US"/>
              <a:pPr/>
              <a:t>4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Table Expression – Inner Join</a:t>
            </a:r>
            <a:endParaRPr lang="en-US"/>
          </a:p>
        </p:txBody>
      </p:sp>
      <p:pic>
        <p:nvPicPr>
          <p:cNvPr id="17715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3600"/>
            <a:ext cx="8280400" cy="302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663575" y="5610225"/>
            <a:ext cx="7583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/>
              <a:t>These 2 tables share common values in the Supplier Number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0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9B11D-D0A1-4EB3-8720-2733A9A7255A}" type="slidenum">
              <a:rPr lang="en-US"/>
              <a:pPr/>
              <a:t>5</a:t>
            </a:fld>
            <a:endParaRPr 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Table Expression – Inner Join</a:t>
            </a:r>
            <a:endParaRPr lang="en-US"/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323850" y="5229225"/>
            <a:ext cx="34766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IE"/>
              <a:t>These 2 tables share common values in the Supplier Number</a:t>
            </a:r>
            <a:endParaRPr lang="en-US"/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0" y="1916113"/>
            <a:ext cx="205105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b="1">
                <a:solidFill>
                  <a:srgbClr val="000000"/>
                </a:solidFill>
                <a:latin typeface="Arial" charset="0"/>
                <a:cs typeface="Arial" charset="0"/>
              </a:rPr>
              <a:t>SUPPLIERS</a:t>
            </a:r>
            <a:r>
              <a:rPr lang="en-US"/>
              <a:t> </a:t>
            </a:r>
          </a:p>
        </p:txBody>
      </p:sp>
      <p:graphicFrame>
        <p:nvGraphicFramePr>
          <p:cNvPr id="178337" name="Group 161"/>
          <p:cNvGraphicFramePr>
            <a:graphicFrameLocks noGrp="1"/>
          </p:cNvGraphicFramePr>
          <p:nvPr/>
        </p:nvGraphicFramePr>
        <p:xfrm>
          <a:off x="323850" y="2492375"/>
          <a:ext cx="3743325" cy="2116138"/>
        </p:xfrm>
        <a:graphic>
          <a:graphicData uri="http://schemas.openxmlformats.org/drawingml/2006/table">
            <a:tbl>
              <a:tblPr/>
              <a:tblGrid>
                <a:gridCol w="744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S_NR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S_NAME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STATUS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S_CITY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S1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SMITH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45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DUBLIN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S2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JONES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PARIS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S3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BLAKE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PARIS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S4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CLARK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45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DUBLIN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S5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ADAMS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ATHENS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8338" name="Rectangle 162"/>
          <p:cNvSpPr>
            <a:spLocks noChangeArrowheads="1"/>
          </p:cNvSpPr>
          <p:nvPr/>
        </p:nvSpPr>
        <p:spPr bwMode="auto">
          <a:xfrm>
            <a:off x="5003800" y="1700213"/>
            <a:ext cx="3203575" cy="4587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b="1">
                <a:solidFill>
                  <a:srgbClr val="000000"/>
                </a:solidFill>
                <a:latin typeface="Arial" charset="0"/>
                <a:cs typeface="Arial" charset="0"/>
              </a:rPr>
              <a:t>AVAILABLE_PARTS</a:t>
            </a:r>
            <a:r>
              <a:rPr lang="en-US"/>
              <a:t> </a:t>
            </a:r>
          </a:p>
        </p:txBody>
      </p:sp>
      <p:graphicFrame>
        <p:nvGraphicFramePr>
          <p:cNvPr id="178568" name="Group 392"/>
          <p:cNvGraphicFramePr>
            <a:graphicFrameLocks noGrp="1"/>
          </p:cNvGraphicFramePr>
          <p:nvPr/>
        </p:nvGraphicFramePr>
        <p:xfrm>
          <a:off x="4932363" y="2276475"/>
          <a:ext cx="3308350" cy="3657600"/>
        </p:xfrm>
        <a:graphic>
          <a:graphicData uri="http://schemas.openxmlformats.org/drawingml/2006/table">
            <a:tbl>
              <a:tblPr/>
              <a:tblGrid>
                <a:gridCol w="169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SUPPLIER_NR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PART_NR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QTY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S1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P1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300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S1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P2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S1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P3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400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S1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P4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S1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P5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S1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P6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S2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P1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300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S2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P2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600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S4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P2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S4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P4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300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S4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P5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400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8569" name="Oval 393"/>
          <p:cNvSpPr>
            <a:spLocks noChangeArrowheads="1"/>
          </p:cNvSpPr>
          <p:nvPr/>
        </p:nvSpPr>
        <p:spPr bwMode="auto">
          <a:xfrm>
            <a:off x="250825" y="2708275"/>
            <a:ext cx="576263" cy="576263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78570" name="Oval 394"/>
          <p:cNvSpPr>
            <a:spLocks noChangeArrowheads="1"/>
          </p:cNvSpPr>
          <p:nvPr/>
        </p:nvSpPr>
        <p:spPr bwMode="auto">
          <a:xfrm>
            <a:off x="4859338" y="2565400"/>
            <a:ext cx="504825" cy="287338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78571" name="Oval 395"/>
          <p:cNvSpPr>
            <a:spLocks noChangeArrowheads="1"/>
          </p:cNvSpPr>
          <p:nvPr/>
        </p:nvSpPr>
        <p:spPr bwMode="auto">
          <a:xfrm>
            <a:off x="4859338" y="2924175"/>
            <a:ext cx="504825" cy="287338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78572" name="Oval 396"/>
          <p:cNvSpPr>
            <a:spLocks noChangeArrowheads="1"/>
          </p:cNvSpPr>
          <p:nvPr/>
        </p:nvSpPr>
        <p:spPr bwMode="auto">
          <a:xfrm>
            <a:off x="4859338" y="3213100"/>
            <a:ext cx="504825" cy="287338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78573" name="Oval 397"/>
          <p:cNvSpPr>
            <a:spLocks noChangeArrowheads="1"/>
          </p:cNvSpPr>
          <p:nvPr/>
        </p:nvSpPr>
        <p:spPr bwMode="auto">
          <a:xfrm>
            <a:off x="4932363" y="3500438"/>
            <a:ext cx="504825" cy="287337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78574" name="Oval 398"/>
          <p:cNvSpPr>
            <a:spLocks noChangeArrowheads="1"/>
          </p:cNvSpPr>
          <p:nvPr/>
        </p:nvSpPr>
        <p:spPr bwMode="auto">
          <a:xfrm>
            <a:off x="4859338" y="3789363"/>
            <a:ext cx="504825" cy="287337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78575" name="Line 399"/>
          <p:cNvSpPr>
            <a:spLocks noChangeShapeType="1"/>
          </p:cNvSpPr>
          <p:nvPr/>
        </p:nvSpPr>
        <p:spPr bwMode="auto">
          <a:xfrm flipV="1">
            <a:off x="755650" y="2636838"/>
            <a:ext cx="4103688" cy="2159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78576" name="Line 400"/>
          <p:cNvSpPr>
            <a:spLocks noChangeShapeType="1"/>
          </p:cNvSpPr>
          <p:nvPr/>
        </p:nvSpPr>
        <p:spPr bwMode="auto">
          <a:xfrm>
            <a:off x="4140200" y="2636838"/>
            <a:ext cx="647700" cy="11525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78577" name="Line 401"/>
          <p:cNvSpPr>
            <a:spLocks noChangeShapeType="1"/>
          </p:cNvSpPr>
          <p:nvPr/>
        </p:nvSpPr>
        <p:spPr bwMode="auto">
          <a:xfrm>
            <a:off x="4140200" y="2636838"/>
            <a:ext cx="647700" cy="3603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78578" name="Line 402"/>
          <p:cNvSpPr>
            <a:spLocks noChangeShapeType="1"/>
          </p:cNvSpPr>
          <p:nvPr/>
        </p:nvSpPr>
        <p:spPr bwMode="auto">
          <a:xfrm>
            <a:off x="4140200" y="2636838"/>
            <a:ext cx="719138" cy="6477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78579" name="Line 403"/>
          <p:cNvSpPr>
            <a:spLocks noChangeShapeType="1"/>
          </p:cNvSpPr>
          <p:nvPr/>
        </p:nvSpPr>
        <p:spPr bwMode="auto">
          <a:xfrm>
            <a:off x="4140200" y="2636838"/>
            <a:ext cx="719138" cy="9366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7488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3DA08-A3C7-449F-AB0C-604860447375}" type="slidenum">
              <a:rPr lang="en-US"/>
              <a:pPr/>
              <a:t>6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Expression:InnerJoin</a:t>
            </a:r>
          </a:p>
        </p:txBody>
      </p:sp>
      <p:pic>
        <p:nvPicPr>
          <p:cNvPr id="16179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7924800" cy="300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4419600" y="1752600"/>
            <a:ext cx="1447800" cy="35814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592138" y="5610225"/>
            <a:ext cx="85518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IE"/>
              <a:t>An Innerjoin will join the two tables bases on common values. Only records where common values exist will form part of the query result – thus no S5 entry.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2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7174A-F025-479E-8102-16D800B2076D}" type="slidenum">
              <a:rPr lang="en-US"/>
              <a:pPr/>
              <a:t>7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Table Expression - InnerJoin</a:t>
            </a:r>
            <a:endParaRPr lang="en-US"/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71438" y="1773238"/>
            <a:ext cx="9072562" cy="48387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80808"/>
                </a:solidFill>
              </a:rPr>
              <a:t>SELECT </a:t>
            </a:r>
          </a:p>
          <a:p>
            <a:r>
              <a:rPr lang="en-US" dirty="0">
                <a:solidFill>
                  <a:srgbClr val="080808"/>
                </a:solidFill>
              </a:rPr>
              <a:t>  SUPPLIERS.S_NAME, </a:t>
            </a:r>
          </a:p>
          <a:p>
            <a:r>
              <a:rPr lang="en-US" dirty="0">
                <a:solidFill>
                  <a:srgbClr val="080808"/>
                </a:solidFill>
              </a:rPr>
              <a:t>  SUPPLIERS.STATUS,   </a:t>
            </a:r>
          </a:p>
          <a:p>
            <a:r>
              <a:rPr lang="en-US" dirty="0">
                <a:solidFill>
                  <a:srgbClr val="080808"/>
                </a:solidFill>
              </a:rPr>
              <a:t>  SUPPLIERS.S_CITY, </a:t>
            </a:r>
          </a:p>
          <a:p>
            <a:r>
              <a:rPr lang="en-US" dirty="0">
                <a:solidFill>
                  <a:srgbClr val="080808"/>
                </a:solidFill>
              </a:rPr>
              <a:t>  SUPPLIERS.S_NR, </a:t>
            </a:r>
          </a:p>
          <a:p>
            <a:r>
              <a:rPr lang="en-US" dirty="0">
                <a:solidFill>
                  <a:srgbClr val="080808"/>
                </a:solidFill>
              </a:rPr>
              <a:t>  AVAILABLE_PARTS.PART_NR,</a:t>
            </a:r>
          </a:p>
          <a:p>
            <a:r>
              <a:rPr lang="en-US" dirty="0">
                <a:solidFill>
                  <a:srgbClr val="080808"/>
                </a:solidFill>
              </a:rPr>
              <a:t>  AVAILABLE_PARTS.QTY</a:t>
            </a:r>
          </a:p>
          <a:p>
            <a:r>
              <a:rPr lang="en-US" dirty="0">
                <a:solidFill>
                  <a:srgbClr val="080808"/>
                </a:solidFill>
              </a:rPr>
              <a:t>FROM </a:t>
            </a:r>
          </a:p>
          <a:p>
            <a:r>
              <a:rPr lang="en-US" dirty="0">
                <a:solidFill>
                  <a:srgbClr val="080808"/>
                </a:solidFill>
              </a:rPr>
              <a:t>       </a:t>
            </a:r>
            <a:r>
              <a:rPr lang="en-US" dirty="0">
                <a:solidFill>
                  <a:srgbClr val="FF3300"/>
                </a:solidFill>
              </a:rPr>
              <a:t>SUPPLIERS </a:t>
            </a:r>
          </a:p>
          <a:p>
            <a:r>
              <a:rPr lang="en-US" dirty="0">
                <a:solidFill>
                  <a:srgbClr val="FF3300"/>
                </a:solidFill>
              </a:rPr>
              <a:t>    INNER JOIN </a:t>
            </a:r>
          </a:p>
          <a:p>
            <a:r>
              <a:rPr lang="en-US" dirty="0">
                <a:solidFill>
                  <a:srgbClr val="FF3300"/>
                </a:solidFill>
              </a:rPr>
              <a:t>       AVAILABLE_PARTS </a:t>
            </a:r>
          </a:p>
          <a:p>
            <a:r>
              <a:rPr lang="en-US" dirty="0">
                <a:solidFill>
                  <a:srgbClr val="FF3300"/>
                </a:solidFill>
              </a:rPr>
              <a:t>  ON</a:t>
            </a:r>
          </a:p>
          <a:p>
            <a:r>
              <a:rPr lang="en-US" dirty="0">
                <a:solidFill>
                  <a:srgbClr val="FF3300"/>
                </a:solidFill>
              </a:rPr>
              <a:t>    SUPPLIERS.S_NR=AVAILABLE_PARTS.SUPPLIER_NR;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0821" y="1412776"/>
            <a:ext cx="4083179" cy="216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7465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Types of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Other Joins...</a:t>
            </a:r>
          </a:p>
          <a:p>
            <a:pPr>
              <a:buNone/>
            </a:pPr>
            <a:r>
              <a:rPr lang="en-US" i="1" dirty="0" err="1" smtClean="0"/>
              <a:t>join_table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i="1" dirty="0" err="1" smtClean="0"/>
              <a:t>table_reference</a:t>
            </a:r>
            <a:r>
              <a:rPr lang="en-US" dirty="0" smtClean="0"/>
              <a:t> [INNER | CROSS] JOIN </a:t>
            </a:r>
            <a:r>
              <a:rPr lang="en-US" i="1" dirty="0" err="1" smtClean="0"/>
              <a:t>table_factor</a:t>
            </a:r>
            <a:r>
              <a:rPr lang="en-US" dirty="0" smtClean="0"/>
              <a:t> [</a:t>
            </a:r>
            <a:r>
              <a:rPr lang="en-US" i="1" dirty="0" err="1" smtClean="0"/>
              <a:t>join_condition</a:t>
            </a:r>
            <a:r>
              <a:rPr lang="en-US" dirty="0" smtClean="0"/>
              <a:t>]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i="1" dirty="0" err="1" smtClean="0"/>
              <a:t>table_reference</a:t>
            </a:r>
            <a:r>
              <a:rPr lang="en-US" dirty="0" smtClean="0"/>
              <a:t> STRAIGHT_JOIN </a:t>
            </a:r>
            <a:r>
              <a:rPr lang="en-US" i="1" dirty="0" err="1" smtClean="0"/>
              <a:t>table_factor</a:t>
            </a:r>
            <a:r>
              <a:rPr lang="en-US" dirty="0" smtClean="0"/>
              <a:t> | </a:t>
            </a:r>
          </a:p>
          <a:p>
            <a:pPr>
              <a:buNone/>
            </a:pPr>
            <a:r>
              <a:rPr lang="en-US" i="1" dirty="0" err="1" smtClean="0"/>
              <a:t>table_reference</a:t>
            </a:r>
            <a:r>
              <a:rPr lang="en-US" dirty="0" smtClean="0"/>
              <a:t> STRAIGHT_JOIN </a:t>
            </a:r>
            <a:r>
              <a:rPr lang="en-US" i="1" dirty="0" err="1" smtClean="0"/>
              <a:t>table_factor</a:t>
            </a:r>
            <a:r>
              <a:rPr lang="en-US" dirty="0" smtClean="0"/>
              <a:t> ON </a:t>
            </a:r>
            <a:r>
              <a:rPr lang="en-US" i="1" dirty="0" smtClean="0"/>
              <a:t>condition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table_reference</a:t>
            </a:r>
            <a:r>
              <a:rPr lang="en-US" dirty="0" smtClean="0"/>
              <a:t> LEFT [OUTER] JOIN </a:t>
            </a:r>
            <a:r>
              <a:rPr lang="en-US" i="1" dirty="0" err="1" smtClean="0"/>
              <a:t>table_reference</a:t>
            </a:r>
            <a:r>
              <a:rPr lang="en-US" dirty="0" smtClean="0"/>
              <a:t> </a:t>
            </a:r>
            <a:r>
              <a:rPr lang="en-US" i="1" dirty="0" err="1" smtClean="0"/>
              <a:t>join_condition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table_reference</a:t>
            </a:r>
            <a:r>
              <a:rPr lang="en-US" dirty="0" smtClean="0"/>
              <a:t> NATURAL [LEFT [OUTER]] JOIN </a:t>
            </a:r>
            <a:r>
              <a:rPr lang="en-US" i="1" dirty="0" err="1" smtClean="0"/>
              <a:t>table_factor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table_reference</a:t>
            </a:r>
            <a:r>
              <a:rPr lang="en-US" dirty="0" smtClean="0"/>
              <a:t> RIGHT [OUTER] JOIN </a:t>
            </a:r>
            <a:r>
              <a:rPr lang="en-US" i="1" dirty="0" err="1" smtClean="0"/>
              <a:t>table_reference</a:t>
            </a:r>
            <a:r>
              <a:rPr lang="en-US" dirty="0" smtClean="0"/>
              <a:t> </a:t>
            </a:r>
            <a:r>
              <a:rPr lang="en-US" i="1" dirty="0" err="1" smtClean="0"/>
              <a:t>join_condition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table_reference</a:t>
            </a:r>
            <a:r>
              <a:rPr lang="en-US" dirty="0" smtClean="0"/>
              <a:t> NATURAL [RIGHT [OUTER]] JOIN </a:t>
            </a:r>
            <a:r>
              <a:rPr lang="en-US" i="1" dirty="0" err="1" smtClean="0"/>
              <a:t>table_factor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7174A-F025-479E-8102-16D800B2076D}" type="slidenum">
              <a:rPr lang="en-US"/>
              <a:pPr/>
              <a:t>9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Table Expression - </a:t>
            </a:r>
            <a:r>
              <a:rPr lang="en-IE" dirty="0" err="1" smtClean="0"/>
              <a:t>LeftJoin</a:t>
            </a:r>
            <a:endParaRPr lang="en-US" dirty="0"/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323528" y="1772816"/>
            <a:ext cx="8208912" cy="4893647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80808"/>
                </a:solidFill>
              </a:rPr>
              <a:t>SELECT </a:t>
            </a:r>
          </a:p>
          <a:p>
            <a:r>
              <a:rPr lang="en-US" dirty="0">
                <a:solidFill>
                  <a:srgbClr val="080808"/>
                </a:solidFill>
              </a:rPr>
              <a:t>  SUPPLIERS.S_NAME, </a:t>
            </a:r>
          </a:p>
          <a:p>
            <a:r>
              <a:rPr lang="en-US" dirty="0">
                <a:solidFill>
                  <a:srgbClr val="080808"/>
                </a:solidFill>
              </a:rPr>
              <a:t>  SUPPLIERS.STATUS,   </a:t>
            </a:r>
          </a:p>
          <a:p>
            <a:r>
              <a:rPr lang="en-US" dirty="0">
                <a:solidFill>
                  <a:srgbClr val="080808"/>
                </a:solidFill>
              </a:rPr>
              <a:t>  SUPPLIERS.S_CITY, </a:t>
            </a:r>
          </a:p>
          <a:p>
            <a:r>
              <a:rPr lang="en-US" dirty="0">
                <a:solidFill>
                  <a:srgbClr val="080808"/>
                </a:solidFill>
              </a:rPr>
              <a:t>  SUPPLIERS.S_NR, </a:t>
            </a:r>
          </a:p>
          <a:p>
            <a:r>
              <a:rPr lang="en-US" dirty="0">
                <a:solidFill>
                  <a:srgbClr val="080808"/>
                </a:solidFill>
              </a:rPr>
              <a:t>  AVAILABLE_PARTS.PART_NR,</a:t>
            </a:r>
          </a:p>
          <a:p>
            <a:r>
              <a:rPr lang="en-US" dirty="0">
                <a:solidFill>
                  <a:srgbClr val="080808"/>
                </a:solidFill>
              </a:rPr>
              <a:t>  AVAILABLE_PARTS.QTY</a:t>
            </a:r>
          </a:p>
          <a:p>
            <a:r>
              <a:rPr lang="en-US" dirty="0">
                <a:solidFill>
                  <a:srgbClr val="080808"/>
                </a:solidFill>
              </a:rPr>
              <a:t>FROM </a:t>
            </a:r>
          </a:p>
          <a:p>
            <a:r>
              <a:rPr lang="en-US" dirty="0"/>
              <a:t>       SUPPLIERS </a:t>
            </a:r>
          </a:p>
          <a:p>
            <a:r>
              <a:rPr lang="en-US" dirty="0"/>
              <a:t>    </a:t>
            </a:r>
            <a:r>
              <a:rPr lang="en-US" dirty="0" smtClean="0">
                <a:solidFill>
                  <a:srgbClr val="FF0000"/>
                </a:solidFill>
              </a:rPr>
              <a:t>LEFT </a:t>
            </a:r>
            <a:r>
              <a:rPr lang="en-US" dirty="0">
                <a:solidFill>
                  <a:srgbClr val="FF0000"/>
                </a:solidFill>
              </a:rPr>
              <a:t>JOIN </a:t>
            </a:r>
          </a:p>
          <a:p>
            <a:r>
              <a:rPr lang="en-US" dirty="0"/>
              <a:t>       AVAILABLE_PARTS </a:t>
            </a:r>
          </a:p>
          <a:p>
            <a:r>
              <a:rPr lang="en-US" dirty="0"/>
              <a:t>  ON</a:t>
            </a:r>
          </a:p>
          <a:p>
            <a:r>
              <a:rPr lang="en-US" dirty="0"/>
              <a:t>    SUPPLIERS.S_NR=AVAILABLE_PARTS.SUPPLIER_NR</a:t>
            </a:r>
            <a:r>
              <a:rPr lang="en-US" dirty="0">
                <a:solidFill>
                  <a:srgbClr val="FF3300"/>
                </a:solidFill>
              </a:rPr>
              <a:t>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6941" y="1556792"/>
            <a:ext cx="4217059" cy="2416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7465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863</TotalTime>
  <Words>1175</Words>
  <Application>Microsoft Office PowerPoint</Application>
  <PresentationFormat>On-screen Show (4:3)</PresentationFormat>
  <Paragraphs>289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Courier New</vt:lpstr>
      <vt:lpstr>Georgia</vt:lpstr>
      <vt:lpstr>Tahoma</vt:lpstr>
      <vt:lpstr>Times New Roman</vt:lpstr>
      <vt:lpstr>Wingdings</vt:lpstr>
      <vt:lpstr>Wingdings 2</vt:lpstr>
      <vt:lpstr>Civic</vt:lpstr>
      <vt:lpstr>Structured Query Language - II</vt:lpstr>
      <vt:lpstr>Learning outcomes</vt:lpstr>
      <vt:lpstr>Table Joins</vt:lpstr>
      <vt:lpstr>Table Expression – Inner Join</vt:lpstr>
      <vt:lpstr>Table Expression – Inner Join</vt:lpstr>
      <vt:lpstr>Expression:InnerJoin</vt:lpstr>
      <vt:lpstr>Table Expression - InnerJoin</vt:lpstr>
      <vt:lpstr>Types of Joins</vt:lpstr>
      <vt:lpstr>Table Expression - LeftJoin</vt:lpstr>
      <vt:lpstr>Syntax (MySQL)</vt:lpstr>
      <vt:lpstr>SELECT INTO Example</vt:lpstr>
      <vt:lpstr>SELECT INTO – Useful Tip </vt:lpstr>
      <vt:lpstr>SELECT INTO – Useful Tip </vt:lpstr>
      <vt:lpstr>Syntax (MySQL)</vt:lpstr>
      <vt:lpstr>Select expression</vt:lpstr>
      <vt:lpstr>select_expr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Gerry.Guinane</dc:creator>
  <cp:lastModifiedBy>Gerry.Guinane</cp:lastModifiedBy>
  <cp:revision>73</cp:revision>
  <dcterms:created xsi:type="dcterms:W3CDTF">1601-01-01T00:00:00Z</dcterms:created>
  <dcterms:modified xsi:type="dcterms:W3CDTF">2017-10-10T09:08:26Z</dcterms:modified>
</cp:coreProperties>
</file>