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4"/>
  </p:notesMasterIdLst>
  <p:sldIdLst>
    <p:sldId id="281" r:id="rId2"/>
    <p:sldId id="282" r:id="rId3"/>
    <p:sldId id="312" r:id="rId4"/>
    <p:sldId id="313" r:id="rId5"/>
    <p:sldId id="328" r:id="rId6"/>
    <p:sldId id="316" r:id="rId7"/>
    <p:sldId id="317" r:id="rId8"/>
    <p:sldId id="318" r:id="rId9"/>
    <p:sldId id="321" r:id="rId10"/>
    <p:sldId id="322" r:id="rId11"/>
    <p:sldId id="329" r:id="rId12"/>
    <p:sldId id="332" r:id="rId13"/>
    <p:sldId id="333" r:id="rId14"/>
    <p:sldId id="331" r:id="rId15"/>
    <p:sldId id="341" r:id="rId16"/>
    <p:sldId id="330" r:id="rId17"/>
    <p:sldId id="334" r:id="rId18"/>
    <p:sldId id="340" r:id="rId19"/>
    <p:sldId id="338" r:id="rId20"/>
    <p:sldId id="339" r:id="rId21"/>
    <p:sldId id="337" r:id="rId22"/>
    <p:sldId id="336"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3300"/>
    <a:srgbClr val="080808"/>
    <a:srgbClr val="99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82047" autoAdjust="0"/>
  </p:normalViewPr>
  <p:slideViewPr>
    <p:cSldViewPr>
      <p:cViewPr varScale="1">
        <p:scale>
          <a:sx n="80" d="100"/>
          <a:sy n="80" d="100"/>
        </p:scale>
        <p:origin x="1554" y="84"/>
      </p:cViewPr>
      <p:guideLst>
        <p:guide orient="horz" pos="2160"/>
        <p:guide pos="2880"/>
      </p:guideLst>
    </p:cSldViewPr>
  </p:slideViewPr>
  <p:outlineViewPr>
    <p:cViewPr>
      <p:scale>
        <a:sx n="33" d="100"/>
        <a:sy n="33" d="100"/>
      </p:scale>
      <p:origin x="0" y="101"/>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55F24DC-86B1-4770-906B-FDA7A72F76AE}" type="slidenum">
              <a:rPr lang="en-US"/>
              <a:pPr>
                <a:defRPr/>
              </a:pPr>
              <a:t>‹#›</a:t>
            </a:fld>
            <a:endParaRPr lang="en-US"/>
          </a:p>
        </p:txBody>
      </p:sp>
    </p:spTree>
    <p:extLst>
      <p:ext uri="{BB962C8B-B14F-4D97-AF65-F5344CB8AC3E}">
        <p14:creationId xmlns:p14="http://schemas.microsoft.com/office/powerpoint/2010/main" val="326204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CREATE TABLE `</a:t>
            </a:r>
            <a:r>
              <a:rPr lang="en-IE" dirty="0" err="1" smtClean="0"/>
              <a:t>top_suppliers</a:t>
            </a:r>
            <a:r>
              <a:rPr lang="en-IE" dirty="0" smtClean="0"/>
              <a:t>` </a:t>
            </a:r>
          </a:p>
          <a:p>
            <a:r>
              <a:rPr lang="en-IE" dirty="0" smtClean="0"/>
              <a:t>(  `SUPPLIER_NR` varchar(45) NOT NULL,  </a:t>
            </a:r>
          </a:p>
          <a:p>
            <a:r>
              <a:rPr lang="en-IE" dirty="0" smtClean="0"/>
              <a:t>`NAME` varchar(45) NOT NULL,  </a:t>
            </a:r>
          </a:p>
          <a:p>
            <a:r>
              <a:rPr lang="en-IE" dirty="0" smtClean="0"/>
              <a:t>`STAT` </a:t>
            </a:r>
            <a:r>
              <a:rPr lang="en-IE" dirty="0" err="1" smtClean="0"/>
              <a:t>int</a:t>
            </a:r>
            <a:r>
              <a:rPr lang="en-IE" dirty="0" smtClean="0"/>
              <a:t>(10) unsigned NOT NULL,  </a:t>
            </a:r>
          </a:p>
          <a:p>
            <a:r>
              <a:rPr lang="en-IE" dirty="0" smtClean="0"/>
              <a:t>`CITY` varchar(45) NOT NULL,  </a:t>
            </a:r>
          </a:p>
          <a:p>
            <a:r>
              <a:rPr lang="en-IE" dirty="0" smtClean="0"/>
              <a:t>PRIMARY KEY (`SUPPLIER_NR`)) </a:t>
            </a:r>
          </a:p>
          <a:p>
            <a:r>
              <a:rPr lang="en-IE" dirty="0" smtClean="0"/>
              <a:t>ENGINE=</a:t>
            </a:r>
            <a:r>
              <a:rPr lang="en-IE" dirty="0" err="1" smtClean="0"/>
              <a:t>InnoDB</a:t>
            </a:r>
            <a:r>
              <a:rPr lang="en-IE" dirty="0" smtClean="0"/>
              <a:t> DEFAULT CHARSET=latin1;</a:t>
            </a:r>
            <a:endParaRPr lang="en-IE" dirty="0"/>
          </a:p>
        </p:txBody>
      </p:sp>
      <p:sp>
        <p:nvSpPr>
          <p:cNvPr id="4" name="Slide Number Placeholder 3"/>
          <p:cNvSpPr>
            <a:spLocks noGrp="1"/>
          </p:cNvSpPr>
          <p:nvPr>
            <p:ph type="sldNum" sz="quarter" idx="10"/>
          </p:nvPr>
        </p:nvSpPr>
        <p:spPr/>
        <p:txBody>
          <a:bodyPr/>
          <a:lstStyle/>
          <a:p>
            <a:pPr>
              <a:defRPr/>
            </a:pPr>
            <a:fld id="{555F24DC-86B1-4770-906B-FDA7A72F76AE}" type="slidenum">
              <a:rPr lang="en-US" smtClean="0"/>
              <a:pPr>
                <a:defRPr/>
              </a:pPr>
              <a:t>10</a:t>
            </a:fld>
            <a:endParaRPr lang="en-US"/>
          </a:p>
        </p:txBody>
      </p:sp>
    </p:spTree>
    <p:extLst>
      <p:ext uri="{BB962C8B-B14F-4D97-AF65-F5344CB8AC3E}">
        <p14:creationId xmlns:p14="http://schemas.microsoft.com/office/powerpoint/2010/main" val="172959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2847906C-C54A-4641-B713-0E82A43C5673}"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
        <p:nvSpPr>
          <p:cNvPr id="20" name="Text Box 9"/>
          <p:cNvSpPr txBox="1">
            <a:spLocks noChangeArrowheads="1"/>
          </p:cNvSpPr>
          <p:nvPr userDrawn="1"/>
        </p:nvSpPr>
        <p:spPr bwMode="auto">
          <a:xfrm rot="16200000">
            <a:off x="8591550" y="338138"/>
            <a:ext cx="890588" cy="214312"/>
          </a:xfrm>
          <a:prstGeom prst="rect">
            <a:avLst/>
          </a:prstGeom>
          <a:noFill/>
          <a:ln w="9525">
            <a:noFill/>
            <a:miter lim="800000"/>
            <a:headEnd/>
            <a:tailEnd/>
          </a:ln>
          <a:effectLst/>
        </p:spPr>
        <p:txBody>
          <a:bodyPr wrap="none">
            <a:spAutoFit/>
          </a:bodyPr>
          <a:lstStyle/>
          <a:p>
            <a:pPr>
              <a:defRPr/>
            </a:pPr>
            <a:r>
              <a:rPr lang="en-US" sz="800">
                <a:solidFill>
                  <a:srgbClr val="FF3300"/>
                </a:solidFill>
                <a:cs typeface="Times New Roman" pitchFamily="18" charset="0"/>
              </a:rPr>
              <a:t>© </a:t>
            </a:r>
            <a:r>
              <a:rPr lang="en-IE" sz="800">
                <a:solidFill>
                  <a:srgbClr val="FF3300"/>
                </a:solidFill>
              </a:rPr>
              <a:t>Gerry Guinane</a:t>
            </a:r>
            <a:endParaRPr lang="en-US" sz="800">
              <a:solidFill>
                <a:srgbClr val="FF33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CA2FEAD-83D6-436A-83D0-90EE6A3851D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378F058B-0A0D-4FB8-810C-E103F4A0056C}"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96F8A3E0-5EFF-4443-921A-A464381F6BDF}"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A6F09DF3-153C-41C9-A50F-3773AA4D5E2D}"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8AF1735-3216-4E9F-A3FA-98A9635A6989}"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77D2BBF3-C589-419F-9E00-6F0B3472ED77}"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AFC99BCA-1636-4254-8B42-E24DEA16ADE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464EBA32-C7B7-46D5-B0B5-89B964DEA23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D401DCAC-7E6E-4B17-9AFD-32AEAFE1B6C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EEE1EF23-5586-4C5F-80D1-B0B843D2535D}"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857475CB-DECD-40E3-9D25-B91F8A1EB337}"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mysql.com/doc/refman/5.0/en/show-variables.html" TargetMode="External"/><Relationship Id="rId2" Type="http://schemas.openxmlformats.org/officeDocument/2006/relationships/hyperlink" Target="https://dev.mysql.com/doc/refman/5.0/en/server-system-variabl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xfrm>
            <a:off x="1475656" y="3789040"/>
            <a:ext cx="6400800" cy="1752600"/>
          </a:xfrm>
        </p:spPr>
        <p:txBody>
          <a:bodyPr/>
          <a:lstStyle/>
          <a:p>
            <a:pPr eaLnBrk="1" hangingPunct="1">
              <a:defRPr/>
            </a:pPr>
            <a:r>
              <a:rPr lang="en-GB" dirty="0" smtClean="0"/>
              <a:t>Gerry Guinane</a:t>
            </a:r>
          </a:p>
          <a:p>
            <a:pPr eaLnBrk="1" hangingPunct="1">
              <a:defRPr/>
            </a:pPr>
            <a:r>
              <a:rPr lang="en-GB" sz="2800" dirty="0" smtClean="0"/>
              <a:t>Limerick Institute of Technology</a:t>
            </a:r>
            <a:endParaRPr lang="en-US" sz="2800" dirty="0" smtClean="0"/>
          </a:p>
        </p:txBody>
      </p:sp>
      <p:sp>
        <p:nvSpPr>
          <p:cNvPr id="36866" name="Rectangle 2"/>
          <p:cNvSpPr>
            <a:spLocks noGrp="1" noChangeArrowheads="1"/>
          </p:cNvSpPr>
          <p:nvPr>
            <p:ph type="ctrTitle"/>
          </p:nvPr>
        </p:nvSpPr>
        <p:spPr>
          <a:xfrm>
            <a:off x="323528" y="2852936"/>
            <a:ext cx="8568952" cy="823912"/>
          </a:xfrm>
        </p:spPr>
        <p:txBody>
          <a:bodyPr>
            <a:noAutofit/>
          </a:bodyPr>
          <a:lstStyle/>
          <a:p>
            <a:pPr eaLnBrk="1" hangingPunct="1">
              <a:defRPr/>
            </a:pPr>
            <a:r>
              <a:rPr lang="en-GB" sz="3600" dirty="0" smtClean="0"/>
              <a:t>SQL - 3</a:t>
            </a:r>
            <a:endParaRPr lang="en-US" sz="3600" dirty="0" smtClean="0"/>
          </a:p>
        </p:txBody>
      </p:sp>
      <p:sp>
        <p:nvSpPr>
          <p:cNvPr id="3076" name="Text Box 5"/>
          <p:cNvSpPr txBox="1">
            <a:spLocks noChangeArrowheads="1"/>
          </p:cNvSpPr>
          <p:nvPr/>
        </p:nvSpPr>
        <p:spPr bwMode="auto">
          <a:xfrm>
            <a:off x="179512" y="6309320"/>
            <a:ext cx="3528392" cy="400110"/>
          </a:xfrm>
          <a:prstGeom prst="rect">
            <a:avLst/>
          </a:prstGeom>
          <a:noFill/>
          <a:ln w="9525">
            <a:noFill/>
            <a:miter lim="800000"/>
            <a:headEnd/>
            <a:tailEnd/>
          </a:ln>
        </p:spPr>
        <p:txBody>
          <a:bodyPr wrap="square">
            <a:spAutoFit/>
          </a:bodyPr>
          <a:lstStyle/>
          <a:p>
            <a:r>
              <a:rPr lang="en-IE" sz="2000" dirty="0" smtClean="0"/>
              <a:t>Topic 3 SQL Lecture  03</a:t>
            </a:r>
            <a:endParaRPr lang="en-US" sz="2000" dirty="0"/>
          </a:p>
        </p:txBody>
      </p:sp>
      <p:pic>
        <p:nvPicPr>
          <p:cNvPr id="3077"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3598863" cy="123031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4067944" y="3068960"/>
            <a:ext cx="4847039" cy="864096"/>
          </a:xfrm>
          <a:prstGeom prst="rect">
            <a:avLst/>
          </a:prstGeom>
          <a:noFill/>
          <a:ln w="9525">
            <a:noFill/>
            <a:miter lim="800000"/>
            <a:headEnd/>
            <a:tailEnd/>
          </a:ln>
        </p:spPr>
      </p:pic>
      <p:sp>
        <p:nvSpPr>
          <p:cNvPr id="13" name="Slide Number Placeholder 5"/>
          <p:cNvSpPr>
            <a:spLocks noGrp="1"/>
          </p:cNvSpPr>
          <p:nvPr>
            <p:ph type="sldNum" sz="quarter" idx="12"/>
          </p:nvPr>
        </p:nvSpPr>
        <p:spPr/>
        <p:txBody>
          <a:bodyPr/>
          <a:lstStyle/>
          <a:p>
            <a:fld id="{A9D3D5AB-BC63-4552-9DF0-14913BDE94D7}" type="slidenum">
              <a:rPr lang="en-US"/>
              <a:pPr/>
              <a:t>10</a:t>
            </a:fld>
            <a:endParaRPr lang="en-US"/>
          </a:p>
        </p:txBody>
      </p:sp>
      <p:sp>
        <p:nvSpPr>
          <p:cNvPr id="183298" name="Rectangle 2"/>
          <p:cNvSpPr>
            <a:spLocks noGrp="1" noChangeArrowheads="1"/>
          </p:cNvSpPr>
          <p:nvPr>
            <p:ph type="title"/>
          </p:nvPr>
        </p:nvSpPr>
        <p:spPr/>
        <p:txBody>
          <a:bodyPr/>
          <a:lstStyle/>
          <a:p>
            <a:r>
              <a:rPr lang="en-GB"/>
              <a:t>INSERT Example 2</a:t>
            </a:r>
          </a:p>
        </p:txBody>
      </p:sp>
      <p:sp>
        <p:nvSpPr>
          <p:cNvPr id="183299" name="Rectangle 3"/>
          <p:cNvSpPr>
            <a:spLocks noChangeArrowheads="1"/>
          </p:cNvSpPr>
          <p:nvPr/>
        </p:nvSpPr>
        <p:spPr bwMode="auto">
          <a:xfrm>
            <a:off x="6477000" y="1828800"/>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183300" name="Text Box 4"/>
          <p:cNvSpPr txBox="1">
            <a:spLocks noChangeArrowheads="1"/>
          </p:cNvSpPr>
          <p:nvPr/>
        </p:nvSpPr>
        <p:spPr bwMode="auto">
          <a:xfrm>
            <a:off x="228600" y="2514600"/>
            <a:ext cx="3810000" cy="2308324"/>
          </a:xfrm>
          <a:prstGeom prst="rect">
            <a:avLst/>
          </a:prstGeom>
          <a:solidFill>
            <a:schemeClr val="tx1"/>
          </a:solidFill>
          <a:ln w="9525">
            <a:noFill/>
            <a:miter lim="800000"/>
            <a:headEnd/>
            <a:tailEnd/>
          </a:ln>
          <a:effectLst/>
        </p:spPr>
        <p:txBody>
          <a:bodyPr>
            <a:spAutoFit/>
          </a:bodyPr>
          <a:lstStyle/>
          <a:p>
            <a:r>
              <a:rPr lang="en-IE" sz="1800" b="1" dirty="0">
                <a:solidFill>
                  <a:srgbClr val="FF3300"/>
                </a:solidFill>
                <a:latin typeface="Courier New" pitchFamily="49" charset="0"/>
              </a:rPr>
              <a:t>INSERT INTO </a:t>
            </a:r>
            <a:r>
              <a:rPr lang="en-IE" sz="1800" b="1" dirty="0" err="1" smtClean="0">
                <a:solidFill>
                  <a:srgbClr val="FF3300"/>
                </a:solidFill>
                <a:latin typeface="Courier New" pitchFamily="49" charset="0"/>
              </a:rPr>
              <a:t>top_suppliers</a:t>
            </a:r>
            <a:endParaRPr lang="en-IE" sz="1800" b="1" dirty="0" smtClean="0">
              <a:solidFill>
                <a:srgbClr val="FF3300"/>
              </a:solidFill>
              <a:latin typeface="Courier New" pitchFamily="49" charset="0"/>
            </a:endParaRPr>
          </a:p>
          <a:p>
            <a:r>
              <a:rPr lang="en-IE" sz="1800" b="1" dirty="0" smtClean="0">
                <a:solidFill>
                  <a:srgbClr val="FF3300"/>
                </a:solidFill>
                <a:latin typeface="Courier New" pitchFamily="49" charset="0"/>
              </a:rPr>
              <a:t>SELECT    </a:t>
            </a:r>
          </a:p>
          <a:p>
            <a:r>
              <a:rPr lang="en-IE" sz="1800" b="1" dirty="0">
                <a:solidFill>
                  <a:srgbClr val="FF3300"/>
                </a:solidFill>
                <a:latin typeface="Courier New" pitchFamily="49" charset="0"/>
              </a:rPr>
              <a:t>	</a:t>
            </a:r>
            <a:r>
              <a:rPr lang="en-IE" sz="1800" b="1" dirty="0" err="1" smtClean="0">
                <a:solidFill>
                  <a:srgbClr val="FF3300"/>
                </a:solidFill>
                <a:latin typeface="Courier New" pitchFamily="49" charset="0"/>
              </a:rPr>
              <a:t>suppliers.S_NR</a:t>
            </a:r>
            <a:r>
              <a:rPr lang="en-IE" sz="1800" b="1" dirty="0">
                <a:solidFill>
                  <a:srgbClr val="FF3300"/>
                </a:solidFill>
                <a:latin typeface="Courier New" pitchFamily="49" charset="0"/>
              </a:rPr>
              <a:t>,    </a:t>
            </a:r>
            <a:r>
              <a:rPr lang="en-IE" sz="1800" b="1" dirty="0" smtClean="0">
                <a:solidFill>
                  <a:srgbClr val="FF3300"/>
                </a:solidFill>
                <a:latin typeface="Courier New" pitchFamily="49" charset="0"/>
              </a:rPr>
              <a:t>	</a:t>
            </a:r>
            <a:r>
              <a:rPr lang="en-IE" sz="1800" b="1" dirty="0" err="1" smtClean="0">
                <a:solidFill>
                  <a:srgbClr val="FF3300"/>
                </a:solidFill>
                <a:latin typeface="Courier New" pitchFamily="49" charset="0"/>
              </a:rPr>
              <a:t>suppliers.S_NAME</a:t>
            </a:r>
            <a:r>
              <a:rPr lang="en-IE" sz="1800" b="1" dirty="0">
                <a:solidFill>
                  <a:srgbClr val="FF3300"/>
                </a:solidFill>
                <a:latin typeface="Courier New" pitchFamily="49" charset="0"/>
              </a:rPr>
              <a:t>,    </a:t>
            </a:r>
            <a:r>
              <a:rPr lang="en-IE" sz="1800" b="1" dirty="0" smtClean="0">
                <a:solidFill>
                  <a:srgbClr val="FF3300"/>
                </a:solidFill>
                <a:latin typeface="Courier New" pitchFamily="49" charset="0"/>
              </a:rPr>
              <a:t>	</a:t>
            </a:r>
            <a:r>
              <a:rPr lang="en-IE" sz="1800" b="1" dirty="0" err="1" smtClean="0">
                <a:solidFill>
                  <a:srgbClr val="FF3300"/>
                </a:solidFill>
                <a:latin typeface="Courier New" pitchFamily="49" charset="0"/>
              </a:rPr>
              <a:t>suppliers.STATUS</a:t>
            </a:r>
            <a:r>
              <a:rPr lang="en-IE" sz="1800" b="1" dirty="0">
                <a:solidFill>
                  <a:srgbClr val="FF3300"/>
                </a:solidFill>
                <a:latin typeface="Courier New" pitchFamily="49" charset="0"/>
              </a:rPr>
              <a:t>,    </a:t>
            </a:r>
            <a:r>
              <a:rPr lang="en-IE" sz="1800" b="1" dirty="0" smtClean="0">
                <a:solidFill>
                  <a:srgbClr val="FF3300"/>
                </a:solidFill>
                <a:latin typeface="Courier New" pitchFamily="49" charset="0"/>
              </a:rPr>
              <a:t>	</a:t>
            </a:r>
            <a:r>
              <a:rPr lang="en-IE" sz="1800" b="1" dirty="0" err="1" smtClean="0">
                <a:solidFill>
                  <a:srgbClr val="FF3300"/>
                </a:solidFill>
                <a:latin typeface="Courier New" pitchFamily="49" charset="0"/>
              </a:rPr>
              <a:t>suppliers.S_CITY</a:t>
            </a:r>
            <a:endParaRPr lang="en-IE" sz="1800" b="1" dirty="0" smtClean="0">
              <a:solidFill>
                <a:srgbClr val="FF3300"/>
              </a:solidFill>
              <a:latin typeface="Courier New" pitchFamily="49" charset="0"/>
            </a:endParaRPr>
          </a:p>
          <a:p>
            <a:r>
              <a:rPr lang="en-IE" sz="1800" b="1" dirty="0" smtClean="0">
                <a:solidFill>
                  <a:srgbClr val="FF3300"/>
                </a:solidFill>
                <a:latin typeface="Courier New" pitchFamily="49" charset="0"/>
              </a:rPr>
              <a:t>FROM </a:t>
            </a:r>
            <a:r>
              <a:rPr lang="en-IE" sz="1800" b="1" dirty="0">
                <a:solidFill>
                  <a:srgbClr val="FF3300"/>
                </a:solidFill>
                <a:latin typeface="Courier New" pitchFamily="49" charset="0"/>
              </a:rPr>
              <a:t>suppliers    WHERE </a:t>
            </a:r>
            <a:r>
              <a:rPr lang="en-IE" sz="1800" b="1" dirty="0" err="1">
                <a:solidFill>
                  <a:srgbClr val="FF3300"/>
                </a:solidFill>
                <a:latin typeface="Courier New" pitchFamily="49" charset="0"/>
              </a:rPr>
              <a:t>suppliers.STATUS</a:t>
            </a:r>
            <a:r>
              <a:rPr lang="en-IE" sz="1800" b="1" dirty="0">
                <a:solidFill>
                  <a:srgbClr val="FF3300"/>
                </a:solidFill>
                <a:latin typeface="Courier New" pitchFamily="49" charset="0"/>
              </a:rPr>
              <a:t>&lt;30;</a:t>
            </a:r>
            <a:endParaRPr lang="en-US" sz="1800" b="1" dirty="0">
              <a:solidFill>
                <a:srgbClr val="FF3300"/>
              </a:solidFill>
              <a:latin typeface="Courier New" pitchFamily="49" charset="0"/>
            </a:endParaRPr>
          </a:p>
        </p:txBody>
      </p:sp>
      <p:sp>
        <p:nvSpPr>
          <p:cNvPr id="183301" name="Rectangle 5"/>
          <p:cNvSpPr>
            <a:spLocks noChangeArrowheads="1"/>
          </p:cNvSpPr>
          <p:nvPr/>
        </p:nvSpPr>
        <p:spPr bwMode="auto">
          <a:xfrm>
            <a:off x="838200" y="1905000"/>
            <a:ext cx="1066800" cy="466725"/>
          </a:xfrm>
          <a:prstGeom prst="rect">
            <a:avLst/>
          </a:prstGeom>
          <a:noFill/>
          <a:ln w="9525">
            <a:solidFill>
              <a:srgbClr val="FF3300"/>
            </a:solidFill>
            <a:miter lim="800000"/>
            <a:headEnd/>
            <a:tailEnd/>
          </a:ln>
          <a:effectLst/>
        </p:spPr>
        <p:txBody>
          <a:bodyPr>
            <a:spAutoFit/>
          </a:bodyPr>
          <a:lstStyle/>
          <a:p>
            <a:r>
              <a:rPr lang="en-GB"/>
              <a:t>Query</a:t>
            </a:r>
            <a:endParaRPr lang="en-US"/>
          </a:p>
        </p:txBody>
      </p:sp>
      <p:cxnSp>
        <p:nvCxnSpPr>
          <p:cNvPr id="183302" name="AutoShape 6"/>
          <p:cNvCxnSpPr>
            <a:cxnSpLocks noChangeShapeType="1"/>
            <a:stCxn id="183301" idx="3"/>
            <a:endCxn id="183299" idx="1"/>
          </p:cNvCxnSpPr>
          <p:nvPr/>
        </p:nvCxnSpPr>
        <p:spPr bwMode="auto">
          <a:xfrm flipV="1">
            <a:off x="1905000" y="2062163"/>
            <a:ext cx="4572000" cy="76200"/>
          </a:xfrm>
          <a:prstGeom prst="bentConnector3">
            <a:avLst>
              <a:gd name="adj1" fmla="val 50000"/>
            </a:avLst>
          </a:prstGeom>
          <a:noFill/>
          <a:ln w="9525">
            <a:solidFill>
              <a:srgbClr val="FF3300"/>
            </a:solidFill>
            <a:miter lim="800000"/>
            <a:headEnd/>
            <a:tailEnd type="triangle" w="med" len="med"/>
          </a:ln>
          <a:effectLst/>
        </p:spPr>
      </p:cxnSp>
      <p:sp>
        <p:nvSpPr>
          <p:cNvPr id="183303" name="Text Box 7"/>
          <p:cNvSpPr txBox="1">
            <a:spLocks noChangeArrowheads="1"/>
          </p:cNvSpPr>
          <p:nvPr/>
        </p:nvSpPr>
        <p:spPr bwMode="auto">
          <a:xfrm>
            <a:off x="301752" y="5106764"/>
            <a:ext cx="8153400" cy="1200329"/>
          </a:xfrm>
          <a:prstGeom prst="rect">
            <a:avLst/>
          </a:prstGeom>
          <a:noFill/>
          <a:ln w="9525">
            <a:noFill/>
            <a:miter lim="800000"/>
            <a:headEnd/>
            <a:tailEnd/>
          </a:ln>
          <a:effectLst/>
        </p:spPr>
        <p:txBody>
          <a:bodyPr>
            <a:spAutoFit/>
          </a:bodyPr>
          <a:lstStyle/>
          <a:p>
            <a:pPr marL="457200" indent="-457200"/>
            <a:r>
              <a:rPr lang="en-GB" dirty="0"/>
              <a:t>Notes</a:t>
            </a:r>
          </a:p>
          <a:p>
            <a:pPr marL="457200" indent="-457200">
              <a:buFontTx/>
              <a:buAutoNum type="arabicPeriod"/>
            </a:pPr>
            <a:r>
              <a:rPr lang="en-GB" dirty="0"/>
              <a:t>This SQL statement uses MULTIPLE record Append</a:t>
            </a:r>
            <a:r>
              <a:rPr lang="en-GB" dirty="0" smtClean="0"/>
              <a:t>.</a:t>
            </a:r>
          </a:p>
          <a:p>
            <a:pPr marL="457200" indent="-457200">
              <a:buFontTx/>
              <a:buAutoNum type="arabicPeriod"/>
            </a:pPr>
            <a:r>
              <a:rPr lang="en-GB" dirty="0" smtClean="0"/>
              <a:t>See notes page for CREATE TABLE statement </a:t>
            </a:r>
            <a:endParaRPr lang="en-GB" dirty="0"/>
          </a:p>
        </p:txBody>
      </p:sp>
      <p:sp>
        <p:nvSpPr>
          <p:cNvPr id="183306" name="Text Box 10"/>
          <p:cNvSpPr txBox="1">
            <a:spLocks noChangeArrowheads="1"/>
          </p:cNvSpPr>
          <p:nvPr/>
        </p:nvSpPr>
        <p:spPr bwMode="auto">
          <a:xfrm>
            <a:off x="4355976" y="2492896"/>
            <a:ext cx="4607352" cy="461665"/>
          </a:xfrm>
          <a:prstGeom prst="rect">
            <a:avLst/>
          </a:prstGeom>
          <a:noFill/>
          <a:ln w="9525">
            <a:noFill/>
            <a:miter lim="800000"/>
            <a:headEnd/>
            <a:tailEnd/>
          </a:ln>
          <a:effectLst/>
        </p:spPr>
        <p:txBody>
          <a:bodyPr wrap="none">
            <a:spAutoFit/>
          </a:bodyPr>
          <a:lstStyle/>
          <a:p>
            <a:r>
              <a:rPr lang="en-GB" dirty="0"/>
              <a:t>Record added to </a:t>
            </a:r>
            <a:r>
              <a:rPr lang="en-GB" dirty="0" err="1" smtClean="0"/>
              <a:t>top_suppliers</a:t>
            </a:r>
            <a:r>
              <a:rPr lang="en-GB" dirty="0" smtClean="0"/>
              <a:t> </a:t>
            </a:r>
            <a:r>
              <a:rPr lang="en-GB" dirty="0"/>
              <a:t>table</a:t>
            </a:r>
            <a:endParaRPr lang="en-US" dirty="0"/>
          </a:p>
        </p:txBody>
      </p:sp>
      <p:sp>
        <p:nvSpPr>
          <p:cNvPr id="183305" name="Rectangle 9"/>
          <p:cNvSpPr>
            <a:spLocks noChangeArrowheads="1"/>
          </p:cNvSpPr>
          <p:nvPr/>
        </p:nvSpPr>
        <p:spPr bwMode="auto">
          <a:xfrm>
            <a:off x="4114800" y="3352800"/>
            <a:ext cx="4648200" cy="685800"/>
          </a:xfrm>
          <a:prstGeom prst="rect">
            <a:avLst/>
          </a:prstGeom>
          <a:noFill/>
          <a:ln w="38100">
            <a:solidFill>
              <a:srgbClr val="FF3300"/>
            </a:solidFill>
            <a:miter lim="800000"/>
            <a:headEnd/>
            <a:tailEnd/>
          </a:ln>
          <a:effec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SQL UPDATE statement is used to update existing data in database tables. It can be used to change values of single row, group of rows or even all rows in a table. In </a:t>
            </a:r>
            <a:r>
              <a:rPr lang="en-US" dirty="0" err="1" smtClean="0"/>
              <a:t>MySQL</a:t>
            </a:r>
            <a:r>
              <a:rPr lang="en-US" dirty="0" smtClean="0"/>
              <a:t>, the SQL UPDATE statement form is as below:</a:t>
            </a:r>
          </a:p>
          <a:p>
            <a:endParaRPr lang="en-US" dirty="0" smtClean="0"/>
          </a:p>
          <a:p>
            <a:pPr lvl="4">
              <a:buNone/>
            </a:pPr>
            <a:r>
              <a:rPr lang="en-US" sz="2800" dirty="0" smtClean="0"/>
              <a:t>UPDATE [LOW_ PRIORITY] [IGNORE] </a:t>
            </a:r>
          </a:p>
          <a:p>
            <a:pPr lvl="4">
              <a:buNone/>
            </a:pPr>
            <a:r>
              <a:rPr lang="en-US" sz="2800" dirty="0" err="1" smtClean="0"/>
              <a:t>table_name</a:t>
            </a:r>
            <a:r>
              <a:rPr lang="en-US" sz="2800" dirty="0" smtClean="0"/>
              <a:t> [, </a:t>
            </a:r>
            <a:r>
              <a:rPr lang="en-US" sz="2800" dirty="0" err="1" smtClean="0"/>
              <a:t>table_name</a:t>
            </a:r>
            <a:r>
              <a:rPr lang="en-US" sz="2800" dirty="0" smtClean="0"/>
              <a:t>...] </a:t>
            </a:r>
          </a:p>
          <a:p>
            <a:pPr lvl="4">
              <a:buNone/>
            </a:pPr>
            <a:r>
              <a:rPr lang="en-US" sz="2800" dirty="0" smtClean="0"/>
              <a:t>SET column_name1=expr1 </a:t>
            </a:r>
          </a:p>
          <a:p>
            <a:pPr lvl="4">
              <a:buNone/>
            </a:pPr>
            <a:r>
              <a:rPr lang="en-US" sz="2800" dirty="0" smtClean="0"/>
              <a:t>    [, column_name2=expr2 ...] </a:t>
            </a:r>
          </a:p>
          <a:p>
            <a:pPr lvl="4">
              <a:buNone/>
            </a:pPr>
            <a:r>
              <a:rPr lang="en-US" sz="2800" dirty="0" smtClean="0"/>
              <a:t>[WHERE condition] </a:t>
            </a:r>
          </a:p>
          <a:p>
            <a:endParaRPr lang="en-IE" dirty="0" smtClean="0"/>
          </a:p>
          <a:p>
            <a:r>
              <a:rPr lang="en-IE" dirty="0" smtClean="0"/>
              <a:t>Note: </a:t>
            </a:r>
            <a:r>
              <a:rPr lang="en-US" dirty="0" smtClean="0"/>
              <a:t>IGNORE keyword is used to execute the update even errors occurred during the execution. The errors in the update process could be duplicate value on unique column, or new data does not match with the column data type. In the first situation data is not updated and in the second one </a:t>
            </a:r>
            <a:r>
              <a:rPr lang="en-US" dirty="0" err="1" smtClean="0"/>
              <a:t>MySQL</a:t>
            </a:r>
            <a:r>
              <a:rPr lang="en-US" dirty="0" smtClean="0"/>
              <a:t> tries to convert the data into closest valid values.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716016" y="2636912"/>
            <a:ext cx="3686175" cy="1304925"/>
          </a:xfrm>
          <a:prstGeom prst="rect">
            <a:avLst/>
          </a:prstGeom>
          <a:noFill/>
          <a:ln w="9525">
            <a:noFill/>
            <a:miter lim="800000"/>
            <a:headEnd/>
            <a:tailEnd/>
          </a:ln>
        </p:spPr>
      </p:pic>
      <p:sp>
        <p:nvSpPr>
          <p:cNvPr id="2" name="Title 1"/>
          <p:cNvSpPr>
            <a:spLocks noGrp="1"/>
          </p:cNvSpPr>
          <p:nvPr>
            <p:ph type="title"/>
          </p:nvPr>
        </p:nvSpPr>
        <p:spPr/>
        <p:txBody>
          <a:bodyPr/>
          <a:lstStyle/>
          <a:p>
            <a:r>
              <a:rPr lang="en-IE" dirty="0" smtClean="0"/>
              <a:t>Update</a:t>
            </a:r>
            <a:endParaRPr lang="en-US" dirty="0"/>
          </a:p>
        </p:txBody>
      </p:sp>
      <p:sp>
        <p:nvSpPr>
          <p:cNvPr id="5" name="Rectangle 3"/>
          <p:cNvSpPr>
            <a:spLocks noChangeArrowheads="1"/>
          </p:cNvSpPr>
          <p:nvPr/>
        </p:nvSpPr>
        <p:spPr bwMode="auto">
          <a:xfrm>
            <a:off x="6477000" y="1828800"/>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6" name="Text Box 4"/>
          <p:cNvSpPr txBox="1">
            <a:spLocks noChangeArrowheads="1"/>
          </p:cNvSpPr>
          <p:nvPr/>
        </p:nvSpPr>
        <p:spPr bwMode="auto">
          <a:xfrm>
            <a:off x="228600" y="2514600"/>
            <a:ext cx="3810000" cy="1200329"/>
          </a:xfrm>
          <a:prstGeom prst="rect">
            <a:avLst/>
          </a:prstGeom>
          <a:solidFill>
            <a:schemeClr val="tx1"/>
          </a:solidFill>
          <a:ln w="9525">
            <a:noFill/>
            <a:miter lim="800000"/>
            <a:headEnd/>
            <a:tailEnd/>
          </a:ln>
          <a:effectLst/>
        </p:spPr>
        <p:txBody>
          <a:bodyPr>
            <a:spAutoFit/>
          </a:bodyPr>
          <a:lstStyle/>
          <a:p>
            <a:r>
              <a:rPr lang="en-US" sz="1800" b="1" dirty="0" smtClean="0">
                <a:solidFill>
                  <a:srgbClr val="FF3300"/>
                </a:solidFill>
                <a:latin typeface="Courier New" pitchFamily="49" charset="0"/>
              </a:rPr>
              <a:t>UPDATE</a:t>
            </a:r>
          </a:p>
          <a:p>
            <a:r>
              <a:rPr lang="en-US" sz="1800" b="1" dirty="0" smtClean="0">
                <a:solidFill>
                  <a:srgbClr val="FF3300"/>
                </a:solidFill>
                <a:latin typeface="Courier New" pitchFamily="49" charset="0"/>
              </a:rPr>
              <a:t>  </a:t>
            </a:r>
            <a:r>
              <a:rPr lang="en-US" sz="1800" b="1" dirty="0" err="1" smtClean="0">
                <a:solidFill>
                  <a:srgbClr val="FF3300"/>
                </a:solidFill>
                <a:latin typeface="Courier New" pitchFamily="49" charset="0"/>
              </a:rPr>
              <a:t>parts.parts</a:t>
            </a:r>
            <a:endParaRPr lang="en-US" sz="1800" b="1" dirty="0" smtClean="0">
              <a:solidFill>
                <a:srgbClr val="FF3300"/>
              </a:solidFill>
              <a:latin typeface="Courier New" pitchFamily="49" charset="0"/>
            </a:endParaRPr>
          </a:p>
          <a:p>
            <a:r>
              <a:rPr lang="en-US" sz="1800" b="1" dirty="0" smtClean="0">
                <a:solidFill>
                  <a:srgbClr val="FF3300"/>
                </a:solidFill>
                <a:latin typeface="Courier New" pitchFamily="49" charset="0"/>
              </a:rPr>
              <a:t>SET weight=200</a:t>
            </a:r>
          </a:p>
          <a:p>
            <a:r>
              <a:rPr lang="en-US" sz="1800" b="1" dirty="0" smtClean="0">
                <a:solidFill>
                  <a:srgbClr val="FF3300"/>
                </a:solidFill>
                <a:latin typeface="Courier New" pitchFamily="49" charset="0"/>
              </a:rPr>
              <a:t>WHERE P_NR='P2'</a:t>
            </a:r>
            <a:endParaRPr lang="en-US" sz="1800" b="1" dirty="0">
              <a:solidFill>
                <a:srgbClr val="FF3300"/>
              </a:solidFill>
              <a:latin typeface="Courier New" pitchFamily="49" charset="0"/>
            </a:endParaRPr>
          </a:p>
        </p:txBody>
      </p:sp>
      <p:sp>
        <p:nvSpPr>
          <p:cNvPr id="7" name="Rectangle 5"/>
          <p:cNvSpPr>
            <a:spLocks noChangeArrowheads="1"/>
          </p:cNvSpPr>
          <p:nvPr/>
        </p:nvSpPr>
        <p:spPr bwMode="auto">
          <a:xfrm>
            <a:off x="838200" y="1905000"/>
            <a:ext cx="1066800" cy="466725"/>
          </a:xfrm>
          <a:prstGeom prst="rect">
            <a:avLst/>
          </a:prstGeom>
          <a:noFill/>
          <a:ln w="9525">
            <a:solidFill>
              <a:srgbClr val="FF3300"/>
            </a:solidFill>
            <a:miter lim="800000"/>
            <a:headEnd/>
            <a:tailEnd/>
          </a:ln>
          <a:effectLst/>
        </p:spPr>
        <p:txBody>
          <a:bodyPr>
            <a:spAutoFit/>
          </a:bodyPr>
          <a:lstStyle/>
          <a:p>
            <a:r>
              <a:rPr lang="en-GB"/>
              <a:t>Query</a:t>
            </a:r>
            <a:endParaRPr lang="en-US"/>
          </a:p>
        </p:txBody>
      </p:sp>
      <p:cxnSp>
        <p:nvCxnSpPr>
          <p:cNvPr id="8" name="AutoShape 6"/>
          <p:cNvCxnSpPr>
            <a:cxnSpLocks noChangeShapeType="1"/>
            <a:stCxn id="7" idx="3"/>
            <a:endCxn id="5" idx="1"/>
          </p:cNvCxnSpPr>
          <p:nvPr/>
        </p:nvCxnSpPr>
        <p:spPr bwMode="auto">
          <a:xfrm flipV="1">
            <a:off x="1905000" y="2062163"/>
            <a:ext cx="4572000" cy="76200"/>
          </a:xfrm>
          <a:prstGeom prst="bentConnector3">
            <a:avLst>
              <a:gd name="adj1" fmla="val 50000"/>
            </a:avLst>
          </a:prstGeom>
          <a:noFill/>
          <a:ln w="9525">
            <a:solidFill>
              <a:srgbClr val="FF3300"/>
            </a:solidFill>
            <a:miter lim="800000"/>
            <a:headEnd/>
            <a:tailEnd type="triangle" w="med" len="med"/>
          </a:ln>
          <a:effectLst/>
        </p:spPr>
      </p:cxnSp>
      <p:sp>
        <p:nvSpPr>
          <p:cNvPr id="9" name="Rectangle 9"/>
          <p:cNvSpPr>
            <a:spLocks noChangeArrowheads="1"/>
          </p:cNvSpPr>
          <p:nvPr/>
        </p:nvSpPr>
        <p:spPr bwMode="auto">
          <a:xfrm>
            <a:off x="4644008" y="2996952"/>
            <a:ext cx="3816424" cy="216024"/>
          </a:xfrm>
          <a:prstGeom prst="rect">
            <a:avLst/>
          </a:prstGeom>
          <a:noFill/>
          <a:ln w="38100">
            <a:solidFill>
              <a:srgbClr val="FF3300"/>
            </a:solidFill>
            <a:miter lim="800000"/>
            <a:headEnd/>
            <a:tailEnd/>
          </a:ln>
          <a:effec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Delete</a:t>
            </a:r>
            <a:endParaRPr lang="en-US" dirty="0"/>
          </a:p>
        </p:txBody>
      </p:sp>
      <p:sp>
        <p:nvSpPr>
          <p:cNvPr id="3" name="Content Placeholder 2"/>
          <p:cNvSpPr>
            <a:spLocks noGrp="1"/>
          </p:cNvSpPr>
          <p:nvPr>
            <p:ph sz="quarter" idx="1"/>
          </p:nvPr>
        </p:nvSpPr>
        <p:spPr>
          <a:xfrm>
            <a:off x="323528" y="1484784"/>
            <a:ext cx="8503920" cy="4572000"/>
          </a:xfrm>
        </p:spPr>
        <p:txBody>
          <a:bodyPr>
            <a:normAutofit/>
          </a:bodyPr>
          <a:lstStyle/>
          <a:p>
            <a:r>
              <a:rPr lang="en-US" sz="1900" dirty="0" smtClean="0"/>
              <a:t>The DELETE statement not only allows you to delete record from one table but also multiple tables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Delete</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DELETE [LOW_PRIORITY] [QUICK]   </a:t>
            </a:r>
          </a:p>
          <a:p>
            <a:pPr>
              <a:buNone/>
            </a:pPr>
            <a:r>
              <a:rPr lang="en-US" dirty="0" smtClean="0"/>
              <a:t>FROM </a:t>
            </a:r>
            <a:r>
              <a:rPr lang="en-US" dirty="0" err="1" smtClean="0"/>
              <a:t>table_name</a:t>
            </a:r>
            <a:r>
              <a:rPr lang="en-US" dirty="0" smtClean="0"/>
              <a:t>   </a:t>
            </a:r>
          </a:p>
          <a:p>
            <a:pPr>
              <a:buNone/>
            </a:pPr>
            <a:r>
              <a:rPr lang="en-US" dirty="0" smtClean="0"/>
              <a:t>[WHERE conditions] [ORDER BY ...] [LIMIT rows]</a:t>
            </a:r>
          </a:p>
          <a:p>
            <a:pPr>
              <a:buNone/>
            </a:pPr>
            <a:endParaRPr lang="en-US" dirty="0" smtClean="0"/>
          </a:p>
          <a:p>
            <a:r>
              <a:rPr lang="en-US" dirty="0" smtClean="0"/>
              <a:t>The WHERE clause specifies condition to limit which rows you want to </a:t>
            </a:r>
            <a:r>
              <a:rPr lang="en-US" dirty="0" err="1" smtClean="0"/>
              <a:t>to</a:t>
            </a:r>
            <a:r>
              <a:rPr lang="en-US" dirty="0" smtClean="0"/>
              <a:t> remove. </a:t>
            </a:r>
          </a:p>
          <a:p>
            <a:r>
              <a:rPr lang="en-US" dirty="0" smtClean="0"/>
              <a:t>If a record meets WHERE condition, it will be removed from the database table permanently. </a:t>
            </a:r>
          </a:p>
          <a:p>
            <a:r>
              <a:rPr lang="en-US" dirty="0" smtClean="0"/>
              <a:t>If the WHERE clause is not used in the MySQL DELETE statement, all rows of the table are deleted providing the DBMS is not in MySQL Safe Mode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MySQL Safe Mode</a:t>
            </a:r>
            <a:endParaRPr lang="en-IE" dirty="0"/>
          </a:p>
        </p:txBody>
      </p:sp>
      <p:sp>
        <p:nvSpPr>
          <p:cNvPr id="3" name="Content Placeholder 2"/>
          <p:cNvSpPr>
            <a:spLocks noGrp="1"/>
          </p:cNvSpPr>
          <p:nvPr>
            <p:ph sz="quarter" idx="1"/>
          </p:nvPr>
        </p:nvSpPr>
        <p:spPr>
          <a:xfrm>
            <a:off x="281500" y="1412776"/>
            <a:ext cx="8503920" cy="4572000"/>
          </a:xfrm>
        </p:spPr>
        <p:txBody>
          <a:bodyPr>
            <a:normAutofit fontScale="92500" lnSpcReduction="20000"/>
          </a:bodyPr>
          <a:lstStyle/>
          <a:p>
            <a:r>
              <a:rPr lang="en-IE" dirty="0" err="1" smtClean="0"/>
              <a:t>sql_safe_updates</a:t>
            </a:r>
            <a:r>
              <a:rPr lang="en-IE" dirty="0" smtClean="0"/>
              <a:t> : If </a:t>
            </a:r>
            <a:r>
              <a:rPr lang="en-IE" dirty="0"/>
              <a:t>set to 1, MySQL aborts UPDATE or DELETE statements that do not use a key in the WHERE clause or a LIMIT clause. </a:t>
            </a:r>
            <a:endParaRPr lang="en-IE" dirty="0" smtClean="0"/>
          </a:p>
          <a:p>
            <a:pPr lvl="1"/>
            <a:r>
              <a:rPr lang="en-IE" dirty="0" smtClean="0"/>
              <a:t>Specifically</a:t>
            </a:r>
            <a:r>
              <a:rPr lang="en-IE" dirty="0"/>
              <a:t>, UPDATE statements must have a WHERE clause that uses a key or a LIMIT clause, or both. DELETE statements must have both</a:t>
            </a:r>
            <a:r>
              <a:rPr lang="en-IE" dirty="0" smtClean="0"/>
              <a:t>.</a:t>
            </a:r>
          </a:p>
          <a:p>
            <a:pPr lvl="1"/>
            <a:r>
              <a:rPr lang="en-IE" dirty="0" smtClean="0"/>
              <a:t>This </a:t>
            </a:r>
            <a:r>
              <a:rPr lang="en-IE" dirty="0"/>
              <a:t>makes it possible to catch UPDATE or DELETE statements where keys are not used properly and that would probably change or delete a large number of rows. </a:t>
            </a:r>
            <a:endParaRPr lang="en-IE" dirty="0" smtClean="0"/>
          </a:p>
          <a:p>
            <a:pPr lvl="1"/>
            <a:r>
              <a:rPr lang="en-IE" dirty="0" smtClean="0"/>
              <a:t>The default </a:t>
            </a:r>
            <a:r>
              <a:rPr lang="en-IE" dirty="0"/>
              <a:t>value is 0. </a:t>
            </a:r>
            <a:endParaRPr lang="en-IE" dirty="0" smtClean="0"/>
          </a:p>
          <a:p>
            <a:r>
              <a:rPr lang="en-IE" dirty="0" smtClean="0"/>
              <a:t>To view the current value – enter </a:t>
            </a:r>
          </a:p>
          <a:p>
            <a:pPr marL="1097280" lvl="4" indent="0">
              <a:buNone/>
            </a:pPr>
            <a:r>
              <a:rPr lang="en-IE" dirty="0" smtClean="0"/>
              <a:t>SHOW VARIABLES;</a:t>
            </a:r>
          </a:p>
          <a:p>
            <a:r>
              <a:rPr lang="en-US" dirty="0"/>
              <a:t>To disable Safe mode – enter on command line: </a:t>
            </a:r>
          </a:p>
          <a:p>
            <a:pPr marL="1097280" lvl="4" indent="0">
              <a:buNone/>
            </a:pPr>
            <a:r>
              <a:rPr lang="en-IE" dirty="0"/>
              <a:t>SET SQL_SAFE_UPDATES=0;</a:t>
            </a:r>
            <a:endParaRPr lang="en-US" dirty="0"/>
          </a:p>
          <a:p>
            <a:endParaRPr lang="en-IE" dirty="0"/>
          </a:p>
        </p:txBody>
      </p:sp>
      <p:sp>
        <p:nvSpPr>
          <p:cNvPr id="4" name="TextBox 3"/>
          <p:cNvSpPr txBox="1"/>
          <p:nvPr/>
        </p:nvSpPr>
        <p:spPr>
          <a:xfrm>
            <a:off x="136745" y="5824351"/>
            <a:ext cx="8864414" cy="830997"/>
          </a:xfrm>
          <a:prstGeom prst="rect">
            <a:avLst/>
          </a:prstGeom>
          <a:noFill/>
        </p:spPr>
        <p:txBody>
          <a:bodyPr wrap="none" rtlCol="0">
            <a:spAutoFit/>
          </a:bodyPr>
          <a:lstStyle/>
          <a:p>
            <a:r>
              <a:rPr lang="en-IE" dirty="0">
                <a:hlinkClick r:id="rId2"/>
              </a:rPr>
              <a:t>https://</a:t>
            </a:r>
            <a:r>
              <a:rPr lang="en-IE" dirty="0" smtClean="0">
                <a:hlinkClick r:id="rId2"/>
              </a:rPr>
              <a:t>dev.mysql.com/doc/refman/5.0/en/server-system-variables.html</a:t>
            </a:r>
            <a:endParaRPr lang="en-IE" dirty="0" smtClean="0"/>
          </a:p>
          <a:p>
            <a:r>
              <a:rPr lang="en-IE" dirty="0">
                <a:hlinkClick r:id="rId3"/>
              </a:rPr>
              <a:t>https://</a:t>
            </a:r>
            <a:r>
              <a:rPr lang="en-IE" dirty="0" smtClean="0">
                <a:hlinkClick r:id="rId3"/>
              </a:rPr>
              <a:t>dev.mysql.com/doc/refman/5.0/en/show-variables.html</a:t>
            </a:r>
            <a:endParaRPr lang="en-IE" dirty="0"/>
          </a:p>
        </p:txBody>
      </p:sp>
    </p:spTree>
    <p:extLst>
      <p:ext uri="{BB962C8B-B14F-4D97-AF65-F5344CB8AC3E}">
        <p14:creationId xmlns:p14="http://schemas.microsoft.com/office/powerpoint/2010/main" val="318565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4644008" y="2780928"/>
            <a:ext cx="3609975" cy="438150"/>
          </a:xfrm>
          <a:prstGeom prst="rect">
            <a:avLst/>
          </a:prstGeom>
          <a:noFill/>
          <a:ln w="9525">
            <a:noFill/>
            <a:miter lim="800000"/>
            <a:headEnd/>
            <a:tailEnd/>
          </a:ln>
        </p:spPr>
      </p:pic>
      <p:sp>
        <p:nvSpPr>
          <p:cNvPr id="2" name="Title 1"/>
          <p:cNvSpPr>
            <a:spLocks noGrp="1"/>
          </p:cNvSpPr>
          <p:nvPr>
            <p:ph type="title"/>
          </p:nvPr>
        </p:nvSpPr>
        <p:spPr/>
        <p:txBody>
          <a:bodyPr/>
          <a:lstStyle/>
          <a:p>
            <a:r>
              <a:rPr lang="en-IE" dirty="0" smtClean="0"/>
              <a:t>Delete</a:t>
            </a:r>
            <a:endParaRPr lang="en-US" dirty="0"/>
          </a:p>
        </p:txBody>
      </p:sp>
      <p:sp>
        <p:nvSpPr>
          <p:cNvPr id="5" name="Rectangle 3"/>
          <p:cNvSpPr>
            <a:spLocks noChangeArrowheads="1"/>
          </p:cNvSpPr>
          <p:nvPr/>
        </p:nvSpPr>
        <p:spPr bwMode="auto">
          <a:xfrm>
            <a:off x="6477000" y="1828800"/>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6" name="Text Box 4"/>
          <p:cNvSpPr txBox="1">
            <a:spLocks noChangeArrowheads="1"/>
          </p:cNvSpPr>
          <p:nvPr/>
        </p:nvSpPr>
        <p:spPr bwMode="auto">
          <a:xfrm>
            <a:off x="228600" y="2514600"/>
            <a:ext cx="3810000" cy="646331"/>
          </a:xfrm>
          <a:prstGeom prst="rect">
            <a:avLst/>
          </a:prstGeom>
          <a:solidFill>
            <a:schemeClr val="tx1"/>
          </a:solidFill>
          <a:ln w="9525">
            <a:noFill/>
            <a:miter lim="800000"/>
            <a:headEnd/>
            <a:tailEnd/>
          </a:ln>
          <a:effectLst/>
        </p:spPr>
        <p:txBody>
          <a:bodyPr>
            <a:spAutoFit/>
          </a:bodyPr>
          <a:lstStyle/>
          <a:p>
            <a:r>
              <a:rPr lang="en-US" sz="1800" b="1" dirty="0" smtClean="0">
                <a:solidFill>
                  <a:srgbClr val="FF3300"/>
                </a:solidFill>
                <a:latin typeface="Courier New" pitchFamily="49" charset="0"/>
              </a:rPr>
              <a:t>DELETE FROM </a:t>
            </a:r>
            <a:r>
              <a:rPr lang="en-US" sz="1800" b="1" dirty="0" err="1" smtClean="0">
                <a:solidFill>
                  <a:srgbClr val="FF3300"/>
                </a:solidFill>
                <a:latin typeface="Courier New" pitchFamily="49" charset="0"/>
              </a:rPr>
              <a:t>top_suppliers</a:t>
            </a:r>
            <a:endParaRPr lang="en-US" sz="1800" b="1" dirty="0" smtClean="0">
              <a:solidFill>
                <a:srgbClr val="FF3300"/>
              </a:solidFill>
              <a:latin typeface="Courier New" pitchFamily="49" charset="0"/>
            </a:endParaRPr>
          </a:p>
          <a:p>
            <a:r>
              <a:rPr lang="en-US" sz="1800" b="1" dirty="0" smtClean="0">
                <a:solidFill>
                  <a:srgbClr val="FF3300"/>
                </a:solidFill>
                <a:latin typeface="Courier New" pitchFamily="49" charset="0"/>
              </a:rPr>
              <a:t>WHERE SUPPLIER_NR='S2';</a:t>
            </a:r>
            <a:endParaRPr lang="en-US" sz="1800" b="1" dirty="0">
              <a:solidFill>
                <a:srgbClr val="FF3300"/>
              </a:solidFill>
              <a:latin typeface="Courier New" pitchFamily="49" charset="0"/>
            </a:endParaRPr>
          </a:p>
        </p:txBody>
      </p:sp>
      <p:sp>
        <p:nvSpPr>
          <p:cNvPr id="7" name="Rectangle 5"/>
          <p:cNvSpPr>
            <a:spLocks noChangeArrowheads="1"/>
          </p:cNvSpPr>
          <p:nvPr/>
        </p:nvSpPr>
        <p:spPr bwMode="auto">
          <a:xfrm>
            <a:off x="838200" y="1905000"/>
            <a:ext cx="1066800" cy="466725"/>
          </a:xfrm>
          <a:prstGeom prst="rect">
            <a:avLst/>
          </a:prstGeom>
          <a:noFill/>
          <a:ln w="9525">
            <a:solidFill>
              <a:srgbClr val="FF3300"/>
            </a:solidFill>
            <a:miter lim="800000"/>
            <a:headEnd/>
            <a:tailEnd/>
          </a:ln>
          <a:effectLst/>
        </p:spPr>
        <p:txBody>
          <a:bodyPr>
            <a:spAutoFit/>
          </a:bodyPr>
          <a:lstStyle/>
          <a:p>
            <a:r>
              <a:rPr lang="en-GB"/>
              <a:t>Query</a:t>
            </a:r>
            <a:endParaRPr lang="en-US"/>
          </a:p>
        </p:txBody>
      </p:sp>
      <p:cxnSp>
        <p:nvCxnSpPr>
          <p:cNvPr id="8" name="AutoShape 6"/>
          <p:cNvCxnSpPr>
            <a:cxnSpLocks noChangeShapeType="1"/>
            <a:stCxn id="7" idx="3"/>
            <a:endCxn id="5" idx="1"/>
          </p:cNvCxnSpPr>
          <p:nvPr/>
        </p:nvCxnSpPr>
        <p:spPr bwMode="auto">
          <a:xfrm flipV="1">
            <a:off x="1905000" y="2062163"/>
            <a:ext cx="4572000" cy="76200"/>
          </a:xfrm>
          <a:prstGeom prst="bentConnector3">
            <a:avLst>
              <a:gd name="adj1" fmla="val 50000"/>
            </a:avLst>
          </a:prstGeom>
          <a:noFill/>
          <a:ln w="9525">
            <a:solidFill>
              <a:srgbClr val="FF3300"/>
            </a:solidFill>
            <a:miter lim="800000"/>
            <a:headEnd/>
            <a:tailEnd type="triangle" w="med" len="med"/>
          </a:ln>
          <a:effectLst/>
        </p:spPr>
      </p:cxnSp>
      <p:sp>
        <p:nvSpPr>
          <p:cNvPr id="9" name="Rectangle 9"/>
          <p:cNvSpPr>
            <a:spLocks noChangeArrowheads="1"/>
          </p:cNvSpPr>
          <p:nvPr/>
        </p:nvSpPr>
        <p:spPr bwMode="auto">
          <a:xfrm>
            <a:off x="4644008" y="2996952"/>
            <a:ext cx="3816424" cy="216024"/>
          </a:xfrm>
          <a:prstGeom prst="rect">
            <a:avLst/>
          </a:prstGeom>
          <a:noFill/>
          <a:ln w="38100">
            <a:solidFill>
              <a:srgbClr val="FF3300"/>
            </a:solidFill>
            <a:miter lim="800000"/>
            <a:headEnd/>
            <a:tailEnd/>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10C8E2-662C-43D3-A90A-90B1FF0F077D}" type="slidenum">
              <a:rPr lang="en-US"/>
              <a:pPr/>
              <a:t>17</a:t>
            </a:fld>
            <a:endParaRPr lang="en-US"/>
          </a:p>
        </p:txBody>
      </p:sp>
      <p:sp>
        <p:nvSpPr>
          <p:cNvPr id="208898" name="Rectangle 2"/>
          <p:cNvSpPr>
            <a:spLocks noGrp="1" noChangeArrowheads="1"/>
          </p:cNvSpPr>
          <p:nvPr>
            <p:ph type="title"/>
          </p:nvPr>
        </p:nvSpPr>
        <p:spPr/>
        <p:txBody>
          <a:bodyPr/>
          <a:lstStyle/>
          <a:p>
            <a:r>
              <a:rPr lang="en-GB" dirty="0"/>
              <a:t>Types of SQL command</a:t>
            </a:r>
          </a:p>
        </p:txBody>
      </p:sp>
      <p:sp>
        <p:nvSpPr>
          <p:cNvPr id="208899" name="Rectangle 3"/>
          <p:cNvSpPr>
            <a:spLocks noGrp="1" noChangeArrowheads="1"/>
          </p:cNvSpPr>
          <p:nvPr>
            <p:ph type="body" idx="1"/>
          </p:nvPr>
        </p:nvSpPr>
        <p:spPr/>
        <p:txBody>
          <a:bodyPr/>
          <a:lstStyle/>
          <a:p>
            <a:r>
              <a:rPr lang="en-GB" dirty="0"/>
              <a:t>DDL - Data Definition </a:t>
            </a:r>
            <a:r>
              <a:rPr lang="en-GB" dirty="0" smtClean="0"/>
              <a:t>Language/Statements</a:t>
            </a:r>
            <a:endParaRPr lang="en-GB" dirty="0"/>
          </a:p>
          <a:p>
            <a:r>
              <a:rPr lang="en-GB" dirty="0"/>
              <a:t>DCL – Data Control </a:t>
            </a:r>
            <a:r>
              <a:rPr lang="en-GB" dirty="0" smtClean="0"/>
              <a:t>Language/Statements</a:t>
            </a:r>
            <a:endParaRPr lang="en-GB" dirty="0"/>
          </a:p>
          <a:p>
            <a:r>
              <a:rPr lang="en-GB" dirty="0"/>
              <a:t>DML – Data Manipulation </a:t>
            </a:r>
            <a:r>
              <a:rPr lang="en-GB" dirty="0" smtClean="0"/>
              <a:t>Language/Statements</a:t>
            </a:r>
            <a:endParaRPr lang="en-GB" dirty="0"/>
          </a:p>
          <a:p>
            <a:r>
              <a:rPr lang="en-GB" dirty="0"/>
              <a:t>Data Administration </a:t>
            </a:r>
            <a:r>
              <a:rPr lang="en-GB" dirty="0" smtClean="0"/>
              <a:t>Commands/Statements</a:t>
            </a:r>
            <a:endParaRPr lang="en-GB" dirty="0"/>
          </a:p>
          <a:p>
            <a:r>
              <a:rPr lang="en-GB" dirty="0"/>
              <a:t>Transactional Control </a:t>
            </a:r>
            <a:r>
              <a:rPr lang="en-GB" dirty="0" smtClean="0"/>
              <a:t>Commands/Statements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DDL - Data Definition Language/Statements</a:t>
            </a:r>
            <a:endParaRPr lang="en-US" dirty="0"/>
          </a:p>
        </p:txBody>
      </p:sp>
      <p:sp>
        <p:nvSpPr>
          <p:cNvPr id="3" name="Content Placeholder 2"/>
          <p:cNvSpPr>
            <a:spLocks noGrp="1"/>
          </p:cNvSpPr>
          <p:nvPr>
            <p:ph sz="quarter" idx="1"/>
          </p:nvPr>
        </p:nvSpPr>
        <p:spPr/>
        <p:txBody>
          <a:bodyPr/>
          <a:lstStyle/>
          <a:p>
            <a:r>
              <a:rPr lang="en-IE" dirty="0" smtClean="0"/>
              <a:t>Purpose: </a:t>
            </a:r>
            <a:r>
              <a:rPr lang="en-US" dirty="0" smtClean="0"/>
              <a:t>DDL is abbreviation of </a:t>
            </a:r>
            <a:r>
              <a:rPr lang="en-US" b="1" dirty="0" smtClean="0"/>
              <a:t>Data Definition Language</a:t>
            </a:r>
            <a:r>
              <a:rPr lang="en-US" dirty="0" smtClean="0"/>
              <a:t>. </a:t>
            </a:r>
            <a:r>
              <a:rPr lang="en-US" i="1" dirty="0" smtClean="0"/>
              <a:t>DDL</a:t>
            </a:r>
            <a:r>
              <a:rPr lang="en-US" dirty="0" smtClean="0"/>
              <a:t>, is the part of SQL that allows a database user to create and restructure database objects, such as the creation or the deletion of a table</a:t>
            </a:r>
          </a:p>
          <a:p>
            <a:r>
              <a:rPr lang="en-US" dirty="0" smtClean="0"/>
              <a:t>Examples: CREATE, ALTER, DROP statements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dirty="0" smtClean="0"/>
              <a:t>DML – Data Manipulation Language/Statements</a:t>
            </a:r>
            <a:endParaRPr lang="en-US" dirty="0"/>
          </a:p>
        </p:txBody>
      </p:sp>
      <p:sp>
        <p:nvSpPr>
          <p:cNvPr id="3" name="Content Placeholder 2"/>
          <p:cNvSpPr>
            <a:spLocks noGrp="1"/>
          </p:cNvSpPr>
          <p:nvPr>
            <p:ph sz="quarter" idx="1"/>
          </p:nvPr>
        </p:nvSpPr>
        <p:spPr/>
        <p:txBody>
          <a:bodyPr/>
          <a:lstStyle/>
          <a:p>
            <a:r>
              <a:rPr lang="en-IE" dirty="0" smtClean="0"/>
              <a:t>Purpose:</a:t>
            </a:r>
            <a:r>
              <a:rPr lang="en-US" dirty="0" smtClean="0"/>
              <a:t>DML is abbreviation of </a:t>
            </a:r>
            <a:r>
              <a:rPr lang="en-US" b="1" dirty="0" smtClean="0"/>
              <a:t>Data Manipulation Language</a:t>
            </a:r>
            <a:r>
              <a:rPr lang="en-US" dirty="0" smtClean="0"/>
              <a:t>. It is used to retrieve, store, modify, delete, insert and update data in database.</a:t>
            </a:r>
          </a:p>
          <a:p>
            <a:r>
              <a:rPr lang="en-US" dirty="0" smtClean="0"/>
              <a:t>Examples: SELECT, UPDATE, INSERT statements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758CA8-A9A3-4695-BB8F-1C568ADF6113}" type="slidenum">
              <a:rPr lang="en-US"/>
              <a:pPr/>
              <a:t>2</a:t>
            </a:fld>
            <a:endParaRPr lang="en-US"/>
          </a:p>
        </p:txBody>
      </p:sp>
      <p:sp>
        <p:nvSpPr>
          <p:cNvPr id="105474" name="Rectangle 2"/>
          <p:cNvSpPr>
            <a:spLocks noGrp="1" noChangeArrowheads="1"/>
          </p:cNvSpPr>
          <p:nvPr>
            <p:ph type="title"/>
          </p:nvPr>
        </p:nvSpPr>
        <p:spPr/>
        <p:txBody>
          <a:bodyPr/>
          <a:lstStyle/>
          <a:p>
            <a:r>
              <a:rPr lang="en-GB"/>
              <a:t>Learning outcomes</a:t>
            </a:r>
          </a:p>
        </p:txBody>
      </p:sp>
      <p:sp>
        <p:nvSpPr>
          <p:cNvPr id="105475" name="Rectangle 3"/>
          <p:cNvSpPr>
            <a:spLocks noGrp="1" noChangeArrowheads="1"/>
          </p:cNvSpPr>
          <p:nvPr>
            <p:ph type="body" idx="1"/>
          </p:nvPr>
        </p:nvSpPr>
        <p:spPr/>
        <p:txBody>
          <a:bodyPr/>
          <a:lstStyle/>
          <a:p>
            <a:r>
              <a:rPr lang="en-GB" dirty="0"/>
              <a:t>Learning outcomes – the student will be able to</a:t>
            </a:r>
          </a:p>
          <a:p>
            <a:pPr lvl="1"/>
            <a:r>
              <a:rPr lang="en-GB" dirty="0" smtClean="0"/>
              <a:t>Use the following SQL statements – DELETE,INSERT,UPDATE</a:t>
            </a:r>
          </a:p>
          <a:p>
            <a:pPr lvl="1"/>
            <a:r>
              <a:rPr lang="en-GB" dirty="0" smtClean="0"/>
              <a:t>Distinguish between the different classes of SQL command </a:t>
            </a:r>
            <a:r>
              <a:rPr lang="en-GB" smtClean="0"/>
              <a:t>– DML,DDL,DCL,TCL,DAC</a:t>
            </a:r>
            <a:endParaRPr lang="en-GB" dirty="0"/>
          </a:p>
        </p:txBody>
      </p:sp>
    </p:spTree>
    <p:extLst>
      <p:ext uri="{BB962C8B-B14F-4D97-AF65-F5344CB8AC3E}">
        <p14:creationId xmlns:p14="http://schemas.microsoft.com/office/powerpoint/2010/main" val="2002139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DCL – Data Control Language/Statements</a:t>
            </a:r>
            <a:endParaRPr lang="en-US" dirty="0"/>
          </a:p>
        </p:txBody>
      </p:sp>
      <p:sp>
        <p:nvSpPr>
          <p:cNvPr id="3" name="Content Placeholder 2"/>
          <p:cNvSpPr>
            <a:spLocks noGrp="1"/>
          </p:cNvSpPr>
          <p:nvPr>
            <p:ph sz="quarter" idx="1"/>
          </p:nvPr>
        </p:nvSpPr>
        <p:spPr/>
        <p:txBody>
          <a:bodyPr/>
          <a:lstStyle/>
          <a:p>
            <a:r>
              <a:rPr lang="en-IE" dirty="0" smtClean="0"/>
              <a:t>Purpose: </a:t>
            </a:r>
            <a:r>
              <a:rPr lang="en-US" dirty="0" smtClean="0"/>
              <a:t>DCL is abbreviation of </a:t>
            </a:r>
            <a:r>
              <a:rPr lang="en-US" b="1" dirty="0" smtClean="0"/>
              <a:t>Data Control Language</a:t>
            </a:r>
            <a:r>
              <a:rPr lang="en-US" dirty="0" smtClean="0"/>
              <a:t>. It is used to create roles, permissions, and referential integrity as well it is used to control access to database by securing it.</a:t>
            </a:r>
          </a:p>
          <a:p>
            <a:r>
              <a:rPr lang="en-US" dirty="0" smtClean="0"/>
              <a:t>Data control commands in SQL allow you to control access to data within the database. These DCL commands are normally used to create objects related to user access and also control the distribution of privileges among users.</a:t>
            </a:r>
          </a:p>
          <a:p>
            <a:r>
              <a:rPr lang="en-US" dirty="0" smtClean="0"/>
              <a:t>Examples: GRANT, REVOKE statements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Data Administration Commands/Statements</a:t>
            </a:r>
            <a:endParaRPr lang="en-US" dirty="0"/>
          </a:p>
        </p:txBody>
      </p:sp>
      <p:sp>
        <p:nvSpPr>
          <p:cNvPr id="3" name="Content Placeholder 2"/>
          <p:cNvSpPr>
            <a:spLocks noGrp="1"/>
          </p:cNvSpPr>
          <p:nvPr>
            <p:ph sz="quarter" idx="1"/>
          </p:nvPr>
        </p:nvSpPr>
        <p:spPr/>
        <p:txBody>
          <a:bodyPr/>
          <a:lstStyle/>
          <a:p>
            <a:r>
              <a:rPr lang="en-IE" dirty="0" smtClean="0"/>
              <a:t>Purpose:</a:t>
            </a:r>
            <a:r>
              <a:rPr lang="en-US" dirty="0" smtClean="0"/>
              <a:t>Data administration commands allow the user to perform audits and perform analyses on operations within the database. They can also be used to help analyze system performance. </a:t>
            </a:r>
            <a:endParaRPr lang="en-IE" dirty="0" smtClean="0"/>
          </a:p>
          <a:p>
            <a:r>
              <a:rPr lang="en-IE" dirty="0" smtClean="0"/>
              <a:t>Examples: </a:t>
            </a:r>
            <a:r>
              <a:rPr lang="en-US" dirty="0" smtClean="0"/>
              <a:t>START AUDIT,  STOP AUDIT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dirty="0" smtClean="0"/>
              <a:t>Transactional Control Commands/Statements</a:t>
            </a:r>
            <a:endParaRPr lang="en-US" dirty="0"/>
          </a:p>
        </p:txBody>
      </p:sp>
      <p:sp>
        <p:nvSpPr>
          <p:cNvPr id="3" name="Content Placeholder 2"/>
          <p:cNvSpPr>
            <a:spLocks noGrp="1"/>
          </p:cNvSpPr>
          <p:nvPr>
            <p:ph sz="quarter" idx="1"/>
          </p:nvPr>
        </p:nvSpPr>
        <p:spPr/>
        <p:txBody>
          <a:bodyPr/>
          <a:lstStyle/>
          <a:p>
            <a:r>
              <a:rPr lang="en-IE" dirty="0" smtClean="0"/>
              <a:t>Purpose:</a:t>
            </a:r>
            <a:r>
              <a:rPr lang="en-US" dirty="0" smtClean="0"/>
              <a:t>TCL is abbreviation of </a:t>
            </a:r>
            <a:r>
              <a:rPr lang="en-US" b="1" dirty="0" smtClean="0"/>
              <a:t>Transactional Control Language</a:t>
            </a:r>
            <a:r>
              <a:rPr lang="en-US" dirty="0" smtClean="0"/>
              <a:t>. It is used to manage different transactions occurring within a database.</a:t>
            </a:r>
          </a:p>
          <a:p>
            <a:r>
              <a:rPr lang="en-US" dirty="0" smtClean="0"/>
              <a:t>Examples: COMMIT, ROLLBACK statements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6BD0AD-CD3B-405E-A9ED-B3703083437B}" type="slidenum">
              <a:rPr lang="en-US"/>
              <a:pPr/>
              <a:t>3</a:t>
            </a:fld>
            <a:endParaRPr lang="en-US"/>
          </a:p>
        </p:txBody>
      </p:sp>
      <p:sp>
        <p:nvSpPr>
          <p:cNvPr id="188418" name="Rectangle 2"/>
          <p:cNvSpPr>
            <a:spLocks noGrp="1" noChangeArrowheads="1"/>
          </p:cNvSpPr>
          <p:nvPr>
            <p:ph type="title"/>
          </p:nvPr>
        </p:nvSpPr>
        <p:spPr/>
        <p:txBody>
          <a:bodyPr/>
          <a:lstStyle/>
          <a:p>
            <a:r>
              <a:rPr lang="en-GB"/>
              <a:t>Delete Syntax</a:t>
            </a:r>
            <a:endParaRPr lang="en-US"/>
          </a:p>
        </p:txBody>
      </p:sp>
      <p:sp>
        <p:nvSpPr>
          <p:cNvPr id="188419" name="Rectangle 3"/>
          <p:cNvSpPr>
            <a:spLocks noGrp="1" noChangeArrowheads="1"/>
          </p:cNvSpPr>
          <p:nvPr>
            <p:ph type="body" idx="1"/>
          </p:nvPr>
        </p:nvSpPr>
        <p:spPr/>
        <p:txBody>
          <a:bodyPr/>
          <a:lstStyle/>
          <a:p>
            <a:r>
              <a:rPr lang="en-GB" dirty="0"/>
              <a:t>Deletes a record or set of records from one or more tables.</a:t>
            </a:r>
          </a:p>
          <a:p>
            <a:r>
              <a:rPr lang="en-GB" dirty="0"/>
              <a:t>Syntax</a:t>
            </a:r>
          </a:p>
          <a:p>
            <a:pPr lvl="1">
              <a:buFont typeface="Wingdings" pitchFamily="2" charset="2"/>
              <a:buNone/>
            </a:pPr>
            <a:r>
              <a:rPr lang="en-US" dirty="0" smtClean="0"/>
              <a:t>DELETE [LOW_PRIORITY] [QUICK] [IGNORE] </a:t>
            </a:r>
          </a:p>
          <a:p>
            <a:pPr lvl="1">
              <a:buFont typeface="Wingdings" pitchFamily="2" charset="2"/>
              <a:buNone/>
            </a:pPr>
            <a:r>
              <a:rPr lang="en-US" dirty="0" smtClean="0"/>
              <a:t>FROM </a:t>
            </a:r>
            <a:r>
              <a:rPr lang="en-US" i="1" dirty="0" err="1" smtClean="0"/>
              <a:t>tbl_name</a:t>
            </a:r>
            <a:r>
              <a:rPr lang="en-US" dirty="0" smtClean="0"/>
              <a:t> </a:t>
            </a:r>
          </a:p>
          <a:p>
            <a:pPr lvl="1">
              <a:buFont typeface="Wingdings" pitchFamily="2" charset="2"/>
              <a:buNone/>
            </a:pPr>
            <a:r>
              <a:rPr lang="en-US" dirty="0" smtClean="0"/>
              <a:t>[WHERE </a:t>
            </a:r>
            <a:r>
              <a:rPr lang="en-US" i="1" dirty="0" err="1" smtClean="0"/>
              <a:t>where_condition</a:t>
            </a:r>
            <a:r>
              <a:rPr lang="en-US" dirty="0" smtClean="0"/>
              <a:t>] </a:t>
            </a:r>
          </a:p>
          <a:p>
            <a:pPr lvl="1">
              <a:buFont typeface="Wingdings" pitchFamily="2" charset="2"/>
              <a:buNone/>
            </a:pPr>
            <a:r>
              <a:rPr lang="en-US" dirty="0" smtClean="0"/>
              <a:t>[ORDER BY ...] </a:t>
            </a:r>
          </a:p>
          <a:p>
            <a:pPr lvl="1">
              <a:buFont typeface="Wingdings" pitchFamily="2" charset="2"/>
              <a:buNone/>
            </a:pPr>
            <a:r>
              <a:rPr lang="en-US" dirty="0" smtClean="0"/>
              <a:t>[LIMIT </a:t>
            </a:r>
            <a:r>
              <a:rPr lang="en-US" i="1" dirty="0" err="1" smtClean="0"/>
              <a:t>row_count</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F84996-07DB-4BB8-954F-5AA40CB26177}" type="slidenum">
              <a:rPr lang="en-US"/>
              <a:pPr/>
              <a:t>4</a:t>
            </a:fld>
            <a:endParaRPr lang="en-US"/>
          </a:p>
        </p:txBody>
      </p:sp>
      <p:sp>
        <p:nvSpPr>
          <p:cNvPr id="189442" name="Rectangle 2"/>
          <p:cNvSpPr>
            <a:spLocks noGrp="1" noChangeArrowheads="1"/>
          </p:cNvSpPr>
          <p:nvPr>
            <p:ph type="title"/>
          </p:nvPr>
        </p:nvSpPr>
        <p:spPr/>
        <p:txBody>
          <a:bodyPr/>
          <a:lstStyle/>
          <a:p>
            <a:r>
              <a:rPr lang="en-GB"/>
              <a:t>Syntax Parts</a:t>
            </a:r>
          </a:p>
        </p:txBody>
      </p:sp>
      <p:sp>
        <p:nvSpPr>
          <p:cNvPr id="189443" name="Rectangle 3"/>
          <p:cNvSpPr>
            <a:spLocks noGrp="1" noChangeArrowheads="1"/>
          </p:cNvSpPr>
          <p:nvPr>
            <p:ph type="body" idx="1"/>
          </p:nvPr>
        </p:nvSpPr>
        <p:spPr/>
        <p:txBody>
          <a:bodyPr>
            <a:normAutofit/>
          </a:bodyPr>
          <a:lstStyle/>
          <a:p>
            <a:pPr marL="0" indent="0"/>
            <a:r>
              <a:rPr lang="en-US" dirty="0" smtClean="0"/>
              <a:t>For the single-table syntax, the DELETE statement deletes rows from </a:t>
            </a:r>
            <a:r>
              <a:rPr lang="en-US" dirty="0" err="1" smtClean="0"/>
              <a:t>tbl_name</a:t>
            </a:r>
            <a:r>
              <a:rPr lang="en-US" dirty="0" smtClean="0"/>
              <a:t> and returns the number of rows deleted. </a:t>
            </a:r>
          </a:p>
          <a:p>
            <a:pPr marL="0" indent="0"/>
            <a:r>
              <a:rPr lang="en-US" dirty="0" smtClean="0"/>
              <a:t>The WHERE clause, if given, specifies the conditions that identify which rows to delete. </a:t>
            </a:r>
          </a:p>
          <a:p>
            <a:pPr marL="0" indent="0"/>
            <a:r>
              <a:rPr lang="en-US" dirty="0" smtClean="0"/>
              <a:t>With no WHERE clause, all rows are deleted. </a:t>
            </a:r>
          </a:p>
          <a:p>
            <a:pPr marL="0" indent="0"/>
            <a:r>
              <a:rPr lang="en-US" dirty="0" smtClean="0"/>
              <a:t>If the ORDER BY clause is specified, the rows are deleted in the order that is specified. </a:t>
            </a:r>
          </a:p>
          <a:p>
            <a:pPr marL="0" indent="0"/>
            <a:r>
              <a:rPr lang="en-US" dirty="0" smtClean="0"/>
              <a:t>The LIMIT clause places a limit on the number of rows that can be deleted.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Delete Example</a:t>
            </a:r>
            <a:endParaRPr lang="en-US" dirty="0"/>
          </a:p>
        </p:txBody>
      </p:sp>
      <p:sp>
        <p:nvSpPr>
          <p:cNvPr id="3" name="Content Placeholder 2"/>
          <p:cNvSpPr>
            <a:spLocks noGrp="1"/>
          </p:cNvSpPr>
          <p:nvPr>
            <p:ph sz="quarter" idx="1"/>
          </p:nvPr>
        </p:nvSpPr>
        <p:spPr/>
        <p:txBody>
          <a:bodyPr/>
          <a:lstStyle/>
          <a:p>
            <a:r>
              <a:rPr lang="en-IE" dirty="0" smtClean="0"/>
              <a:t>Example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436096" y="1412776"/>
            <a:ext cx="3352800" cy="4600575"/>
          </a:xfrm>
          <a:prstGeom prst="rect">
            <a:avLst/>
          </a:prstGeom>
          <a:noFill/>
          <a:ln w="9525">
            <a:noFill/>
            <a:miter lim="800000"/>
            <a:headEnd/>
            <a:tailEnd/>
          </a:ln>
        </p:spPr>
      </p:pic>
      <p:sp>
        <p:nvSpPr>
          <p:cNvPr id="5" name="Text Box 4"/>
          <p:cNvSpPr txBox="1">
            <a:spLocks noChangeArrowheads="1"/>
          </p:cNvSpPr>
          <p:nvPr/>
        </p:nvSpPr>
        <p:spPr bwMode="auto">
          <a:xfrm>
            <a:off x="381000" y="2514600"/>
            <a:ext cx="4622800" cy="1754326"/>
          </a:xfrm>
          <a:prstGeom prst="rect">
            <a:avLst/>
          </a:prstGeom>
          <a:solidFill>
            <a:schemeClr val="tx1"/>
          </a:solidFill>
          <a:ln w="9525">
            <a:noFill/>
            <a:miter lim="800000"/>
            <a:headEnd/>
            <a:tailEnd/>
          </a:ln>
          <a:effectLst/>
        </p:spPr>
        <p:txBody>
          <a:bodyPr>
            <a:spAutoFit/>
          </a:bodyPr>
          <a:lstStyle/>
          <a:p>
            <a:r>
              <a:rPr lang="en-US" sz="1800" b="1" dirty="0" smtClean="0">
                <a:solidFill>
                  <a:schemeClr val="bg1">
                    <a:lumMod val="95000"/>
                  </a:schemeClr>
                </a:solidFill>
                <a:latin typeface="Courier New" pitchFamily="49" charset="0"/>
              </a:rPr>
              <a:t>DELETE FROM `</a:t>
            </a:r>
            <a:r>
              <a:rPr lang="en-US" sz="1800" b="1" dirty="0" err="1" smtClean="0">
                <a:solidFill>
                  <a:schemeClr val="bg1">
                    <a:lumMod val="95000"/>
                  </a:schemeClr>
                </a:solidFill>
                <a:latin typeface="Courier New" pitchFamily="49" charset="0"/>
              </a:rPr>
              <a:t>parts`.`project_parts_required</a:t>
            </a:r>
            <a:r>
              <a:rPr lang="en-US" sz="1800" b="1" dirty="0" smtClean="0">
                <a:solidFill>
                  <a:schemeClr val="bg1">
                    <a:lumMod val="95000"/>
                  </a:schemeClr>
                </a:solidFill>
                <a:latin typeface="Courier New" pitchFamily="49" charset="0"/>
              </a:rPr>
              <a:t>`</a:t>
            </a:r>
          </a:p>
          <a:p>
            <a:r>
              <a:rPr lang="en-US" sz="1800" b="1" dirty="0" smtClean="0">
                <a:solidFill>
                  <a:schemeClr val="bg1">
                    <a:lumMod val="95000"/>
                  </a:schemeClr>
                </a:solidFill>
                <a:latin typeface="Courier New" pitchFamily="49" charset="0"/>
              </a:rPr>
              <a:t>WHERE </a:t>
            </a:r>
          </a:p>
          <a:p>
            <a:r>
              <a:rPr lang="en-US" sz="1800" b="1" dirty="0" smtClean="0">
                <a:solidFill>
                  <a:schemeClr val="bg1">
                    <a:lumMod val="95000"/>
                  </a:schemeClr>
                </a:solidFill>
                <a:latin typeface="Courier New" pitchFamily="49" charset="0"/>
              </a:rPr>
              <a:t>S_NR='S1' </a:t>
            </a:r>
          </a:p>
          <a:p>
            <a:r>
              <a:rPr lang="en-US" sz="1800" b="1" dirty="0" smtClean="0">
                <a:solidFill>
                  <a:schemeClr val="bg1">
                    <a:lumMod val="95000"/>
                  </a:schemeClr>
                </a:solidFill>
                <a:latin typeface="Courier New" pitchFamily="49" charset="0"/>
              </a:rPr>
              <a:t>AND PART_NR='P1' </a:t>
            </a:r>
          </a:p>
          <a:p>
            <a:r>
              <a:rPr lang="en-US" sz="1800" b="1" dirty="0" smtClean="0">
                <a:solidFill>
                  <a:schemeClr val="bg1">
                    <a:lumMod val="95000"/>
                  </a:schemeClr>
                </a:solidFill>
                <a:latin typeface="Courier New" pitchFamily="49" charset="0"/>
              </a:rPr>
              <a:t>AND PROJ_NR='J1';</a:t>
            </a:r>
            <a:r>
              <a:rPr lang="en-GB" sz="1800" b="1" dirty="0" smtClean="0">
                <a:solidFill>
                  <a:srgbClr val="080808"/>
                </a:solidFill>
                <a:latin typeface="Courier New" pitchFamily="49" charset="0"/>
              </a:rPr>
              <a:t>0</a:t>
            </a:r>
            <a:r>
              <a:rPr lang="en-GB" sz="1800" b="1" dirty="0">
                <a:solidFill>
                  <a:srgbClr val="080808"/>
                </a:solidFill>
                <a:latin typeface="Courier New" pitchFamily="49" charset="0"/>
              </a:rPr>
              <a:t>));</a:t>
            </a:r>
            <a:endParaRPr lang="en-US" sz="1800" b="1" dirty="0">
              <a:solidFill>
                <a:srgbClr val="080808"/>
              </a:solidFill>
              <a:latin typeface="Courier New" pitchFamily="49" charset="0"/>
            </a:endParaRPr>
          </a:p>
        </p:txBody>
      </p:sp>
      <p:sp>
        <p:nvSpPr>
          <p:cNvPr id="6" name="Rectangle 5"/>
          <p:cNvSpPr/>
          <p:nvPr/>
        </p:nvSpPr>
        <p:spPr>
          <a:xfrm>
            <a:off x="5220072" y="1556792"/>
            <a:ext cx="367240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9EB9BB-21AE-41FF-AC22-7728DBFA834C}" type="slidenum">
              <a:rPr lang="en-US"/>
              <a:pPr/>
              <a:t>6</a:t>
            </a:fld>
            <a:endParaRPr lang="en-US"/>
          </a:p>
        </p:txBody>
      </p:sp>
      <p:sp>
        <p:nvSpPr>
          <p:cNvPr id="174082" name="Rectangle 2"/>
          <p:cNvSpPr>
            <a:spLocks noGrp="1" noChangeArrowheads="1"/>
          </p:cNvSpPr>
          <p:nvPr>
            <p:ph type="title"/>
          </p:nvPr>
        </p:nvSpPr>
        <p:spPr/>
        <p:txBody>
          <a:bodyPr/>
          <a:lstStyle/>
          <a:p>
            <a:r>
              <a:rPr lang="en-GB"/>
              <a:t>Insert Syntax</a:t>
            </a:r>
            <a:endParaRPr lang="en-US"/>
          </a:p>
        </p:txBody>
      </p:sp>
      <p:sp>
        <p:nvSpPr>
          <p:cNvPr id="174083" name="Rectangle 3"/>
          <p:cNvSpPr>
            <a:spLocks noGrp="1" noChangeArrowheads="1"/>
          </p:cNvSpPr>
          <p:nvPr>
            <p:ph type="body" idx="1"/>
          </p:nvPr>
        </p:nvSpPr>
        <p:spPr/>
        <p:txBody>
          <a:bodyPr/>
          <a:lstStyle/>
          <a:p>
            <a:r>
              <a:rPr lang="en-GB" sz="3600" dirty="0"/>
              <a:t>Inserts (appends) DATA into a </a:t>
            </a:r>
            <a:r>
              <a:rPr lang="en-GB" sz="3600" dirty="0" smtClean="0"/>
              <a:t>TABLE</a:t>
            </a:r>
          </a:p>
          <a:p>
            <a:r>
              <a:rPr lang="en-US" sz="3600" dirty="0" smtClean="0"/>
              <a:t>INSERT statement allows you to insert one or more rows to the table. </a:t>
            </a:r>
          </a:p>
          <a:p>
            <a:endParaRPr lang="en-GB"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991C1C-4892-483B-895F-FA9D0A474F5D}" type="slidenum">
              <a:rPr lang="en-US"/>
              <a:pPr/>
              <a:t>7</a:t>
            </a:fld>
            <a:endParaRPr lang="en-US"/>
          </a:p>
        </p:txBody>
      </p:sp>
      <p:sp>
        <p:nvSpPr>
          <p:cNvPr id="199682" name="Rectangle 2"/>
          <p:cNvSpPr>
            <a:spLocks noGrp="1" noChangeArrowheads="1"/>
          </p:cNvSpPr>
          <p:nvPr>
            <p:ph type="title"/>
          </p:nvPr>
        </p:nvSpPr>
        <p:spPr/>
        <p:txBody>
          <a:bodyPr>
            <a:normAutofit fontScale="90000"/>
          </a:bodyPr>
          <a:lstStyle/>
          <a:p>
            <a:r>
              <a:rPr lang="en-IE" sz="4800" u="sng" dirty="0"/>
              <a:t>INSERT Syntax</a:t>
            </a:r>
            <a:r>
              <a:rPr lang="en-IE" sz="4800" u="sng" dirty="0" smtClean="0"/>
              <a:t>:</a:t>
            </a:r>
            <a:endParaRPr lang="en-US" sz="4800" u="sng" dirty="0"/>
          </a:p>
        </p:txBody>
      </p:sp>
      <p:sp>
        <p:nvSpPr>
          <p:cNvPr id="199683" name="Rectangle 3"/>
          <p:cNvSpPr>
            <a:spLocks noGrp="1" noChangeArrowheads="1"/>
          </p:cNvSpPr>
          <p:nvPr>
            <p:ph type="body" idx="1"/>
          </p:nvPr>
        </p:nvSpPr>
        <p:spPr/>
        <p:txBody>
          <a:bodyPr/>
          <a:lstStyle/>
          <a:p>
            <a:pPr>
              <a:buFont typeface="Wingdings" pitchFamily="2" charset="2"/>
              <a:buNone/>
            </a:pPr>
            <a:r>
              <a:rPr lang="en-US" dirty="0"/>
              <a:t>INSERT INTO target [(field1[, field2[, ...]])]</a:t>
            </a:r>
          </a:p>
          <a:p>
            <a:pPr>
              <a:buFont typeface="Wingdings" pitchFamily="2" charset="2"/>
              <a:buNone/>
            </a:pPr>
            <a:r>
              <a:rPr lang="en-US" dirty="0"/>
              <a:t>    VALUES (value1[, value2[, </a:t>
            </a:r>
            <a:r>
              <a:rPr lang="en-US" dirty="0" smtClean="0"/>
              <a:t>...])</a:t>
            </a:r>
          </a:p>
          <a:p>
            <a:pPr>
              <a:buFont typeface="Wingdings" pitchFamily="2" charset="2"/>
              <a:buNone/>
            </a:pPr>
            <a:endParaRPr lang="en-IE" dirty="0" smtClean="0"/>
          </a:p>
          <a:p>
            <a:pPr>
              <a:buFont typeface="Wingdings" pitchFamily="2" charset="2"/>
              <a:buNone/>
            </a:pPr>
            <a:r>
              <a:rPr lang="en-US" dirty="0" smtClean="0"/>
              <a:t>Inserts a new data row into an existing table by specifying the column name and data for each.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607005-922F-4CAC-A118-71EF3C79C596}" type="slidenum">
              <a:rPr lang="en-US"/>
              <a:pPr/>
              <a:t>8</a:t>
            </a:fld>
            <a:endParaRPr lang="en-US"/>
          </a:p>
        </p:txBody>
      </p:sp>
      <p:sp>
        <p:nvSpPr>
          <p:cNvPr id="200706" name="Rectangle 2"/>
          <p:cNvSpPr>
            <a:spLocks noGrp="1" noChangeArrowheads="1"/>
          </p:cNvSpPr>
          <p:nvPr>
            <p:ph type="title"/>
          </p:nvPr>
        </p:nvSpPr>
        <p:spPr/>
        <p:txBody>
          <a:bodyPr>
            <a:normAutofit fontScale="90000"/>
          </a:bodyPr>
          <a:lstStyle/>
          <a:p>
            <a:r>
              <a:rPr lang="en-IE" sz="4800" u="sng" dirty="0"/>
              <a:t>INSERT Syntax</a:t>
            </a:r>
            <a:r>
              <a:rPr lang="en-IE" sz="4800" u="sng" dirty="0" smtClean="0"/>
              <a:t>:</a:t>
            </a:r>
            <a:endParaRPr lang="en-US" sz="4800" u="sng" dirty="0"/>
          </a:p>
        </p:txBody>
      </p:sp>
      <p:sp>
        <p:nvSpPr>
          <p:cNvPr id="200707" name="Rectangle 3"/>
          <p:cNvSpPr>
            <a:spLocks noGrp="1" noChangeArrowheads="1"/>
          </p:cNvSpPr>
          <p:nvPr>
            <p:ph type="body" idx="1"/>
          </p:nvPr>
        </p:nvSpPr>
        <p:spPr/>
        <p:txBody>
          <a:bodyPr>
            <a:normAutofit fontScale="92500"/>
          </a:bodyPr>
          <a:lstStyle/>
          <a:p>
            <a:pPr>
              <a:buNone/>
            </a:pPr>
            <a:r>
              <a:rPr lang="en-US" sz="2800" dirty="0" smtClean="0"/>
              <a:t>INSERT </a:t>
            </a:r>
          </a:p>
          <a:p>
            <a:pPr>
              <a:buNone/>
            </a:pPr>
            <a:r>
              <a:rPr lang="en-US" sz="2800" dirty="0" smtClean="0"/>
              <a:t>	[LOW_PRIORITY | HIGH_PRIORITY] [IGNORE] </a:t>
            </a:r>
          </a:p>
          <a:p>
            <a:pPr>
              <a:buNone/>
            </a:pPr>
            <a:r>
              <a:rPr lang="en-US" sz="2800" dirty="0" smtClean="0"/>
              <a:t>[INTO] </a:t>
            </a:r>
            <a:r>
              <a:rPr lang="en-US" sz="2800" i="1" dirty="0" err="1" smtClean="0"/>
              <a:t>tbl_name</a:t>
            </a:r>
            <a:r>
              <a:rPr lang="en-US" sz="2800" dirty="0" smtClean="0"/>
              <a:t> [(</a:t>
            </a:r>
            <a:r>
              <a:rPr lang="en-US" sz="2800" i="1" dirty="0" err="1" smtClean="0"/>
              <a:t>col_name</a:t>
            </a:r>
            <a:r>
              <a:rPr lang="en-US" sz="2800" dirty="0" smtClean="0"/>
              <a:t>,...)] </a:t>
            </a:r>
          </a:p>
          <a:p>
            <a:pPr>
              <a:buNone/>
            </a:pPr>
            <a:r>
              <a:rPr lang="en-US" sz="2800" dirty="0" smtClean="0"/>
              <a:t>SELECT ... [ ON DUPLICATE KEY UPDATE </a:t>
            </a:r>
            <a:r>
              <a:rPr lang="en-US" sz="2800" i="1" dirty="0" err="1" smtClean="0"/>
              <a:t>col_name</a:t>
            </a:r>
            <a:r>
              <a:rPr lang="en-US" sz="2800" dirty="0" smtClean="0"/>
              <a:t>=</a:t>
            </a:r>
            <a:r>
              <a:rPr lang="en-US" sz="2800" i="1" dirty="0" err="1" smtClean="0"/>
              <a:t>expr</a:t>
            </a:r>
            <a:r>
              <a:rPr lang="en-US" sz="2800" dirty="0" smtClean="0"/>
              <a:t>, ... ] </a:t>
            </a:r>
          </a:p>
          <a:p>
            <a:pPr>
              <a:buNone/>
            </a:pPr>
            <a:endParaRPr lang="en-US" sz="2800" dirty="0" smtClean="0"/>
          </a:p>
          <a:p>
            <a:r>
              <a:rPr lang="en-US" sz="2800" dirty="0" smtClean="0"/>
              <a:t>In the second form, instead of providing explicit data, you select it from other table by using SELECT statement. This form allows you to copy some or some part of data from other table to the inserted table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39951" y="2924944"/>
            <a:ext cx="4447553" cy="1728192"/>
          </a:xfrm>
          <a:prstGeom prst="rect">
            <a:avLst/>
          </a:prstGeom>
          <a:noFill/>
          <a:ln w="9525">
            <a:noFill/>
            <a:miter lim="800000"/>
            <a:headEnd/>
            <a:tailEnd/>
          </a:ln>
        </p:spPr>
      </p:pic>
      <p:sp>
        <p:nvSpPr>
          <p:cNvPr id="13" name="Slide Number Placeholder 5"/>
          <p:cNvSpPr>
            <a:spLocks noGrp="1"/>
          </p:cNvSpPr>
          <p:nvPr>
            <p:ph type="sldNum" sz="quarter" idx="12"/>
          </p:nvPr>
        </p:nvSpPr>
        <p:spPr/>
        <p:txBody>
          <a:bodyPr/>
          <a:lstStyle/>
          <a:p>
            <a:fld id="{E3DA025E-5CEF-4F48-BC11-2909436F777E}" type="slidenum">
              <a:rPr lang="en-US"/>
              <a:pPr/>
              <a:t>9</a:t>
            </a:fld>
            <a:endParaRPr lang="en-US"/>
          </a:p>
        </p:txBody>
      </p:sp>
      <p:sp>
        <p:nvSpPr>
          <p:cNvPr id="182274" name="Rectangle 2"/>
          <p:cNvSpPr>
            <a:spLocks noGrp="1" noChangeArrowheads="1"/>
          </p:cNvSpPr>
          <p:nvPr>
            <p:ph type="title"/>
          </p:nvPr>
        </p:nvSpPr>
        <p:spPr/>
        <p:txBody>
          <a:bodyPr/>
          <a:lstStyle/>
          <a:p>
            <a:r>
              <a:rPr lang="en-GB"/>
              <a:t>INSERT Example 1</a:t>
            </a:r>
          </a:p>
        </p:txBody>
      </p:sp>
      <p:sp>
        <p:nvSpPr>
          <p:cNvPr id="182275" name="Rectangle 3"/>
          <p:cNvSpPr>
            <a:spLocks noChangeArrowheads="1"/>
          </p:cNvSpPr>
          <p:nvPr/>
        </p:nvSpPr>
        <p:spPr bwMode="auto">
          <a:xfrm>
            <a:off x="6477000" y="1828800"/>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182276" name="Text Box 4"/>
          <p:cNvSpPr txBox="1">
            <a:spLocks noChangeArrowheads="1"/>
          </p:cNvSpPr>
          <p:nvPr/>
        </p:nvSpPr>
        <p:spPr bwMode="auto">
          <a:xfrm>
            <a:off x="457200" y="2895600"/>
            <a:ext cx="3505200" cy="1311275"/>
          </a:xfrm>
          <a:prstGeom prst="rect">
            <a:avLst/>
          </a:prstGeom>
          <a:solidFill>
            <a:schemeClr val="tx1"/>
          </a:solidFill>
          <a:ln w="9525">
            <a:noFill/>
            <a:miter lim="800000"/>
            <a:headEnd/>
            <a:tailEnd/>
          </a:ln>
          <a:effectLst/>
        </p:spPr>
        <p:txBody>
          <a:bodyPr>
            <a:spAutoFit/>
          </a:bodyPr>
          <a:lstStyle/>
          <a:p>
            <a:r>
              <a:rPr lang="en-US" sz="2000" b="1" dirty="0">
                <a:solidFill>
                  <a:srgbClr val="FF3300"/>
                </a:solidFill>
                <a:latin typeface="Courier New" pitchFamily="49" charset="0"/>
              </a:rPr>
              <a:t>Insert into </a:t>
            </a:r>
            <a:r>
              <a:rPr lang="en-US" sz="2000" b="1" dirty="0" smtClean="0">
                <a:solidFill>
                  <a:srgbClr val="FF3300"/>
                </a:solidFill>
                <a:latin typeface="Courier New" pitchFamily="49" charset="0"/>
              </a:rPr>
              <a:t>suppliers</a:t>
            </a:r>
            <a:endParaRPr lang="en-US" sz="2000" b="1" dirty="0">
              <a:solidFill>
                <a:srgbClr val="FF3300"/>
              </a:solidFill>
              <a:latin typeface="Courier New" pitchFamily="49" charset="0"/>
            </a:endParaRPr>
          </a:p>
          <a:p>
            <a:r>
              <a:rPr lang="en-US" sz="2000" b="1" dirty="0">
                <a:solidFill>
                  <a:srgbClr val="FF3300"/>
                </a:solidFill>
                <a:latin typeface="Courier New" pitchFamily="49" charset="0"/>
              </a:rPr>
              <a:t>Values ('S7','Murphy','40',</a:t>
            </a:r>
            <a:r>
              <a:rPr lang="en-GB" sz="2000" b="1" dirty="0">
                <a:solidFill>
                  <a:srgbClr val="FF3300"/>
                </a:solidFill>
                <a:latin typeface="Courier New" pitchFamily="49" charset="0"/>
              </a:rPr>
              <a:t> </a:t>
            </a:r>
            <a:r>
              <a:rPr lang="en-US" sz="2000" b="1" dirty="0">
                <a:solidFill>
                  <a:srgbClr val="FF3300"/>
                </a:solidFill>
                <a:latin typeface="Courier New" pitchFamily="49" charset="0"/>
              </a:rPr>
              <a:t>'Dublin');</a:t>
            </a:r>
          </a:p>
        </p:txBody>
      </p:sp>
      <p:sp>
        <p:nvSpPr>
          <p:cNvPr id="182277" name="Rectangle 5"/>
          <p:cNvSpPr>
            <a:spLocks noChangeArrowheads="1"/>
          </p:cNvSpPr>
          <p:nvPr/>
        </p:nvSpPr>
        <p:spPr bwMode="auto">
          <a:xfrm>
            <a:off x="838200" y="1905000"/>
            <a:ext cx="1066800" cy="466725"/>
          </a:xfrm>
          <a:prstGeom prst="rect">
            <a:avLst/>
          </a:prstGeom>
          <a:noFill/>
          <a:ln w="9525">
            <a:solidFill>
              <a:srgbClr val="FF3300"/>
            </a:solidFill>
            <a:miter lim="800000"/>
            <a:headEnd/>
            <a:tailEnd/>
          </a:ln>
          <a:effectLst/>
        </p:spPr>
        <p:txBody>
          <a:bodyPr>
            <a:spAutoFit/>
          </a:bodyPr>
          <a:lstStyle/>
          <a:p>
            <a:r>
              <a:rPr lang="en-GB"/>
              <a:t>Query</a:t>
            </a:r>
            <a:endParaRPr lang="en-US"/>
          </a:p>
        </p:txBody>
      </p:sp>
      <p:cxnSp>
        <p:nvCxnSpPr>
          <p:cNvPr id="182278" name="AutoShape 6"/>
          <p:cNvCxnSpPr>
            <a:cxnSpLocks noChangeShapeType="1"/>
            <a:stCxn id="182277" idx="3"/>
            <a:endCxn id="182275" idx="1"/>
          </p:cNvCxnSpPr>
          <p:nvPr/>
        </p:nvCxnSpPr>
        <p:spPr bwMode="auto">
          <a:xfrm flipV="1">
            <a:off x="1905000" y="2062163"/>
            <a:ext cx="4572000" cy="76200"/>
          </a:xfrm>
          <a:prstGeom prst="bentConnector3">
            <a:avLst>
              <a:gd name="adj1" fmla="val 50000"/>
            </a:avLst>
          </a:prstGeom>
          <a:noFill/>
          <a:ln w="9525">
            <a:solidFill>
              <a:srgbClr val="FF3300"/>
            </a:solidFill>
            <a:miter lim="800000"/>
            <a:headEnd/>
            <a:tailEnd type="triangle" w="med" len="med"/>
          </a:ln>
          <a:effectLst/>
        </p:spPr>
      </p:cxnSp>
      <p:sp>
        <p:nvSpPr>
          <p:cNvPr id="182279" name="Text Box 7"/>
          <p:cNvSpPr txBox="1">
            <a:spLocks noChangeArrowheads="1"/>
          </p:cNvSpPr>
          <p:nvPr/>
        </p:nvSpPr>
        <p:spPr bwMode="auto">
          <a:xfrm>
            <a:off x="609600" y="4495800"/>
            <a:ext cx="8153400" cy="1552575"/>
          </a:xfrm>
          <a:prstGeom prst="rect">
            <a:avLst/>
          </a:prstGeom>
          <a:noFill/>
          <a:ln w="9525">
            <a:noFill/>
            <a:miter lim="800000"/>
            <a:headEnd/>
            <a:tailEnd/>
          </a:ln>
          <a:effectLst/>
        </p:spPr>
        <p:txBody>
          <a:bodyPr>
            <a:spAutoFit/>
          </a:bodyPr>
          <a:lstStyle/>
          <a:p>
            <a:pPr marL="457200" indent="-457200"/>
            <a:r>
              <a:rPr lang="en-GB" dirty="0"/>
              <a:t>Notes</a:t>
            </a:r>
          </a:p>
          <a:p>
            <a:pPr marL="457200" indent="-457200">
              <a:buFontTx/>
              <a:buAutoNum type="arabicPeriod"/>
            </a:pPr>
            <a:r>
              <a:rPr lang="en-GB" dirty="0"/>
              <a:t>This SQL statement uses SINGLE record Append: </a:t>
            </a:r>
          </a:p>
          <a:p>
            <a:pPr marL="457200" indent="-457200"/>
            <a:r>
              <a:rPr lang="en-GB" dirty="0"/>
              <a:t>			 </a:t>
            </a:r>
            <a:r>
              <a:rPr lang="en-US" sz="2000" dirty="0">
                <a:effectLst>
                  <a:outerShdw blurRad="38100" dist="38100" dir="2700000" algn="tl">
                    <a:srgbClr val="000000"/>
                  </a:outerShdw>
                </a:effectLst>
                <a:latin typeface="Tahoma" pitchFamily="34" charset="0"/>
              </a:rPr>
              <a:t>INSERT INTO target [(field1[, field2[, ...]])]</a:t>
            </a:r>
          </a:p>
          <a:p>
            <a:pPr marL="457200" indent="-457200">
              <a:spcBef>
                <a:spcPct val="20000"/>
              </a:spcBef>
              <a:buClr>
                <a:schemeClr val="accent1"/>
              </a:buClr>
              <a:buSzPct val="80000"/>
              <a:buFont typeface="Wingdings" pitchFamily="2" charset="2"/>
              <a:buNone/>
            </a:pPr>
            <a:r>
              <a:rPr lang="en-US" sz="2000" dirty="0">
                <a:effectLst>
                  <a:outerShdw blurRad="38100" dist="38100" dir="2700000" algn="tl">
                    <a:srgbClr val="000000"/>
                  </a:outerShdw>
                </a:effectLst>
                <a:latin typeface="Tahoma" pitchFamily="34" charset="0"/>
              </a:rPr>
              <a:t>   </a:t>
            </a:r>
            <a:r>
              <a:rPr lang="en-GB" sz="2000" dirty="0">
                <a:effectLst>
                  <a:outerShdw blurRad="38100" dist="38100" dir="2700000" algn="tl">
                    <a:srgbClr val="000000"/>
                  </a:outerShdw>
                </a:effectLst>
                <a:latin typeface="Tahoma" pitchFamily="34" charset="0"/>
              </a:rPr>
              <a:t>			</a:t>
            </a:r>
            <a:r>
              <a:rPr lang="en-US" sz="2000" dirty="0">
                <a:effectLst>
                  <a:outerShdw blurRad="38100" dist="38100" dir="2700000" algn="tl">
                    <a:srgbClr val="000000"/>
                  </a:outerShdw>
                </a:effectLst>
                <a:latin typeface="Tahoma" pitchFamily="34" charset="0"/>
              </a:rPr>
              <a:t> VALUES (value1[, value2[, ...])</a:t>
            </a:r>
          </a:p>
        </p:txBody>
      </p:sp>
      <p:sp>
        <p:nvSpPr>
          <p:cNvPr id="182282" name="Rectangle 10"/>
          <p:cNvSpPr>
            <a:spLocks noChangeArrowheads="1"/>
          </p:cNvSpPr>
          <p:nvPr/>
        </p:nvSpPr>
        <p:spPr bwMode="auto">
          <a:xfrm>
            <a:off x="4139952" y="4437112"/>
            <a:ext cx="4495800" cy="304800"/>
          </a:xfrm>
          <a:prstGeom prst="rect">
            <a:avLst/>
          </a:prstGeom>
          <a:noFill/>
          <a:ln w="9525">
            <a:solidFill>
              <a:srgbClr val="FF3300"/>
            </a:solidFill>
            <a:miter lim="800000"/>
            <a:headEnd/>
            <a:tailEnd/>
          </a:ln>
          <a:effectLst/>
        </p:spPr>
        <p:txBody>
          <a:bodyPr wrap="none" anchor="ctr"/>
          <a:lstStyle/>
          <a:p>
            <a:endParaRPr lang="en-US"/>
          </a:p>
        </p:txBody>
      </p:sp>
      <p:sp>
        <p:nvSpPr>
          <p:cNvPr id="182283" name="Text Box 11"/>
          <p:cNvSpPr txBox="1">
            <a:spLocks noChangeArrowheads="1"/>
          </p:cNvSpPr>
          <p:nvPr/>
        </p:nvSpPr>
        <p:spPr bwMode="auto">
          <a:xfrm>
            <a:off x="5791200" y="2438400"/>
            <a:ext cx="3092450" cy="457200"/>
          </a:xfrm>
          <a:prstGeom prst="rect">
            <a:avLst/>
          </a:prstGeom>
          <a:noFill/>
          <a:ln w="9525">
            <a:noFill/>
            <a:miter lim="800000"/>
            <a:headEnd/>
            <a:tailEnd/>
          </a:ln>
          <a:effectLst/>
        </p:spPr>
        <p:txBody>
          <a:bodyPr wrap="none">
            <a:spAutoFit/>
          </a:bodyPr>
          <a:lstStyle/>
          <a:p>
            <a:r>
              <a:rPr lang="en-GB"/>
              <a:t>Record added to S table</a:t>
            </a: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2336</TotalTime>
  <Words>889</Words>
  <Application>Microsoft Office PowerPoint</Application>
  <PresentationFormat>On-screen Show (4:3)</PresentationFormat>
  <Paragraphs>147</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Courier New</vt:lpstr>
      <vt:lpstr>Georgia</vt:lpstr>
      <vt:lpstr>Tahoma</vt:lpstr>
      <vt:lpstr>Times New Roman</vt:lpstr>
      <vt:lpstr>Wingdings</vt:lpstr>
      <vt:lpstr>Wingdings 2</vt:lpstr>
      <vt:lpstr>Civic</vt:lpstr>
      <vt:lpstr>SQL - 3</vt:lpstr>
      <vt:lpstr>Learning outcomes</vt:lpstr>
      <vt:lpstr>Delete Syntax</vt:lpstr>
      <vt:lpstr>Syntax Parts</vt:lpstr>
      <vt:lpstr>Delete Example</vt:lpstr>
      <vt:lpstr>Insert Syntax</vt:lpstr>
      <vt:lpstr>INSERT Syntax:</vt:lpstr>
      <vt:lpstr>INSERT Syntax:</vt:lpstr>
      <vt:lpstr>INSERT Example 1</vt:lpstr>
      <vt:lpstr>INSERT Example 2</vt:lpstr>
      <vt:lpstr>Update</vt:lpstr>
      <vt:lpstr>Update</vt:lpstr>
      <vt:lpstr>Delete</vt:lpstr>
      <vt:lpstr>Delete</vt:lpstr>
      <vt:lpstr>MySQL Safe Mode</vt:lpstr>
      <vt:lpstr>Delete</vt:lpstr>
      <vt:lpstr>Types of SQL command</vt:lpstr>
      <vt:lpstr>DDL - Data Definition Language/Statements</vt:lpstr>
      <vt:lpstr>DML – Data Manipulation Language/Statements</vt:lpstr>
      <vt:lpstr>DCL – Data Control Language/Statements</vt:lpstr>
      <vt:lpstr>Data Administration Commands/Statements</vt:lpstr>
      <vt:lpstr>Transactional Control Commands/Statements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Gerry.Guinane</dc:creator>
  <cp:lastModifiedBy>Gerry.Guinane</cp:lastModifiedBy>
  <cp:revision>82</cp:revision>
  <dcterms:created xsi:type="dcterms:W3CDTF">1601-01-01T00:00:00Z</dcterms:created>
  <dcterms:modified xsi:type="dcterms:W3CDTF">2015-10-19T12:30:35Z</dcterms:modified>
</cp:coreProperties>
</file>