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sldIdLst>
    <p:sldId id="281" r:id="rId2"/>
    <p:sldId id="282" r:id="rId3"/>
    <p:sldId id="332" r:id="rId4"/>
    <p:sldId id="333" r:id="rId5"/>
    <p:sldId id="335" r:id="rId6"/>
    <p:sldId id="359" r:id="rId7"/>
    <p:sldId id="360" r:id="rId8"/>
    <p:sldId id="337" r:id="rId9"/>
    <p:sldId id="338" r:id="rId10"/>
    <p:sldId id="352" r:id="rId11"/>
    <p:sldId id="339" r:id="rId12"/>
    <p:sldId id="340" r:id="rId13"/>
    <p:sldId id="341" r:id="rId14"/>
    <p:sldId id="354" r:id="rId15"/>
    <p:sldId id="355" r:id="rId16"/>
    <p:sldId id="356" r:id="rId17"/>
    <p:sldId id="357" r:id="rId18"/>
    <p:sldId id="358" r:id="rId19"/>
    <p:sldId id="361" r:id="rId20"/>
    <p:sldId id="349" r:id="rId21"/>
    <p:sldId id="362" r:id="rId22"/>
    <p:sldId id="363" r:id="rId23"/>
    <p:sldId id="364" r:id="rId24"/>
    <p:sldId id="365" r:id="rId25"/>
    <p:sldId id="366"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3300"/>
    <a:srgbClr val="080808"/>
    <a:srgbClr val="99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14" autoAdjust="0"/>
    <p:restoredTop sz="86434" autoAdjust="0"/>
  </p:normalViewPr>
  <p:slideViewPr>
    <p:cSldViewPr>
      <p:cViewPr varScale="1">
        <p:scale>
          <a:sx n="79" d="100"/>
          <a:sy n="79" d="100"/>
        </p:scale>
        <p:origin x="984" y="78"/>
      </p:cViewPr>
      <p:guideLst>
        <p:guide orient="horz" pos="2160"/>
        <p:guide pos="2880"/>
      </p:guideLst>
    </p:cSldViewPr>
  </p:slideViewPr>
  <p:outlineViewPr>
    <p:cViewPr>
      <p:scale>
        <a:sx n="33" d="100"/>
        <a:sy n="33" d="100"/>
      </p:scale>
      <p:origin x="0" y="101"/>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55F24DC-86B1-4770-906B-FDA7A72F76AE}" type="slidenum">
              <a:rPr lang="en-US"/>
              <a:pPr>
                <a:defRPr/>
              </a:pPr>
              <a:t>‹#›</a:t>
            </a:fld>
            <a:endParaRPr lang="en-US"/>
          </a:p>
        </p:txBody>
      </p:sp>
    </p:spTree>
    <p:extLst>
      <p:ext uri="{BB962C8B-B14F-4D97-AF65-F5344CB8AC3E}">
        <p14:creationId xmlns:p14="http://schemas.microsoft.com/office/powerpoint/2010/main" val="326204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dirty="0" smtClean="0">
                <a:latin typeface="Courier New" panose="02070309020205020404" pitchFamily="49" charset="0"/>
                <a:cs typeface="Courier New" panose="02070309020205020404" pitchFamily="49" charset="0"/>
              </a:rPr>
              <a:t>CREATE DEFINER=`</a:t>
            </a:r>
            <a:r>
              <a:rPr lang="en-IE" sz="1200" dirty="0" err="1" smtClean="0">
                <a:latin typeface="Courier New" panose="02070309020205020404" pitchFamily="49" charset="0"/>
                <a:cs typeface="Courier New" panose="02070309020205020404" pitchFamily="49" charset="0"/>
              </a:rPr>
              <a:t>root`@`localhost</a:t>
            </a:r>
            <a:r>
              <a:rPr lang="en-IE" sz="1200" dirty="0" smtClean="0">
                <a:latin typeface="Courier New" panose="02070309020205020404" pitchFamily="49" charset="0"/>
                <a:cs typeface="Courier New" panose="02070309020205020404" pitchFamily="49" charset="0"/>
              </a:rPr>
              <a:t>` </a:t>
            </a:r>
          </a:p>
          <a:p>
            <a:r>
              <a:rPr lang="en-IE" sz="1200" dirty="0" smtClean="0">
                <a:latin typeface="Courier New" panose="02070309020205020404" pitchFamily="49" charset="0"/>
                <a:cs typeface="Courier New" panose="02070309020205020404" pitchFamily="49" charset="0"/>
              </a:rPr>
              <a:t>PROCEDURE `</a:t>
            </a:r>
            <a:r>
              <a:rPr lang="en-IE" sz="1200" dirty="0" err="1" smtClean="0">
                <a:latin typeface="Courier New" panose="02070309020205020404" pitchFamily="49" charset="0"/>
                <a:cs typeface="Courier New" panose="02070309020205020404" pitchFamily="49" charset="0"/>
              </a:rPr>
              <a:t>sp_check_availability</a:t>
            </a:r>
            <a:r>
              <a:rPr lang="en-IE" sz="1200" dirty="0" smtClean="0">
                <a:latin typeface="Courier New" panose="02070309020205020404" pitchFamily="49" charset="0"/>
                <a:cs typeface="Courier New" panose="02070309020205020404" pitchFamily="49" charset="0"/>
              </a:rPr>
              <a:t>`(IN </a:t>
            </a:r>
            <a:r>
              <a:rPr lang="en-IE" sz="1200" dirty="0" err="1" smtClean="0">
                <a:latin typeface="Courier New" panose="02070309020205020404" pitchFamily="49" charset="0"/>
                <a:cs typeface="Courier New" panose="02070309020205020404" pitchFamily="49" charset="0"/>
              </a:rPr>
              <a:t>partnr</a:t>
            </a:r>
            <a:r>
              <a:rPr lang="en-IE" sz="1200" dirty="0" smtClean="0">
                <a:latin typeface="Courier New" panose="02070309020205020404" pitchFamily="49" charset="0"/>
                <a:cs typeface="Courier New" panose="02070309020205020404" pitchFamily="49" charset="0"/>
              </a:rPr>
              <a:t> varchar(10), IN </a:t>
            </a:r>
            <a:r>
              <a:rPr lang="en-IE" sz="1200" dirty="0" err="1" smtClean="0">
                <a:latin typeface="Courier New" panose="02070309020205020404" pitchFamily="49" charset="0"/>
                <a:cs typeface="Courier New" panose="02070309020205020404" pitchFamily="49" charset="0"/>
              </a:rPr>
              <a:t>projnr</a:t>
            </a:r>
            <a:r>
              <a:rPr lang="en-IE" sz="1200" dirty="0" smtClean="0">
                <a:latin typeface="Courier New" panose="02070309020205020404" pitchFamily="49" charset="0"/>
                <a:cs typeface="Courier New" panose="02070309020205020404" pitchFamily="49" charset="0"/>
              </a:rPr>
              <a:t> varchar(10), OUT result varchar(40))</a:t>
            </a:r>
          </a:p>
          <a:p>
            <a:r>
              <a:rPr lang="en-IE" sz="1200" dirty="0" smtClean="0">
                <a:latin typeface="Courier New" panose="02070309020205020404" pitchFamily="49" charset="0"/>
                <a:cs typeface="Courier New" panose="02070309020205020404" pitchFamily="49" charset="0"/>
              </a:rPr>
              <a:t>BEGIN</a:t>
            </a:r>
          </a:p>
          <a:p>
            <a:r>
              <a:rPr lang="en-IE" sz="1200" dirty="0" smtClean="0">
                <a:latin typeface="Courier New" panose="02070309020205020404" pitchFamily="49" charset="0"/>
                <a:cs typeface="Courier New" panose="02070309020205020404" pitchFamily="49" charset="0"/>
              </a:rPr>
              <a:t>DECLARE </a:t>
            </a:r>
            <a:r>
              <a:rPr lang="en-IE" sz="1200" dirty="0" err="1" smtClean="0">
                <a:latin typeface="Courier New" panose="02070309020205020404" pitchFamily="49" charset="0"/>
                <a:cs typeface="Courier New" panose="02070309020205020404" pitchFamily="49" charset="0"/>
              </a:rPr>
              <a:t>qty_avail</a:t>
            </a:r>
            <a:r>
              <a:rPr lang="en-IE" sz="1200" dirty="0" smtClean="0">
                <a:latin typeface="Courier New" panose="02070309020205020404" pitchFamily="49" charset="0"/>
                <a:cs typeface="Courier New" panose="02070309020205020404" pitchFamily="49" charset="0"/>
              </a:rPr>
              <a:t> INT;</a:t>
            </a:r>
          </a:p>
          <a:p>
            <a:r>
              <a:rPr lang="en-IE" sz="1200" dirty="0" smtClean="0">
                <a:latin typeface="Courier New" panose="02070309020205020404" pitchFamily="49" charset="0"/>
                <a:cs typeface="Courier New" panose="02070309020205020404" pitchFamily="49" charset="0"/>
              </a:rPr>
              <a:t>DECLARE </a:t>
            </a:r>
            <a:r>
              <a:rPr lang="en-IE" sz="1200" dirty="0" err="1" smtClean="0">
                <a:latin typeface="Courier New" panose="02070309020205020404" pitchFamily="49" charset="0"/>
                <a:cs typeface="Courier New" panose="02070309020205020404" pitchFamily="49" charset="0"/>
              </a:rPr>
              <a:t>qty_req</a:t>
            </a:r>
            <a:r>
              <a:rPr lang="en-IE" sz="1200" dirty="0" smtClean="0">
                <a:latin typeface="Courier New" panose="02070309020205020404" pitchFamily="49" charset="0"/>
                <a:cs typeface="Courier New" panose="02070309020205020404" pitchFamily="49" charset="0"/>
              </a:rPr>
              <a:t> INT;</a:t>
            </a:r>
          </a:p>
          <a:p>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SET result='unknown';</a:t>
            </a:r>
          </a:p>
          <a:p>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SET </a:t>
            </a:r>
            <a:r>
              <a:rPr lang="en-IE" sz="1200" dirty="0" err="1" smtClean="0">
                <a:latin typeface="Courier New" panose="02070309020205020404" pitchFamily="49" charset="0"/>
                <a:cs typeface="Courier New" panose="02070309020205020404" pitchFamily="49" charset="0"/>
              </a:rPr>
              <a:t>qty_avail</a:t>
            </a:r>
            <a:r>
              <a:rPr lang="en-IE" sz="1200" dirty="0" smtClean="0">
                <a:latin typeface="Courier New" panose="02070309020205020404" pitchFamily="49" charset="0"/>
                <a:cs typeface="Courier New" panose="02070309020205020404" pitchFamily="49" charset="0"/>
              </a:rPr>
              <a:t> = (</a:t>
            </a:r>
          </a:p>
          <a:p>
            <a:r>
              <a:rPr lang="en-IE" sz="1200" dirty="0" smtClean="0">
                <a:latin typeface="Courier New" panose="02070309020205020404" pitchFamily="49" charset="0"/>
                <a:cs typeface="Courier New" panose="02070309020205020404" pitchFamily="49" charset="0"/>
              </a:rPr>
              <a:t>	SELECT SUM(</a:t>
            </a:r>
            <a:r>
              <a:rPr lang="en-IE" sz="1200" dirty="0" err="1" smtClean="0">
                <a:latin typeface="Courier New" panose="02070309020205020404" pitchFamily="49" charset="0"/>
                <a:cs typeface="Courier New" panose="02070309020205020404" pitchFamily="49" charset="0"/>
              </a:rPr>
              <a:t>ap.QTY</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	FROM </a:t>
            </a:r>
            <a:r>
              <a:rPr lang="en-IE" sz="1200" dirty="0" err="1" smtClean="0">
                <a:latin typeface="Courier New" panose="02070309020205020404" pitchFamily="49" charset="0"/>
                <a:cs typeface="Courier New" panose="02070309020205020404" pitchFamily="49" charset="0"/>
              </a:rPr>
              <a:t>available_parts</a:t>
            </a:r>
            <a:r>
              <a:rPr lang="en-IE" sz="1200" dirty="0" smtClean="0">
                <a:latin typeface="Courier New" panose="02070309020205020404" pitchFamily="49" charset="0"/>
                <a:cs typeface="Courier New" panose="02070309020205020404" pitchFamily="49" charset="0"/>
              </a:rPr>
              <a:t> </a:t>
            </a:r>
            <a:r>
              <a:rPr lang="en-IE" sz="1200" dirty="0" err="1" smtClean="0">
                <a:latin typeface="Courier New" panose="02070309020205020404" pitchFamily="49" charset="0"/>
                <a:cs typeface="Courier New" panose="02070309020205020404" pitchFamily="49" charset="0"/>
              </a:rPr>
              <a:t>ap</a:t>
            </a:r>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WHERE </a:t>
            </a:r>
            <a:r>
              <a:rPr lang="en-IE" sz="1200" dirty="0" err="1" smtClean="0">
                <a:latin typeface="Courier New" panose="02070309020205020404" pitchFamily="49" charset="0"/>
                <a:cs typeface="Courier New" panose="02070309020205020404" pitchFamily="49" charset="0"/>
              </a:rPr>
              <a:t>ap.PART_NR</a:t>
            </a:r>
            <a:r>
              <a:rPr lang="en-IE" sz="1200" dirty="0" smtClean="0">
                <a:latin typeface="Courier New" panose="02070309020205020404" pitchFamily="49" charset="0"/>
                <a:cs typeface="Courier New" panose="02070309020205020404" pitchFamily="49" charset="0"/>
              </a:rPr>
              <a:t>=</a:t>
            </a:r>
            <a:r>
              <a:rPr lang="en-IE" sz="1200" dirty="0" err="1" smtClean="0">
                <a:latin typeface="Courier New" panose="02070309020205020404" pitchFamily="49" charset="0"/>
                <a:cs typeface="Courier New" panose="02070309020205020404" pitchFamily="49" charset="0"/>
              </a:rPr>
              <a:t>partnr</a:t>
            </a:r>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GROUP BY </a:t>
            </a:r>
            <a:r>
              <a:rPr lang="en-IE" sz="1200" dirty="0" err="1" smtClean="0">
                <a:latin typeface="Courier New" panose="02070309020205020404" pitchFamily="49" charset="0"/>
                <a:cs typeface="Courier New" panose="02070309020205020404" pitchFamily="49" charset="0"/>
              </a:rPr>
              <a:t>ap.PART_NR</a:t>
            </a:r>
            <a:r>
              <a:rPr lang="en-IE" sz="1200" dirty="0" smtClean="0">
                <a:latin typeface="Courier New" panose="02070309020205020404" pitchFamily="49" charset="0"/>
                <a:cs typeface="Courier New" panose="02070309020205020404" pitchFamily="49" charset="0"/>
              </a:rPr>
              <a:t>);</a:t>
            </a:r>
          </a:p>
          <a:p>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SET </a:t>
            </a:r>
            <a:r>
              <a:rPr lang="en-IE" sz="1200" dirty="0" err="1" smtClean="0">
                <a:latin typeface="Courier New" panose="02070309020205020404" pitchFamily="49" charset="0"/>
                <a:cs typeface="Courier New" panose="02070309020205020404" pitchFamily="49" charset="0"/>
              </a:rPr>
              <a:t>qty_req</a:t>
            </a:r>
            <a:r>
              <a:rPr lang="en-IE" sz="1200" dirty="0" smtClean="0">
                <a:latin typeface="Courier New" panose="02070309020205020404" pitchFamily="49" charset="0"/>
                <a:cs typeface="Courier New" panose="02070309020205020404" pitchFamily="49" charset="0"/>
              </a:rPr>
              <a:t> = (</a:t>
            </a:r>
          </a:p>
          <a:p>
            <a:r>
              <a:rPr lang="en-IE" sz="1200" dirty="0" smtClean="0">
                <a:latin typeface="Courier New" panose="02070309020205020404" pitchFamily="49" charset="0"/>
                <a:cs typeface="Courier New" panose="02070309020205020404" pitchFamily="49" charset="0"/>
              </a:rPr>
              <a:t>	SELECT SUM(</a:t>
            </a:r>
            <a:r>
              <a:rPr lang="en-IE" sz="1200" dirty="0" err="1" smtClean="0">
                <a:latin typeface="Courier New" panose="02070309020205020404" pitchFamily="49" charset="0"/>
                <a:cs typeface="Courier New" panose="02070309020205020404" pitchFamily="49" charset="0"/>
              </a:rPr>
              <a:t>ppr.REQUIRED_QTY</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	FROM </a:t>
            </a:r>
            <a:r>
              <a:rPr lang="en-IE" sz="1200" dirty="0" err="1" smtClean="0">
                <a:latin typeface="Courier New" panose="02070309020205020404" pitchFamily="49" charset="0"/>
                <a:cs typeface="Courier New" panose="02070309020205020404" pitchFamily="49" charset="0"/>
              </a:rPr>
              <a:t>project_parts_required</a:t>
            </a:r>
            <a:r>
              <a:rPr lang="en-IE" sz="1200" dirty="0" smtClean="0">
                <a:latin typeface="Courier New" panose="02070309020205020404" pitchFamily="49" charset="0"/>
                <a:cs typeface="Courier New" panose="02070309020205020404" pitchFamily="49" charset="0"/>
              </a:rPr>
              <a:t> </a:t>
            </a:r>
            <a:r>
              <a:rPr lang="en-IE" sz="1200" dirty="0" err="1" smtClean="0">
                <a:latin typeface="Courier New" panose="02070309020205020404" pitchFamily="49" charset="0"/>
                <a:cs typeface="Courier New" panose="02070309020205020404" pitchFamily="49" charset="0"/>
              </a:rPr>
              <a:t>ppr</a:t>
            </a:r>
            <a:r>
              <a:rPr lang="en-IE" sz="1200" dirty="0" smtClean="0">
                <a:latin typeface="Courier New" panose="02070309020205020404" pitchFamily="49" charset="0"/>
                <a:cs typeface="Courier New" panose="02070309020205020404" pitchFamily="49" charset="0"/>
              </a:rPr>
              <a:t> </a:t>
            </a:r>
          </a:p>
          <a:p>
            <a:r>
              <a:rPr lang="en-IE" sz="1200" dirty="0" smtClean="0">
                <a:latin typeface="Courier New" panose="02070309020205020404" pitchFamily="49" charset="0"/>
                <a:cs typeface="Courier New" panose="02070309020205020404" pitchFamily="49" charset="0"/>
              </a:rPr>
              <a:t>	WHERE </a:t>
            </a:r>
            <a:r>
              <a:rPr lang="en-IE" sz="1200" dirty="0" err="1" smtClean="0">
                <a:latin typeface="Courier New" panose="02070309020205020404" pitchFamily="49" charset="0"/>
                <a:cs typeface="Courier New" panose="02070309020205020404" pitchFamily="49" charset="0"/>
              </a:rPr>
              <a:t>ppr.PROJ_NR</a:t>
            </a:r>
            <a:r>
              <a:rPr lang="en-IE" sz="1200" dirty="0" smtClean="0">
                <a:latin typeface="Courier New" panose="02070309020205020404" pitchFamily="49" charset="0"/>
                <a:cs typeface="Courier New" panose="02070309020205020404" pitchFamily="49" charset="0"/>
              </a:rPr>
              <a:t>=</a:t>
            </a:r>
            <a:r>
              <a:rPr lang="en-IE" sz="1200" dirty="0" err="1" smtClean="0">
                <a:latin typeface="Courier New" panose="02070309020205020404" pitchFamily="49" charset="0"/>
                <a:cs typeface="Courier New" panose="02070309020205020404" pitchFamily="49" charset="0"/>
              </a:rPr>
              <a:t>projnr</a:t>
            </a:r>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AND </a:t>
            </a:r>
            <a:r>
              <a:rPr lang="en-IE" sz="1200" dirty="0" err="1" smtClean="0">
                <a:latin typeface="Courier New" panose="02070309020205020404" pitchFamily="49" charset="0"/>
                <a:cs typeface="Courier New" panose="02070309020205020404" pitchFamily="49" charset="0"/>
              </a:rPr>
              <a:t>ppr.PART_NR</a:t>
            </a:r>
            <a:r>
              <a:rPr lang="en-IE" sz="1200" dirty="0" smtClean="0">
                <a:latin typeface="Courier New" panose="02070309020205020404" pitchFamily="49" charset="0"/>
                <a:cs typeface="Courier New" panose="02070309020205020404" pitchFamily="49" charset="0"/>
              </a:rPr>
              <a:t>=</a:t>
            </a:r>
            <a:r>
              <a:rPr lang="en-IE" sz="1200" dirty="0" err="1" smtClean="0">
                <a:latin typeface="Courier New" panose="02070309020205020404" pitchFamily="49" charset="0"/>
                <a:cs typeface="Courier New" panose="02070309020205020404" pitchFamily="49" charset="0"/>
              </a:rPr>
              <a:t>partnr</a:t>
            </a:r>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	GROUP BY </a:t>
            </a:r>
            <a:r>
              <a:rPr lang="en-IE" sz="1200" dirty="0" err="1" smtClean="0">
                <a:latin typeface="Courier New" panose="02070309020205020404" pitchFamily="49" charset="0"/>
                <a:cs typeface="Courier New" panose="02070309020205020404" pitchFamily="49" charset="0"/>
              </a:rPr>
              <a:t>ppr.PART_NR</a:t>
            </a:r>
            <a:r>
              <a:rPr lang="en-IE" sz="1200" dirty="0" smtClean="0">
                <a:latin typeface="Courier New" panose="02070309020205020404" pitchFamily="49" charset="0"/>
                <a:cs typeface="Courier New" panose="02070309020205020404" pitchFamily="49" charset="0"/>
              </a:rPr>
              <a:t>);</a:t>
            </a:r>
          </a:p>
          <a:p>
            <a:endParaRPr lang="en-IE" sz="1200" dirty="0" smtClean="0">
              <a:latin typeface="Courier New" panose="02070309020205020404" pitchFamily="49" charset="0"/>
              <a:cs typeface="Courier New" panose="02070309020205020404" pitchFamily="49" charset="0"/>
            </a:endParaRPr>
          </a:p>
          <a:p>
            <a:r>
              <a:rPr lang="en-IE" sz="1200" dirty="0" smtClean="0">
                <a:latin typeface="Courier New" panose="02070309020205020404" pitchFamily="49" charset="0"/>
                <a:cs typeface="Courier New" panose="02070309020205020404" pitchFamily="49" charset="0"/>
              </a:rPr>
              <a:t>IF (</a:t>
            </a:r>
            <a:r>
              <a:rPr lang="en-IE" sz="1200" dirty="0" err="1" smtClean="0">
                <a:latin typeface="Courier New" panose="02070309020205020404" pitchFamily="49" charset="0"/>
                <a:cs typeface="Courier New" panose="02070309020205020404" pitchFamily="49" charset="0"/>
              </a:rPr>
              <a:t>qty_req</a:t>
            </a:r>
            <a:r>
              <a:rPr lang="en-IE" sz="1200" dirty="0" smtClean="0">
                <a:latin typeface="Courier New" panose="02070309020205020404" pitchFamily="49" charset="0"/>
                <a:cs typeface="Courier New" panose="02070309020205020404" pitchFamily="49" charset="0"/>
              </a:rPr>
              <a:t> IS NULL)</a:t>
            </a:r>
          </a:p>
          <a:p>
            <a:r>
              <a:rPr lang="en-IE" sz="1200" dirty="0" smtClean="0">
                <a:latin typeface="Courier New" panose="02070309020205020404" pitchFamily="49" charset="0"/>
                <a:cs typeface="Courier New" panose="02070309020205020404" pitchFamily="49" charset="0"/>
              </a:rPr>
              <a:t>THEN</a:t>
            </a:r>
          </a:p>
          <a:p>
            <a:r>
              <a:rPr lang="en-IE" sz="1200" dirty="0" smtClean="0">
                <a:latin typeface="Courier New" panose="02070309020205020404" pitchFamily="49" charset="0"/>
                <a:cs typeface="Courier New" panose="02070309020205020404" pitchFamily="49" charset="0"/>
              </a:rPr>
              <a:t>	SET result='Part not used in this project';</a:t>
            </a:r>
          </a:p>
          <a:p>
            <a:r>
              <a:rPr lang="en-IE" sz="1200" dirty="0" smtClean="0">
                <a:latin typeface="Courier New" panose="02070309020205020404" pitchFamily="49" charset="0"/>
                <a:cs typeface="Courier New" panose="02070309020205020404" pitchFamily="49" charset="0"/>
              </a:rPr>
              <a:t>ELSE</a:t>
            </a:r>
          </a:p>
          <a:p>
            <a:r>
              <a:rPr lang="en-IE" sz="1200" dirty="0" smtClean="0">
                <a:latin typeface="Courier New" panose="02070309020205020404" pitchFamily="49" charset="0"/>
                <a:cs typeface="Courier New" panose="02070309020205020404" pitchFamily="49" charset="0"/>
              </a:rPr>
              <a:t>	IF (</a:t>
            </a:r>
            <a:r>
              <a:rPr lang="en-IE" sz="1200" dirty="0" err="1" smtClean="0">
                <a:latin typeface="Courier New" panose="02070309020205020404" pitchFamily="49" charset="0"/>
                <a:cs typeface="Courier New" panose="02070309020205020404" pitchFamily="49" charset="0"/>
              </a:rPr>
              <a:t>qty_req</a:t>
            </a:r>
            <a:r>
              <a:rPr lang="en-IE" sz="1200" dirty="0" smtClean="0">
                <a:latin typeface="Courier New" panose="02070309020205020404" pitchFamily="49" charset="0"/>
                <a:cs typeface="Courier New" panose="02070309020205020404" pitchFamily="49" charset="0"/>
              </a:rPr>
              <a:t>&gt;</a:t>
            </a:r>
            <a:r>
              <a:rPr lang="en-IE" sz="1200" dirty="0" err="1" smtClean="0">
                <a:latin typeface="Courier New" panose="02070309020205020404" pitchFamily="49" charset="0"/>
                <a:cs typeface="Courier New" panose="02070309020205020404" pitchFamily="49" charset="0"/>
              </a:rPr>
              <a:t>qty_avail</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	THEN</a:t>
            </a:r>
          </a:p>
          <a:p>
            <a:r>
              <a:rPr lang="en-IE" sz="1200" dirty="0" smtClean="0">
                <a:latin typeface="Courier New" panose="02070309020205020404" pitchFamily="49" charset="0"/>
                <a:cs typeface="Courier New" panose="02070309020205020404" pitchFamily="49" charset="0"/>
              </a:rPr>
              <a:t>		SET result='Insufficient parts available';</a:t>
            </a:r>
          </a:p>
          <a:p>
            <a:r>
              <a:rPr lang="en-IE" sz="1200" dirty="0" smtClean="0">
                <a:latin typeface="Courier New" panose="02070309020205020404" pitchFamily="49" charset="0"/>
                <a:cs typeface="Courier New" panose="02070309020205020404" pitchFamily="49" charset="0"/>
              </a:rPr>
              <a:t>	ELSE</a:t>
            </a:r>
          </a:p>
          <a:p>
            <a:r>
              <a:rPr lang="en-IE" sz="1200" dirty="0" smtClean="0">
                <a:latin typeface="Courier New" panose="02070309020205020404" pitchFamily="49" charset="0"/>
                <a:cs typeface="Courier New" panose="02070309020205020404" pitchFamily="49" charset="0"/>
              </a:rPr>
              <a:t>		SET result='Sufficient parts available';</a:t>
            </a:r>
          </a:p>
          <a:p>
            <a:r>
              <a:rPr lang="en-IE" sz="1200" dirty="0" smtClean="0">
                <a:latin typeface="Courier New" panose="02070309020205020404" pitchFamily="49" charset="0"/>
                <a:cs typeface="Courier New" panose="02070309020205020404" pitchFamily="49" charset="0"/>
              </a:rPr>
              <a:t>	END IF;</a:t>
            </a:r>
          </a:p>
          <a:p>
            <a:r>
              <a:rPr lang="en-IE" sz="1200" dirty="0" smtClean="0">
                <a:latin typeface="Courier New" panose="02070309020205020404" pitchFamily="49" charset="0"/>
                <a:cs typeface="Courier New" panose="02070309020205020404" pitchFamily="49" charset="0"/>
              </a:rPr>
              <a:t>END IF;</a:t>
            </a:r>
          </a:p>
          <a:p>
            <a:r>
              <a:rPr lang="en-IE" sz="1200" dirty="0" smtClean="0">
                <a:latin typeface="Courier New" panose="02070309020205020404" pitchFamily="49" charset="0"/>
                <a:cs typeface="Courier New" panose="02070309020205020404" pitchFamily="49" charset="0"/>
              </a:rPr>
              <a:t># SELECT </a:t>
            </a:r>
            <a:r>
              <a:rPr lang="en-IE" sz="1200" dirty="0" err="1" smtClean="0">
                <a:latin typeface="Courier New" panose="02070309020205020404" pitchFamily="49" charset="0"/>
                <a:cs typeface="Courier New" panose="02070309020205020404" pitchFamily="49" charset="0"/>
              </a:rPr>
              <a:t>partnr,projnr,qty_req,qty_avail,result</a:t>
            </a:r>
            <a:r>
              <a:rPr lang="en-IE" sz="1200" dirty="0" smtClean="0">
                <a:latin typeface="Courier New" panose="02070309020205020404" pitchFamily="49" charset="0"/>
                <a:cs typeface="Courier New" panose="02070309020205020404" pitchFamily="49" charset="0"/>
              </a:rPr>
              <a:t>;</a:t>
            </a:r>
          </a:p>
          <a:p>
            <a:r>
              <a:rPr lang="en-IE" sz="1200" dirty="0" smtClean="0">
                <a:latin typeface="Courier New" panose="02070309020205020404" pitchFamily="49" charset="0"/>
                <a:cs typeface="Courier New" panose="02070309020205020404" pitchFamily="49" charset="0"/>
              </a:rPr>
              <a:t>END</a:t>
            </a:r>
          </a:p>
          <a:p>
            <a:endParaRPr lang="en-IE" dirty="0"/>
          </a:p>
        </p:txBody>
      </p:sp>
      <p:sp>
        <p:nvSpPr>
          <p:cNvPr id="4" name="Slide Number Placeholder 3"/>
          <p:cNvSpPr>
            <a:spLocks noGrp="1"/>
          </p:cNvSpPr>
          <p:nvPr>
            <p:ph type="sldNum" sz="quarter" idx="10"/>
          </p:nvPr>
        </p:nvSpPr>
        <p:spPr/>
        <p:txBody>
          <a:bodyPr/>
          <a:lstStyle/>
          <a:p>
            <a:pPr>
              <a:defRPr/>
            </a:pPr>
            <a:fld id="{555F24DC-86B1-4770-906B-FDA7A72F76AE}" type="slidenum">
              <a:rPr lang="en-US" smtClean="0"/>
              <a:pPr>
                <a:defRPr/>
              </a:pPr>
              <a:t>25</a:t>
            </a:fld>
            <a:endParaRPr lang="en-US"/>
          </a:p>
        </p:txBody>
      </p:sp>
    </p:spTree>
    <p:extLst>
      <p:ext uri="{BB962C8B-B14F-4D97-AF65-F5344CB8AC3E}">
        <p14:creationId xmlns:p14="http://schemas.microsoft.com/office/powerpoint/2010/main" val="3765518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2847906C-C54A-4641-B713-0E82A43C5673}"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Text Box 9"/>
          <p:cNvSpPr txBox="1">
            <a:spLocks noChangeArrowheads="1"/>
          </p:cNvSpPr>
          <p:nvPr userDrawn="1"/>
        </p:nvSpPr>
        <p:spPr bwMode="auto">
          <a:xfrm rot="16200000">
            <a:off x="8591550" y="338138"/>
            <a:ext cx="890588" cy="214312"/>
          </a:xfrm>
          <a:prstGeom prst="rect">
            <a:avLst/>
          </a:prstGeom>
          <a:noFill/>
          <a:ln w="9525">
            <a:noFill/>
            <a:miter lim="800000"/>
            <a:headEnd/>
            <a:tailEnd/>
          </a:ln>
          <a:effectLst/>
        </p:spPr>
        <p:txBody>
          <a:bodyPr wrap="none">
            <a:spAutoFit/>
          </a:bodyPr>
          <a:lstStyle/>
          <a:p>
            <a:pPr>
              <a:defRPr/>
            </a:pPr>
            <a:r>
              <a:rPr lang="en-US" sz="800">
                <a:solidFill>
                  <a:srgbClr val="FF3300"/>
                </a:solidFill>
                <a:cs typeface="Times New Roman" pitchFamily="18" charset="0"/>
              </a:rPr>
              <a:t>© </a:t>
            </a:r>
            <a:r>
              <a:rPr lang="en-IE" sz="800">
                <a:solidFill>
                  <a:srgbClr val="FF3300"/>
                </a:solidFill>
              </a:rPr>
              <a:t>Gerry Guinane</a:t>
            </a:r>
            <a:endParaRPr lang="en-US" sz="800">
              <a:solidFill>
                <a:srgbClr val="FF3300"/>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CA2FEAD-83D6-436A-83D0-90EE6A3851D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378F058B-0A0D-4FB8-810C-E103F4A0056C}"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96F8A3E0-5EFF-4443-921A-A464381F6BDF}"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A6F09DF3-153C-41C9-A50F-3773AA4D5E2D}"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8AF1735-3216-4E9F-A3FA-98A9635A6989}"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77D2BBF3-C589-419F-9E00-6F0B3472ED77}"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AFC99BCA-1636-4254-8B42-E24DEA16ADE8}"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464EBA32-C7B7-46D5-B0B5-89B964DEA23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D401DCAC-7E6E-4B17-9AFD-32AEAFE1B6C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EEE1EF23-5586-4C5F-80D1-B0B843D2535D}"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857475CB-DECD-40E3-9D25-B91F8A1EB337}"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xfrm>
            <a:off x="1475656" y="3789040"/>
            <a:ext cx="6400800" cy="1752600"/>
          </a:xfrm>
        </p:spPr>
        <p:txBody>
          <a:bodyPr/>
          <a:lstStyle/>
          <a:p>
            <a:pPr eaLnBrk="1" hangingPunct="1">
              <a:defRPr/>
            </a:pPr>
            <a:r>
              <a:rPr lang="en-GB" dirty="0" smtClean="0"/>
              <a:t>Gerry Guinane</a:t>
            </a:r>
          </a:p>
          <a:p>
            <a:pPr eaLnBrk="1" hangingPunct="1">
              <a:defRPr/>
            </a:pPr>
            <a:r>
              <a:rPr lang="en-GB" sz="2800" dirty="0" smtClean="0"/>
              <a:t>Limerick Institute of Technology</a:t>
            </a:r>
            <a:endParaRPr lang="en-US" sz="2800" dirty="0" smtClean="0"/>
          </a:p>
        </p:txBody>
      </p:sp>
      <p:sp>
        <p:nvSpPr>
          <p:cNvPr id="36866" name="Rectangle 2"/>
          <p:cNvSpPr>
            <a:spLocks noGrp="1" noChangeArrowheads="1"/>
          </p:cNvSpPr>
          <p:nvPr>
            <p:ph type="ctrTitle"/>
          </p:nvPr>
        </p:nvSpPr>
        <p:spPr>
          <a:xfrm>
            <a:off x="323528" y="2852936"/>
            <a:ext cx="8568952" cy="823912"/>
          </a:xfrm>
        </p:spPr>
        <p:txBody>
          <a:bodyPr>
            <a:noAutofit/>
          </a:bodyPr>
          <a:lstStyle/>
          <a:p>
            <a:pPr eaLnBrk="1" hangingPunct="1">
              <a:defRPr/>
            </a:pPr>
            <a:r>
              <a:rPr lang="en-GB" sz="3600" dirty="0" smtClean="0"/>
              <a:t>SQL - 4</a:t>
            </a:r>
            <a:endParaRPr lang="en-US" sz="3600" dirty="0" smtClean="0"/>
          </a:p>
        </p:txBody>
      </p:sp>
      <p:sp>
        <p:nvSpPr>
          <p:cNvPr id="3076" name="Text Box 5"/>
          <p:cNvSpPr txBox="1">
            <a:spLocks noChangeArrowheads="1"/>
          </p:cNvSpPr>
          <p:nvPr/>
        </p:nvSpPr>
        <p:spPr bwMode="auto">
          <a:xfrm>
            <a:off x="179512" y="6309320"/>
            <a:ext cx="3528392" cy="400110"/>
          </a:xfrm>
          <a:prstGeom prst="rect">
            <a:avLst/>
          </a:prstGeom>
          <a:noFill/>
          <a:ln w="9525">
            <a:noFill/>
            <a:miter lim="800000"/>
            <a:headEnd/>
            <a:tailEnd/>
          </a:ln>
        </p:spPr>
        <p:txBody>
          <a:bodyPr wrap="square">
            <a:spAutoFit/>
          </a:bodyPr>
          <a:lstStyle/>
          <a:p>
            <a:r>
              <a:rPr lang="en-IE" sz="2000" dirty="0" smtClean="0"/>
              <a:t>Topic 3 SQL Lecture  04</a:t>
            </a:r>
            <a:endParaRPr lang="en-US" sz="2000" dirty="0"/>
          </a:p>
        </p:txBody>
      </p:sp>
      <p:pic>
        <p:nvPicPr>
          <p:cNvPr id="3077"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0"/>
            <a:ext cx="3598863" cy="12303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Programs &amp; Views</a:t>
            </a:r>
            <a:endParaRPr lang="en-IE" dirty="0"/>
          </a:p>
        </p:txBody>
      </p:sp>
      <p:sp>
        <p:nvSpPr>
          <p:cNvPr id="3" name="Content Placeholder 2"/>
          <p:cNvSpPr>
            <a:spLocks noGrp="1"/>
          </p:cNvSpPr>
          <p:nvPr>
            <p:ph sz="quarter" idx="1"/>
          </p:nvPr>
        </p:nvSpPr>
        <p:spPr/>
        <p:txBody>
          <a:bodyPr>
            <a:normAutofit fontScale="85000" lnSpcReduction="20000"/>
          </a:bodyPr>
          <a:lstStyle/>
          <a:p>
            <a:r>
              <a:rPr lang="en-IE" dirty="0" smtClean="0"/>
              <a:t>Stored </a:t>
            </a:r>
            <a:r>
              <a:rPr lang="en-IE" dirty="0"/>
              <a:t>programs and </a:t>
            </a:r>
            <a:r>
              <a:rPr lang="en-IE" dirty="0" smtClean="0"/>
              <a:t>views - are </a:t>
            </a:r>
            <a:r>
              <a:rPr lang="en-IE" dirty="0"/>
              <a:t>database objects defined in terms of SQL code that is stored on the server for later </a:t>
            </a:r>
            <a:r>
              <a:rPr lang="en-IE" dirty="0" smtClean="0"/>
              <a:t>execution.</a:t>
            </a:r>
          </a:p>
          <a:p>
            <a:r>
              <a:rPr lang="en-IE" dirty="0"/>
              <a:t> Stored programs include these objects</a:t>
            </a:r>
            <a:r>
              <a:rPr lang="en-IE" dirty="0" smtClean="0"/>
              <a:t>:</a:t>
            </a:r>
            <a:endParaRPr lang="en-IE" dirty="0"/>
          </a:p>
          <a:p>
            <a:pPr lvl="1"/>
            <a:r>
              <a:rPr lang="en-IE" b="1" dirty="0" smtClean="0">
                <a:solidFill>
                  <a:srgbClr val="FF0000"/>
                </a:solidFill>
              </a:rPr>
              <a:t>Stored </a:t>
            </a:r>
            <a:r>
              <a:rPr lang="en-IE" b="1" dirty="0">
                <a:solidFill>
                  <a:srgbClr val="FF0000"/>
                </a:solidFill>
              </a:rPr>
              <a:t>routines</a:t>
            </a:r>
            <a:r>
              <a:rPr lang="en-IE" dirty="0"/>
              <a:t>, that is, stored procedures and functions. </a:t>
            </a:r>
            <a:endParaRPr lang="en-IE" dirty="0" smtClean="0"/>
          </a:p>
          <a:p>
            <a:pPr lvl="2"/>
            <a:r>
              <a:rPr lang="en-IE" dirty="0" smtClean="0"/>
              <a:t>A </a:t>
            </a:r>
            <a:r>
              <a:rPr lang="en-IE" dirty="0"/>
              <a:t>stored procedure is invoked using the CALL statement. A procedure does not have a return value but can modify its parameters for later inspection by the caller. It can also generate result sets to be returned to the client program. </a:t>
            </a:r>
            <a:endParaRPr lang="en-IE" dirty="0" smtClean="0"/>
          </a:p>
          <a:p>
            <a:pPr lvl="2"/>
            <a:r>
              <a:rPr lang="en-IE" dirty="0" smtClean="0"/>
              <a:t>A </a:t>
            </a:r>
            <a:r>
              <a:rPr lang="en-IE" dirty="0"/>
              <a:t>stored function is used much like a built-in function. you invoke it in an expression and it returns a value during expression evaluation</a:t>
            </a:r>
            <a:r>
              <a:rPr lang="en-IE" dirty="0" smtClean="0"/>
              <a:t>.</a:t>
            </a:r>
            <a:endParaRPr lang="en-IE" dirty="0"/>
          </a:p>
          <a:p>
            <a:pPr lvl="1"/>
            <a:r>
              <a:rPr lang="en-IE" b="1" dirty="0" smtClean="0">
                <a:solidFill>
                  <a:srgbClr val="FF0000"/>
                </a:solidFill>
              </a:rPr>
              <a:t>Triggers</a:t>
            </a:r>
            <a:r>
              <a:rPr lang="en-IE" b="1" dirty="0">
                <a:solidFill>
                  <a:srgbClr val="FF0000"/>
                </a:solidFill>
              </a:rPr>
              <a:t>. </a:t>
            </a:r>
            <a:r>
              <a:rPr lang="en-IE" dirty="0"/>
              <a:t>A trigger is a named database object that is associated with a table and that is activated when a particular event occurs for the table, such as an insert or update</a:t>
            </a:r>
            <a:r>
              <a:rPr lang="en-IE" dirty="0" smtClean="0"/>
              <a:t>.</a:t>
            </a:r>
            <a:endParaRPr lang="en-IE" dirty="0"/>
          </a:p>
          <a:p>
            <a:pPr lvl="1"/>
            <a:r>
              <a:rPr lang="en-IE" b="1" dirty="0" smtClean="0">
                <a:solidFill>
                  <a:srgbClr val="FF0000"/>
                </a:solidFill>
              </a:rPr>
              <a:t>Events</a:t>
            </a:r>
            <a:r>
              <a:rPr lang="en-IE" b="1" dirty="0">
                <a:solidFill>
                  <a:srgbClr val="FF0000"/>
                </a:solidFill>
              </a:rPr>
              <a:t>. </a:t>
            </a:r>
            <a:r>
              <a:rPr lang="en-IE" dirty="0"/>
              <a:t>An event is a task that the server runs according to schedule. </a:t>
            </a:r>
          </a:p>
          <a:p>
            <a:pPr lvl="1"/>
            <a:r>
              <a:rPr lang="en-IE" b="1" dirty="0">
                <a:solidFill>
                  <a:srgbClr val="FF0000"/>
                </a:solidFill>
              </a:rPr>
              <a:t>Views</a:t>
            </a:r>
            <a:r>
              <a:rPr lang="en-IE" dirty="0"/>
              <a:t> are stored queries that when referenced produce a result set. A view acts as a virtual table. </a:t>
            </a:r>
          </a:p>
        </p:txBody>
      </p:sp>
    </p:spTree>
    <p:extLst>
      <p:ext uri="{BB962C8B-B14F-4D97-AF65-F5344CB8AC3E}">
        <p14:creationId xmlns:p14="http://schemas.microsoft.com/office/powerpoint/2010/main" val="3134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Procedures</a:t>
            </a:r>
            <a:endParaRPr lang="en-US" dirty="0"/>
          </a:p>
        </p:txBody>
      </p:sp>
      <p:sp>
        <p:nvSpPr>
          <p:cNvPr id="3" name="Content Placeholder 2"/>
          <p:cNvSpPr>
            <a:spLocks noGrp="1"/>
          </p:cNvSpPr>
          <p:nvPr>
            <p:ph sz="quarter" idx="1"/>
          </p:nvPr>
        </p:nvSpPr>
        <p:spPr/>
        <p:txBody>
          <a:bodyPr/>
          <a:lstStyle/>
          <a:p>
            <a:r>
              <a:rPr lang="en-US" dirty="0" smtClean="0"/>
              <a:t>A stored procedure is a segment of declarative SQL code, which is stored in the database catalog. </a:t>
            </a:r>
          </a:p>
          <a:p>
            <a:r>
              <a:rPr lang="en-US" dirty="0" smtClean="0"/>
              <a:t>A stored procedure can be invoked by a program, a trigger or even another stored procedure.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Stored Procedures Advantages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Stored procedure increases performance of application. </a:t>
            </a:r>
          </a:p>
          <a:p>
            <a:pPr lvl="1"/>
            <a:r>
              <a:rPr lang="en-US" dirty="0" smtClean="0"/>
              <a:t>Once created, stored procedure is compiled and stored in the database catalog. It runs faster than </a:t>
            </a:r>
            <a:r>
              <a:rPr lang="en-US" dirty="0" err="1" smtClean="0"/>
              <a:t>uncompiled</a:t>
            </a:r>
            <a:r>
              <a:rPr lang="en-US" dirty="0" smtClean="0"/>
              <a:t> SQL commands which are sent from application.</a:t>
            </a:r>
          </a:p>
          <a:p>
            <a:r>
              <a:rPr lang="en-US" dirty="0" smtClean="0"/>
              <a:t>Stored procedure reduces the traffic between application and database server </a:t>
            </a:r>
          </a:p>
          <a:p>
            <a:pPr lvl="1"/>
            <a:r>
              <a:rPr lang="en-US" dirty="0" smtClean="0"/>
              <a:t>because instead of sending multiple </a:t>
            </a:r>
            <a:r>
              <a:rPr lang="en-US" dirty="0" err="1" smtClean="0"/>
              <a:t>uncompiled</a:t>
            </a:r>
            <a:r>
              <a:rPr lang="en-US" dirty="0" smtClean="0"/>
              <a:t> lengthy SQL commands statements, the application only has to send the stored procedure's name and get the data back.</a:t>
            </a:r>
          </a:p>
          <a:p>
            <a:r>
              <a:rPr lang="en-US" dirty="0" smtClean="0"/>
              <a:t>Stored procedure is reusable and transparent to any application which wants to use it. </a:t>
            </a:r>
          </a:p>
          <a:p>
            <a:pPr lvl="1"/>
            <a:r>
              <a:rPr lang="en-US" dirty="0" smtClean="0"/>
              <a:t>Stored procedure exposes the database interface to all applications so developers don't have to program the functions which are already supported in stored procedure in all external applications.</a:t>
            </a:r>
          </a:p>
          <a:p>
            <a:r>
              <a:rPr lang="en-US" dirty="0" smtClean="0"/>
              <a:t>Stored procedure is secured. </a:t>
            </a:r>
          </a:p>
          <a:p>
            <a:pPr lvl="1"/>
            <a:r>
              <a:rPr lang="en-US" dirty="0" smtClean="0"/>
              <a:t>Database administrator can grant the access right to application which wants to access stored procedures in database catalog without granting any permission on the underlying database tables.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Stored Procedures Disadvantages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Stored procedures make the database server high load in both memory and processors. </a:t>
            </a:r>
          </a:p>
          <a:p>
            <a:pPr lvl="1"/>
            <a:r>
              <a:rPr lang="en-US" dirty="0" smtClean="0"/>
              <a:t>Instead of being focused on the storing and retrieving data, you could be asking the database server to perform a number of logical operations or a complex of business logic which is not the main purpose of database server.</a:t>
            </a:r>
          </a:p>
          <a:p>
            <a:r>
              <a:rPr lang="en-US" dirty="0" smtClean="0"/>
              <a:t>Stored procedure only contains declarative SQL so it is very difficult to write a procedure with complexity of business logic like other languages in application layer such as Java, C#, C++…</a:t>
            </a:r>
          </a:p>
          <a:p>
            <a:r>
              <a:rPr lang="en-US" dirty="0" smtClean="0"/>
              <a:t>Stored procedure is difficult to debug. </a:t>
            </a:r>
          </a:p>
          <a:p>
            <a:pPr lvl="1"/>
            <a:r>
              <a:rPr lang="en-US" dirty="0" smtClean="0"/>
              <a:t>You cannot debug stored procedure in most RDMBSs. There are some workarounds on this problem but it still not easy enough to do so.</a:t>
            </a:r>
          </a:p>
          <a:p>
            <a:r>
              <a:rPr lang="en-US" dirty="0" smtClean="0"/>
              <a:t>Store procedure is not easy to write and maintain. </a:t>
            </a:r>
          </a:p>
          <a:p>
            <a:pPr lvl="1"/>
            <a:r>
              <a:rPr lang="en-US" dirty="0" smtClean="0"/>
              <a:t>Writing and maintaining stored procedure is usually required specialized skill set that not all developers possess. This may introduced problems in both application development and maintain phase.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646" y="331163"/>
            <a:ext cx="6400800" cy="569214"/>
          </a:xfrm>
        </p:spPr>
        <p:txBody>
          <a:bodyPr>
            <a:normAutofit fontScale="90000"/>
          </a:bodyPr>
          <a:lstStyle/>
          <a:p>
            <a:r>
              <a:rPr lang="en-IE" dirty="0" smtClean="0"/>
              <a:t>How to create a stored procedure</a:t>
            </a:r>
            <a:endParaRPr lang="en-US" dirty="0"/>
          </a:p>
        </p:txBody>
      </p:sp>
      <p:sp>
        <p:nvSpPr>
          <p:cNvPr id="3" name="Content Placeholder 2"/>
          <p:cNvSpPr>
            <a:spLocks noGrp="1"/>
          </p:cNvSpPr>
          <p:nvPr>
            <p:ph sz="quarter" idx="1"/>
          </p:nvPr>
        </p:nvSpPr>
        <p:spPr>
          <a:xfrm>
            <a:off x="539552" y="1445643"/>
            <a:ext cx="7886700" cy="3263504"/>
          </a:xfrm>
        </p:spPr>
        <p:txBody>
          <a:bodyPr/>
          <a:lstStyle/>
          <a:p>
            <a:r>
              <a:rPr lang="en-IE" dirty="0" smtClean="0"/>
              <a:t>Open Workbench</a:t>
            </a:r>
          </a:p>
          <a:p>
            <a:r>
              <a:rPr lang="en-IE" dirty="0" smtClean="0"/>
              <a:t>Set the CURRENT WORKING DATABASE to the ‘k00xxxxxx_parts’ DB</a:t>
            </a:r>
          </a:p>
          <a:p>
            <a:r>
              <a:rPr lang="en-IE" dirty="0" smtClean="0"/>
              <a:t>Expand the Database node , select and right click on Stored </a:t>
            </a:r>
            <a:r>
              <a:rPr lang="en-IE" dirty="0" err="1" smtClean="0"/>
              <a:t>Procedures</a:t>
            </a:r>
            <a:r>
              <a:rPr lang="en-IE" dirty="0" err="1" smtClean="0">
                <a:sym typeface="Wingdings" panose="05000000000000000000" pitchFamily="2" charset="2"/>
              </a:rPr>
              <a:t>Create</a:t>
            </a:r>
            <a:r>
              <a:rPr lang="en-IE" dirty="0" smtClean="0">
                <a:sym typeface="Wingdings" panose="05000000000000000000" pitchFamily="2" charset="2"/>
              </a:rPr>
              <a:t> Stored Procedure</a:t>
            </a:r>
            <a:endParaRPr lang="en-IE" dirty="0" smtClean="0"/>
          </a:p>
        </p:txBody>
      </p:sp>
      <p:pic>
        <p:nvPicPr>
          <p:cNvPr id="5" name="Picture 4"/>
          <p:cNvPicPr>
            <a:picLocks noChangeAspect="1"/>
          </p:cNvPicPr>
          <p:nvPr/>
        </p:nvPicPr>
        <p:blipFill>
          <a:blip r:embed="rId2"/>
          <a:stretch>
            <a:fillRect/>
          </a:stretch>
        </p:blipFill>
        <p:spPr>
          <a:xfrm>
            <a:off x="3477199" y="4048153"/>
            <a:ext cx="5283758" cy="2412520"/>
          </a:xfrm>
          <a:prstGeom prst="rect">
            <a:avLst/>
          </a:prstGeom>
        </p:spPr>
      </p:pic>
      <p:pic>
        <p:nvPicPr>
          <p:cNvPr id="6" name="Picture 5"/>
          <p:cNvPicPr>
            <a:picLocks noChangeAspect="1"/>
          </p:cNvPicPr>
          <p:nvPr/>
        </p:nvPicPr>
        <p:blipFill>
          <a:blip r:embed="rId3"/>
          <a:stretch>
            <a:fillRect/>
          </a:stretch>
        </p:blipFill>
        <p:spPr>
          <a:xfrm>
            <a:off x="551003" y="4032139"/>
            <a:ext cx="2735908" cy="1773125"/>
          </a:xfrm>
          <a:prstGeom prst="rect">
            <a:avLst/>
          </a:prstGeom>
        </p:spPr>
      </p:pic>
    </p:spTree>
    <p:extLst>
      <p:ext uri="{BB962C8B-B14F-4D97-AF65-F5344CB8AC3E}">
        <p14:creationId xmlns:p14="http://schemas.microsoft.com/office/powerpoint/2010/main" val="357804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441" y="590223"/>
            <a:ext cx="6400800" cy="569214"/>
          </a:xfrm>
        </p:spPr>
        <p:txBody>
          <a:bodyPr>
            <a:normAutofit fontScale="90000"/>
          </a:bodyPr>
          <a:lstStyle/>
          <a:p>
            <a:r>
              <a:rPr lang="en-IE" dirty="0" smtClean="0"/>
              <a:t>Add name to procedure</a:t>
            </a:r>
            <a:endParaRPr lang="en-US" dirty="0"/>
          </a:p>
        </p:txBody>
      </p:sp>
      <p:sp>
        <p:nvSpPr>
          <p:cNvPr id="3" name="Content Placeholder 2"/>
          <p:cNvSpPr>
            <a:spLocks noGrp="1"/>
          </p:cNvSpPr>
          <p:nvPr>
            <p:ph sz="quarter" idx="1"/>
          </p:nvPr>
        </p:nvSpPr>
        <p:spPr/>
        <p:txBody>
          <a:bodyPr/>
          <a:lstStyle/>
          <a:p>
            <a:r>
              <a:rPr lang="en-IE" dirty="0" smtClean="0"/>
              <a:t>Enter a name for the procedure: proc_PartWeightQuery1</a:t>
            </a:r>
            <a:endParaRPr lang="en-US" dirty="0"/>
          </a:p>
        </p:txBody>
      </p:sp>
      <p:pic>
        <p:nvPicPr>
          <p:cNvPr id="4" name="Picture 3"/>
          <p:cNvPicPr>
            <a:picLocks noChangeAspect="1"/>
          </p:cNvPicPr>
          <p:nvPr/>
        </p:nvPicPr>
        <p:blipFill>
          <a:blip r:embed="rId2"/>
          <a:stretch>
            <a:fillRect/>
          </a:stretch>
        </p:blipFill>
        <p:spPr>
          <a:xfrm>
            <a:off x="1239441" y="2791702"/>
            <a:ext cx="6665119" cy="3043238"/>
          </a:xfrm>
          <a:prstGeom prst="rect">
            <a:avLst/>
          </a:prstGeom>
        </p:spPr>
      </p:pic>
      <p:cxnSp>
        <p:nvCxnSpPr>
          <p:cNvPr id="6" name="Straight Arrow Connector 5"/>
          <p:cNvCxnSpPr/>
          <p:nvPr/>
        </p:nvCxnSpPr>
        <p:spPr>
          <a:xfrm>
            <a:off x="4211960" y="2424091"/>
            <a:ext cx="360042" cy="977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82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 code to the procedure – click APPLY </a:t>
            </a:r>
            <a:endParaRPr lang="en-IE" dirty="0"/>
          </a:p>
        </p:txBody>
      </p:sp>
      <p:pic>
        <p:nvPicPr>
          <p:cNvPr id="4" name="Picture 3"/>
          <p:cNvPicPr>
            <a:picLocks noChangeAspect="1"/>
          </p:cNvPicPr>
          <p:nvPr/>
        </p:nvPicPr>
        <p:blipFill>
          <a:blip r:embed="rId2"/>
          <a:stretch>
            <a:fillRect/>
          </a:stretch>
        </p:blipFill>
        <p:spPr>
          <a:xfrm>
            <a:off x="198034" y="1914795"/>
            <a:ext cx="8798579" cy="3994216"/>
          </a:xfrm>
          <a:prstGeom prst="rect">
            <a:avLst/>
          </a:prstGeom>
        </p:spPr>
      </p:pic>
    </p:spTree>
    <p:extLst>
      <p:ext uri="{BB962C8B-B14F-4D97-AF65-F5344CB8AC3E}">
        <p14:creationId xmlns:p14="http://schemas.microsoft.com/office/powerpoint/2010/main" val="68210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Autogenerated</a:t>
            </a:r>
            <a:r>
              <a:rPr lang="en-IE" dirty="0" smtClean="0"/>
              <a:t> code</a:t>
            </a:r>
            <a:endParaRPr lang="en-US" dirty="0"/>
          </a:p>
        </p:txBody>
      </p:sp>
      <p:sp>
        <p:nvSpPr>
          <p:cNvPr id="3" name="Content Placeholder 2"/>
          <p:cNvSpPr>
            <a:spLocks noGrp="1"/>
          </p:cNvSpPr>
          <p:nvPr>
            <p:ph sz="quarter" idx="1"/>
          </p:nvPr>
        </p:nvSpPr>
        <p:spPr>
          <a:xfrm>
            <a:off x="301752" y="1556792"/>
            <a:ext cx="7886700" cy="3263504"/>
          </a:xfrm>
        </p:spPr>
        <p:txBody>
          <a:bodyPr>
            <a:normAutofit/>
          </a:bodyPr>
          <a:lstStyle/>
          <a:p>
            <a:r>
              <a:rPr lang="en-US" sz="1500" dirty="0"/>
              <a:t>View the automatically generated stored procedure</a:t>
            </a:r>
          </a:p>
          <a:p>
            <a:r>
              <a:rPr lang="en-IE" sz="1500" dirty="0"/>
              <a:t>Note the default </a:t>
            </a:r>
            <a:r>
              <a:rPr lang="en-IE" sz="1500" dirty="0" err="1"/>
              <a:t>delimeter</a:t>
            </a:r>
            <a:r>
              <a:rPr lang="en-IE" sz="1500" dirty="0"/>
              <a:t> in SQL is ‘;’  - this is used to signify the end of an SQL statement</a:t>
            </a:r>
          </a:p>
          <a:p>
            <a:r>
              <a:rPr lang="en-IE" sz="1500" dirty="0"/>
              <a:t>In a procedure an alternative </a:t>
            </a:r>
            <a:r>
              <a:rPr lang="en-IE" sz="1500" dirty="0" err="1"/>
              <a:t>delimeter</a:t>
            </a:r>
            <a:r>
              <a:rPr lang="en-IE" sz="1500" dirty="0"/>
              <a:t> must be declared for the duration of the </a:t>
            </a:r>
            <a:r>
              <a:rPr lang="en-IE" sz="1500" dirty="0" smtClean="0"/>
              <a:t>CREATE procedure process </a:t>
            </a:r>
            <a:r>
              <a:rPr lang="en-IE" sz="1500" dirty="0"/>
              <a:t>– in this case ‘$$’ </a:t>
            </a:r>
            <a:endParaRPr lang="en-US" sz="1500" dirty="0"/>
          </a:p>
        </p:txBody>
      </p:sp>
      <p:pic>
        <p:nvPicPr>
          <p:cNvPr id="5" name="Picture 4"/>
          <p:cNvPicPr>
            <a:picLocks noChangeAspect="1"/>
          </p:cNvPicPr>
          <p:nvPr/>
        </p:nvPicPr>
        <p:blipFill>
          <a:blip r:embed="rId2"/>
          <a:stretch>
            <a:fillRect/>
          </a:stretch>
        </p:blipFill>
        <p:spPr>
          <a:xfrm>
            <a:off x="2195736" y="2852935"/>
            <a:ext cx="5544616" cy="3822567"/>
          </a:xfrm>
          <a:prstGeom prst="rect">
            <a:avLst/>
          </a:prstGeom>
        </p:spPr>
      </p:pic>
    </p:spTree>
    <p:extLst>
      <p:ext uri="{BB962C8B-B14F-4D97-AF65-F5344CB8AC3E}">
        <p14:creationId xmlns:p14="http://schemas.microsoft.com/office/powerpoint/2010/main" val="347564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Procedure is now saved and ready for execution</a:t>
            </a:r>
            <a:endParaRPr lang="en-US" dirty="0"/>
          </a:p>
        </p:txBody>
      </p:sp>
      <p:sp>
        <p:nvSpPr>
          <p:cNvPr id="3" name="Content Placeholder 2"/>
          <p:cNvSpPr>
            <a:spLocks noGrp="1"/>
          </p:cNvSpPr>
          <p:nvPr>
            <p:ph sz="quarter" idx="1"/>
          </p:nvPr>
        </p:nvSpPr>
        <p:spPr>
          <a:xfrm>
            <a:off x="179512" y="1628209"/>
            <a:ext cx="4176464" cy="3121473"/>
          </a:xfrm>
        </p:spPr>
        <p:txBody>
          <a:bodyPr>
            <a:normAutofit lnSpcReduction="10000"/>
          </a:bodyPr>
          <a:lstStyle/>
          <a:p>
            <a:r>
              <a:rPr lang="en-IE" dirty="0" smtClean="0"/>
              <a:t>Procedure is now part of the database schema</a:t>
            </a:r>
          </a:p>
          <a:p>
            <a:r>
              <a:rPr lang="en-IE" dirty="0" smtClean="0"/>
              <a:t>Call the procedure – right click down to procedure call as shown here</a:t>
            </a:r>
          </a:p>
          <a:p>
            <a:r>
              <a:rPr lang="en-IE" dirty="0" smtClean="0"/>
              <a:t>Or type this query:</a:t>
            </a:r>
          </a:p>
          <a:p>
            <a:endParaRPr lang="en-US" dirty="0"/>
          </a:p>
        </p:txBody>
      </p:sp>
      <p:cxnSp>
        <p:nvCxnSpPr>
          <p:cNvPr id="6" name="Straight Arrow Connector 5"/>
          <p:cNvCxnSpPr/>
          <p:nvPr/>
        </p:nvCxnSpPr>
        <p:spPr>
          <a:xfrm>
            <a:off x="3923928" y="2125266"/>
            <a:ext cx="2304256" cy="3676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4611775" y="3159400"/>
            <a:ext cx="4036219" cy="1607344"/>
          </a:xfrm>
          <a:prstGeom prst="rect">
            <a:avLst/>
          </a:prstGeom>
        </p:spPr>
      </p:pic>
      <p:cxnSp>
        <p:nvCxnSpPr>
          <p:cNvPr id="10" name="Straight Arrow Connector 9"/>
          <p:cNvCxnSpPr/>
          <p:nvPr/>
        </p:nvCxnSpPr>
        <p:spPr>
          <a:xfrm flipV="1">
            <a:off x="3374859" y="3645024"/>
            <a:ext cx="1210638" cy="229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8495" y="4746214"/>
            <a:ext cx="3382849" cy="369332"/>
          </a:xfrm>
          <a:prstGeom prst="rect">
            <a:avLst/>
          </a:prstGeom>
          <a:noFill/>
        </p:spPr>
        <p:txBody>
          <a:bodyPr wrap="none" rtlCol="0">
            <a:spAutoFit/>
          </a:bodyPr>
          <a:lstStyle/>
          <a:p>
            <a:r>
              <a:rPr lang="en-IE" sz="1800" dirty="0"/>
              <a:t>CALL </a:t>
            </a:r>
            <a:r>
              <a:rPr lang="en-IE" sz="1800" dirty="0" smtClean="0"/>
              <a:t>proc_PartWeightQuery1();</a:t>
            </a:r>
            <a:endParaRPr lang="en-IE" sz="1800" dirty="0"/>
          </a:p>
        </p:txBody>
      </p:sp>
      <p:pic>
        <p:nvPicPr>
          <p:cNvPr id="5" name="Picture 4"/>
          <p:cNvPicPr>
            <a:picLocks noChangeAspect="1"/>
          </p:cNvPicPr>
          <p:nvPr/>
        </p:nvPicPr>
        <p:blipFill>
          <a:blip r:embed="rId3"/>
          <a:stretch>
            <a:fillRect/>
          </a:stretch>
        </p:blipFill>
        <p:spPr>
          <a:xfrm>
            <a:off x="6046410" y="1368081"/>
            <a:ext cx="2320794" cy="1606704"/>
          </a:xfrm>
          <a:prstGeom prst="rect">
            <a:avLst/>
          </a:prstGeom>
        </p:spPr>
      </p:pic>
    </p:spTree>
    <p:extLst>
      <p:ext uri="{BB962C8B-B14F-4D97-AF65-F5344CB8AC3E}">
        <p14:creationId xmlns:p14="http://schemas.microsoft.com/office/powerpoint/2010/main" val="207408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Procedures - Parameters</a:t>
            </a:r>
            <a:endParaRPr lang="en-IE" dirty="0"/>
          </a:p>
        </p:txBody>
      </p:sp>
      <p:sp>
        <p:nvSpPr>
          <p:cNvPr id="3" name="Content Placeholder 2"/>
          <p:cNvSpPr>
            <a:spLocks noGrp="1"/>
          </p:cNvSpPr>
          <p:nvPr>
            <p:ph sz="quarter" idx="1"/>
          </p:nvPr>
        </p:nvSpPr>
        <p:spPr/>
        <p:txBody>
          <a:bodyPr>
            <a:normAutofit fontScale="70000" lnSpcReduction="20000"/>
          </a:bodyPr>
          <a:lstStyle/>
          <a:p>
            <a:r>
              <a:rPr lang="en-IE" dirty="0"/>
              <a:t>In MySQL, a parameter has one of three modes: IN,OUT, or INOUT</a:t>
            </a:r>
            <a:r>
              <a:rPr lang="en-IE" dirty="0" smtClean="0"/>
              <a:t>.</a:t>
            </a:r>
          </a:p>
          <a:p>
            <a:r>
              <a:rPr lang="en-IE" dirty="0" smtClean="0"/>
              <a:t>IN </a:t>
            </a:r>
            <a:r>
              <a:rPr lang="en-IE" dirty="0"/>
              <a:t>– is the default mode. When you define an IN parameter in a stored procedure, the calling program has to pass an argument to the stored procedure. In addition, the value of an IN parameter is protected. It means that even the value of the IN parameter is changed inside the stored procedure, its original value is retained after the stored procedure ends. In other words, the stored procedure only works on the copy of the IN parameter.</a:t>
            </a:r>
          </a:p>
          <a:p>
            <a:r>
              <a:rPr lang="en-IE" dirty="0" smtClean="0"/>
              <a:t>OUT </a:t>
            </a:r>
            <a:r>
              <a:rPr lang="en-IE" dirty="0"/>
              <a:t>– the value of an OUT parameter can be changed inside the stored procedure and its new value is passed back to the calling program. Notice that the stored procedure cannot access the initial value of the OUT parameter when it starts.</a:t>
            </a:r>
          </a:p>
          <a:p>
            <a:r>
              <a:rPr lang="en-IE" dirty="0" smtClean="0"/>
              <a:t>INOUT </a:t>
            </a:r>
            <a:r>
              <a:rPr lang="en-IE" dirty="0"/>
              <a:t>– an INOUT  parameter is the combination of IN  and OUT  parameters. It means that the calling program may pass the argument, and the stored procedure can modify the INOUT parameter and pass the new value back to the calling program.</a:t>
            </a:r>
          </a:p>
        </p:txBody>
      </p:sp>
    </p:spTree>
    <p:extLst>
      <p:ext uri="{BB962C8B-B14F-4D97-AF65-F5344CB8AC3E}">
        <p14:creationId xmlns:p14="http://schemas.microsoft.com/office/powerpoint/2010/main" val="83591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758CA8-A9A3-4695-BB8F-1C568ADF6113}" type="slidenum">
              <a:rPr lang="en-US"/>
              <a:pPr/>
              <a:t>2</a:t>
            </a:fld>
            <a:endParaRPr lang="en-US"/>
          </a:p>
        </p:txBody>
      </p:sp>
      <p:sp>
        <p:nvSpPr>
          <p:cNvPr id="105474" name="Rectangle 2"/>
          <p:cNvSpPr>
            <a:spLocks noGrp="1" noChangeArrowheads="1"/>
          </p:cNvSpPr>
          <p:nvPr>
            <p:ph type="title"/>
          </p:nvPr>
        </p:nvSpPr>
        <p:spPr/>
        <p:txBody>
          <a:bodyPr/>
          <a:lstStyle/>
          <a:p>
            <a:r>
              <a:rPr lang="en-GB"/>
              <a:t>Learning outcomes</a:t>
            </a:r>
          </a:p>
        </p:txBody>
      </p:sp>
      <p:sp>
        <p:nvSpPr>
          <p:cNvPr id="105475" name="Rectangle 3"/>
          <p:cNvSpPr>
            <a:spLocks noGrp="1" noChangeArrowheads="1"/>
          </p:cNvSpPr>
          <p:nvPr>
            <p:ph type="body" idx="1"/>
          </p:nvPr>
        </p:nvSpPr>
        <p:spPr/>
        <p:txBody>
          <a:bodyPr/>
          <a:lstStyle/>
          <a:p>
            <a:r>
              <a:rPr lang="en-GB" dirty="0"/>
              <a:t>Learning outcomes – the student will be able </a:t>
            </a:r>
            <a:r>
              <a:rPr lang="en-GB" dirty="0" smtClean="0"/>
              <a:t>to</a:t>
            </a:r>
          </a:p>
          <a:p>
            <a:pPr lvl="1"/>
            <a:r>
              <a:rPr lang="en-US" i="1" dirty="0" smtClean="0"/>
              <a:t>use </a:t>
            </a:r>
            <a:r>
              <a:rPr lang="en-US" b="1" i="1" dirty="0" smtClean="0"/>
              <a:t>aggregate functions </a:t>
            </a:r>
            <a:r>
              <a:rPr lang="en-US" i="1" dirty="0" smtClean="0"/>
              <a:t>in SQL including SUM, AVG, MAX, MIN and COUNT</a:t>
            </a:r>
          </a:p>
          <a:p>
            <a:pPr lvl="1"/>
            <a:r>
              <a:rPr lang="en-US" i="1" dirty="0" smtClean="0"/>
              <a:t>Use the HAVING sub-clause</a:t>
            </a:r>
          </a:p>
          <a:p>
            <a:pPr lvl="1"/>
            <a:r>
              <a:rPr lang="en-IE" i="1" dirty="0" smtClean="0"/>
              <a:t>Explain advantages and disadvantages of stored procedures</a:t>
            </a:r>
          </a:p>
          <a:p>
            <a:pPr lvl="1"/>
            <a:r>
              <a:rPr lang="en-IE" i="1" dirty="0" smtClean="0"/>
              <a:t>Create and use basic stored procedures in MySQL using MySQL </a:t>
            </a:r>
            <a:r>
              <a:rPr lang="en-IE" i="1" dirty="0" smtClean="0"/>
              <a:t>Workbench</a:t>
            </a:r>
          </a:p>
          <a:p>
            <a:pPr lvl="1"/>
            <a:r>
              <a:rPr lang="en-IE" i="1" dirty="0" smtClean="0"/>
              <a:t>Use SQL IF..ELSE control of </a:t>
            </a:r>
            <a:r>
              <a:rPr lang="en-IE" i="1" smtClean="0"/>
              <a:t>flow statements</a:t>
            </a:r>
            <a:endParaRPr lang="en-GB" dirty="0"/>
          </a:p>
        </p:txBody>
      </p:sp>
    </p:spTree>
    <p:extLst>
      <p:ext uri="{BB962C8B-B14F-4D97-AF65-F5344CB8AC3E}">
        <p14:creationId xmlns:p14="http://schemas.microsoft.com/office/powerpoint/2010/main" val="200213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01752" y="2420888"/>
            <a:ext cx="8386592" cy="1726054"/>
          </a:xfrm>
          <a:prstGeom prst="rect">
            <a:avLst/>
          </a:prstGeom>
        </p:spPr>
      </p:pic>
      <p:sp>
        <p:nvSpPr>
          <p:cNvPr id="2" name="Title 1"/>
          <p:cNvSpPr>
            <a:spLocks noGrp="1"/>
          </p:cNvSpPr>
          <p:nvPr>
            <p:ph type="title"/>
          </p:nvPr>
        </p:nvSpPr>
        <p:spPr/>
        <p:txBody>
          <a:bodyPr/>
          <a:lstStyle/>
          <a:p>
            <a:r>
              <a:rPr lang="en-IE" dirty="0" smtClean="0"/>
              <a:t>Add a argument/parameter to the procedure</a:t>
            </a:r>
            <a:endParaRPr lang="en-US" dirty="0"/>
          </a:p>
        </p:txBody>
      </p:sp>
      <p:sp>
        <p:nvSpPr>
          <p:cNvPr id="3" name="Content Placeholder 2"/>
          <p:cNvSpPr>
            <a:spLocks noGrp="1"/>
          </p:cNvSpPr>
          <p:nvPr>
            <p:ph sz="quarter" idx="1"/>
          </p:nvPr>
        </p:nvSpPr>
        <p:spPr/>
        <p:txBody>
          <a:bodyPr/>
          <a:lstStyle/>
          <a:p>
            <a:r>
              <a:rPr lang="en-US" dirty="0" smtClean="0"/>
              <a:t>Right click on the procedure -&gt; Alter Procedure</a:t>
            </a:r>
            <a:endParaRPr lang="en-US" dirty="0"/>
          </a:p>
        </p:txBody>
      </p:sp>
      <p:sp>
        <p:nvSpPr>
          <p:cNvPr id="5" name="Rectangle 4"/>
          <p:cNvSpPr/>
          <p:nvPr/>
        </p:nvSpPr>
        <p:spPr>
          <a:xfrm>
            <a:off x="683568" y="3573016"/>
            <a:ext cx="2952328" cy="360040"/>
          </a:xfrm>
          <a:prstGeom prst="rect">
            <a:avLst/>
          </a:prstGeom>
          <a:noFill/>
          <a:ln w="57150">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1753" y="4235473"/>
            <a:ext cx="7078560" cy="1569660"/>
          </a:xfrm>
          <a:prstGeom prst="rect">
            <a:avLst/>
          </a:prstGeom>
          <a:noFill/>
        </p:spPr>
        <p:txBody>
          <a:bodyPr wrap="square" rtlCol="0">
            <a:spAutoFit/>
          </a:bodyPr>
          <a:lstStyle/>
          <a:p>
            <a:r>
              <a:rPr lang="en-IE" dirty="0" smtClean="0"/>
              <a:t>To save the procedure you must hit APPLY</a:t>
            </a:r>
          </a:p>
          <a:p>
            <a:endParaRPr lang="en-IE" dirty="0"/>
          </a:p>
          <a:p>
            <a:r>
              <a:rPr lang="en-IE" dirty="0" smtClean="0"/>
              <a:t>Then call the procedure – this time you must supply a value for the argument</a:t>
            </a:r>
            <a:endParaRPr lang="en-US" dirty="0"/>
          </a:p>
        </p:txBody>
      </p:sp>
      <p:sp>
        <p:nvSpPr>
          <p:cNvPr id="8" name="Rectangle 7"/>
          <p:cNvSpPr/>
          <p:nvPr/>
        </p:nvSpPr>
        <p:spPr>
          <a:xfrm>
            <a:off x="5292080" y="2686509"/>
            <a:ext cx="3396264" cy="360040"/>
          </a:xfrm>
          <a:prstGeom prst="rect">
            <a:avLst/>
          </a:prstGeom>
          <a:noFill/>
          <a:ln w="57150">
            <a:solidFill>
              <a:srgbClr val="92D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39551" y="5906039"/>
            <a:ext cx="5721955" cy="4586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IN…OUT example</a:t>
            </a:r>
            <a:endParaRPr lang="en-IE" dirty="0"/>
          </a:p>
        </p:txBody>
      </p:sp>
      <p:sp>
        <p:nvSpPr>
          <p:cNvPr id="3" name="Content Placeholder 2"/>
          <p:cNvSpPr>
            <a:spLocks noGrp="1"/>
          </p:cNvSpPr>
          <p:nvPr>
            <p:ph sz="quarter" idx="1"/>
          </p:nvPr>
        </p:nvSpPr>
        <p:spPr/>
        <p:txBody>
          <a:bodyPr/>
          <a:lstStyle/>
          <a:p>
            <a:r>
              <a:rPr lang="en-IE" dirty="0" smtClean="0"/>
              <a:t>Procedure</a:t>
            </a:r>
          </a:p>
          <a:p>
            <a:endParaRPr lang="en-IE" dirty="0"/>
          </a:p>
          <a:p>
            <a:endParaRPr lang="en-IE" dirty="0" smtClean="0"/>
          </a:p>
          <a:p>
            <a:endParaRPr lang="en-IE" dirty="0"/>
          </a:p>
          <a:p>
            <a:endParaRPr lang="en-IE" dirty="0" smtClean="0"/>
          </a:p>
          <a:p>
            <a:r>
              <a:rPr lang="en-IE" dirty="0" smtClean="0"/>
              <a:t>Call</a:t>
            </a:r>
            <a:endParaRPr lang="en-IE" dirty="0"/>
          </a:p>
        </p:txBody>
      </p:sp>
      <p:sp>
        <p:nvSpPr>
          <p:cNvPr id="4" name="TextBox 3"/>
          <p:cNvSpPr txBox="1"/>
          <p:nvPr/>
        </p:nvSpPr>
        <p:spPr>
          <a:xfrm>
            <a:off x="346739" y="2132855"/>
            <a:ext cx="6263253" cy="1600438"/>
          </a:xfrm>
          <a:prstGeom prst="rect">
            <a:avLst/>
          </a:prstGeom>
          <a:solidFill>
            <a:schemeClr val="bg1"/>
          </a:solidFill>
        </p:spPr>
        <p:txBody>
          <a:bodyPr wrap="none" rtlCol="0">
            <a:spAutoFit/>
          </a:bodyPr>
          <a:lstStyle/>
          <a:p>
            <a:r>
              <a:rPr lang="en-IE" sz="1400" dirty="0">
                <a:latin typeface="Courier New" panose="02070309020205020404" pitchFamily="49" charset="0"/>
                <a:cs typeface="Courier New" panose="02070309020205020404" pitchFamily="49" charset="0"/>
              </a:rPr>
              <a:t>CREATE PROCEDURE `</a:t>
            </a:r>
            <a:r>
              <a:rPr lang="en-IE" sz="1400" dirty="0" err="1">
                <a:latin typeface="Courier New" panose="02070309020205020404" pitchFamily="49" charset="0"/>
                <a:cs typeface="Courier New" panose="02070309020205020404" pitchFamily="49" charset="0"/>
              </a:rPr>
              <a:t>sp_supplier_parts_count</a:t>
            </a:r>
            <a:r>
              <a:rPr lang="en-IE" sz="1400" dirty="0" smtClean="0">
                <a:latin typeface="Courier New" panose="02070309020205020404" pitchFamily="49" charset="0"/>
                <a:cs typeface="Courier New" panose="02070309020205020404" pitchFamily="49" charset="0"/>
              </a:rPr>
              <a:t>`</a:t>
            </a:r>
          </a:p>
          <a:p>
            <a:r>
              <a:rPr lang="en-IE" sz="1400" dirty="0">
                <a:latin typeface="Courier New" panose="02070309020205020404" pitchFamily="49" charset="0"/>
                <a:cs typeface="Courier New" panose="02070309020205020404" pitchFamily="49" charset="0"/>
              </a:rPr>
              <a:t>	</a:t>
            </a:r>
            <a:r>
              <a:rPr lang="en-IE" sz="1400" b="1" dirty="0" smtClean="0">
                <a:solidFill>
                  <a:srgbClr val="FF0000"/>
                </a:solidFill>
                <a:latin typeface="Courier New" panose="02070309020205020404" pitchFamily="49" charset="0"/>
                <a:cs typeface="Courier New" panose="02070309020205020404" pitchFamily="49" charset="0"/>
              </a:rPr>
              <a:t>(</a:t>
            </a:r>
            <a:r>
              <a:rPr lang="en-IE" sz="1400" b="1" dirty="0">
                <a:solidFill>
                  <a:srgbClr val="FF0000"/>
                </a:solidFill>
                <a:latin typeface="Courier New" panose="02070309020205020404" pitchFamily="49" charset="0"/>
                <a:cs typeface="Courier New" panose="02070309020205020404" pitchFamily="49" charset="0"/>
              </a:rPr>
              <a:t>IN </a:t>
            </a:r>
            <a:r>
              <a:rPr lang="en-IE" sz="1400" b="1" dirty="0" err="1">
                <a:solidFill>
                  <a:srgbClr val="FF0000"/>
                </a:solidFill>
                <a:latin typeface="Courier New" panose="02070309020205020404" pitchFamily="49" charset="0"/>
                <a:cs typeface="Courier New" panose="02070309020205020404" pitchFamily="49" charset="0"/>
              </a:rPr>
              <a:t>suppliernr</a:t>
            </a:r>
            <a:r>
              <a:rPr lang="en-IE" sz="1400" b="1" dirty="0">
                <a:solidFill>
                  <a:srgbClr val="FF0000"/>
                </a:solidFill>
                <a:latin typeface="Courier New" panose="02070309020205020404" pitchFamily="49" charset="0"/>
                <a:cs typeface="Courier New" panose="02070309020205020404" pitchFamily="49" charset="0"/>
              </a:rPr>
              <a:t> varchar(10), OUT </a:t>
            </a:r>
            <a:r>
              <a:rPr lang="en-IE" sz="1400" b="1" dirty="0" err="1">
                <a:solidFill>
                  <a:srgbClr val="FF0000"/>
                </a:solidFill>
                <a:latin typeface="Courier New" panose="02070309020205020404" pitchFamily="49" charset="0"/>
                <a:cs typeface="Courier New" panose="02070309020205020404" pitchFamily="49" charset="0"/>
              </a:rPr>
              <a:t>nr_of_parts</a:t>
            </a:r>
            <a:r>
              <a:rPr lang="en-IE" sz="1400" b="1" dirty="0">
                <a:solidFill>
                  <a:srgbClr val="FF0000"/>
                </a:solidFill>
                <a:latin typeface="Courier New" panose="02070309020205020404" pitchFamily="49" charset="0"/>
                <a:cs typeface="Courier New" panose="02070309020205020404" pitchFamily="49" charset="0"/>
              </a:rPr>
              <a:t> INT</a:t>
            </a:r>
            <a:r>
              <a:rPr lang="en-IE" sz="1400" b="1" dirty="0" smtClean="0">
                <a:solidFill>
                  <a:srgbClr val="FF0000"/>
                </a:solidFill>
                <a:latin typeface="Courier New" panose="02070309020205020404" pitchFamily="49" charset="0"/>
                <a:cs typeface="Courier New" panose="02070309020205020404" pitchFamily="49" charset="0"/>
              </a:rPr>
              <a:t>)</a:t>
            </a:r>
          </a:p>
          <a:p>
            <a:r>
              <a:rPr lang="en-IE" sz="1400" dirty="0" smtClean="0">
                <a:latin typeface="Courier New" panose="02070309020205020404" pitchFamily="49" charset="0"/>
                <a:cs typeface="Courier New" panose="02070309020205020404" pitchFamily="49" charset="0"/>
              </a:rPr>
              <a:t>BEGIN</a:t>
            </a:r>
          </a:p>
          <a:p>
            <a:r>
              <a:rPr lang="en-IE" sz="1400" dirty="0" smtClean="0">
                <a:latin typeface="Courier New" panose="02070309020205020404" pitchFamily="49" charset="0"/>
                <a:cs typeface="Courier New" panose="02070309020205020404" pitchFamily="49" charset="0"/>
              </a:rPr>
              <a:t>SELECT </a:t>
            </a:r>
            <a:r>
              <a:rPr lang="en-IE" sz="1400" dirty="0">
                <a:latin typeface="Courier New" panose="02070309020205020404" pitchFamily="49" charset="0"/>
                <a:cs typeface="Courier New" panose="02070309020205020404" pitchFamily="49" charset="0"/>
              </a:rPr>
              <a:t>COUNT(*) INTO </a:t>
            </a:r>
            <a:r>
              <a:rPr lang="en-IE" sz="1400" dirty="0" err="1" smtClean="0">
                <a:latin typeface="Courier New" panose="02070309020205020404" pitchFamily="49" charset="0"/>
                <a:cs typeface="Courier New" panose="02070309020205020404" pitchFamily="49" charset="0"/>
              </a:rPr>
              <a:t>nr_of_parts</a:t>
            </a:r>
            <a:endParaRPr lang="en-IE" sz="1400" dirty="0" smtClean="0">
              <a:latin typeface="Courier New" panose="02070309020205020404" pitchFamily="49" charset="0"/>
              <a:cs typeface="Courier New" panose="02070309020205020404" pitchFamily="49" charset="0"/>
            </a:endParaRPr>
          </a:p>
          <a:p>
            <a:r>
              <a:rPr lang="en-IE" sz="1400" dirty="0" smtClean="0">
                <a:latin typeface="Courier New" panose="02070309020205020404" pitchFamily="49" charset="0"/>
                <a:cs typeface="Courier New" panose="02070309020205020404" pitchFamily="49" charset="0"/>
              </a:rPr>
              <a:t>FROM </a:t>
            </a:r>
            <a:r>
              <a:rPr lang="en-IE" sz="1400" dirty="0">
                <a:latin typeface="Courier New" panose="02070309020205020404" pitchFamily="49" charset="0"/>
                <a:cs typeface="Courier New" panose="02070309020205020404" pitchFamily="49" charset="0"/>
              </a:rPr>
              <a:t>suppliers s INNER JOIN </a:t>
            </a:r>
            <a:r>
              <a:rPr lang="en-IE" sz="1400" dirty="0" err="1">
                <a:latin typeface="Courier New" panose="02070309020205020404" pitchFamily="49" charset="0"/>
                <a:cs typeface="Courier New" panose="02070309020205020404" pitchFamily="49" charset="0"/>
              </a:rPr>
              <a:t>available_parts</a:t>
            </a:r>
            <a:r>
              <a:rPr lang="en-IE" sz="1400" dirty="0">
                <a:latin typeface="Courier New" panose="02070309020205020404" pitchFamily="49" charset="0"/>
                <a:cs typeface="Courier New" panose="02070309020205020404" pitchFamily="49" charset="0"/>
              </a:rPr>
              <a:t> </a:t>
            </a:r>
            <a:r>
              <a:rPr lang="en-IE" sz="1400" dirty="0" err="1" smtClean="0">
                <a:latin typeface="Courier New" panose="02070309020205020404" pitchFamily="49" charset="0"/>
                <a:cs typeface="Courier New" panose="02070309020205020404" pitchFamily="49" charset="0"/>
              </a:rPr>
              <a:t>ap</a:t>
            </a:r>
            <a:endParaRPr lang="en-IE" sz="1400" dirty="0" smtClean="0">
              <a:latin typeface="Courier New" panose="02070309020205020404" pitchFamily="49" charset="0"/>
              <a:cs typeface="Courier New" panose="02070309020205020404" pitchFamily="49" charset="0"/>
            </a:endParaRPr>
          </a:p>
          <a:p>
            <a:r>
              <a:rPr lang="en-IE" sz="1400" dirty="0" smtClean="0">
                <a:latin typeface="Courier New" panose="02070309020205020404" pitchFamily="49" charset="0"/>
                <a:cs typeface="Courier New" panose="02070309020205020404" pitchFamily="49" charset="0"/>
              </a:rPr>
              <a:t>WHERE </a:t>
            </a:r>
            <a:r>
              <a:rPr lang="en-IE" sz="1400" dirty="0" err="1">
                <a:latin typeface="Courier New" panose="02070309020205020404" pitchFamily="49" charset="0"/>
                <a:cs typeface="Courier New" panose="02070309020205020404" pitchFamily="49" charset="0"/>
              </a:rPr>
              <a:t>s.s_Nr</a:t>
            </a:r>
            <a:r>
              <a:rPr lang="en-IE" sz="1400" dirty="0">
                <a:latin typeface="Courier New" panose="02070309020205020404" pitchFamily="49" charset="0"/>
                <a:cs typeface="Courier New" panose="02070309020205020404" pitchFamily="49" charset="0"/>
              </a:rPr>
              <a:t>=</a:t>
            </a:r>
            <a:r>
              <a:rPr lang="en-IE" sz="1400" dirty="0" err="1">
                <a:latin typeface="Courier New" panose="02070309020205020404" pitchFamily="49" charset="0"/>
                <a:cs typeface="Courier New" panose="02070309020205020404" pitchFamily="49" charset="0"/>
              </a:rPr>
              <a:t>ap.SUPPLIER_NRAND</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s.S_NR</a:t>
            </a:r>
            <a:r>
              <a:rPr lang="en-IE" sz="1400" dirty="0">
                <a:latin typeface="Courier New" panose="02070309020205020404" pitchFamily="49" charset="0"/>
                <a:cs typeface="Courier New" panose="02070309020205020404" pitchFamily="49" charset="0"/>
              </a:rPr>
              <a:t>='S1</a:t>
            </a:r>
            <a:r>
              <a:rPr lang="en-IE" sz="1400" dirty="0" smtClean="0">
                <a:latin typeface="Courier New" panose="02070309020205020404" pitchFamily="49" charset="0"/>
                <a:cs typeface="Courier New" panose="02070309020205020404" pitchFamily="49" charset="0"/>
              </a:rPr>
              <a:t>';</a:t>
            </a:r>
          </a:p>
          <a:p>
            <a:r>
              <a:rPr lang="en-IE" sz="1400" dirty="0" smtClean="0">
                <a:latin typeface="Courier New" panose="02070309020205020404" pitchFamily="49" charset="0"/>
                <a:cs typeface="Courier New" panose="02070309020205020404" pitchFamily="49" charset="0"/>
              </a:rPr>
              <a:t>END</a:t>
            </a:r>
            <a:endParaRPr lang="en-IE" sz="1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01752" y="4473258"/>
            <a:ext cx="6753225" cy="885825"/>
          </a:xfrm>
          <a:prstGeom prst="rect">
            <a:avLst/>
          </a:prstGeom>
        </p:spPr>
      </p:pic>
      <p:pic>
        <p:nvPicPr>
          <p:cNvPr id="7" name="Picture 6"/>
          <p:cNvPicPr>
            <a:picLocks noChangeAspect="1"/>
          </p:cNvPicPr>
          <p:nvPr/>
        </p:nvPicPr>
        <p:blipFill>
          <a:blip r:embed="rId3"/>
          <a:stretch>
            <a:fillRect/>
          </a:stretch>
        </p:blipFill>
        <p:spPr>
          <a:xfrm>
            <a:off x="314328" y="5661248"/>
            <a:ext cx="1143000" cy="619125"/>
          </a:xfrm>
          <a:prstGeom prst="rect">
            <a:avLst/>
          </a:prstGeom>
        </p:spPr>
      </p:pic>
    </p:spTree>
    <p:extLst>
      <p:ext uri="{BB962C8B-B14F-4D97-AF65-F5344CB8AC3E}">
        <p14:creationId xmlns:p14="http://schemas.microsoft.com/office/powerpoint/2010/main" val="136824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Procedures - Variables</a:t>
            </a:r>
            <a:endParaRPr lang="en-IE" dirty="0"/>
          </a:p>
        </p:txBody>
      </p:sp>
      <p:sp>
        <p:nvSpPr>
          <p:cNvPr id="3" name="Content Placeholder 2"/>
          <p:cNvSpPr>
            <a:spLocks noGrp="1"/>
          </p:cNvSpPr>
          <p:nvPr>
            <p:ph sz="quarter" idx="1"/>
          </p:nvPr>
        </p:nvSpPr>
        <p:spPr/>
        <p:txBody>
          <a:bodyPr/>
          <a:lstStyle/>
          <a:p>
            <a:r>
              <a:rPr lang="en-IE" dirty="0" smtClean="0"/>
              <a:t>Variables may be declared and initialised using DECLARE and SET or SELECT </a:t>
            </a:r>
          </a:p>
          <a:p>
            <a:endParaRPr lang="en-IE" dirty="0"/>
          </a:p>
          <a:p>
            <a:endParaRPr lang="en-IE" dirty="0" smtClean="0"/>
          </a:p>
          <a:p>
            <a:endParaRPr lang="en-IE" dirty="0"/>
          </a:p>
          <a:p>
            <a:endParaRPr lang="en-IE" dirty="0" smtClean="0"/>
          </a:p>
          <a:p>
            <a:pPr marL="0" indent="0">
              <a:buNone/>
            </a:pPr>
            <a:r>
              <a:rPr lang="en-IE" dirty="0" smtClean="0"/>
              <a:t>Call:</a:t>
            </a:r>
          </a:p>
          <a:p>
            <a:endParaRPr lang="en-IE" dirty="0"/>
          </a:p>
        </p:txBody>
      </p:sp>
      <p:sp>
        <p:nvSpPr>
          <p:cNvPr id="5" name="TextBox 4"/>
          <p:cNvSpPr txBox="1"/>
          <p:nvPr/>
        </p:nvSpPr>
        <p:spPr>
          <a:xfrm>
            <a:off x="380133" y="2636912"/>
            <a:ext cx="8347157" cy="1384995"/>
          </a:xfrm>
          <a:prstGeom prst="rect">
            <a:avLst/>
          </a:prstGeom>
          <a:solidFill>
            <a:schemeClr val="bg1"/>
          </a:solidFill>
        </p:spPr>
        <p:txBody>
          <a:bodyPr wrap="none" rtlCol="0">
            <a:spAutoFit/>
          </a:bodyPr>
          <a:lstStyle/>
          <a:p>
            <a:r>
              <a:rPr lang="en-IE" sz="1400" dirty="0">
                <a:latin typeface="Courier New" panose="02070309020205020404" pitchFamily="49" charset="0"/>
                <a:cs typeface="Courier New" panose="02070309020205020404" pitchFamily="49" charset="0"/>
              </a:rPr>
              <a:t>CREATE DEFINER=`</a:t>
            </a:r>
            <a:r>
              <a:rPr lang="en-IE" sz="1400" dirty="0" err="1">
                <a:latin typeface="Courier New" panose="02070309020205020404" pitchFamily="49" charset="0"/>
                <a:cs typeface="Courier New" panose="02070309020205020404" pitchFamily="49" charset="0"/>
              </a:rPr>
              <a:t>root`@`localhost</a:t>
            </a:r>
            <a:r>
              <a:rPr lang="en-IE" sz="1400" dirty="0">
                <a:latin typeface="Courier New" panose="02070309020205020404" pitchFamily="49" charset="0"/>
                <a:cs typeface="Courier New" panose="02070309020205020404" pitchFamily="49" charset="0"/>
              </a:rPr>
              <a:t>` PROCEDURE `</a:t>
            </a:r>
            <a:r>
              <a:rPr lang="en-IE" sz="1400" dirty="0" err="1">
                <a:latin typeface="Courier New" panose="02070309020205020404" pitchFamily="49" charset="0"/>
                <a:cs typeface="Courier New" panose="02070309020205020404" pitchFamily="49" charset="0"/>
              </a:rPr>
              <a:t>sp_times_ten</a:t>
            </a:r>
            <a:r>
              <a:rPr lang="en-IE" sz="1400" dirty="0">
                <a:latin typeface="Courier New" panose="02070309020205020404" pitchFamily="49" charset="0"/>
                <a:cs typeface="Courier New" panose="02070309020205020404" pitchFamily="49" charset="0"/>
              </a:rPr>
              <a:t>`(INOUT number INT</a:t>
            </a:r>
            <a:r>
              <a:rPr lang="en-IE" sz="1400" dirty="0" smtClean="0">
                <a:latin typeface="Courier New" panose="02070309020205020404" pitchFamily="49" charset="0"/>
                <a:cs typeface="Courier New" panose="02070309020205020404" pitchFamily="49" charset="0"/>
              </a:rPr>
              <a:t>)</a:t>
            </a:r>
          </a:p>
          <a:p>
            <a:r>
              <a:rPr lang="en-IE" sz="1400" dirty="0" smtClean="0">
                <a:latin typeface="Courier New" panose="02070309020205020404" pitchFamily="49" charset="0"/>
                <a:cs typeface="Courier New" panose="02070309020205020404" pitchFamily="49" charset="0"/>
              </a:rPr>
              <a:t>BEGIN</a:t>
            </a:r>
            <a:r>
              <a:rPr lang="en-IE" sz="1400" dirty="0">
                <a:latin typeface="Courier New" panose="02070309020205020404" pitchFamily="49" charset="0"/>
                <a:cs typeface="Courier New" panose="02070309020205020404" pitchFamily="49" charset="0"/>
              </a:rPr>
              <a:t>	</a:t>
            </a:r>
            <a:endParaRPr lang="en-IE" sz="1400" dirty="0" smtClean="0">
              <a:latin typeface="Courier New" panose="02070309020205020404" pitchFamily="49" charset="0"/>
              <a:cs typeface="Courier New" panose="02070309020205020404" pitchFamily="49" charset="0"/>
            </a:endParaRPr>
          </a:p>
          <a:p>
            <a:r>
              <a:rPr lang="en-IE" sz="1400" dirty="0" smtClean="0">
                <a:latin typeface="Courier New" panose="02070309020205020404" pitchFamily="49" charset="0"/>
                <a:cs typeface="Courier New" panose="02070309020205020404" pitchFamily="49" charset="0"/>
              </a:rPr>
              <a:t>	DECLARE </a:t>
            </a:r>
            <a:r>
              <a:rPr lang="en-IE" sz="1400" dirty="0" err="1">
                <a:latin typeface="Courier New" panose="02070309020205020404" pitchFamily="49" charset="0"/>
                <a:cs typeface="Courier New" panose="02070309020205020404" pitchFamily="49" charset="0"/>
              </a:rPr>
              <a:t>myVar</a:t>
            </a:r>
            <a:r>
              <a:rPr lang="en-IE" sz="1400" dirty="0">
                <a:latin typeface="Courier New" panose="02070309020205020404" pitchFamily="49" charset="0"/>
                <a:cs typeface="Courier New" panose="02070309020205020404" pitchFamily="49" charset="0"/>
              </a:rPr>
              <a:t> INT;	</a:t>
            </a:r>
            <a:endParaRPr lang="en-IE" sz="1400" dirty="0" smtClean="0">
              <a:latin typeface="Courier New" panose="02070309020205020404" pitchFamily="49" charset="0"/>
              <a:cs typeface="Courier New" panose="02070309020205020404" pitchFamily="49" charset="0"/>
            </a:endParaRPr>
          </a:p>
          <a:p>
            <a:r>
              <a:rPr lang="en-IE" sz="1400" dirty="0" smtClean="0">
                <a:latin typeface="Courier New" panose="02070309020205020404" pitchFamily="49" charset="0"/>
                <a:cs typeface="Courier New" panose="02070309020205020404" pitchFamily="49" charset="0"/>
              </a:rPr>
              <a:t>	SET </a:t>
            </a:r>
            <a:r>
              <a:rPr lang="en-IE" sz="1400" dirty="0" err="1">
                <a:latin typeface="Courier New" panose="02070309020205020404" pitchFamily="49" charset="0"/>
                <a:cs typeface="Courier New" panose="02070309020205020404" pitchFamily="49" charset="0"/>
              </a:rPr>
              <a:t>myVar</a:t>
            </a:r>
            <a:r>
              <a:rPr lang="en-IE" sz="1400" dirty="0">
                <a:latin typeface="Courier New" panose="02070309020205020404" pitchFamily="49" charset="0"/>
                <a:cs typeface="Courier New" panose="02070309020205020404" pitchFamily="49" charset="0"/>
              </a:rPr>
              <a:t>=10;    </a:t>
            </a:r>
            <a:endParaRPr lang="en-IE" sz="1400" dirty="0" smtClean="0">
              <a:latin typeface="Courier New" panose="02070309020205020404" pitchFamily="49" charset="0"/>
              <a:cs typeface="Courier New" panose="02070309020205020404" pitchFamily="49" charset="0"/>
            </a:endParaRPr>
          </a:p>
          <a:p>
            <a:r>
              <a:rPr lang="en-IE" sz="1400" dirty="0" smtClean="0">
                <a:latin typeface="Courier New" panose="02070309020205020404" pitchFamily="49" charset="0"/>
                <a:cs typeface="Courier New" panose="02070309020205020404" pitchFamily="49" charset="0"/>
              </a:rPr>
              <a:t>	SET </a:t>
            </a:r>
            <a:r>
              <a:rPr lang="en-IE" sz="1400" dirty="0">
                <a:latin typeface="Courier New" panose="02070309020205020404" pitchFamily="49" charset="0"/>
                <a:cs typeface="Courier New" panose="02070309020205020404" pitchFamily="49" charset="0"/>
              </a:rPr>
              <a:t>number=(number*</a:t>
            </a:r>
            <a:r>
              <a:rPr lang="en-IE" sz="1400" dirty="0" err="1">
                <a:latin typeface="Courier New" panose="02070309020205020404" pitchFamily="49" charset="0"/>
                <a:cs typeface="Courier New" panose="02070309020205020404" pitchFamily="49" charset="0"/>
              </a:rPr>
              <a:t>myVar</a:t>
            </a:r>
            <a:r>
              <a:rPr lang="en-IE" sz="1400" dirty="0" smtClean="0">
                <a:latin typeface="Courier New" panose="02070309020205020404" pitchFamily="49" charset="0"/>
                <a:cs typeface="Courier New" panose="02070309020205020404" pitchFamily="49" charset="0"/>
              </a:rPr>
              <a:t>);</a:t>
            </a:r>
          </a:p>
          <a:p>
            <a:r>
              <a:rPr lang="en-IE" sz="1400" dirty="0" smtClean="0">
                <a:latin typeface="Courier New" panose="02070309020205020404" pitchFamily="49" charset="0"/>
                <a:cs typeface="Courier New" panose="02070309020205020404" pitchFamily="49" charset="0"/>
              </a:rPr>
              <a:t>END</a:t>
            </a:r>
            <a:endParaRPr lang="en-IE" sz="1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539552" y="5013176"/>
            <a:ext cx="4724400" cy="1285875"/>
          </a:xfrm>
          <a:prstGeom prst="rect">
            <a:avLst/>
          </a:prstGeom>
        </p:spPr>
      </p:pic>
      <p:pic>
        <p:nvPicPr>
          <p:cNvPr id="7" name="Picture 6"/>
          <p:cNvPicPr>
            <a:picLocks noChangeAspect="1"/>
          </p:cNvPicPr>
          <p:nvPr/>
        </p:nvPicPr>
        <p:blipFill>
          <a:blip r:embed="rId3"/>
          <a:stretch>
            <a:fillRect/>
          </a:stretch>
        </p:blipFill>
        <p:spPr>
          <a:xfrm>
            <a:off x="6300192" y="5494200"/>
            <a:ext cx="1181100" cy="704850"/>
          </a:xfrm>
          <a:prstGeom prst="rect">
            <a:avLst/>
          </a:prstGeom>
        </p:spPr>
      </p:pic>
    </p:spTree>
    <p:extLst>
      <p:ext uri="{BB962C8B-B14F-4D97-AF65-F5344CB8AC3E}">
        <p14:creationId xmlns:p14="http://schemas.microsoft.com/office/powerpoint/2010/main" val="75290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Variables Scope</a:t>
            </a:r>
            <a:endParaRPr lang="en-IE" dirty="0"/>
          </a:p>
        </p:txBody>
      </p:sp>
      <p:sp>
        <p:nvSpPr>
          <p:cNvPr id="3" name="Content Placeholder 2"/>
          <p:cNvSpPr>
            <a:spLocks noGrp="1"/>
          </p:cNvSpPr>
          <p:nvPr>
            <p:ph sz="quarter" idx="1"/>
          </p:nvPr>
        </p:nvSpPr>
        <p:spPr/>
        <p:txBody>
          <a:bodyPr/>
          <a:lstStyle/>
          <a:p>
            <a:r>
              <a:rPr lang="en-IE" dirty="0"/>
              <a:t>If you declare a variable inside BEGIN END  block, it will be out of scope if the END is reached</a:t>
            </a:r>
            <a:r>
              <a:rPr lang="en-IE" dirty="0" smtClean="0"/>
              <a:t>.</a:t>
            </a:r>
          </a:p>
          <a:p>
            <a:r>
              <a:rPr lang="en-IE" dirty="0"/>
              <a:t>A variable that begins with the @ sign is </a:t>
            </a:r>
            <a:r>
              <a:rPr lang="en-IE" dirty="0" smtClean="0"/>
              <a:t>a </a:t>
            </a:r>
            <a:r>
              <a:rPr lang="en-IE" b="1" dirty="0" smtClean="0">
                <a:solidFill>
                  <a:srgbClr val="FF0000"/>
                </a:solidFill>
              </a:rPr>
              <a:t>session</a:t>
            </a:r>
            <a:r>
              <a:rPr lang="en-IE" dirty="0" smtClean="0"/>
              <a:t> </a:t>
            </a:r>
            <a:r>
              <a:rPr lang="en-IE" dirty="0"/>
              <a:t>variable. </a:t>
            </a:r>
            <a:endParaRPr lang="en-IE" dirty="0" smtClean="0"/>
          </a:p>
          <a:p>
            <a:pPr lvl="1"/>
            <a:r>
              <a:rPr lang="en-IE" dirty="0" smtClean="0"/>
              <a:t>It </a:t>
            </a:r>
            <a:r>
              <a:rPr lang="en-IE" dirty="0"/>
              <a:t>is available and accessible until the session ends</a:t>
            </a:r>
            <a:r>
              <a:rPr lang="en-IE" dirty="0" smtClean="0"/>
              <a:t>.</a:t>
            </a:r>
          </a:p>
          <a:p>
            <a:pPr lvl="1"/>
            <a:r>
              <a:rPr lang="en-IE" dirty="0" smtClean="0"/>
              <a:t>It’s scope is only within the session in which it is declared.</a:t>
            </a:r>
          </a:p>
          <a:p>
            <a:pPr marL="0" indent="0">
              <a:buNone/>
            </a:pPr>
            <a:endParaRPr lang="en-IE" dirty="0"/>
          </a:p>
        </p:txBody>
      </p:sp>
    </p:spTree>
    <p:extLst>
      <p:ext uri="{BB962C8B-B14F-4D97-AF65-F5344CB8AC3E}">
        <p14:creationId xmlns:p14="http://schemas.microsoft.com/office/powerpoint/2010/main" val="146034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Stored Procedures - IF</a:t>
            </a:r>
            <a:endParaRPr lang="en-IE" dirty="0"/>
          </a:p>
        </p:txBody>
      </p:sp>
      <p:sp>
        <p:nvSpPr>
          <p:cNvPr id="3" name="Content Placeholder 2"/>
          <p:cNvSpPr>
            <a:spLocks noGrp="1"/>
          </p:cNvSpPr>
          <p:nvPr>
            <p:ph sz="quarter" idx="1"/>
          </p:nvPr>
        </p:nvSpPr>
        <p:spPr>
          <a:xfrm>
            <a:off x="332232" y="1412776"/>
            <a:ext cx="8503920" cy="4572000"/>
          </a:xfrm>
        </p:spPr>
        <p:txBody>
          <a:bodyPr/>
          <a:lstStyle/>
          <a:p>
            <a:r>
              <a:rPr lang="en-IE" dirty="0" smtClean="0"/>
              <a:t>IF – conditionally executes a BLOCK of SQL</a:t>
            </a:r>
          </a:p>
          <a:p>
            <a:r>
              <a:rPr lang="en-IE" dirty="0" smtClean="0"/>
              <a:t>SYNTAX</a:t>
            </a:r>
            <a:endParaRPr lang="en-IE" dirty="0"/>
          </a:p>
        </p:txBody>
      </p:sp>
      <p:sp>
        <p:nvSpPr>
          <p:cNvPr id="4" name="TextBox 3"/>
          <p:cNvSpPr txBox="1"/>
          <p:nvPr/>
        </p:nvSpPr>
        <p:spPr>
          <a:xfrm>
            <a:off x="581650" y="2498447"/>
            <a:ext cx="2820837" cy="1200329"/>
          </a:xfrm>
          <a:prstGeom prst="rect">
            <a:avLst/>
          </a:prstGeom>
          <a:solidFill>
            <a:schemeClr val="bg1"/>
          </a:solidFill>
        </p:spPr>
        <p:txBody>
          <a:bodyPr wrap="none" rtlCol="0">
            <a:spAutoFit/>
          </a:bodyPr>
          <a:lstStyle/>
          <a:p>
            <a:r>
              <a:rPr lang="en-IE" dirty="0"/>
              <a:t>IF expression THEN </a:t>
            </a:r>
          </a:p>
          <a:p>
            <a:r>
              <a:rPr lang="en-IE" dirty="0"/>
              <a:t>   statements;</a:t>
            </a:r>
          </a:p>
          <a:p>
            <a:r>
              <a:rPr lang="en-IE" dirty="0"/>
              <a:t>END IF;</a:t>
            </a:r>
          </a:p>
        </p:txBody>
      </p:sp>
      <p:sp>
        <p:nvSpPr>
          <p:cNvPr id="5" name="TextBox 4"/>
          <p:cNvSpPr txBox="1"/>
          <p:nvPr/>
        </p:nvSpPr>
        <p:spPr>
          <a:xfrm>
            <a:off x="582826" y="4045784"/>
            <a:ext cx="2820837" cy="1938992"/>
          </a:xfrm>
          <a:prstGeom prst="rect">
            <a:avLst/>
          </a:prstGeom>
          <a:solidFill>
            <a:schemeClr val="bg1"/>
          </a:solidFill>
        </p:spPr>
        <p:txBody>
          <a:bodyPr wrap="none" rtlCol="0">
            <a:spAutoFit/>
          </a:bodyPr>
          <a:lstStyle/>
          <a:p>
            <a:r>
              <a:rPr lang="en-IE" dirty="0"/>
              <a:t>IF expression THEN </a:t>
            </a:r>
          </a:p>
          <a:p>
            <a:r>
              <a:rPr lang="en-IE" dirty="0"/>
              <a:t>   statements;</a:t>
            </a:r>
          </a:p>
          <a:p>
            <a:r>
              <a:rPr lang="en-IE" dirty="0"/>
              <a:t>ELSE</a:t>
            </a:r>
          </a:p>
          <a:p>
            <a:r>
              <a:rPr lang="en-IE" dirty="0"/>
              <a:t>   else-statements;</a:t>
            </a:r>
          </a:p>
          <a:p>
            <a:r>
              <a:rPr lang="en-IE" dirty="0"/>
              <a:t>END IF;</a:t>
            </a:r>
          </a:p>
        </p:txBody>
      </p:sp>
      <p:sp>
        <p:nvSpPr>
          <p:cNvPr id="6" name="TextBox 5"/>
          <p:cNvSpPr txBox="1"/>
          <p:nvPr/>
        </p:nvSpPr>
        <p:spPr>
          <a:xfrm>
            <a:off x="3945407" y="2780928"/>
            <a:ext cx="4245906" cy="3046988"/>
          </a:xfrm>
          <a:prstGeom prst="rect">
            <a:avLst/>
          </a:prstGeom>
          <a:solidFill>
            <a:schemeClr val="bg1"/>
          </a:solidFill>
        </p:spPr>
        <p:txBody>
          <a:bodyPr wrap="none" rtlCol="0">
            <a:spAutoFit/>
          </a:bodyPr>
          <a:lstStyle/>
          <a:p>
            <a:r>
              <a:rPr lang="en-IE" dirty="0"/>
              <a:t>IF expression THEN</a:t>
            </a:r>
          </a:p>
          <a:p>
            <a:r>
              <a:rPr lang="en-IE" dirty="0"/>
              <a:t>   statements;</a:t>
            </a:r>
          </a:p>
          <a:p>
            <a:r>
              <a:rPr lang="en-IE" dirty="0"/>
              <a:t>ELSEIF </a:t>
            </a:r>
            <a:r>
              <a:rPr lang="en-IE" dirty="0" err="1"/>
              <a:t>elseif</a:t>
            </a:r>
            <a:r>
              <a:rPr lang="en-IE" dirty="0"/>
              <a:t>-expression THEN</a:t>
            </a:r>
          </a:p>
          <a:p>
            <a:r>
              <a:rPr lang="en-IE" dirty="0"/>
              <a:t>   </a:t>
            </a:r>
            <a:r>
              <a:rPr lang="en-IE" dirty="0" err="1"/>
              <a:t>elseif</a:t>
            </a:r>
            <a:r>
              <a:rPr lang="en-IE" dirty="0"/>
              <a:t>-statements;</a:t>
            </a:r>
          </a:p>
          <a:p>
            <a:r>
              <a:rPr lang="en-IE" dirty="0"/>
              <a:t>...</a:t>
            </a:r>
          </a:p>
          <a:p>
            <a:r>
              <a:rPr lang="en-IE" dirty="0"/>
              <a:t>ELSE</a:t>
            </a:r>
          </a:p>
          <a:p>
            <a:r>
              <a:rPr lang="en-IE" dirty="0"/>
              <a:t>   else-statements;</a:t>
            </a:r>
          </a:p>
          <a:p>
            <a:r>
              <a:rPr lang="en-IE" dirty="0"/>
              <a:t>END IF;</a:t>
            </a:r>
          </a:p>
        </p:txBody>
      </p:sp>
    </p:spTree>
    <p:extLst>
      <p:ext uri="{BB962C8B-B14F-4D97-AF65-F5344CB8AC3E}">
        <p14:creationId xmlns:p14="http://schemas.microsoft.com/office/powerpoint/2010/main" val="82965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 IF..ELSEIF…</a:t>
            </a:r>
            <a:endParaRPr lang="en-IE" dirty="0"/>
          </a:p>
        </p:txBody>
      </p:sp>
      <p:sp>
        <p:nvSpPr>
          <p:cNvPr id="4" name="TextBox 3"/>
          <p:cNvSpPr txBox="1"/>
          <p:nvPr/>
        </p:nvSpPr>
        <p:spPr>
          <a:xfrm>
            <a:off x="301752" y="1484784"/>
            <a:ext cx="2010487" cy="307777"/>
          </a:xfrm>
          <a:prstGeom prst="rect">
            <a:avLst/>
          </a:prstGeom>
          <a:solidFill>
            <a:schemeClr val="bg1"/>
          </a:solidFill>
        </p:spPr>
        <p:txBody>
          <a:bodyPr wrap="none" rtlCol="0">
            <a:spAutoFit/>
          </a:bodyPr>
          <a:lstStyle/>
          <a:p>
            <a:r>
              <a:rPr lang="en-IE" sz="1400" dirty="0" smtClean="0">
                <a:latin typeface="Courier New" panose="02070309020205020404" pitchFamily="49" charset="0"/>
                <a:cs typeface="Courier New" panose="02070309020205020404" pitchFamily="49" charset="0"/>
              </a:rPr>
              <a:t>See notes page.. </a:t>
            </a:r>
            <a:endParaRPr lang="en-IE" sz="14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0" y="3105443"/>
            <a:ext cx="9144000" cy="647114"/>
          </a:xfrm>
          <a:prstGeom prst="rect">
            <a:avLst/>
          </a:prstGeom>
        </p:spPr>
      </p:pic>
      <p:pic>
        <p:nvPicPr>
          <p:cNvPr id="5" name="Picture 4"/>
          <p:cNvPicPr>
            <a:picLocks noChangeAspect="1"/>
          </p:cNvPicPr>
          <p:nvPr/>
        </p:nvPicPr>
        <p:blipFill>
          <a:blip r:embed="rId4"/>
          <a:stretch>
            <a:fillRect/>
          </a:stretch>
        </p:blipFill>
        <p:spPr>
          <a:xfrm>
            <a:off x="287373" y="4149080"/>
            <a:ext cx="5886450" cy="628650"/>
          </a:xfrm>
          <a:prstGeom prst="rect">
            <a:avLst/>
          </a:prstGeom>
        </p:spPr>
      </p:pic>
    </p:spTree>
    <p:extLst>
      <p:ext uri="{BB962C8B-B14F-4D97-AF65-F5344CB8AC3E}">
        <p14:creationId xmlns:p14="http://schemas.microsoft.com/office/powerpoint/2010/main" val="200322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SQL Aggregate Functions</a:t>
            </a:r>
            <a:endParaRPr lang="en-US" dirty="0"/>
          </a:p>
        </p:txBody>
      </p:sp>
      <p:sp>
        <p:nvSpPr>
          <p:cNvPr id="3" name="Content Placeholder 2"/>
          <p:cNvSpPr>
            <a:spLocks noGrp="1"/>
          </p:cNvSpPr>
          <p:nvPr>
            <p:ph sz="quarter" idx="1"/>
          </p:nvPr>
        </p:nvSpPr>
        <p:spPr/>
        <p:txBody>
          <a:bodyPr/>
          <a:lstStyle/>
          <a:p>
            <a:r>
              <a:rPr lang="en-US" dirty="0" smtClean="0"/>
              <a:t>Sometimes the information we need is not actually stored in database tables but we can retrieve it by computing on fly from stored data. </a:t>
            </a:r>
          </a:p>
          <a:p>
            <a:pPr lvl="1"/>
            <a:r>
              <a:rPr lang="en-US" dirty="0" smtClean="0"/>
              <a:t>For example, if  we would like to find out the total of all parts required by a given project by part number. </a:t>
            </a:r>
          </a:p>
          <a:p>
            <a:r>
              <a:rPr lang="en-US" dirty="0" smtClean="0"/>
              <a:t>Aggregate functions help you to answer those kind of questions</a:t>
            </a:r>
            <a:r>
              <a:rPr lang="en-US" dirty="0" smtClean="0"/>
              <a:t>.</a:t>
            </a:r>
          </a:p>
          <a:p>
            <a:r>
              <a:rPr lang="en-US" dirty="0" smtClean="0"/>
              <a:t>Aggregate functions are usually used with a GROUP BY sub clause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SUM Function</a:t>
            </a:r>
            <a:endParaRPr lang="en-US" dirty="0"/>
          </a:p>
        </p:txBody>
      </p:sp>
      <p:sp>
        <p:nvSpPr>
          <p:cNvPr id="3" name="Content Placeholder 2"/>
          <p:cNvSpPr>
            <a:spLocks noGrp="1"/>
          </p:cNvSpPr>
          <p:nvPr>
            <p:ph sz="quarter" idx="1"/>
          </p:nvPr>
        </p:nvSpPr>
        <p:spPr/>
        <p:txBody>
          <a:bodyPr/>
          <a:lstStyle/>
          <a:p>
            <a:r>
              <a:rPr lang="en-US" dirty="0" smtClean="0"/>
              <a:t>Syntax: SUM(expression)</a:t>
            </a:r>
          </a:p>
          <a:p>
            <a:r>
              <a:rPr lang="en-US" dirty="0" smtClean="0"/>
              <a:t>SUM function returns the sum of all values in an expression.</a:t>
            </a:r>
          </a:p>
          <a:p>
            <a:endParaRPr lang="en-US" dirty="0"/>
          </a:p>
        </p:txBody>
      </p:sp>
      <p:sp>
        <p:nvSpPr>
          <p:cNvPr id="4" name="Rectangle 3"/>
          <p:cNvSpPr>
            <a:spLocks noChangeArrowheads="1"/>
          </p:cNvSpPr>
          <p:nvPr/>
        </p:nvSpPr>
        <p:spPr bwMode="auto">
          <a:xfrm>
            <a:off x="6499920" y="3031232"/>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5" name="Text Box 4"/>
          <p:cNvSpPr txBox="1">
            <a:spLocks noChangeArrowheads="1"/>
          </p:cNvSpPr>
          <p:nvPr/>
        </p:nvSpPr>
        <p:spPr bwMode="auto">
          <a:xfrm>
            <a:off x="251520" y="3717032"/>
            <a:ext cx="4703440" cy="1754326"/>
          </a:xfrm>
          <a:prstGeom prst="rect">
            <a:avLst/>
          </a:prstGeom>
          <a:solidFill>
            <a:schemeClr val="tx1"/>
          </a:solidFill>
          <a:ln w="9525">
            <a:noFill/>
            <a:miter lim="800000"/>
            <a:headEnd/>
            <a:tailEnd/>
          </a:ln>
          <a:effectLst/>
        </p:spPr>
        <p:txBody>
          <a:bodyPr wrap="square">
            <a:spAutoFit/>
          </a:bodyPr>
          <a:lstStyle/>
          <a:p>
            <a:r>
              <a:rPr lang="en-US" sz="1800" b="1" dirty="0" smtClean="0">
                <a:solidFill>
                  <a:srgbClr val="FF3300"/>
                </a:solidFill>
                <a:latin typeface="Courier New" pitchFamily="49" charset="0"/>
              </a:rPr>
              <a:t>SELECT </a:t>
            </a:r>
          </a:p>
          <a:p>
            <a:pPr lvl="1"/>
            <a:r>
              <a:rPr lang="en-US" sz="1800" b="1" dirty="0" smtClean="0">
                <a:solidFill>
                  <a:srgbClr val="FF3300"/>
                </a:solidFill>
                <a:latin typeface="Courier New" pitchFamily="49" charset="0"/>
              </a:rPr>
              <a:t>PART_NR,</a:t>
            </a:r>
          </a:p>
          <a:p>
            <a:pPr lvl="1"/>
            <a:r>
              <a:rPr lang="en-US" sz="1800" b="1" dirty="0" smtClean="0">
                <a:solidFill>
                  <a:srgbClr val="FF3300"/>
                </a:solidFill>
                <a:latin typeface="Courier New" pitchFamily="49" charset="0"/>
              </a:rPr>
              <a:t>SUM(REQUIRED_QTY)AS TOTAL_QTY</a:t>
            </a:r>
          </a:p>
          <a:p>
            <a:r>
              <a:rPr lang="en-US" sz="1800" b="1" dirty="0" smtClean="0">
                <a:solidFill>
                  <a:srgbClr val="FF3300"/>
                </a:solidFill>
                <a:latin typeface="Courier New" pitchFamily="49" charset="0"/>
              </a:rPr>
              <a:t>FROM 	</a:t>
            </a:r>
          </a:p>
          <a:p>
            <a:r>
              <a:rPr lang="en-US" sz="1800" b="1" dirty="0" smtClean="0">
                <a:solidFill>
                  <a:srgbClr val="FF3300"/>
                </a:solidFill>
                <a:latin typeface="Courier New" pitchFamily="49" charset="0"/>
              </a:rPr>
              <a:t>    </a:t>
            </a:r>
            <a:r>
              <a:rPr lang="en-US" sz="1800" b="1" dirty="0" err="1" smtClean="0">
                <a:solidFill>
                  <a:srgbClr val="FF3300"/>
                </a:solidFill>
                <a:latin typeface="Courier New" pitchFamily="49" charset="0"/>
              </a:rPr>
              <a:t>project_parts_required</a:t>
            </a:r>
            <a:endParaRPr lang="en-US" sz="1800" b="1" dirty="0" smtClean="0">
              <a:solidFill>
                <a:srgbClr val="FF3300"/>
              </a:solidFill>
              <a:latin typeface="Courier New" pitchFamily="49" charset="0"/>
            </a:endParaRPr>
          </a:p>
          <a:p>
            <a:r>
              <a:rPr lang="en-US" sz="1800" b="1" dirty="0" smtClean="0">
                <a:solidFill>
                  <a:srgbClr val="FF3300"/>
                </a:solidFill>
                <a:latin typeface="Courier New" pitchFamily="49" charset="0"/>
              </a:rPr>
              <a:t>GROUP BY PART_NR</a:t>
            </a:r>
            <a:endParaRPr lang="en-US" sz="1800" b="1" dirty="0">
              <a:solidFill>
                <a:srgbClr val="FF3300"/>
              </a:solidFill>
              <a:latin typeface="Courier New" pitchFamily="49" charset="0"/>
            </a:endParaRPr>
          </a:p>
        </p:txBody>
      </p:sp>
      <p:sp>
        <p:nvSpPr>
          <p:cNvPr id="6" name="Rectangle 5"/>
          <p:cNvSpPr>
            <a:spLocks noChangeArrowheads="1"/>
          </p:cNvSpPr>
          <p:nvPr/>
        </p:nvSpPr>
        <p:spPr bwMode="auto">
          <a:xfrm>
            <a:off x="861120" y="3107432"/>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7" name="AutoShape 6"/>
          <p:cNvCxnSpPr>
            <a:cxnSpLocks noChangeShapeType="1"/>
            <a:stCxn id="6" idx="3"/>
            <a:endCxn id="4" idx="1"/>
          </p:cNvCxnSpPr>
          <p:nvPr/>
        </p:nvCxnSpPr>
        <p:spPr bwMode="auto">
          <a:xfrm flipV="1">
            <a:off x="1927920" y="3264595"/>
            <a:ext cx="4572000" cy="76200"/>
          </a:xfrm>
          <a:prstGeom prst="bentConnector3">
            <a:avLst>
              <a:gd name="adj1" fmla="val 50000"/>
            </a:avLst>
          </a:prstGeom>
          <a:noFill/>
          <a:ln w="9525">
            <a:solidFill>
              <a:srgbClr val="FF3300"/>
            </a:solidFill>
            <a:miter lim="800000"/>
            <a:headEnd/>
            <a:tailEnd type="triangle" w="med" len="med"/>
          </a:ln>
          <a:effectLst/>
        </p:spPr>
      </p:cxnSp>
      <p:sp>
        <p:nvSpPr>
          <p:cNvPr id="8" name="Rectangle 9"/>
          <p:cNvSpPr>
            <a:spLocks noChangeArrowheads="1"/>
          </p:cNvSpPr>
          <p:nvPr/>
        </p:nvSpPr>
        <p:spPr bwMode="auto">
          <a:xfrm>
            <a:off x="5242992" y="4199384"/>
            <a:ext cx="3240360" cy="2016224"/>
          </a:xfrm>
          <a:prstGeom prst="rect">
            <a:avLst/>
          </a:prstGeom>
          <a:noFill/>
          <a:ln w="38100">
            <a:solidFill>
              <a:srgbClr val="FF3300"/>
            </a:solidFill>
            <a:miter lim="800000"/>
            <a:headEnd/>
            <a:tailEnd/>
          </a:ln>
          <a:effectLst/>
        </p:spPr>
        <p:txBody>
          <a:bodyPr wrap="none" anchor="ctr"/>
          <a:lstStyle/>
          <a:p>
            <a:endParaRPr lang="en-US"/>
          </a:p>
        </p:txBody>
      </p:sp>
      <p:pic>
        <p:nvPicPr>
          <p:cNvPr id="9" name="Picture 2"/>
          <p:cNvPicPr>
            <a:picLocks noChangeAspect="1" noChangeArrowheads="1"/>
          </p:cNvPicPr>
          <p:nvPr/>
        </p:nvPicPr>
        <p:blipFill>
          <a:blip r:embed="rId2" cstate="print"/>
          <a:srcRect/>
          <a:stretch>
            <a:fillRect/>
          </a:stretch>
        </p:blipFill>
        <p:spPr bwMode="auto">
          <a:xfrm>
            <a:off x="5315000" y="4271392"/>
            <a:ext cx="2920086" cy="187220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AVG Function</a:t>
            </a:r>
            <a:endParaRPr lang="en-US" dirty="0"/>
          </a:p>
        </p:txBody>
      </p:sp>
      <p:sp>
        <p:nvSpPr>
          <p:cNvPr id="3" name="Content Placeholder 2"/>
          <p:cNvSpPr>
            <a:spLocks noGrp="1"/>
          </p:cNvSpPr>
          <p:nvPr>
            <p:ph sz="quarter" idx="1"/>
          </p:nvPr>
        </p:nvSpPr>
        <p:spPr/>
        <p:txBody>
          <a:bodyPr/>
          <a:lstStyle/>
          <a:p>
            <a:r>
              <a:rPr lang="en-US" dirty="0" smtClean="0"/>
              <a:t>Syntax: AVG(expression)</a:t>
            </a:r>
          </a:p>
          <a:p>
            <a:r>
              <a:rPr lang="en-US" dirty="0" smtClean="0"/>
              <a:t>AVG function returns the average of all values in an expression.</a:t>
            </a:r>
          </a:p>
          <a:p>
            <a:endParaRPr lang="en-US" dirty="0"/>
          </a:p>
        </p:txBody>
      </p:sp>
      <p:sp>
        <p:nvSpPr>
          <p:cNvPr id="4" name="Rectangle 3"/>
          <p:cNvSpPr>
            <a:spLocks noChangeArrowheads="1"/>
          </p:cNvSpPr>
          <p:nvPr/>
        </p:nvSpPr>
        <p:spPr bwMode="auto">
          <a:xfrm>
            <a:off x="6499920" y="3031232"/>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5" name="Text Box 4"/>
          <p:cNvSpPr txBox="1">
            <a:spLocks noChangeArrowheads="1"/>
          </p:cNvSpPr>
          <p:nvPr/>
        </p:nvSpPr>
        <p:spPr bwMode="auto">
          <a:xfrm>
            <a:off x="251520" y="3717032"/>
            <a:ext cx="4703440" cy="1754326"/>
          </a:xfrm>
          <a:prstGeom prst="rect">
            <a:avLst/>
          </a:prstGeom>
          <a:solidFill>
            <a:schemeClr val="tx1"/>
          </a:solidFill>
          <a:ln w="9525">
            <a:noFill/>
            <a:miter lim="800000"/>
            <a:headEnd/>
            <a:tailEnd/>
          </a:ln>
          <a:effectLst/>
        </p:spPr>
        <p:txBody>
          <a:bodyPr wrap="square">
            <a:spAutoFit/>
          </a:bodyPr>
          <a:lstStyle/>
          <a:p>
            <a:r>
              <a:rPr lang="en-US" sz="1800" b="1" dirty="0" smtClean="0">
                <a:solidFill>
                  <a:srgbClr val="FF3300"/>
                </a:solidFill>
                <a:latin typeface="Courier New" pitchFamily="49" charset="0"/>
              </a:rPr>
              <a:t>SELECT </a:t>
            </a:r>
          </a:p>
          <a:p>
            <a:r>
              <a:rPr lang="en-US" sz="1800" b="1" dirty="0" smtClean="0">
                <a:solidFill>
                  <a:srgbClr val="FF3300"/>
                </a:solidFill>
                <a:latin typeface="Courier New" pitchFamily="49" charset="0"/>
              </a:rPr>
              <a:t>	PROJ_NR,</a:t>
            </a:r>
          </a:p>
          <a:p>
            <a:r>
              <a:rPr lang="en-US" sz="1800" b="1" dirty="0" smtClean="0">
                <a:solidFill>
                  <a:srgbClr val="FF3300"/>
                </a:solidFill>
                <a:latin typeface="Courier New" pitchFamily="49" charset="0"/>
              </a:rPr>
              <a:t>	AVG(REQUIRED_QTY) AS 	AVERAGE_PARTS_QTY</a:t>
            </a:r>
          </a:p>
          <a:p>
            <a:r>
              <a:rPr lang="en-US" sz="1800" b="1" dirty="0" smtClean="0">
                <a:solidFill>
                  <a:srgbClr val="FF3300"/>
                </a:solidFill>
                <a:latin typeface="Courier New" pitchFamily="49" charset="0"/>
              </a:rPr>
              <a:t>FROM </a:t>
            </a:r>
            <a:r>
              <a:rPr lang="en-US" sz="1800" b="1" dirty="0" err="1" smtClean="0">
                <a:solidFill>
                  <a:srgbClr val="FF3300"/>
                </a:solidFill>
                <a:latin typeface="Courier New" pitchFamily="49" charset="0"/>
              </a:rPr>
              <a:t>project_parts_required</a:t>
            </a:r>
            <a:endParaRPr lang="en-US" sz="1800" b="1" dirty="0" smtClean="0">
              <a:solidFill>
                <a:srgbClr val="FF3300"/>
              </a:solidFill>
              <a:latin typeface="Courier New" pitchFamily="49" charset="0"/>
            </a:endParaRPr>
          </a:p>
          <a:p>
            <a:r>
              <a:rPr lang="en-US" sz="1800" b="1" dirty="0" smtClean="0">
                <a:solidFill>
                  <a:srgbClr val="FF3300"/>
                </a:solidFill>
                <a:latin typeface="Courier New" pitchFamily="49" charset="0"/>
              </a:rPr>
              <a:t>GROUP BY PROJ_NR;</a:t>
            </a:r>
            <a:endParaRPr lang="en-US" sz="1800" b="1" dirty="0">
              <a:solidFill>
                <a:srgbClr val="FF3300"/>
              </a:solidFill>
              <a:latin typeface="Courier New" pitchFamily="49" charset="0"/>
            </a:endParaRPr>
          </a:p>
        </p:txBody>
      </p:sp>
      <p:sp>
        <p:nvSpPr>
          <p:cNvPr id="6" name="Rectangle 5"/>
          <p:cNvSpPr>
            <a:spLocks noChangeArrowheads="1"/>
          </p:cNvSpPr>
          <p:nvPr/>
        </p:nvSpPr>
        <p:spPr bwMode="auto">
          <a:xfrm>
            <a:off x="861120" y="3107432"/>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7" name="AutoShape 6"/>
          <p:cNvCxnSpPr>
            <a:cxnSpLocks noChangeShapeType="1"/>
            <a:stCxn id="6" idx="3"/>
            <a:endCxn id="4" idx="1"/>
          </p:cNvCxnSpPr>
          <p:nvPr/>
        </p:nvCxnSpPr>
        <p:spPr bwMode="auto">
          <a:xfrm flipV="1">
            <a:off x="1927920" y="3264595"/>
            <a:ext cx="4572000" cy="76200"/>
          </a:xfrm>
          <a:prstGeom prst="bentConnector3">
            <a:avLst>
              <a:gd name="adj1" fmla="val 50000"/>
            </a:avLst>
          </a:prstGeom>
          <a:noFill/>
          <a:ln w="9525">
            <a:solidFill>
              <a:srgbClr val="FF3300"/>
            </a:solidFill>
            <a:miter lim="800000"/>
            <a:headEnd/>
            <a:tailEnd type="triangle" w="med" len="med"/>
          </a:ln>
          <a:effectLst/>
        </p:spPr>
      </p:cxnSp>
      <p:sp>
        <p:nvSpPr>
          <p:cNvPr id="8" name="Rectangle 9"/>
          <p:cNvSpPr>
            <a:spLocks noChangeArrowheads="1"/>
          </p:cNvSpPr>
          <p:nvPr/>
        </p:nvSpPr>
        <p:spPr bwMode="auto">
          <a:xfrm>
            <a:off x="5242992" y="4199384"/>
            <a:ext cx="3240360" cy="2016224"/>
          </a:xfrm>
          <a:prstGeom prst="rect">
            <a:avLst/>
          </a:prstGeom>
          <a:noFill/>
          <a:ln w="38100">
            <a:solidFill>
              <a:srgbClr val="FF3300"/>
            </a:solidFill>
            <a:miter lim="800000"/>
            <a:headEnd/>
            <a:tailEnd/>
          </a:ln>
          <a:effectLst/>
        </p:spPr>
        <p:txBody>
          <a:bodyPr wrap="none" anchor="ct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292079" y="4221088"/>
            <a:ext cx="3172021" cy="187220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HAVING sub clause</a:t>
            </a:r>
            <a:endParaRPr lang="en-IE" dirty="0"/>
          </a:p>
        </p:txBody>
      </p:sp>
      <p:sp>
        <p:nvSpPr>
          <p:cNvPr id="3" name="Content Placeholder 2"/>
          <p:cNvSpPr>
            <a:spLocks noGrp="1"/>
          </p:cNvSpPr>
          <p:nvPr>
            <p:ph sz="quarter" idx="1"/>
          </p:nvPr>
        </p:nvSpPr>
        <p:spPr/>
        <p:txBody>
          <a:bodyPr/>
          <a:lstStyle/>
          <a:p>
            <a:r>
              <a:rPr lang="en-IE" dirty="0" smtClean="0"/>
              <a:t>The HAVING sub-clause is used to perform filtering of results where an aggregate function is used: </a:t>
            </a:r>
          </a:p>
          <a:p>
            <a:endParaRPr lang="en-IE" dirty="0" smtClean="0"/>
          </a:p>
          <a:p>
            <a:pPr marL="0" indent="0">
              <a:buNone/>
            </a:pPr>
            <a:r>
              <a:rPr lang="en-US" sz="2400" dirty="0"/>
              <a:t>SELECT </a:t>
            </a:r>
            <a:r>
              <a:rPr lang="en-IE" sz="1700" dirty="0"/>
              <a:t>[</a:t>
            </a:r>
            <a:r>
              <a:rPr lang="en-IE" sz="1700" i="1" dirty="0"/>
              <a:t>predicate</a:t>
            </a:r>
            <a:r>
              <a:rPr lang="en-IE" sz="1700" dirty="0"/>
              <a:t>]</a:t>
            </a:r>
          </a:p>
          <a:p>
            <a:pPr marL="548640" lvl="2" indent="0">
              <a:buNone/>
            </a:pPr>
            <a:r>
              <a:rPr lang="en-US" sz="1700" dirty="0"/>
              <a:t>    </a:t>
            </a:r>
            <a:r>
              <a:rPr lang="en-US" sz="1700" i="1" dirty="0" err="1"/>
              <a:t>select_expr</a:t>
            </a:r>
            <a:r>
              <a:rPr lang="en-US" sz="1700" dirty="0"/>
              <a:t>, ...</a:t>
            </a:r>
            <a:endParaRPr lang="en-IE" sz="1700" dirty="0"/>
          </a:p>
          <a:p>
            <a:pPr marL="0" indent="0">
              <a:buNone/>
            </a:pPr>
            <a:r>
              <a:rPr lang="en-US" sz="2400" dirty="0"/>
              <a:t>    [FROM </a:t>
            </a:r>
            <a:r>
              <a:rPr lang="en-US" sz="2400" i="1" dirty="0" err="1"/>
              <a:t>table_references</a:t>
            </a:r>
            <a:endParaRPr lang="en-IE" sz="2400" dirty="0"/>
          </a:p>
          <a:p>
            <a:pPr marL="0" indent="0">
              <a:buNone/>
            </a:pPr>
            <a:r>
              <a:rPr lang="en-US" sz="2400" dirty="0"/>
              <a:t>    [WHERE </a:t>
            </a:r>
            <a:r>
              <a:rPr lang="en-US" sz="2400" i="1" dirty="0" err="1"/>
              <a:t>where_condition</a:t>
            </a:r>
            <a:r>
              <a:rPr lang="en-US" sz="2400" dirty="0"/>
              <a:t>]</a:t>
            </a:r>
            <a:endParaRPr lang="en-IE" sz="2400" dirty="0"/>
          </a:p>
          <a:p>
            <a:pPr marL="0" indent="0">
              <a:buNone/>
            </a:pPr>
            <a:r>
              <a:rPr lang="en-US" sz="2400" dirty="0"/>
              <a:t>    [GROUP BY {</a:t>
            </a:r>
            <a:r>
              <a:rPr lang="en-US" sz="2400" i="1" dirty="0" err="1"/>
              <a:t>col_name</a:t>
            </a:r>
            <a:r>
              <a:rPr lang="en-US" sz="2400" dirty="0"/>
              <a:t> | </a:t>
            </a:r>
            <a:r>
              <a:rPr lang="en-US" sz="2400" i="1" dirty="0"/>
              <a:t>expr</a:t>
            </a:r>
            <a:r>
              <a:rPr lang="en-US" sz="2400" dirty="0"/>
              <a:t> | </a:t>
            </a:r>
            <a:r>
              <a:rPr lang="en-US" sz="2400" i="1" dirty="0"/>
              <a:t>position</a:t>
            </a:r>
            <a:r>
              <a:rPr lang="en-US" sz="2400" dirty="0"/>
              <a:t>}</a:t>
            </a:r>
            <a:endParaRPr lang="en-IE" sz="2400" dirty="0"/>
          </a:p>
          <a:p>
            <a:pPr marL="548640" lvl="2" indent="0">
              <a:buNone/>
            </a:pPr>
            <a:r>
              <a:rPr lang="en-US" sz="1700" dirty="0"/>
              <a:t>      [ASC | DESC], ... [WITH ROLLUP]]</a:t>
            </a:r>
            <a:endParaRPr lang="en-IE" sz="1700" dirty="0"/>
          </a:p>
          <a:p>
            <a:pPr marL="0" indent="0">
              <a:buNone/>
            </a:pPr>
            <a:r>
              <a:rPr lang="en-US" sz="2400" dirty="0">
                <a:solidFill>
                  <a:srgbClr val="FF0000"/>
                </a:solidFill>
              </a:rPr>
              <a:t>    [HAVING </a:t>
            </a:r>
            <a:r>
              <a:rPr lang="en-US" sz="2400" i="1" dirty="0" err="1">
                <a:solidFill>
                  <a:srgbClr val="FF0000"/>
                </a:solidFill>
              </a:rPr>
              <a:t>where_condition</a:t>
            </a:r>
            <a:r>
              <a:rPr lang="en-US" sz="2400" dirty="0">
                <a:solidFill>
                  <a:srgbClr val="FF0000"/>
                </a:solidFill>
              </a:rPr>
              <a:t>]</a:t>
            </a:r>
            <a:endParaRPr lang="en-IE" sz="2400" dirty="0">
              <a:solidFill>
                <a:srgbClr val="FF0000"/>
              </a:solidFill>
            </a:endParaRPr>
          </a:p>
          <a:p>
            <a:endParaRPr lang="en-IE" dirty="0"/>
          </a:p>
        </p:txBody>
      </p:sp>
    </p:spTree>
    <p:extLst>
      <p:ext uri="{BB962C8B-B14F-4D97-AF65-F5344CB8AC3E}">
        <p14:creationId xmlns:p14="http://schemas.microsoft.com/office/powerpoint/2010/main" val="2708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AGGREGATES and HAVING Clause</a:t>
            </a:r>
            <a:endParaRPr lang="en-IE" dirty="0"/>
          </a:p>
        </p:txBody>
      </p:sp>
      <p:sp>
        <p:nvSpPr>
          <p:cNvPr id="3" name="Content Placeholder 2"/>
          <p:cNvSpPr>
            <a:spLocks noGrp="1"/>
          </p:cNvSpPr>
          <p:nvPr>
            <p:ph sz="quarter" idx="1"/>
          </p:nvPr>
        </p:nvSpPr>
        <p:spPr>
          <a:xfrm>
            <a:off x="179512" y="1420372"/>
            <a:ext cx="8503920" cy="4572000"/>
          </a:xfrm>
        </p:spPr>
        <p:txBody>
          <a:bodyPr/>
          <a:lstStyle/>
          <a:p>
            <a:r>
              <a:rPr lang="en-GB" altLang="en-US" sz="3200" dirty="0" smtClean="0"/>
              <a:t>If </a:t>
            </a:r>
            <a:r>
              <a:rPr lang="en-GB" altLang="en-US" sz="3200" dirty="0"/>
              <a:t>you need to filter on an aggregate in a SELECT that uses GROUP BY you cannot use WHERE, you must use HAVING.  The HAVING clause comes after GROUP BY.  </a:t>
            </a:r>
            <a:endParaRPr lang="en-IE" dirty="0"/>
          </a:p>
        </p:txBody>
      </p:sp>
      <p:sp>
        <p:nvSpPr>
          <p:cNvPr id="4" name="Rectangle 3"/>
          <p:cNvSpPr>
            <a:spLocks noChangeArrowheads="1"/>
          </p:cNvSpPr>
          <p:nvPr/>
        </p:nvSpPr>
        <p:spPr bwMode="auto">
          <a:xfrm>
            <a:off x="6660232" y="4077071"/>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5" name="Text Box 4"/>
          <p:cNvSpPr txBox="1">
            <a:spLocks noChangeArrowheads="1"/>
          </p:cNvSpPr>
          <p:nvPr/>
        </p:nvSpPr>
        <p:spPr bwMode="auto">
          <a:xfrm>
            <a:off x="242377" y="4666668"/>
            <a:ext cx="4522849" cy="1169551"/>
          </a:xfrm>
          <a:prstGeom prst="rect">
            <a:avLst/>
          </a:prstGeom>
          <a:solidFill>
            <a:schemeClr val="tx1"/>
          </a:solidFill>
          <a:ln w="9525">
            <a:noFill/>
            <a:miter lim="800000"/>
            <a:headEnd/>
            <a:tailEnd/>
          </a:ln>
          <a:effectLst/>
        </p:spPr>
        <p:txBody>
          <a:bodyPr wrap="square">
            <a:spAutoFit/>
          </a:bodyPr>
          <a:lstStyle/>
          <a:p>
            <a:r>
              <a:rPr lang="en-IE" sz="1400" b="1" dirty="0">
                <a:solidFill>
                  <a:srgbClr val="FF3300"/>
                </a:solidFill>
                <a:latin typeface="Courier New" pitchFamily="49" charset="0"/>
              </a:rPr>
              <a:t>SELECT 	PROJ_NR,	AVG(REQUIRED_QTY) AS 	</a:t>
            </a:r>
            <a:r>
              <a:rPr lang="en-IE" sz="1400" b="1" dirty="0" smtClean="0">
                <a:solidFill>
                  <a:srgbClr val="FF3300"/>
                </a:solidFill>
                <a:latin typeface="Courier New" pitchFamily="49" charset="0"/>
              </a:rPr>
              <a:t>AVERAGE_PARTS_QTY</a:t>
            </a:r>
          </a:p>
          <a:p>
            <a:r>
              <a:rPr lang="en-IE" sz="1400" b="1" dirty="0" smtClean="0">
                <a:solidFill>
                  <a:srgbClr val="FF3300"/>
                </a:solidFill>
                <a:latin typeface="Courier New" pitchFamily="49" charset="0"/>
              </a:rPr>
              <a:t>FROM </a:t>
            </a:r>
            <a:r>
              <a:rPr lang="en-IE" sz="1400" b="1" dirty="0" err="1">
                <a:solidFill>
                  <a:srgbClr val="FF3300"/>
                </a:solidFill>
                <a:latin typeface="Courier New" pitchFamily="49" charset="0"/>
              </a:rPr>
              <a:t>project_parts_requiredGROUP</a:t>
            </a:r>
            <a:r>
              <a:rPr lang="en-IE" sz="1400" b="1" dirty="0">
                <a:solidFill>
                  <a:srgbClr val="FF3300"/>
                </a:solidFill>
                <a:latin typeface="Courier New" pitchFamily="49" charset="0"/>
              </a:rPr>
              <a:t> BY </a:t>
            </a:r>
            <a:r>
              <a:rPr lang="en-IE" sz="1400" b="1" dirty="0" smtClean="0">
                <a:solidFill>
                  <a:srgbClr val="FF3300"/>
                </a:solidFill>
                <a:latin typeface="Courier New" pitchFamily="49" charset="0"/>
              </a:rPr>
              <a:t>PROJ_NR</a:t>
            </a:r>
          </a:p>
          <a:p>
            <a:r>
              <a:rPr lang="en-IE" sz="1400" b="1" dirty="0" smtClean="0">
                <a:solidFill>
                  <a:srgbClr val="FF3300"/>
                </a:solidFill>
                <a:latin typeface="Courier New" pitchFamily="49" charset="0"/>
              </a:rPr>
              <a:t>HAVING </a:t>
            </a:r>
            <a:r>
              <a:rPr lang="en-IE" sz="1400" b="1" dirty="0">
                <a:solidFill>
                  <a:srgbClr val="FF3300"/>
                </a:solidFill>
                <a:latin typeface="Courier New" pitchFamily="49" charset="0"/>
              </a:rPr>
              <a:t>AVG(REQUIRED_QTY)&gt;300;</a:t>
            </a:r>
            <a:endParaRPr lang="en-US" sz="1400" b="1" dirty="0">
              <a:solidFill>
                <a:srgbClr val="FF3300"/>
              </a:solidFill>
              <a:latin typeface="Courier New" pitchFamily="49" charset="0"/>
            </a:endParaRPr>
          </a:p>
        </p:txBody>
      </p:sp>
      <p:sp>
        <p:nvSpPr>
          <p:cNvPr id="6" name="Rectangle 5"/>
          <p:cNvSpPr>
            <a:spLocks noChangeArrowheads="1"/>
          </p:cNvSpPr>
          <p:nvPr/>
        </p:nvSpPr>
        <p:spPr bwMode="auto">
          <a:xfrm>
            <a:off x="1711660" y="4077072"/>
            <a:ext cx="1066800" cy="466725"/>
          </a:xfrm>
          <a:prstGeom prst="rect">
            <a:avLst/>
          </a:prstGeom>
          <a:noFill/>
          <a:ln w="9525">
            <a:solidFill>
              <a:srgbClr val="FF3300"/>
            </a:solidFill>
            <a:miter lim="800000"/>
            <a:headEnd/>
            <a:tailEnd/>
          </a:ln>
          <a:effectLst/>
        </p:spPr>
        <p:txBody>
          <a:bodyPr>
            <a:spAutoFit/>
          </a:bodyPr>
          <a:lstStyle/>
          <a:p>
            <a:r>
              <a:rPr lang="en-GB"/>
              <a:t>Query</a:t>
            </a:r>
            <a:endParaRPr lang="en-US"/>
          </a:p>
        </p:txBody>
      </p:sp>
      <p:cxnSp>
        <p:nvCxnSpPr>
          <p:cNvPr id="7" name="AutoShape 6"/>
          <p:cNvCxnSpPr>
            <a:cxnSpLocks noChangeShapeType="1"/>
            <a:stCxn id="6" idx="3"/>
            <a:endCxn id="4" idx="1"/>
          </p:cNvCxnSpPr>
          <p:nvPr/>
        </p:nvCxnSpPr>
        <p:spPr bwMode="auto">
          <a:xfrm flipV="1">
            <a:off x="2778460" y="4310434"/>
            <a:ext cx="3881772" cy="1"/>
          </a:xfrm>
          <a:prstGeom prst="bentConnector3">
            <a:avLst>
              <a:gd name="adj1" fmla="val 50000"/>
            </a:avLst>
          </a:prstGeom>
          <a:noFill/>
          <a:ln w="9525">
            <a:solidFill>
              <a:srgbClr val="FF3300"/>
            </a:solidFill>
            <a:miter lim="800000"/>
            <a:headEnd/>
            <a:tailEnd type="triangle" w="med" len="med"/>
          </a:ln>
          <a:effectLst/>
        </p:spPr>
      </p:cxnSp>
      <p:sp>
        <p:nvSpPr>
          <p:cNvPr id="8" name="Rectangle 9"/>
          <p:cNvSpPr>
            <a:spLocks noChangeArrowheads="1"/>
          </p:cNvSpPr>
          <p:nvPr/>
        </p:nvSpPr>
        <p:spPr bwMode="auto">
          <a:xfrm>
            <a:off x="5116705" y="4636361"/>
            <a:ext cx="3240360" cy="1356011"/>
          </a:xfrm>
          <a:prstGeom prst="rect">
            <a:avLst/>
          </a:prstGeom>
          <a:noFill/>
          <a:ln w="38100">
            <a:solidFill>
              <a:srgbClr val="FF3300"/>
            </a:solidFill>
            <a:miter lim="800000"/>
            <a:headEnd/>
            <a:tailEnd/>
          </a:ln>
          <a:effectLst/>
        </p:spPr>
        <p:txBody>
          <a:bodyPr wrap="none" anchor="ctr"/>
          <a:lstStyle/>
          <a:p>
            <a:endParaRPr lang="en-US"/>
          </a:p>
        </p:txBody>
      </p:sp>
      <p:pic>
        <p:nvPicPr>
          <p:cNvPr id="10" name="Picture 9"/>
          <p:cNvPicPr>
            <a:picLocks noChangeAspect="1"/>
          </p:cNvPicPr>
          <p:nvPr/>
        </p:nvPicPr>
        <p:blipFill>
          <a:blip r:embed="rId2"/>
          <a:stretch>
            <a:fillRect/>
          </a:stretch>
        </p:blipFill>
        <p:spPr>
          <a:xfrm>
            <a:off x="5194990" y="4677487"/>
            <a:ext cx="3020975" cy="1314885"/>
          </a:xfrm>
          <a:prstGeom prst="rect">
            <a:avLst/>
          </a:prstGeom>
        </p:spPr>
      </p:pic>
      <p:sp>
        <p:nvSpPr>
          <p:cNvPr id="13" name="TextBox 12"/>
          <p:cNvSpPr txBox="1"/>
          <p:nvPr/>
        </p:nvSpPr>
        <p:spPr>
          <a:xfrm>
            <a:off x="179512" y="6223242"/>
            <a:ext cx="8848897" cy="461665"/>
          </a:xfrm>
          <a:prstGeom prst="rect">
            <a:avLst/>
          </a:prstGeom>
          <a:noFill/>
        </p:spPr>
        <p:txBody>
          <a:bodyPr wrap="none" rtlCol="0">
            <a:spAutoFit/>
          </a:bodyPr>
          <a:lstStyle/>
          <a:p>
            <a:r>
              <a:rPr lang="en-IE" dirty="0" smtClean="0"/>
              <a:t>Try replacing the HAVING with a WHERE sub clause in this example.</a:t>
            </a:r>
            <a:endParaRPr lang="en-IE" dirty="0"/>
          </a:p>
        </p:txBody>
      </p:sp>
    </p:spTree>
    <p:extLst>
      <p:ext uri="{BB962C8B-B14F-4D97-AF65-F5344CB8AC3E}">
        <p14:creationId xmlns:p14="http://schemas.microsoft.com/office/powerpoint/2010/main" val="143553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MAX and MIN Function</a:t>
            </a:r>
          </a:p>
        </p:txBody>
      </p:sp>
      <p:sp>
        <p:nvSpPr>
          <p:cNvPr id="3" name="Content Placeholder 2"/>
          <p:cNvSpPr>
            <a:spLocks noGrp="1"/>
          </p:cNvSpPr>
          <p:nvPr>
            <p:ph sz="quarter" idx="1"/>
          </p:nvPr>
        </p:nvSpPr>
        <p:spPr/>
        <p:txBody>
          <a:bodyPr/>
          <a:lstStyle/>
          <a:p>
            <a:r>
              <a:rPr lang="en-US" dirty="0" smtClean="0"/>
              <a:t>Syntax: MAX(expression), MIN(expression)</a:t>
            </a:r>
          </a:p>
          <a:p>
            <a:r>
              <a:rPr lang="en-US" dirty="0" smtClean="0"/>
              <a:t>MAX function returns the maximum and MIN function returns the minimum value of the set of values in expression.</a:t>
            </a:r>
          </a:p>
          <a:p>
            <a:endParaRPr lang="en-US" dirty="0"/>
          </a:p>
        </p:txBody>
      </p:sp>
      <p:sp>
        <p:nvSpPr>
          <p:cNvPr id="4" name="Rectangle 3"/>
          <p:cNvSpPr>
            <a:spLocks noChangeArrowheads="1"/>
          </p:cNvSpPr>
          <p:nvPr/>
        </p:nvSpPr>
        <p:spPr bwMode="auto">
          <a:xfrm>
            <a:off x="6588224" y="3501008"/>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5" name="Text Box 4"/>
          <p:cNvSpPr txBox="1">
            <a:spLocks noChangeArrowheads="1"/>
          </p:cNvSpPr>
          <p:nvPr/>
        </p:nvSpPr>
        <p:spPr bwMode="auto">
          <a:xfrm>
            <a:off x="251520" y="4149080"/>
            <a:ext cx="4703440" cy="1477328"/>
          </a:xfrm>
          <a:prstGeom prst="rect">
            <a:avLst/>
          </a:prstGeom>
          <a:solidFill>
            <a:schemeClr val="tx1"/>
          </a:solidFill>
          <a:ln w="9525">
            <a:noFill/>
            <a:miter lim="800000"/>
            <a:headEnd/>
            <a:tailEnd/>
          </a:ln>
          <a:effectLst/>
        </p:spPr>
        <p:txBody>
          <a:bodyPr wrap="square">
            <a:spAutoFit/>
          </a:bodyPr>
          <a:lstStyle/>
          <a:p>
            <a:r>
              <a:rPr lang="en-US" sz="1800" b="1" dirty="0" smtClean="0">
                <a:solidFill>
                  <a:srgbClr val="FF3300"/>
                </a:solidFill>
                <a:latin typeface="Courier New" pitchFamily="49" charset="0"/>
              </a:rPr>
              <a:t>SELECT</a:t>
            </a:r>
          </a:p>
          <a:p>
            <a:pPr lvl="1"/>
            <a:r>
              <a:rPr lang="en-US" sz="1800" b="1" dirty="0" smtClean="0">
                <a:solidFill>
                  <a:srgbClr val="FF3300"/>
                </a:solidFill>
                <a:latin typeface="Courier New" pitchFamily="49" charset="0"/>
              </a:rPr>
              <a:t>MAX(REQUIRED_QTY) AS MAX_QTY,</a:t>
            </a:r>
          </a:p>
          <a:p>
            <a:pPr lvl="1"/>
            <a:r>
              <a:rPr lang="en-US" sz="1800" b="1" dirty="0" smtClean="0">
                <a:solidFill>
                  <a:srgbClr val="FF3300"/>
                </a:solidFill>
                <a:latin typeface="Courier New" pitchFamily="49" charset="0"/>
              </a:rPr>
              <a:t>MIN(REQUIRED_QTY) AS MIN_QTY,</a:t>
            </a:r>
          </a:p>
          <a:p>
            <a:pPr lvl="1"/>
            <a:r>
              <a:rPr lang="en-US" sz="1800" b="1" dirty="0" smtClean="0">
                <a:solidFill>
                  <a:srgbClr val="FF3300"/>
                </a:solidFill>
                <a:latin typeface="Courier New" pitchFamily="49" charset="0"/>
              </a:rPr>
              <a:t>SUM(REQUIRED_QTY) AS TOTAL</a:t>
            </a:r>
          </a:p>
          <a:p>
            <a:r>
              <a:rPr lang="en-US" sz="1800" b="1" dirty="0" smtClean="0">
                <a:solidFill>
                  <a:srgbClr val="FF3300"/>
                </a:solidFill>
                <a:latin typeface="Courier New" pitchFamily="49" charset="0"/>
              </a:rPr>
              <a:t>FROM </a:t>
            </a:r>
            <a:r>
              <a:rPr lang="en-US" sz="1800" b="1" dirty="0" err="1" smtClean="0">
                <a:solidFill>
                  <a:srgbClr val="FF3300"/>
                </a:solidFill>
                <a:latin typeface="Courier New" pitchFamily="49" charset="0"/>
              </a:rPr>
              <a:t>project_parts_required</a:t>
            </a:r>
            <a:r>
              <a:rPr lang="en-US" sz="1800" b="1" dirty="0" smtClean="0">
                <a:solidFill>
                  <a:srgbClr val="FF3300"/>
                </a:solidFill>
                <a:latin typeface="Courier New" pitchFamily="49" charset="0"/>
              </a:rPr>
              <a:t>;</a:t>
            </a:r>
            <a:endParaRPr lang="en-US" sz="1800" b="1" dirty="0">
              <a:solidFill>
                <a:srgbClr val="FF3300"/>
              </a:solidFill>
              <a:latin typeface="Courier New" pitchFamily="49" charset="0"/>
            </a:endParaRPr>
          </a:p>
        </p:txBody>
      </p:sp>
      <p:sp>
        <p:nvSpPr>
          <p:cNvPr id="6" name="Rectangle 5"/>
          <p:cNvSpPr>
            <a:spLocks noChangeArrowheads="1"/>
          </p:cNvSpPr>
          <p:nvPr/>
        </p:nvSpPr>
        <p:spPr bwMode="auto">
          <a:xfrm>
            <a:off x="899592" y="3501008"/>
            <a:ext cx="1066800" cy="466725"/>
          </a:xfrm>
          <a:prstGeom prst="rect">
            <a:avLst/>
          </a:prstGeom>
          <a:noFill/>
          <a:ln w="9525">
            <a:solidFill>
              <a:srgbClr val="FF3300"/>
            </a:solidFill>
            <a:miter lim="800000"/>
            <a:headEnd/>
            <a:tailEnd/>
          </a:ln>
          <a:effectLst/>
        </p:spPr>
        <p:txBody>
          <a:bodyPr>
            <a:spAutoFit/>
          </a:bodyPr>
          <a:lstStyle/>
          <a:p>
            <a:r>
              <a:rPr lang="en-GB" dirty="0"/>
              <a:t>Query</a:t>
            </a:r>
            <a:endParaRPr lang="en-US" dirty="0"/>
          </a:p>
        </p:txBody>
      </p:sp>
      <p:cxnSp>
        <p:nvCxnSpPr>
          <p:cNvPr id="7" name="AutoShape 6"/>
          <p:cNvCxnSpPr>
            <a:cxnSpLocks noChangeShapeType="1"/>
          </p:cNvCxnSpPr>
          <p:nvPr/>
        </p:nvCxnSpPr>
        <p:spPr bwMode="auto">
          <a:xfrm flipV="1">
            <a:off x="1979712" y="3717032"/>
            <a:ext cx="4572000" cy="76200"/>
          </a:xfrm>
          <a:prstGeom prst="bentConnector3">
            <a:avLst>
              <a:gd name="adj1" fmla="val 50000"/>
            </a:avLst>
          </a:prstGeom>
          <a:noFill/>
          <a:ln w="9525">
            <a:solidFill>
              <a:srgbClr val="FF3300"/>
            </a:solidFill>
            <a:miter lim="800000"/>
            <a:headEnd/>
            <a:tailEnd type="triangle" w="med" len="med"/>
          </a:ln>
          <a:effectLst/>
        </p:spPr>
      </p:cxnSp>
      <p:sp>
        <p:nvSpPr>
          <p:cNvPr id="8" name="Rectangle 9"/>
          <p:cNvSpPr>
            <a:spLocks noChangeArrowheads="1"/>
          </p:cNvSpPr>
          <p:nvPr/>
        </p:nvSpPr>
        <p:spPr bwMode="auto">
          <a:xfrm>
            <a:off x="5242992" y="4199384"/>
            <a:ext cx="3240360" cy="813792"/>
          </a:xfrm>
          <a:prstGeom prst="rect">
            <a:avLst/>
          </a:prstGeom>
          <a:noFill/>
          <a:ln w="38100">
            <a:solidFill>
              <a:srgbClr val="FF3300"/>
            </a:solidFill>
            <a:miter lim="800000"/>
            <a:headEnd/>
            <a:tailEnd/>
          </a:ln>
          <a:effectLst/>
        </p:spPr>
        <p:txBody>
          <a:bodyPr wrap="none" anchor="ct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5364088" y="4365104"/>
            <a:ext cx="2771775" cy="438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COUNT Function</a:t>
            </a:r>
          </a:p>
        </p:txBody>
      </p:sp>
      <p:sp>
        <p:nvSpPr>
          <p:cNvPr id="3" name="Content Placeholder 2"/>
          <p:cNvSpPr>
            <a:spLocks noGrp="1"/>
          </p:cNvSpPr>
          <p:nvPr>
            <p:ph sz="quarter" idx="1"/>
          </p:nvPr>
        </p:nvSpPr>
        <p:spPr/>
        <p:txBody>
          <a:bodyPr/>
          <a:lstStyle/>
          <a:p>
            <a:r>
              <a:rPr lang="en-US" dirty="0" smtClean="0"/>
              <a:t>Syntax: COUNT(expression)</a:t>
            </a:r>
          </a:p>
          <a:p>
            <a:r>
              <a:rPr lang="en-US" dirty="0" smtClean="0"/>
              <a:t>COUNT function returns the count of the items in expression. We can use COUNT function to count how many records we have as follows:</a:t>
            </a:r>
            <a:endParaRPr lang="en-US" dirty="0"/>
          </a:p>
        </p:txBody>
      </p:sp>
      <p:sp>
        <p:nvSpPr>
          <p:cNvPr id="4" name="Rectangle 3"/>
          <p:cNvSpPr>
            <a:spLocks noChangeArrowheads="1"/>
          </p:cNvSpPr>
          <p:nvPr/>
        </p:nvSpPr>
        <p:spPr bwMode="auto">
          <a:xfrm>
            <a:off x="6588224" y="3501008"/>
            <a:ext cx="1066800" cy="466725"/>
          </a:xfrm>
          <a:prstGeom prst="rect">
            <a:avLst/>
          </a:prstGeom>
          <a:noFill/>
          <a:ln w="9525">
            <a:solidFill>
              <a:srgbClr val="FF3300"/>
            </a:solidFill>
            <a:miter lim="800000"/>
            <a:headEnd/>
            <a:tailEnd/>
          </a:ln>
          <a:effectLst/>
        </p:spPr>
        <p:txBody>
          <a:bodyPr>
            <a:spAutoFit/>
          </a:bodyPr>
          <a:lstStyle/>
          <a:p>
            <a:r>
              <a:rPr lang="en-GB"/>
              <a:t>Result</a:t>
            </a:r>
            <a:endParaRPr lang="en-US"/>
          </a:p>
        </p:txBody>
      </p:sp>
      <p:sp>
        <p:nvSpPr>
          <p:cNvPr id="5" name="Text Box 4"/>
          <p:cNvSpPr txBox="1">
            <a:spLocks noChangeArrowheads="1"/>
          </p:cNvSpPr>
          <p:nvPr/>
        </p:nvSpPr>
        <p:spPr bwMode="auto">
          <a:xfrm>
            <a:off x="251520" y="4149080"/>
            <a:ext cx="4703440" cy="923330"/>
          </a:xfrm>
          <a:prstGeom prst="rect">
            <a:avLst/>
          </a:prstGeom>
          <a:solidFill>
            <a:schemeClr val="tx1"/>
          </a:solidFill>
          <a:ln w="9525">
            <a:noFill/>
            <a:miter lim="800000"/>
            <a:headEnd/>
            <a:tailEnd/>
          </a:ln>
          <a:effectLst/>
        </p:spPr>
        <p:txBody>
          <a:bodyPr wrap="square">
            <a:spAutoFit/>
          </a:bodyPr>
          <a:lstStyle/>
          <a:p>
            <a:r>
              <a:rPr lang="en-US" sz="1800" b="1" dirty="0" smtClean="0">
                <a:solidFill>
                  <a:srgbClr val="FF3300"/>
                </a:solidFill>
                <a:latin typeface="Courier New" pitchFamily="49" charset="0"/>
              </a:rPr>
              <a:t>SELECT </a:t>
            </a:r>
          </a:p>
          <a:p>
            <a:r>
              <a:rPr lang="en-US" sz="1800" b="1" dirty="0" smtClean="0">
                <a:solidFill>
                  <a:srgbClr val="FF3300"/>
                </a:solidFill>
                <a:latin typeface="Courier New" pitchFamily="49" charset="0"/>
              </a:rPr>
              <a:t>COUNT(*) AS NUMBER_OF_PARTS FROM parts;</a:t>
            </a:r>
            <a:endParaRPr lang="en-US" sz="1800" b="1" dirty="0">
              <a:solidFill>
                <a:srgbClr val="FF3300"/>
              </a:solidFill>
              <a:latin typeface="Courier New" pitchFamily="49" charset="0"/>
            </a:endParaRPr>
          </a:p>
        </p:txBody>
      </p:sp>
      <p:sp>
        <p:nvSpPr>
          <p:cNvPr id="6" name="Rectangle 5"/>
          <p:cNvSpPr>
            <a:spLocks noChangeArrowheads="1"/>
          </p:cNvSpPr>
          <p:nvPr/>
        </p:nvSpPr>
        <p:spPr bwMode="auto">
          <a:xfrm>
            <a:off x="899592" y="3501008"/>
            <a:ext cx="1066800" cy="466725"/>
          </a:xfrm>
          <a:prstGeom prst="rect">
            <a:avLst/>
          </a:prstGeom>
          <a:noFill/>
          <a:ln w="9525">
            <a:solidFill>
              <a:srgbClr val="FF3300"/>
            </a:solidFill>
            <a:miter lim="800000"/>
            <a:headEnd/>
            <a:tailEnd/>
          </a:ln>
          <a:effectLst/>
        </p:spPr>
        <p:txBody>
          <a:bodyPr>
            <a:spAutoFit/>
          </a:bodyPr>
          <a:lstStyle/>
          <a:p>
            <a:r>
              <a:rPr lang="en-GB" dirty="0"/>
              <a:t>Query</a:t>
            </a:r>
            <a:endParaRPr lang="en-US" dirty="0"/>
          </a:p>
        </p:txBody>
      </p:sp>
      <p:cxnSp>
        <p:nvCxnSpPr>
          <p:cNvPr id="7" name="AutoShape 6"/>
          <p:cNvCxnSpPr>
            <a:cxnSpLocks noChangeShapeType="1"/>
          </p:cNvCxnSpPr>
          <p:nvPr/>
        </p:nvCxnSpPr>
        <p:spPr bwMode="auto">
          <a:xfrm flipV="1">
            <a:off x="1979712" y="3717032"/>
            <a:ext cx="4572000" cy="76200"/>
          </a:xfrm>
          <a:prstGeom prst="bentConnector3">
            <a:avLst>
              <a:gd name="adj1" fmla="val 50000"/>
            </a:avLst>
          </a:prstGeom>
          <a:noFill/>
          <a:ln w="9525">
            <a:solidFill>
              <a:srgbClr val="FF3300"/>
            </a:solidFill>
            <a:miter lim="800000"/>
            <a:headEnd/>
            <a:tailEnd type="triangle" w="med" len="med"/>
          </a:ln>
          <a:effectLst/>
        </p:spPr>
      </p:cxnSp>
      <p:sp>
        <p:nvSpPr>
          <p:cNvPr id="8" name="Rectangle 9"/>
          <p:cNvSpPr>
            <a:spLocks noChangeArrowheads="1"/>
          </p:cNvSpPr>
          <p:nvPr/>
        </p:nvSpPr>
        <p:spPr bwMode="auto">
          <a:xfrm>
            <a:off x="5242992" y="4199384"/>
            <a:ext cx="3240360" cy="813792"/>
          </a:xfrm>
          <a:prstGeom prst="rect">
            <a:avLst/>
          </a:prstGeom>
          <a:noFill/>
          <a:ln w="38100">
            <a:solidFill>
              <a:srgbClr val="FF3300"/>
            </a:solidFill>
            <a:miter lim="800000"/>
            <a:headEnd/>
            <a:tailEnd/>
          </a:ln>
          <a:effectLst/>
        </p:spPr>
        <p:txBody>
          <a:bodyPr wrap="none" anchor="ctr"/>
          <a:lstStyle/>
          <a:p>
            <a:endParaRPr lang="en-US"/>
          </a:p>
        </p:txBody>
      </p:sp>
      <p:pic>
        <p:nvPicPr>
          <p:cNvPr id="9" name="Picture 8"/>
          <p:cNvPicPr>
            <a:picLocks noChangeAspect="1"/>
          </p:cNvPicPr>
          <p:nvPr/>
        </p:nvPicPr>
        <p:blipFill>
          <a:blip r:embed="rId2"/>
          <a:stretch>
            <a:fillRect/>
          </a:stretch>
        </p:blipFill>
        <p:spPr>
          <a:xfrm>
            <a:off x="5692874" y="4367417"/>
            <a:ext cx="1831454" cy="57385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2611</TotalTime>
  <Words>1487</Words>
  <Application>Microsoft Office PowerPoint</Application>
  <PresentationFormat>On-screen Show (4:3)</PresentationFormat>
  <Paragraphs>216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Courier New</vt:lpstr>
      <vt:lpstr>Georgia</vt:lpstr>
      <vt:lpstr>Times New Roman</vt:lpstr>
      <vt:lpstr>Wingdings</vt:lpstr>
      <vt:lpstr>Wingdings 2</vt:lpstr>
      <vt:lpstr>Civic</vt:lpstr>
      <vt:lpstr>SQL - 4</vt:lpstr>
      <vt:lpstr>Learning outcomes</vt:lpstr>
      <vt:lpstr>SQL Aggregate Functions</vt:lpstr>
      <vt:lpstr>SUM Function</vt:lpstr>
      <vt:lpstr>AVG Function</vt:lpstr>
      <vt:lpstr>HAVING sub clause</vt:lpstr>
      <vt:lpstr>AGGREGATES and HAVING Clause</vt:lpstr>
      <vt:lpstr>MAX and MIN Function</vt:lpstr>
      <vt:lpstr>COUNT Function</vt:lpstr>
      <vt:lpstr>Stored Programs &amp; Views</vt:lpstr>
      <vt:lpstr>Stored Procedures</vt:lpstr>
      <vt:lpstr>Stored Procedures Advantages</vt:lpstr>
      <vt:lpstr>Stored Procedures Disadvantages</vt:lpstr>
      <vt:lpstr>How to create a stored procedure</vt:lpstr>
      <vt:lpstr>Add name to procedure</vt:lpstr>
      <vt:lpstr>Add code to the procedure – click APPLY </vt:lpstr>
      <vt:lpstr>Autogenerated code</vt:lpstr>
      <vt:lpstr>Procedure is now saved and ready for execution</vt:lpstr>
      <vt:lpstr>Stored Procedures - Parameters</vt:lpstr>
      <vt:lpstr>Add a argument/parameter to the procedure</vt:lpstr>
      <vt:lpstr>IN…OUT example</vt:lpstr>
      <vt:lpstr>Stored Procedures - Variables</vt:lpstr>
      <vt:lpstr>Variables Scope</vt:lpstr>
      <vt:lpstr>Stored Procedures - IF</vt:lpstr>
      <vt:lpstr>Example IF..ELSEIF…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Gerry.Guinane</dc:creator>
  <cp:lastModifiedBy>Gerry.Guinane</cp:lastModifiedBy>
  <cp:revision>107</cp:revision>
  <dcterms:created xsi:type="dcterms:W3CDTF">1601-01-01T00:00:00Z</dcterms:created>
  <dcterms:modified xsi:type="dcterms:W3CDTF">2017-10-24T08:15:15Z</dcterms:modified>
</cp:coreProperties>
</file>