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281" r:id="rId2"/>
    <p:sldId id="282" r:id="rId3"/>
    <p:sldId id="283" r:id="rId4"/>
    <p:sldId id="291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4" r:id="rId13"/>
    <p:sldId id="295" r:id="rId14"/>
    <p:sldId id="296" r:id="rId15"/>
    <p:sldId id="297" r:id="rId16"/>
    <p:sldId id="299" r:id="rId17"/>
    <p:sldId id="298" r:id="rId18"/>
    <p:sldId id="300" r:id="rId19"/>
    <p:sldId id="30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C0C0C0"/>
    <a:srgbClr val="FF3300"/>
    <a:srgbClr val="99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34" autoAdjust="0"/>
  </p:normalViewPr>
  <p:slideViewPr>
    <p:cSldViewPr>
      <p:cViewPr varScale="1">
        <p:scale>
          <a:sx n="84" d="100"/>
          <a:sy n="84" d="100"/>
        </p:scale>
        <p:origin x="10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55F24DC-86B1-4770-906B-FDA7A72F7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4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5F24DC-86B1-4770-906B-FDA7A72F76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847906C-C54A-4641-B713-0E82A43C56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Text Box 9"/>
          <p:cNvSpPr txBox="1">
            <a:spLocks noChangeArrowheads="1"/>
          </p:cNvSpPr>
          <p:nvPr userDrawn="1"/>
        </p:nvSpPr>
        <p:spPr bwMode="auto">
          <a:xfrm rot="16200000">
            <a:off x="8591550" y="338138"/>
            <a:ext cx="890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FF3300"/>
                </a:solidFill>
                <a:cs typeface="Times New Roman" pitchFamily="18" charset="0"/>
              </a:rPr>
              <a:t>© </a:t>
            </a:r>
            <a:r>
              <a:rPr lang="en-IE" sz="800">
                <a:solidFill>
                  <a:srgbClr val="FF3300"/>
                </a:solidFill>
              </a:rPr>
              <a:t>Gerry Guinane</a:t>
            </a:r>
            <a:endParaRPr lang="en-US" sz="800">
              <a:solidFill>
                <a:srgbClr val="FF33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2FEAD-83D6-436A-83D0-90EE6A3851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378F058B-0A0D-4FB8-810C-E103F4A005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96F8A3E0-5EFF-4443-921A-A464381F6B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6F09DF3-153C-41C9-A50F-3773AA4D5E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F1735-3216-4E9F-A3FA-98A9635A69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7D2BBF3-C589-419F-9E00-6F0B3472ED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AFC99BCA-1636-4254-8B42-E24DEA16A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64EBA32-C7B7-46D5-B0B5-89B964DEA2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401DCAC-7E6E-4B17-9AFD-32AEAFE1B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EEE1EF23-5586-4C5F-80D1-B0B843D253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57475CB-DECD-40E3-9D25-B91F8A1EB3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378904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Gerry Guinane</a:t>
            </a:r>
          </a:p>
          <a:p>
            <a:pPr eaLnBrk="1" hangingPunct="1">
              <a:defRPr/>
            </a:pPr>
            <a:r>
              <a:rPr lang="en-GB" sz="2800" dirty="0" smtClean="0"/>
              <a:t>Limerick Institute of Technology</a:t>
            </a:r>
            <a:endParaRPr lang="en-US" sz="2800" dirty="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852936"/>
            <a:ext cx="8568952" cy="8239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3600" dirty="0" smtClean="0"/>
              <a:t>SQL – Stored Programs  – Triggers &amp; Views</a:t>
            </a:r>
            <a:endParaRPr lang="en-US" sz="36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79512" y="6309320"/>
            <a:ext cx="3528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000" dirty="0" smtClean="0"/>
              <a:t>Topic 3 SQL Lecture  05</a:t>
            </a:r>
            <a:endParaRPr lang="en-US" sz="2000" dirty="0"/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59886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Updateable 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622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en-I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parts_detail</a:t>
            </a:r>
            <a:endParaRPr lang="en-I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pPr marL="0" indent="0">
              <a:buNone/>
            </a:pPr>
            <a:r>
              <a:rPr lang="en-I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I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P_NR as </a:t>
            </a:r>
            <a:r>
              <a:rPr lang="en-I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PartNR</a:t>
            </a:r>
            <a:r>
              <a:rPr lang="en-I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I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COLOUR AS </a:t>
            </a:r>
            <a:r>
              <a:rPr lang="en-I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PartColour</a:t>
            </a:r>
            <a:r>
              <a:rPr lang="en-I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I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WEIGHT as </a:t>
            </a:r>
            <a:r>
              <a:rPr lang="en-I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PartWeight</a:t>
            </a:r>
            <a:endParaRPr lang="en-I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parts;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221088"/>
            <a:ext cx="2886075" cy="1362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32040" y="1700808"/>
            <a:ext cx="38736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This view is updateable as it has a 1-1 relationship with the underlying table. </a:t>
            </a:r>
          </a:p>
          <a:p>
            <a:endParaRPr lang="en-IE" dirty="0"/>
          </a:p>
          <a:p>
            <a:r>
              <a:rPr lang="en-IE" dirty="0" smtClean="0"/>
              <a:t>Any user who has write access to the View but not the underlying table will be able to change values of  P_NR, COLOUR and WEIGHT but not part description in the underlying table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699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Update the 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I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parts_detail</a:t>
            </a:r>
            <a:endParaRPr lang="en-I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I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PartColour</a:t>
            </a:r>
            <a:r>
              <a:rPr lang="en-I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='PURPLE'</a:t>
            </a:r>
          </a:p>
          <a:p>
            <a:pPr marL="0" indent="0">
              <a:buNone/>
            </a:pPr>
            <a:r>
              <a:rPr lang="en-I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I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PartNR</a:t>
            </a:r>
            <a:r>
              <a:rPr lang="en-I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='P3</a:t>
            </a:r>
            <a:r>
              <a:rPr lang="en-IE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endParaRPr lang="en-I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Note – underlying table ‘parts’ has been updated:</a:t>
            </a:r>
            <a:endParaRPr lang="en-I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645024"/>
            <a:ext cx="36957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SQL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A SQL trigger is a set of SQL statements stored in the database </a:t>
            </a:r>
            <a:r>
              <a:rPr lang="en-IE" dirty="0" err="1"/>
              <a:t>catalog</a:t>
            </a:r>
            <a:r>
              <a:rPr lang="en-IE" dirty="0"/>
              <a:t>. </a:t>
            </a:r>
            <a:endParaRPr lang="en-IE" dirty="0" smtClean="0"/>
          </a:p>
          <a:p>
            <a:r>
              <a:rPr lang="en-IE" dirty="0" smtClean="0"/>
              <a:t>In </a:t>
            </a:r>
            <a:r>
              <a:rPr lang="en-IE" dirty="0"/>
              <a:t>MySQL, a trigger is a set of SQL statements that is invoked automatically when a change is made to the data on the associated table. </a:t>
            </a:r>
            <a:endParaRPr lang="en-IE" dirty="0" smtClean="0"/>
          </a:p>
          <a:p>
            <a:r>
              <a:rPr lang="en-IE" dirty="0" smtClean="0"/>
              <a:t>A </a:t>
            </a:r>
            <a:r>
              <a:rPr lang="en-IE" dirty="0"/>
              <a:t>trigger can be defined to be invoked either before or after the data is changed by INSERT, UPDATE  or DELETE statement. 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5399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Triggers are named objects in the DB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Triggers defined for a table must have a unique name. </a:t>
            </a:r>
            <a:endParaRPr lang="en-IE" dirty="0" smtClean="0"/>
          </a:p>
          <a:p>
            <a:r>
              <a:rPr lang="en-IE" dirty="0" smtClean="0"/>
              <a:t>You </a:t>
            </a:r>
            <a:r>
              <a:rPr lang="en-IE" dirty="0"/>
              <a:t>can have the same trigger name that defines for different tables but it is not recommended. </a:t>
            </a:r>
            <a:endParaRPr lang="en-IE" dirty="0" smtClean="0"/>
          </a:p>
          <a:p>
            <a:r>
              <a:rPr lang="en-IE" dirty="0" smtClean="0"/>
              <a:t>In </a:t>
            </a:r>
            <a:r>
              <a:rPr lang="en-IE" dirty="0"/>
              <a:t>practice, the names of triggers follow the following naming convention: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019" y="4581128"/>
            <a:ext cx="841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(BEFORE | AFTER)_</a:t>
            </a:r>
            <a:r>
              <a:rPr lang="en-IE" i="1" dirty="0" err="1" smtClean="0"/>
              <a:t>tableName</a:t>
            </a:r>
            <a:r>
              <a:rPr lang="en-IE" dirty="0" smtClean="0"/>
              <a:t>_(INSERT | UPDATE | DELETE)</a:t>
            </a:r>
          </a:p>
          <a:p>
            <a:r>
              <a:rPr lang="en-IE" dirty="0" err="1" smtClean="0"/>
              <a:t>ie</a:t>
            </a:r>
            <a:r>
              <a:rPr lang="en-IE" dirty="0" smtClean="0"/>
              <a:t>:</a:t>
            </a:r>
            <a:endParaRPr lang="en-IE" dirty="0"/>
          </a:p>
          <a:p>
            <a:r>
              <a:rPr lang="en-IE" dirty="0"/>
              <a:t>[trigger time]_[table name]_[trigger event]</a:t>
            </a:r>
          </a:p>
        </p:txBody>
      </p:sp>
    </p:spTree>
    <p:extLst>
      <p:ext uri="{BB962C8B-B14F-4D97-AF65-F5344CB8AC3E}">
        <p14:creationId xmlns:p14="http://schemas.microsoft.com/office/powerpoint/2010/main" val="3076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Create a Trigger in  MySQL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In order to create a trigger you use the CREATE TRIGGER statement.</a:t>
            </a:r>
          </a:p>
        </p:txBody>
      </p:sp>
    </p:spTree>
    <p:extLst>
      <p:ext uri="{BB962C8B-B14F-4D97-AF65-F5344CB8AC3E}">
        <p14:creationId xmlns:p14="http://schemas.microsoft.com/office/powerpoint/2010/main" val="1280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But </a:t>
            </a:r>
            <a:r>
              <a:rPr lang="en-IE" dirty="0" err="1" smtClean="0"/>
              <a:t>First..Create</a:t>
            </a:r>
            <a:r>
              <a:rPr lang="en-IE" dirty="0" smtClean="0"/>
              <a:t> </a:t>
            </a:r>
            <a:r>
              <a:rPr lang="en-IE" dirty="0" smtClean="0"/>
              <a:t>a LOG table for suppliers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724887" y="1556792"/>
            <a:ext cx="719774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CREATE TABLE `</a:t>
            </a:r>
            <a:r>
              <a:rPr lang="en-IE" dirty="0" err="1"/>
              <a:t>suppliers_changelog</a:t>
            </a:r>
            <a:r>
              <a:rPr lang="en-IE" dirty="0"/>
              <a:t>` </a:t>
            </a:r>
            <a:endParaRPr lang="en-IE" dirty="0" smtClean="0"/>
          </a:p>
          <a:p>
            <a:r>
              <a:rPr lang="en-IE" dirty="0" smtClean="0"/>
              <a:t>(  </a:t>
            </a:r>
            <a:r>
              <a:rPr lang="en-IE" dirty="0"/>
              <a:t>`</a:t>
            </a:r>
            <a:r>
              <a:rPr lang="en-IE" dirty="0" err="1"/>
              <a:t>eventID</a:t>
            </a:r>
            <a:r>
              <a:rPr lang="en-IE" dirty="0"/>
              <a:t>` </a:t>
            </a:r>
            <a:r>
              <a:rPr lang="en-IE" dirty="0" err="1"/>
              <a:t>int</a:t>
            </a:r>
            <a:r>
              <a:rPr lang="en-IE" dirty="0"/>
              <a:t>(11) NOT NULL AUTO_INCREMENT,  </a:t>
            </a:r>
            <a:endParaRPr lang="en-IE" dirty="0" smtClean="0"/>
          </a:p>
          <a:p>
            <a:r>
              <a:rPr lang="en-IE" dirty="0" smtClean="0"/>
              <a:t>`</a:t>
            </a:r>
            <a:r>
              <a:rPr lang="en-IE" dirty="0" err="1"/>
              <a:t>eventType</a:t>
            </a:r>
            <a:r>
              <a:rPr lang="en-IE" dirty="0"/>
              <a:t>` varchar(45) DEFAULT NULL,  </a:t>
            </a:r>
            <a:endParaRPr lang="en-IE" dirty="0" smtClean="0"/>
          </a:p>
          <a:p>
            <a:r>
              <a:rPr lang="en-IE" dirty="0" smtClean="0"/>
              <a:t>`</a:t>
            </a:r>
            <a:r>
              <a:rPr lang="en-IE" dirty="0" err="1"/>
              <a:t>eventTimestamp</a:t>
            </a:r>
            <a:r>
              <a:rPr lang="en-IE" dirty="0"/>
              <a:t>` </a:t>
            </a:r>
            <a:r>
              <a:rPr lang="en-IE" dirty="0" err="1"/>
              <a:t>datetime</a:t>
            </a:r>
            <a:r>
              <a:rPr lang="en-IE" dirty="0"/>
              <a:t> DEFAULT NULL,  </a:t>
            </a:r>
            <a:endParaRPr lang="en-IE" dirty="0" smtClean="0"/>
          </a:p>
          <a:p>
            <a:r>
              <a:rPr lang="en-IE" dirty="0" smtClean="0"/>
              <a:t>`</a:t>
            </a:r>
            <a:r>
              <a:rPr lang="en-IE" dirty="0"/>
              <a:t>S_NR` varchar(45) DEFAULT NULL,  </a:t>
            </a:r>
            <a:endParaRPr lang="en-IE" dirty="0" smtClean="0"/>
          </a:p>
          <a:p>
            <a:r>
              <a:rPr lang="en-IE" dirty="0" smtClean="0"/>
              <a:t>`S_NAME</a:t>
            </a:r>
            <a:r>
              <a:rPr lang="en-IE" dirty="0"/>
              <a:t>` varchar(45) DEFAULT NULL,  </a:t>
            </a:r>
            <a:endParaRPr lang="en-IE" dirty="0" smtClean="0"/>
          </a:p>
          <a:p>
            <a:r>
              <a:rPr lang="en-IE" dirty="0" smtClean="0"/>
              <a:t>`STATUS</a:t>
            </a:r>
            <a:r>
              <a:rPr lang="en-IE" dirty="0"/>
              <a:t>` </a:t>
            </a:r>
            <a:r>
              <a:rPr lang="en-IE" dirty="0" err="1"/>
              <a:t>int</a:t>
            </a:r>
            <a:r>
              <a:rPr lang="en-IE" dirty="0"/>
              <a:t>(10) unsigned DEFAULT NULL,  </a:t>
            </a:r>
            <a:endParaRPr lang="en-IE" dirty="0" smtClean="0"/>
          </a:p>
          <a:p>
            <a:r>
              <a:rPr lang="en-IE" dirty="0" smtClean="0"/>
              <a:t>`S_CITY</a:t>
            </a:r>
            <a:r>
              <a:rPr lang="en-IE" dirty="0"/>
              <a:t>` varchar(45) DEFAULT NULL,  </a:t>
            </a:r>
            <a:endParaRPr lang="en-IE" dirty="0" smtClean="0"/>
          </a:p>
          <a:p>
            <a:r>
              <a:rPr lang="en-IE" dirty="0" smtClean="0"/>
              <a:t>PRIMARY </a:t>
            </a:r>
            <a:r>
              <a:rPr lang="en-IE" dirty="0"/>
              <a:t>KEY (`</a:t>
            </a:r>
            <a:r>
              <a:rPr lang="en-IE" dirty="0" err="1"/>
              <a:t>eventID</a:t>
            </a:r>
            <a:r>
              <a:rPr lang="en-IE" dirty="0"/>
              <a:t>`)) </a:t>
            </a:r>
            <a:endParaRPr lang="en-IE" dirty="0" smtClean="0"/>
          </a:p>
          <a:p>
            <a:r>
              <a:rPr lang="en-IE" dirty="0" smtClean="0"/>
              <a:t>ENGINE=</a:t>
            </a:r>
            <a:r>
              <a:rPr lang="en-IE" dirty="0" err="1" smtClean="0"/>
              <a:t>InnoDB</a:t>
            </a:r>
            <a:r>
              <a:rPr lang="en-IE" dirty="0" smtClean="0"/>
              <a:t> </a:t>
            </a:r>
          </a:p>
          <a:p>
            <a:r>
              <a:rPr lang="en-IE" dirty="0" smtClean="0"/>
              <a:t>AUTO_INCREMENT=100</a:t>
            </a:r>
          </a:p>
          <a:p>
            <a:r>
              <a:rPr lang="en-IE" dirty="0" smtClean="0"/>
              <a:t>DEFAULT </a:t>
            </a:r>
            <a:r>
              <a:rPr lang="en-IE" dirty="0"/>
              <a:t>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13811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Create trigger (workbench)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Select the SCHEMA-&gt;Tables-&gt;</a:t>
            </a:r>
            <a:r>
              <a:rPr lang="en-IE" i="1" dirty="0" err="1" smtClean="0"/>
              <a:t>tablename</a:t>
            </a:r>
            <a:r>
              <a:rPr lang="en-IE" dirty="0" smtClean="0"/>
              <a:t>-&gt;ALTER </a:t>
            </a:r>
            <a:r>
              <a:rPr lang="en-IE" dirty="0" smtClean="0"/>
              <a:t>TABLE</a:t>
            </a:r>
          </a:p>
          <a:p>
            <a:r>
              <a:rPr lang="en-IE" dirty="0" smtClean="0"/>
              <a:t>Where </a:t>
            </a:r>
            <a:r>
              <a:rPr lang="en-IE" dirty="0" err="1" smtClean="0"/>
              <a:t>tablename</a:t>
            </a:r>
            <a:r>
              <a:rPr lang="en-IE" dirty="0" smtClean="0"/>
              <a:t> is the ‘suppliers’ table</a:t>
            </a:r>
            <a:endParaRPr lang="en-IE" dirty="0" smtClean="0"/>
          </a:p>
          <a:p>
            <a:r>
              <a:rPr lang="en-IE" dirty="0" smtClean="0"/>
              <a:t>Select the Triggers tab, then select the type of trigger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528877"/>
            <a:ext cx="5163492" cy="330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3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Create BEFORE UPDATE trigger (code) 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00808"/>
            <a:ext cx="502195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/>
              <a:t>CREATE DEFINER = CURRENT_USER </a:t>
            </a:r>
            <a:endParaRPr lang="en-IE" sz="2000" dirty="0" smtClean="0"/>
          </a:p>
          <a:p>
            <a:r>
              <a:rPr lang="en-IE" sz="2000" dirty="0" smtClean="0"/>
              <a:t>TRIGGER `</a:t>
            </a:r>
            <a:r>
              <a:rPr lang="en-IE" sz="2000" dirty="0" err="1" smtClean="0"/>
              <a:t>suppliers_BEFORE_UPDATE</a:t>
            </a:r>
            <a:r>
              <a:rPr lang="en-IE" sz="2000" dirty="0"/>
              <a:t>` </a:t>
            </a:r>
            <a:endParaRPr lang="en-IE" sz="2000" dirty="0" smtClean="0"/>
          </a:p>
          <a:p>
            <a:r>
              <a:rPr lang="en-IE" sz="2000" dirty="0" smtClean="0"/>
              <a:t>BEFORE </a:t>
            </a:r>
            <a:r>
              <a:rPr lang="en-IE" sz="2000" dirty="0"/>
              <a:t>UPDATE ON `suppliers` </a:t>
            </a:r>
            <a:endParaRPr lang="en-IE" sz="2000" dirty="0" smtClean="0"/>
          </a:p>
          <a:p>
            <a:r>
              <a:rPr lang="en-IE" sz="2000" dirty="0" smtClean="0"/>
              <a:t>FOR </a:t>
            </a:r>
            <a:r>
              <a:rPr lang="en-IE" sz="2000" dirty="0"/>
              <a:t>EACH </a:t>
            </a:r>
            <a:r>
              <a:rPr lang="en-IE" sz="2000" dirty="0" smtClean="0"/>
              <a:t>ROW</a:t>
            </a:r>
          </a:p>
          <a:p>
            <a:pPr lvl="1"/>
            <a:r>
              <a:rPr lang="en-IE" sz="2000" dirty="0" smtClean="0"/>
              <a:t>BEGIN   </a:t>
            </a:r>
          </a:p>
          <a:p>
            <a:pPr lvl="2"/>
            <a:r>
              <a:rPr lang="en-IE" sz="2000" dirty="0" smtClean="0">
                <a:solidFill>
                  <a:srgbClr val="FF0000"/>
                </a:solidFill>
              </a:rPr>
              <a:t>INSERT </a:t>
            </a:r>
            <a:r>
              <a:rPr lang="en-IE" sz="2000" dirty="0">
                <a:solidFill>
                  <a:srgbClr val="FF0000"/>
                </a:solidFill>
              </a:rPr>
              <a:t>INTO </a:t>
            </a:r>
            <a:r>
              <a:rPr lang="en-IE" sz="2000" dirty="0" err="1">
                <a:solidFill>
                  <a:srgbClr val="FF0000"/>
                </a:solidFill>
              </a:rPr>
              <a:t>suppliers_changelog</a:t>
            </a:r>
            <a:r>
              <a:rPr lang="en-IE" sz="2000" dirty="0">
                <a:solidFill>
                  <a:srgbClr val="FF0000"/>
                </a:solidFill>
              </a:rPr>
              <a:t>   </a:t>
            </a:r>
            <a:endParaRPr lang="en-IE" sz="2000" dirty="0" smtClean="0">
              <a:solidFill>
                <a:srgbClr val="FF0000"/>
              </a:solidFill>
            </a:endParaRPr>
          </a:p>
          <a:p>
            <a:pPr lvl="2"/>
            <a:r>
              <a:rPr lang="en-IE" sz="2000" dirty="0" smtClean="0">
                <a:solidFill>
                  <a:srgbClr val="FF0000"/>
                </a:solidFill>
              </a:rPr>
              <a:t>SET     </a:t>
            </a:r>
          </a:p>
          <a:p>
            <a:pPr lvl="2"/>
            <a:r>
              <a:rPr lang="en-IE" sz="2000" dirty="0" err="1" smtClean="0">
                <a:solidFill>
                  <a:srgbClr val="FF0000"/>
                </a:solidFill>
              </a:rPr>
              <a:t>eventType</a:t>
            </a:r>
            <a:r>
              <a:rPr lang="en-IE" sz="2000" dirty="0" smtClean="0">
                <a:solidFill>
                  <a:srgbClr val="FF0000"/>
                </a:solidFill>
              </a:rPr>
              <a:t> </a:t>
            </a:r>
            <a:r>
              <a:rPr lang="en-IE" sz="2000" dirty="0">
                <a:solidFill>
                  <a:srgbClr val="FF0000"/>
                </a:solidFill>
              </a:rPr>
              <a:t>= </a:t>
            </a:r>
            <a:r>
              <a:rPr lang="en-IE" sz="2000" dirty="0" smtClean="0">
                <a:solidFill>
                  <a:srgbClr val="FF0000"/>
                </a:solidFill>
              </a:rPr>
              <a:t>'</a:t>
            </a:r>
            <a:r>
              <a:rPr lang="en-IE" sz="2000" dirty="0" err="1" smtClean="0">
                <a:solidFill>
                  <a:srgbClr val="FF0000"/>
                </a:solidFill>
              </a:rPr>
              <a:t>update_BEFORE</a:t>
            </a:r>
            <a:r>
              <a:rPr lang="en-IE" sz="2000" dirty="0" smtClean="0">
                <a:solidFill>
                  <a:srgbClr val="FF0000"/>
                </a:solidFill>
              </a:rPr>
              <a:t>', </a:t>
            </a:r>
          </a:p>
          <a:p>
            <a:pPr lvl="2"/>
            <a:r>
              <a:rPr lang="en-IE" sz="2000" dirty="0" err="1" smtClean="0">
                <a:solidFill>
                  <a:srgbClr val="FF0000"/>
                </a:solidFill>
              </a:rPr>
              <a:t>eventTimestamp</a:t>
            </a:r>
            <a:r>
              <a:rPr lang="en-IE" sz="2000" dirty="0" smtClean="0">
                <a:solidFill>
                  <a:srgbClr val="FF0000"/>
                </a:solidFill>
              </a:rPr>
              <a:t>=NOW</a:t>
            </a:r>
            <a:r>
              <a:rPr lang="en-IE" sz="2000" dirty="0">
                <a:solidFill>
                  <a:srgbClr val="FF0000"/>
                </a:solidFill>
              </a:rPr>
              <a:t>(),    </a:t>
            </a:r>
            <a:endParaRPr lang="en-IE" sz="2000" dirty="0" smtClean="0">
              <a:solidFill>
                <a:srgbClr val="FF0000"/>
              </a:solidFill>
            </a:endParaRPr>
          </a:p>
          <a:p>
            <a:pPr lvl="2"/>
            <a:r>
              <a:rPr lang="en-IE" sz="2000" dirty="0" smtClean="0">
                <a:solidFill>
                  <a:srgbClr val="FF0000"/>
                </a:solidFill>
              </a:rPr>
              <a:t>S_NR=OLD.S_NR,</a:t>
            </a:r>
          </a:p>
          <a:p>
            <a:pPr lvl="2"/>
            <a:r>
              <a:rPr lang="en-IE" sz="2000" dirty="0" smtClean="0">
                <a:solidFill>
                  <a:srgbClr val="FF0000"/>
                </a:solidFill>
              </a:rPr>
              <a:t>S_NAME=OLD.S_NAME,</a:t>
            </a:r>
          </a:p>
          <a:p>
            <a:pPr lvl="2"/>
            <a:r>
              <a:rPr lang="en-IE" sz="2000" dirty="0" smtClean="0">
                <a:solidFill>
                  <a:srgbClr val="FF0000"/>
                </a:solidFill>
              </a:rPr>
              <a:t>STATUS=OLD.STATUS,</a:t>
            </a:r>
          </a:p>
          <a:p>
            <a:pPr lvl="2"/>
            <a:r>
              <a:rPr lang="en-IE" sz="2000" dirty="0" smtClean="0">
                <a:solidFill>
                  <a:srgbClr val="FF0000"/>
                </a:solidFill>
              </a:rPr>
              <a:t>S_CITY=OLD.S_CITY;</a:t>
            </a:r>
          </a:p>
          <a:p>
            <a:pPr lvl="1"/>
            <a:r>
              <a:rPr lang="en-IE" sz="2000" dirty="0" smtClean="0"/>
              <a:t>END</a:t>
            </a:r>
            <a:endParaRPr lang="en-IE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084168" y="2204864"/>
            <a:ext cx="2751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If using the WORKBENCH wizard just insert the code in RED between the BEGIN..END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Create AFTER_UPDATE trigger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72816"/>
            <a:ext cx="583371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/>
              <a:t>CREATE DEFINER</a:t>
            </a:r>
            <a:r>
              <a:rPr lang="en-IE" sz="1800" dirty="0" smtClean="0"/>
              <a:t>=</a:t>
            </a:r>
            <a:r>
              <a:rPr lang="en-IE" sz="1800" dirty="0"/>
              <a:t> CURRENT_USER</a:t>
            </a:r>
            <a:endParaRPr lang="en-IE" sz="1800" dirty="0" smtClean="0"/>
          </a:p>
          <a:p>
            <a:r>
              <a:rPr lang="en-IE" sz="1800" dirty="0" smtClean="0">
                <a:solidFill>
                  <a:srgbClr val="080808"/>
                </a:solidFill>
              </a:rPr>
              <a:t>TRIGGER </a:t>
            </a:r>
            <a:r>
              <a:rPr lang="en-IE" sz="1800" dirty="0" smtClean="0">
                <a:solidFill>
                  <a:srgbClr val="080808"/>
                </a:solidFill>
              </a:rPr>
              <a:t>`k0xxxxxx_parts</a:t>
            </a:r>
            <a:r>
              <a:rPr lang="en-IE" sz="1800" dirty="0" smtClean="0">
                <a:solidFill>
                  <a:srgbClr val="080808"/>
                </a:solidFill>
              </a:rPr>
              <a:t>`.`</a:t>
            </a:r>
            <a:r>
              <a:rPr lang="en-IE" sz="1800" dirty="0" smtClean="0"/>
              <a:t>suppliers_AFTER_UPDATE` </a:t>
            </a:r>
          </a:p>
          <a:p>
            <a:r>
              <a:rPr lang="en-IE" sz="1800" dirty="0" smtClean="0"/>
              <a:t>AFTER </a:t>
            </a:r>
            <a:r>
              <a:rPr lang="en-IE" sz="1800" dirty="0"/>
              <a:t>UPDATE ON `suppliers` </a:t>
            </a:r>
            <a:endParaRPr lang="en-IE" sz="1800" dirty="0" smtClean="0"/>
          </a:p>
          <a:p>
            <a:r>
              <a:rPr lang="en-IE" sz="1800" dirty="0" smtClean="0"/>
              <a:t>FOR </a:t>
            </a:r>
            <a:r>
              <a:rPr lang="en-IE" sz="1800" dirty="0"/>
              <a:t>EACH </a:t>
            </a:r>
            <a:r>
              <a:rPr lang="en-IE" sz="1800" dirty="0" smtClean="0"/>
              <a:t>ROW</a:t>
            </a:r>
          </a:p>
          <a:p>
            <a:pPr lvl="1"/>
            <a:r>
              <a:rPr lang="en-IE" sz="1800" dirty="0" smtClean="0"/>
              <a:t>BEGIN</a:t>
            </a:r>
          </a:p>
          <a:p>
            <a:pPr lvl="2"/>
            <a:r>
              <a:rPr lang="en-IE" sz="1800" dirty="0" smtClean="0">
                <a:solidFill>
                  <a:srgbClr val="FF0000"/>
                </a:solidFill>
              </a:rPr>
              <a:t>INSERT </a:t>
            </a:r>
            <a:r>
              <a:rPr lang="en-IE" sz="1800" dirty="0">
                <a:solidFill>
                  <a:srgbClr val="FF0000"/>
                </a:solidFill>
              </a:rPr>
              <a:t>INTO </a:t>
            </a:r>
            <a:r>
              <a:rPr lang="en-IE" sz="1800" dirty="0" err="1">
                <a:solidFill>
                  <a:srgbClr val="FF0000"/>
                </a:solidFill>
              </a:rPr>
              <a:t>suppliers_changelog</a:t>
            </a:r>
            <a:r>
              <a:rPr lang="en-IE" sz="1800" dirty="0">
                <a:solidFill>
                  <a:srgbClr val="FF0000"/>
                </a:solidFill>
              </a:rPr>
              <a:t>   </a:t>
            </a:r>
            <a:endParaRPr lang="en-IE" sz="1800" dirty="0" smtClean="0">
              <a:solidFill>
                <a:srgbClr val="FF0000"/>
              </a:solidFill>
            </a:endParaRPr>
          </a:p>
          <a:p>
            <a:pPr lvl="2"/>
            <a:r>
              <a:rPr lang="en-IE" sz="1800" dirty="0" smtClean="0">
                <a:solidFill>
                  <a:srgbClr val="FF0000"/>
                </a:solidFill>
              </a:rPr>
              <a:t>SET     </a:t>
            </a:r>
          </a:p>
          <a:p>
            <a:pPr lvl="3"/>
            <a:r>
              <a:rPr lang="en-IE" sz="1800" dirty="0" err="1" smtClean="0">
                <a:solidFill>
                  <a:srgbClr val="FF0000"/>
                </a:solidFill>
              </a:rPr>
              <a:t>eventType</a:t>
            </a:r>
            <a:r>
              <a:rPr lang="en-IE" sz="1800" dirty="0" smtClean="0">
                <a:solidFill>
                  <a:srgbClr val="FF0000"/>
                </a:solidFill>
              </a:rPr>
              <a:t> = '</a:t>
            </a:r>
            <a:r>
              <a:rPr lang="en-IE" sz="1800" dirty="0" err="1" smtClean="0">
                <a:solidFill>
                  <a:srgbClr val="FF0000"/>
                </a:solidFill>
              </a:rPr>
              <a:t>update_AFTER</a:t>
            </a:r>
            <a:r>
              <a:rPr lang="en-IE" sz="1800" dirty="0" smtClean="0">
                <a:solidFill>
                  <a:srgbClr val="FF0000"/>
                </a:solidFill>
              </a:rPr>
              <a:t>',   </a:t>
            </a:r>
          </a:p>
          <a:p>
            <a:pPr lvl="3"/>
            <a:r>
              <a:rPr lang="en-IE" sz="1800" dirty="0" err="1" smtClean="0">
                <a:solidFill>
                  <a:srgbClr val="FF0000"/>
                </a:solidFill>
              </a:rPr>
              <a:t>eventTimestamp</a:t>
            </a:r>
            <a:r>
              <a:rPr lang="en-IE" sz="1800" dirty="0" smtClean="0">
                <a:solidFill>
                  <a:srgbClr val="FF0000"/>
                </a:solidFill>
              </a:rPr>
              <a:t>=NOW(),    </a:t>
            </a:r>
          </a:p>
          <a:p>
            <a:pPr lvl="3"/>
            <a:r>
              <a:rPr lang="en-IE" sz="1800" dirty="0" smtClean="0">
                <a:solidFill>
                  <a:srgbClr val="FF0000"/>
                </a:solidFill>
              </a:rPr>
              <a:t>S_NR=OLD.S_NR,</a:t>
            </a:r>
          </a:p>
          <a:p>
            <a:pPr lvl="3"/>
            <a:r>
              <a:rPr lang="en-IE" sz="1800" dirty="0" smtClean="0">
                <a:solidFill>
                  <a:srgbClr val="FF0000"/>
                </a:solidFill>
              </a:rPr>
              <a:t>S_NAME=NEW.</a:t>
            </a:r>
          </a:p>
          <a:p>
            <a:pPr lvl="3"/>
            <a:r>
              <a:rPr lang="en-IE" sz="1800" dirty="0" smtClean="0">
                <a:solidFill>
                  <a:srgbClr val="FF0000"/>
                </a:solidFill>
              </a:rPr>
              <a:t>S_NAME,STATUS=NEW.STATUS,</a:t>
            </a:r>
          </a:p>
          <a:p>
            <a:pPr lvl="3"/>
            <a:r>
              <a:rPr lang="en-IE" sz="1800" dirty="0" smtClean="0">
                <a:solidFill>
                  <a:srgbClr val="FF0000"/>
                </a:solidFill>
              </a:rPr>
              <a:t>S_CITY=NEW.S_CITY;</a:t>
            </a:r>
          </a:p>
          <a:p>
            <a:pPr lvl="1"/>
            <a:r>
              <a:rPr lang="en-IE" sz="1800" dirty="0" smtClean="0"/>
              <a:t>END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3221114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Try it out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/>
              <a:t>Update any values in the supplier table (other than the supplier number)</a:t>
            </a:r>
          </a:p>
          <a:p>
            <a:r>
              <a:rPr lang="en-IE" sz="2400" dirty="0" smtClean="0"/>
              <a:t>Query the </a:t>
            </a:r>
            <a:r>
              <a:rPr lang="en-IE" sz="2400" i="1" dirty="0" err="1" smtClean="0"/>
              <a:t>supplier_changelog</a:t>
            </a:r>
            <a:r>
              <a:rPr lang="en-IE" sz="2400" dirty="0" smtClean="0"/>
              <a:t> </a:t>
            </a:r>
            <a:r>
              <a:rPr lang="en-IE" sz="2400" dirty="0" smtClean="0"/>
              <a:t>table before and after executing the UPDATE query</a:t>
            </a:r>
            <a:endParaRPr lang="en-IE" sz="2400" dirty="0" smtClean="0"/>
          </a:p>
          <a:p>
            <a:r>
              <a:rPr lang="en-IE" sz="2400" dirty="0" smtClean="0"/>
              <a:t>Check that the two triggers have </a:t>
            </a:r>
            <a:r>
              <a:rPr lang="en-IE" sz="2400" dirty="0" smtClean="0"/>
              <a:t>fired</a:t>
            </a:r>
            <a:endParaRPr lang="en-I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63673" y="3933056"/>
            <a:ext cx="4610558" cy="2308324"/>
          </a:xfrm>
          <a:prstGeom prst="rect">
            <a:avLst/>
          </a:prstGeom>
          <a:solidFill>
            <a:srgbClr val="080808"/>
          </a:solidFill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suppliers </a:t>
            </a:r>
            <a:r>
              <a:rPr lang="en-I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I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</a:p>
          <a:p>
            <a:r>
              <a:rPr lang="en-I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s.S_NAME</a:t>
            </a:r>
            <a:r>
              <a:rPr lang="en-I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'Jones</a:t>
            </a:r>
            <a:r>
              <a:rPr lang="en-I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I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s.STATUS</a:t>
            </a:r>
            <a:r>
              <a:rPr lang="en-I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45</a:t>
            </a:r>
            <a:r>
              <a:rPr lang="en-I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I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s.S_CITY</a:t>
            </a:r>
            <a:r>
              <a:rPr lang="en-I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'Ennis</a:t>
            </a:r>
            <a:r>
              <a:rPr lang="en-I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IE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I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s.S_NR</a:t>
            </a:r>
            <a:r>
              <a:rPr lang="en-I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'S3';</a:t>
            </a:r>
            <a:endParaRPr lang="en-I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50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8CA8-A9A3-4695-BB8F-1C568ADF6113}" type="slidenum">
              <a:rPr lang="en-US"/>
              <a:pPr/>
              <a:t>2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outcomes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Learning outcomes – the student will be able </a:t>
            </a:r>
            <a:r>
              <a:rPr lang="en-GB" dirty="0" smtClean="0"/>
              <a:t>to</a:t>
            </a:r>
          </a:p>
          <a:p>
            <a:pPr lvl="1"/>
            <a:r>
              <a:rPr lang="en-IE" i="1" dirty="0" smtClean="0"/>
              <a:t>Explain, Create and use TRIGGERS and VIEWS in MySQL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1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Stored Programs - Views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Views (including updatable views) are available in MySQL Server 5.6. </a:t>
            </a:r>
            <a:endParaRPr lang="en-IE" dirty="0" smtClean="0"/>
          </a:p>
          <a:p>
            <a:r>
              <a:rPr lang="en-IE" dirty="0" smtClean="0"/>
              <a:t>Views </a:t>
            </a:r>
            <a:r>
              <a:rPr lang="en-IE" dirty="0"/>
              <a:t>are stored queries that when invoked produce a result set. A view acts as a virtual table. </a:t>
            </a:r>
            <a:endParaRPr lang="en-IE" dirty="0" smtClean="0"/>
          </a:p>
          <a:p>
            <a:r>
              <a:rPr lang="en-IE" dirty="0" smtClean="0"/>
              <a:t>SQL Keywords:</a:t>
            </a:r>
          </a:p>
          <a:p>
            <a:pPr lvl="1"/>
            <a:r>
              <a:rPr lang="en-IE" dirty="0" smtClean="0"/>
              <a:t>CREATE VIEW</a:t>
            </a:r>
          </a:p>
          <a:p>
            <a:pPr lvl="1"/>
            <a:r>
              <a:rPr lang="en-IE" dirty="0" smtClean="0"/>
              <a:t>ALTER VIEW</a:t>
            </a:r>
          </a:p>
          <a:p>
            <a:pPr lvl="1"/>
            <a:r>
              <a:rPr lang="en-IE" dirty="0" smtClean="0"/>
              <a:t>DROP VIEW</a:t>
            </a:r>
          </a:p>
          <a:p>
            <a:r>
              <a:rPr lang="en-IE" dirty="0" smtClean="0"/>
              <a:t>Views can be created from any combination of other tables using SELECT and any valid expression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7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Views – advantages/disadvantages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dirty="0"/>
              <a:t>A database view allows you to simplify complex queries: a database view is defined by an SQL statement that associates with many underlying tables. You can use database view to hide the complexity of underlying tables to the end-users and external applications. Through a database view, you only have to use simple SQL statements instead of complex ones with many joins.</a:t>
            </a:r>
          </a:p>
          <a:p>
            <a:r>
              <a:rPr lang="en-IE" dirty="0"/>
              <a:t>A database view helps limit data access to specific users. You may not want a subset of sensitive data can be </a:t>
            </a:r>
            <a:r>
              <a:rPr lang="en-IE" dirty="0" err="1"/>
              <a:t>queryable</a:t>
            </a:r>
            <a:r>
              <a:rPr lang="en-IE" dirty="0"/>
              <a:t> by all users. You can use database views to expose only non-sensitive data to a specific group of users.</a:t>
            </a:r>
          </a:p>
          <a:p>
            <a:r>
              <a:rPr lang="en-IE" dirty="0"/>
              <a:t>A database view provides extra security layer. Security is a vital part of any relational database management system. Database views provides extra security for a database management system. A database view allows you to create only read-only view to expose read-only data to specific users. Users can only retrieve data in read-only view but cannot update it.</a:t>
            </a:r>
          </a:p>
          <a:p>
            <a:r>
              <a:rPr lang="en-IE" dirty="0"/>
              <a:t>A database view enables computed columns. </a:t>
            </a:r>
            <a:endParaRPr lang="en-IE" dirty="0" smtClean="0"/>
          </a:p>
          <a:p>
            <a:r>
              <a:rPr lang="en-IE" dirty="0"/>
              <a:t>Performance: querying data from a database view can be slow especially if the view is created based on other views.</a:t>
            </a:r>
          </a:p>
          <a:p>
            <a:r>
              <a:rPr lang="en-IE" dirty="0"/>
              <a:t>Tables dependency: you create view based on underlying tables of the a database. Whenever you change the structure of those tables that view associates with, you have to change the view as well.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70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View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With reference to the Parts Database – lets say we would like a table that would contain the latest shipping cost for materials. </a:t>
            </a:r>
          </a:p>
          <a:p>
            <a:r>
              <a:rPr lang="en-IE" dirty="0" smtClean="0"/>
              <a:t>Assume shipping cost is calculated based on weight – </a:t>
            </a:r>
            <a:r>
              <a:rPr lang="en-IE" dirty="0" err="1" smtClean="0"/>
              <a:t>eg</a:t>
            </a:r>
            <a:r>
              <a:rPr lang="en-IE" dirty="0" smtClean="0"/>
              <a:t> 35 euro per KG</a:t>
            </a:r>
          </a:p>
          <a:p>
            <a:r>
              <a:rPr lang="en-IE" dirty="0" smtClean="0"/>
              <a:t>In the PARTS table the weight of each item is available. </a:t>
            </a:r>
          </a:p>
          <a:p>
            <a:r>
              <a:rPr lang="en-IE" dirty="0" smtClean="0"/>
              <a:t>In the PARTS_REQUIRED table the number of parts from each supplier and for each project is listed. </a:t>
            </a:r>
          </a:p>
          <a:p>
            <a:r>
              <a:rPr lang="en-IE" dirty="0" smtClean="0"/>
              <a:t>We can get the cost of shipping any part based on its weight (in KG) multiplied by its shipping cost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961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 a SELECT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406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 </a:t>
            </a:r>
            <a:r>
              <a:rPr lang="en-I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p.S_NR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I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SupplierNr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p.PART_NR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I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PartNr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p.PROJ_NR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I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ProjectNr</a:t>
            </a:r>
            <a:r>
              <a:rPr lang="en-I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IE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((</a:t>
            </a:r>
            <a:r>
              <a:rPr lang="en-I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p.REQUIRED_QTY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I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pa.WEIGHT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)/1000)*43 AS SHIPPING_COST</a:t>
            </a:r>
          </a:p>
          <a:p>
            <a:pPr marL="0" indent="0"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   </a:t>
            </a:r>
            <a:r>
              <a:rPr lang="en-I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project_parts_required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p, parts pa</a:t>
            </a:r>
          </a:p>
          <a:p>
            <a:pPr marL="0" indent="0"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  </a:t>
            </a:r>
            <a:r>
              <a:rPr lang="en-I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p.PART_NR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pa.P_NR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645024"/>
            <a:ext cx="5544616" cy="21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Next… as a 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550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MATERIALS_SHIPPING_COST</a:t>
            </a:r>
          </a:p>
          <a:p>
            <a:pPr marL="0" indent="0">
              <a:buNone/>
            </a:pPr>
            <a:r>
              <a:rPr lang="en-IE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pPr marL="0" indent="0"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 </a:t>
            </a:r>
            <a:r>
              <a:rPr lang="en-I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p.S_NR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I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SupplierNr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p.PART_NR</a:t>
            </a:r>
            <a:r>
              <a:rPr lang="en-I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I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PartNr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p.PROJ_NR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I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ProjectNr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       ((</a:t>
            </a:r>
            <a:r>
              <a:rPr lang="en-I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p.REQUIRED_QTY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I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pa.WEIGHT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)/1000)*43 AS SHIPPING_COST</a:t>
            </a:r>
          </a:p>
          <a:p>
            <a:pPr marL="0" indent="0"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   </a:t>
            </a:r>
            <a:r>
              <a:rPr lang="en-I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project_parts_required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p, parts pa</a:t>
            </a:r>
          </a:p>
          <a:p>
            <a:pPr marL="0" indent="0"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  </a:t>
            </a:r>
            <a:r>
              <a:rPr lang="en-I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p.PART_NR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pa.P_NR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472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Use the 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Lets say we want to know the shipping costs for each project – we can use the view:</a:t>
            </a:r>
            <a:endParaRPr lang="en-IE" dirty="0"/>
          </a:p>
          <a:p>
            <a:pPr marL="548640" lvl="2" indent="0">
              <a:buNone/>
            </a:pP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548640" lvl="2" indent="0">
              <a:buNone/>
            </a:pP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ProjectNr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548640" lvl="2" indent="0">
              <a:buNone/>
            </a:pP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SUM(SHIPPING_COST) AS </a:t>
            </a:r>
            <a:r>
              <a:rPr lang="en-I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ProjectShippingCost</a:t>
            </a:r>
            <a:endParaRPr lang="en-I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0">
              <a:buNone/>
            </a:pP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marL="548640" lvl="2" indent="0">
              <a:buNone/>
            </a:pP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materials_shipping_cost</a:t>
            </a:r>
            <a:endParaRPr lang="en-I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0">
              <a:buNone/>
            </a:pP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marL="548640" lvl="2" indent="0">
              <a:buNone/>
            </a:pP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ProjectNr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324794"/>
              </p:ext>
            </p:extLst>
          </p:nvPr>
        </p:nvGraphicFramePr>
        <p:xfrm>
          <a:off x="5364088" y="3813048"/>
          <a:ext cx="3472064" cy="2801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3190"/>
                <a:gridCol w="1958874"/>
              </a:tblGrid>
              <a:tr h="518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000">
                          <a:effectLst/>
                        </a:rPr>
                        <a:t>ProjectNr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err="1">
                          <a:effectLst/>
                        </a:rPr>
                        <a:t>ProjectShippingCost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2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000">
                          <a:effectLst/>
                        </a:rPr>
                        <a:t>J1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000">
                          <a:effectLst/>
                        </a:rPr>
                        <a:t>412.8000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2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000">
                          <a:effectLst/>
                        </a:rPr>
                        <a:t>J2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000">
                          <a:effectLst/>
                        </a:rPr>
                        <a:t>808.4000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2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000">
                          <a:effectLst/>
                        </a:rPr>
                        <a:t>J3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000">
                          <a:effectLst/>
                        </a:rPr>
                        <a:t>537.5000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2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000">
                          <a:effectLst/>
                        </a:rPr>
                        <a:t>J4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000">
                          <a:effectLst/>
                        </a:rPr>
                        <a:t>2162.9000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2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000">
                          <a:effectLst/>
                        </a:rPr>
                        <a:t>J5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000">
                          <a:effectLst/>
                        </a:rPr>
                        <a:t>696.6000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2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000">
                          <a:effectLst/>
                        </a:rPr>
                        <a:t>J6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000">
                          <a:effectLst/>
                        </a:rPr>
                        <a:t>292.4000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2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000">
                          <a:effectLst/>
                        </a:rPr>
                        <a:t>J7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2000" dirty="0">
                          <a:effectLst/>
                        </a:rPr>
                        <a:t>881.5000</a:t>
                      </a:r>
                      <a:endParaRPr lang="en-I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0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Updateable/</a:t>
            </a:r>
            <a:r>
              <a:rPr lang="en-IE" dirty="0" err="1" smtClean="0"/>
              <a:t>Insertable</a:t>
            </a:r>
            <a:r>
              <a:rPr lang="en-IE" dirty="0" smtClean="0"/>
              <a:t> Views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Some views are updatable. That is, you can use them in statements such as UPDATE, DELETE, or INSERT to update the contents of the underlying table. </a:t>
            </a:r>
            <a:endParaRPr lang="en-IE" dirty="0" smtClean="0"/>
          </a:p>
          <a:p>
            <a:r>
              <a:rPr lang="en-IE" dirty="0" smtClean="0"/>
              <a:t>For </a:t>
            </a:r>
            <a:r>
              <a:rPr lang="en-IE" dirty="0"/>
              <a:t>a view to be updatable, there must be a one-to-one relationship between the rows in the view and the rows in the underlying </a:t>
            </a:r>
            <a:r>
              <a:rPr lang="en-IE" dirty="0" smtClean="0"/>
              <a:t>table.</a:t>
            </a:r>
          </a:p>
          <a:p>
            <a:r>
              <a:rPr lang="en-IE" dirty="0" smtClean="0"/>
              <a:t>Certain constructs make a view non-updateable – </a:t>
            </a:r>
            <a:r>
              <a:rPr lang="en-IE" dirty="0" err="1" smtClean="0"/>
              <a:t>eg</a:t>
            </a:r>
            <a:r>
              <a:rPr lang="en-IE" dirty="0" smtClean="0"/>
              <a:t> Aggregate Functions (SUM, AVG..), GROUP BY , some Joins and so on.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831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3819</TotalTime>
  <Words>1144</Words>
  <Application>Microsoft Office PowerPoint</Application>
  <PresentationFormat>On-screen Show (4:3)</PresentationFormat>
  <Paragraphs>162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Georgia</vt:lpstr>
      <vt:lpstr>Times New Roman</vt:lpstr>
      <vt:lpstr>Wingdings</vt:lpstr>
      <vt:lpstr>Wingdings 2</vt:lpstr>
      <vt:lpstr>Civic</vt:lpstr>
      <vt:lpstr>SQL – Stored Programs  – Triggers &amp; Views</vt:lpstr>
      <vt:lpstr>Learning outcomes</vt:lpstr>
      <vt:lpstr>Stored Programs - Views</vt:lpstr>
      <vt:lpstr>Views – advantages/disadvantages</vt:lpstr>
      <vt:lpstr>View Example</vt:lpstr>
      <vt:lpstr>As a SELECT</vt:lpstr>
      <vt:lpstr>Next… as a VIEW</vt:lpstr>
      <vt:lpstr>Use the view</vt:lpstr>
      <vt:lpstr>Updateable/Insertable Views</vt:lpstr>
      <vt:lpstr>Updateable View</vt:lpstr>
      <vt:lpstr>Update the view</vt:lpstr>
      <vt:lpstr>SQL Triggers</vt:lpstr>
      <vt:lpstr>Triggers are named objects in the DB</vt:lpstr>
      <vt:lpstr>Create a Trigger in  MySQL</vt:lpstr>
      <vt:lpstr>But First..Create a LOG table for suppliers</vt:lpstr>
      <vt:lpstr>Create trigger (workbench)</vt:lpstr>
      <vt:lpstr>Create BEFORE UPDATE trigger (code) </vt:lpstr>
      <vt:lpstr>Create AFTER_UPDATE trigger</vt:lpstr>
      <vt:lpstr>Try it 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Gerry.Guinane</dc:creator>
  <cp:lastModifiedBy>Gerry.Guinane</cp:lastModifiedBy>
  <cp:revision>117</cp:revision>
  <dcterms:created xsi:type="dcterms:W3CDTF">1601-01-01T00:00:00Z</dcterms:created>
  <dcterms:modified xsi:type="dcterms:W3CDTF">2016-10-24T11:50:02Z</dcterms:modified>
</cp:coreProperties>
</file>