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8"/>
  </p:notesMasterIdLst>
  <p:sldIdLst>
    <p:sldId id="256" r:id="rId2"/>
    <p:sldId id="257" r:id="rId3"/>
    <p:sldId id="258" r:id="rId4"/>
    <p:sldId id="259" r:id="rId5"/>
    <p:sldId id="260" r:id="rId6"/>
    <p:sldId id="261" r:id="rId7"/>
    <p:sldId id="286"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8" r:id="rId30"/>
    <p:sldId id="284" r:id="rId31"/>
    <p:sldId id="285" r:id="rId32"/>
    <p:sldId id="287" r:id="rId33"/>
    <p:sldId id="289" r:id="rId34"/>
    <p:sldId id="291" r:id="rId35"/>
    <p:sldId id="290" r:id="rId36"/>
    <p:sldId id="292" r:id="rId3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80808"/>
    <a:srgbClr val="FF3300"/>
    <a:srgbClr val="99FF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1" autoAdjust="0"/>
    <p:restoredTop sz="60853" autoAdjust="0"/>
  </p:normalViewPr>
  <p:slideViewPr>
    <p:cSldViewPr>
      <p:cViewPr varScale="1">
        <p:scale>
          <a:sx n="50" d="100"/>
          <a:sy n="50" d="100"/>
        </p:scale>
        <p:origin x="2040"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18F6490-2F03-45D9-A988-C5E6D5392FEA}" type="slidenum">
              <a:rPr lang="en-US"/>
              <a:pPr>
                <a:defRPr/>
              </a:pPr>
              <a:t>‹#›</a:t>
            </a:fld>
            <a:endParaRPr lang="en-US"/>
          </a:p>
        </p:txBody>
      </p:sp>
    </p:spTree>
    <p:extLst>
      <p:ext uri="{BB962C8B-B14F-4D97-AF65-F5344CB8AC3E}">
        <p14:creationId xmlns:p14="http://schemas.microsoft.com/office/powerpoint/2010/main" val="1485129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&lt;html&gt;</a:t>
            </a:r>
          </a:p>
          <a:p>
            <a:r>
              <a:rPr lang="en-US" dirty="0" smtClean="0"/>
              <a:t>&lt;head&gt;</a:t>
            </a:r>
          </a:p>
          <a:p>
            <a:r>
              <a:rPr lang="en-US" dirty="0" smtClean="0"/>
              <a:t>&lt;title&gt;Data Driven Applications II – Topic 1&lt;/title&gt;</a:t>
            </a:r>
          </a:p>
          <a:p>
            <a:r>
              <a:rPr lang="en-US" dirty="0" smtClean="0"/>
              <a:t>&lt;/head&gt;</a:t>
            </a:r>
          </a:p>
          <a:p>
            <a:endParaRPr lang="en-US" dirty="0" smtClean="0"/>
          </a:p>
          <a:p>
            <a:r>
              <a:rPr lang="en-US" dirty="0" smtClean="0"/>
              <a:t>&lt;body&gt;</a:t>
            </a:r>
          </a:p>
          <a:p>
            <a:r>
              <a:rPr lang="en-US" dirty="0" smtClean="0"/>
              <a:t>&lt;h3&gt;Welcome to DDA II homepage&lt;/h3&gt;</a:t>
            </a:r>
          </a:p>
          <a:p>
            <a:r>
              <a:rPr lang="en-US" dirty="0" smtClean="0"/>
              <a:t>&lt;p&gt;Welcome to the second module of this </a:t>
            </a:r>
            <a:r>
              <a:rPr lang="en-US" dirty="0" err="1" smtClean="0"/>
              <a:t>series.Here</a:t>
            </a:r>
            <a:r>
              <a:rPr lang="en-US" dirty="0" smtClean="0"/>
              <a:t> is a hyperlink to &lt;a </a:t>
            </a:r>
            <a:r>
              <a:rPr lang="en-US" dirty="0" err="1" smtClean="0"/>
              <a:t>href</a:t>
            </a:r>
            <a:r>
              <a:rPr lang="en-US" dirty="0" smtClean="0"/>
              <a:t>="http://moodle.lit.ie"&gt; </a:t>
            </a:r>
            <a:r>
              <a:rPr lang="en-US" dirty="0" err="1" smtClean="0"/>
              <a:t>moodle</a:t>
            </a:r>
            <a:r>
              <a:rPr lang="en-US" dirty="0" smtClean="0"/>
              <a:t>&lt;/a&gt;</a:t>
            </a:r>
          </a:p>
          <a:p>
            <a:endParaRPr lang="en-US" dirty="0" smtClean="0"/>
          </a:p>
          <a:p>
            <a:r>
              <a:rPr lang="en-US" dirty="0" smtClean="0"/>
              <a:t>&lt;/body&gt;</a:t>
            </a:r>
          </a:p>
          <a:p>
            <a:endParaRPr lang="en-US" dirty="0" smtClean="0"/>
          </a:p>
          <a:p>
            <a:r>
              <a:rPr lang="en-US" dirty="0" smtClean="0"/>
              <a:t>&lt;/html&gt;</a:t>
            </a:r>
            <a:endParaRPr lang="en-US" dirty="0"/>
          </a:p>
        </p:txBody>
      </p:sp>
      <p:sp>
        <p:nvSpPr>
          <p:cNvPr id="4" name="Slide Number Placeholder 3"/>
          <p:cNvSpPr>
            <a:spLocks noGrp="1"/>
          </p:cNvSpPr>
          <p:nvPr>
            <p:ph type="sldNum" sz="quarter" idx="10"/>
          </p:nvPr>
        </p:nvSpPr>
        <p:spPr/>
        <p:txBody>
          <a:bodyPr/>
          <a:lstStyle/>
          <a:p>
            <a:pPr>
              <a:defRPr/>
            </a:pPr>
            <a:fld id="{E18F6490-2F03-45D9-A988-C5E6D5392FEA}" type="slidenum">
              <a:rPr lang="en-US" smtClean="0"/>
              <a:pPr>
                <a:defRPr/>
              </a:pPr>
              <a:t>29</a:t>
            </a:fld>
            <a:endParaRPr lang="en-US"/>
          </a:p>
        </p:txBody>
      </p:sp>
    </p:spTree>
    <p:extLst>
      <p:ext uri="{BB962C8B-B14F-4D97-AF65-F5344CB8AC3E}">
        <p14:creationId xmlns:p14="http://schemas.microsoft.com/office/powerpoint/2010/main" val="653269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D322096B-25B5-4421-9EE9-0E6FCCAC45D7}"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
        <p:nvSpPr>
          <p:cNvPr id="20" name="Text Box 9"/>
          <p:cNvSpPr txBox="1">
            <a:spLocks noChangeArrowheads="1"/>
          </p:cNvSpPr>
          <p:nvPr userDrawn="1"/>
        </p:nvSpPr>
        <p:spPr bwMode="auto">
          <a:xfrm rot="16200000">
            <a:off x="8591550" y="338138"/>
            <a:ext cx="890588" cy="214312"/>
          </a:xfrm>
          <a:prstGeom prst="rect">
            <a:avLst/>
          </a:prstGeom>
          <a:noFill/>
          <a:ln w="9525">
            <a:noFill/>
            <a:miter lim="800000"/>
            <a:headEnd/>
            <a:tailEnd/>
          </a:ln>
          <a:effectLst/>
        </p:spPr>
        <p:txBody>
          <a:bodyPr wrap="none">
            <a:spAutoFit/>
          </a:bodyPr>
          <a:lstStyle/>
          <a:p>
            <a:pPr>
              <a:defRPr/>
            </a:pPr>
            <a:r>
              <a:rPr lang="en-US" sz="800">
                <a:solidFill>
                  <a:srgbClr val="FF3300"/>
                </a:solidFill>
                <a:cs typeface="Times New Roman" pitchFamily="18" charset="0"/>
              </a:rPr>
              <a:t>© </a:t>
            </a:r>
            <a:r>
              <a:rPr lang="en-IE" sz="800">
                <a:solidFill>
                  <a:srgbClr val="FF3300"/>
                </a:solidFill>
              </a:rPr>
              <a:t>Gerry Guinane</a:t>
            </a:r>
            <a:endParaRPr lang="en-US" sz="800">
              <a:solidFill>
                <a:srgbClr val="FF33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9D9472B-6BB3-45DB-8801-99835CC5E5D9}"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176585E7-285B-4193-8BBE-2CC77F55F140}"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D97DA09C-28D6-4278-AF17-1420A6E6AE4E}"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295C973A-BCB4-4D53-AAAF-B3D2AC50BBF2}"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197C3D-DB51-4F50-827A-7E985BEBCE01}"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534C4316-36AE-4BFA-B330-702AD519E2C6}"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03EC2FCF-4F3A-4BA3-84D3-FB86900F7757}"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11AD07F8-1818-4725-B4DA-1E02FA28DF0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6FB2D096-D587-4357-AE22-A157B00780E2}"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55F19D95-5B3A-4069-921C-C326F8F56BAE}"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80F7690A-CFF7-47B3-BB98-87E5066D9B8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apache.org/"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apachefriends.org/en/xampp.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atspace.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p:txBody>
          <a:bodyPr>
            <a:normAutofit fontScale="77500" lnSpcReduction="20000"/>
          </a:bodyPr>
          <a:lstStyle/>
          <a:p>
            <a:pPr eaLnBrk="1" hangingPunct="1">
              <a:defRPr/>
            </a:pPr>
            <a:endParaRPr lang="en-GB" sz="2800" dirty="0" smtClean="0"/>
          </a:p>
          <a:p>
            <a:pPr eaLnBrk="1" hangingPunct="1">
              <a:defRPr/>
            </a:pPr>
            <a:r>
              <a:rPr lang="en-GB" sz="2800" dirty="0" smtClean="0"/>
              <a:t>Client-Server Architecture</a:t>
            </a:r>
          </a:p>
          <a:p>
            <a:pPr eaLnBrk="1" hangingPunct="1">
              <a:defRPr/>
            </a:pPr>
            <a:r>
              <a:rPr lang="en-GB" sz="2800" dirty="0" smtClean="0"/>
              <a:t>Web hosting</a:t>
            </a:r>
          </a:p>
          <a:p>
            <a:pPr eaLnBrk="1" hangingPunct="1">
              <a:defRPr/>
            </a:pPr>
            <a:r>
              <a:rPr lang="en-GB" sz="2800" dirty="0" smtClean="0"/>
              <a:t>Web Servers</a:t>
            </a:r>
            <a:endParaRPr lang="en-US" sz="2800" dirty="0" smtClean="0"/>
          </a:p>
        </p:txBody>
      </p:sp>
      <p:sp>
        <p:nvSpPr>
          <p:cNvPr id="3077" name="Text Box 6"/>
          <p:cNvSpPr txBox="1">
            <a:spLocks noChangeArrowheads="1"/>
          </p:cNvSpPr>
          <p:nvPr/>
        </p:nvSpPr>
        <p:spPr bwMode="auto">
          <a:xfrm>
            <a:off x="231775" y="6257925"/>
            <a:ext cx="2202911" cy="461665"/>
          </a:xfrm>
          <a:prstGeom prst="rect">
            <a:avLst/>
          </a:prstGeom>
          <a:noFill/>
          <a:ln w="9525">
            <a:noFill/>
            <a:miter lim="800000"/>
            <a:headEnd/>
            <a:tailEnd/>
          </a:ln>
        </p:spPr>
        <p:txBody>
          <a:bodyPr wrap="none">
            <a:spAutoFit/>
          </a:bodyPr>
          <a:lstStyle/>
          <a:p>
            <a:r>
              <a:rPr lang="en-IE" dirty="0"/>
              <a:t>W</a:t>
            </a:r>
            <a:r>
              <a:rPr lang="en-IE" dirty="0" smtClean="0"/>
              <a:t>eb Apps - </a:t>
            </a:r>
            <a:r>
              <a:rPr lang="en-IE" dirty="0" smtClean="0"/>
              <a:t>L01</a:t>
            </a:r>
            <a:endParaRPr lang="en-US" dirty="0"/>
          </a:p>
        </p:txBody>
      </p:sp>
      <p:pic>
        <p:nvPicPr>
          <p:cNvPr id="3078"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3598863" cy="1230313"/>
          </a:xfrm>
          <a:prstGeom prst="rect">
            <a:avLst/>
          </a:prstGeom>
          <a:noFill/>
          <a:ln w="9525">
            <a:noFill/>
            <a:miter lim="800000"/>
            <a:headEnd/>
            <a:tailEnd/>
          </a:ln>
        </p:spPr>
      </p:pic>
      <p:sp>
        <p:nvSpPr>
          <p:cNvPr id="6" name="Title 5"/>
          <p:cNvSpPr>
            <a:spLocks noGrp="1"/>
          </p:cNvSpPr>
          <p:nvPr>
            <p:ph type="ctrTitle"/>
          </p:nvPr>
        </p:nvSpPr>
        <p:spPr>
          <a:xfrm>
            <a:off x="685800" y="1340768"/>
            <a:ext cx="7772400" cy="792832"/>
          </a:xfrm>
        </p:spPr>
        <p:txBody>
          <a:bodyPr>
            <a:normAutofit fontScale="90000"/>
          </a:bodyPr>
          <a:lstStyle/>
          <a:p>
            <a:r>
              <a:rPr lang="en-GB" sz="4400" dirty="0" smtClean="0"/>
              <a:t>Data Driven Applications</a:t>
            </a:r>
            <a:br>
              <a:rPr lang="en-GB" sz="4400"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a:t>WWW and Client-Server</a:t>
            </a:r>
          </a:p>
        </p:txBody>
      </p:sp>
      <p:sp>
        <p:nvSpPr>
          <p:cNvPr id="61443" name="Rectangle 3"/>
          <p:cNvSpPr>
            <a:spLocks noGrp="1" noChangeArrowheads="1"/>
          </p:cNvSpPr>
          <p:nvPr>
            <p:ph type="body" idx="1"/>
          </p:nvPr>
        </p:nvSpPr>
        <p:spPr/>
        <p:txBody>
          <a:bodyPr/>
          <a:lstStyle/>
          <a:p>
            <a:r>
              <a:rPr lang="en-IE"/>
              <a:t>The following slides illustrate the client-server process used to download a typical web page</a:t>
            </a:r>
          </a:p>
          <a:p>
            <a:r>
              <a:rPr lang="en-IE"/>
              <a:t>Components</a:t>
            </a:r>
          </a:p>
          <a:p>
            <a:pPr lvl="1"/>
            <a:r>
              <a:rPr lang="en-IE"/>
              <a:t>Web http Server (IIS,Apache, ..)</a:t>
            </a:r>
          </a:p>
          <a:p>
            <a:pPr lvl="1"/>
            <a:r>
              <a:rPr lang="en-IE"/>
              <a:t>Web Browser (Explorer, Mozilla Firefox ..)</a:t>
            </a:r>
          </a:p>
          <a:p>
            <a:pPr lvl="1"/>
            <a:r>
              <a:rPr lang="en-IE"/>
              <a:t>Domain Name System Server (DNS)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51520" y="0"/>
            <a:ext cx="4991100" cy="1143000"/>
          </a:xfrm>
        </p:spPr>
        <p:txBody>
          <a:bodyPr>
            <a:normAutofit/>
          </a:bodyPr>
          <a:lstStyle/>
          <a:p>
            <a:r>
              <a:rPr lang="en-IE" sz="3200" dirty="0"/>
              <a:t>WWW and client server process </a:t>
            </a:r>
            <a:endParaRPr lang="en-US" sz="3200" dirty="0"/>
          </a:p>
        </p:txBody>
      </p:sp>
      <p:sp>
        <p:nvSpPr>
          <p:cNvPr id="62467"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IE">
                <a:solidFill>
                  <a:schemeClr val="bg2"/>
                </a:solidFill>
              </a:rPr>
              <a:t>Internet</a:t>
            </a:r>
            <a:endParaRPr lang="en-US">
              <a:solidFill>
                <a:schemeClr val="bg2"/>
              </a:solidFill>
            </a:endParaRPr>
          </a:p>
        </p:txBody>
      </p:sp>
      <p:sp>
        <p:nvSpPr>
          <p:cNvPr id="62468" name="Line 4"/>
          <p:cNvSpPr>
            <a:spLocks noChangeShapeType="1"/>
          </p:cNvSpPr>
          <p:nvPr/>
        </p:nvSpPr>
        <p:spPr bwMode="auto">
          <a:xfrm>
            <a:off x="2916238" y="2492375"/>
            <a:ext cx="360362" cy="360363"/>
          </a:xfrm>
          <a:prstGeom prst="line">
            <a:avLst/>
          </a:prstGeom>
          <a:noFill/>
          <a:ln w="28575">
            <a:solidFill>
              <a:srgbClr val="FF3300"/>
            </a:solidFill>
            <a:round/>
            <a:headEnd/>
            <a:tailEnd/>
          </a:ln>
          <a:effectLst/>
        </p:spPr>
        <p:txBody>
          <a:bodyPr wrap="none"/>
          <a:lstStyle/>
          <a:p>
            <a:endParaRPr lang="en-US"/>
          </a:p>
        </p:txBody>
      </p:sp>
      <p:sp>
        <p:nvSpPr>
          <p:cNvPr id="62469" name="Line 5"/>
          <p:cNvSpPr>
            <a:spLocks noChangeShapeType="1"/>
          </p:cNvSpPr>
          <p:nvPr/>
        </p:nvSpPr>
        <p:spPr bwMode="auto">
          <a:xfrm>
            <a:off x="1547813" y="3141663"/>
            <a:ext cx="1223962" cy="358775"/>
          </a:xfrm>
          <a:prstGeom prst="line">
            <a:avLst/>
          </a:prstGeom>
          <a:noFill/>
          <a:ln w="28575">
            <a:solidFill>
              <a:srgbClr val="FF3300"/>
            </a:solidFill>
            <a:round/>
            <a:headEnd/>
            <a:tailEnd/>
          </a:ln>
          <a:effectLst/>
        </p:spPr>
        <p:txBody>
          <a:bodyPr wrap="none"/>
          <a:lstStyle/>
          <a:p>
            <a:endParaRPr lang="en-US"/>
          </a:p>
        </p:txBody>
      </p:sp>
      <p:sp>
        <p:nvSpPr>
          <p:cNvPr id="62470" name="Line 6"/>
          <p:cNvSpPr>
            <a:spLocks noChangeShapeType="1"/>
          </p:cNvSpPr>
          <p:nvPr/>
        </p:nvSpPr>
        <p:spPr bwMode="auto">
          <a:xfrm flipH="1">
            <a:off x="2195513" y="4149725"/>
            <a:ext cx="576262" cy="431800"/>
          </a:xfrm>
          <a:prstGeom prst="line">
            <a:avLst/>
          </a:prstGeom>
          <a:noFill/>
          <a:ln w="28575">
            <a:solidFill>
              <a:srgbClr val="FF3300"/>
            </a:solidFill>
            <a:round/>
            <a:headEnd/>
            <a:tailEnd/>
          </a:ln>
          <a:effectLst/>
        </p:spPr>
        <p:txBody>
          <a:bodyPr wrap="none"/>
          <a:lstStyle/>
          <a:p>
            <a:endParaRPr lang="en-US"/>
          </a:p>
        </p:txBody>
      </p:sp>
      <p:sp>
        <p:nvSpPr>
          <p:cNvPr id="62471" name="Line 7"/>
          <p:cNvSpPr>
            <a:spLocks noChangeShapeType="1"/>
          </p:cNvSpPr>
          <p:nvPr/>
        </p:nvSpPr>
        <p:spPr bwMode="auto">
          <a:xfrm>
            <a:off x="5003800" y="4365625"/>
            <a:ext cx="360363" cy="576263"/>
          </a:xfrm>
          <a:prstGeom prst="line">
            <a:avLst/>
          </a:prstGeom>
          <a:noFill/>
          <a:ln w="28575">
            <a:solidFill>
              <a:srgbClr val="FF3300"/>
            </a:solidFill>
            <a:round/>
            <a:headEnd/>
            <a:tailEnd/>
          </a:ln>
          <a:effectLst/>
        </p:spPr>
        <p:txBody>
          <a:bodyPr wrap="none"/>
          <a:lstStyle/>
          <a:p>
            <a:endParaRPr lang="en-US"/>
          </a:p>
        </p:txBody>
      </p:sp>
      <p:sp>
        <p:nvSpPr>
          <p:cNvPr id="62472" name="Line 8"/>
          <p:cNvSpPr>
            <a:spLocks noChangeShapeType="1"/>
          </p:cNvSpPr>
          <p:nvPr/>
        </p:nvSpPr>
        <p:spPr bwMode="auto">
          <a:xfrm flipV="1">
            <a:off x="5508625" y="3500438"/>
            <a:ext cx="719138" cy="215900"/>
          </a:xfrm>
          <a:prstGeom prst="line">
            <a:avLst/>
          </a:prstGeom>
          <a:noFill/>
          <a:ln w="28575">
            <a:solidFill>
              <a:srgbClr val="FF3300"/>
            </a:solidFill>
            <a:round/>
            <a:headEnd/>
            <a:tailEnd/>
          </a:ln>
          <a:effectLst/>
        </p:spPr>
        <p:txBody>
          <a:bodyPr wrap="none"/>
          <a:lstStyle/>
          <a:p>
            <a:endParaRPr lang="en-US"/>
          </a:p>
        </p:txBody>
      </p:sp>
      <p:sp>
        <p:nvSpPr>
          <p:cNvPr id="62473" name="Line 9"/>
          <p:cNvSpPr>
            <a:spLocks noChangeShapeType="1"/>
          </p:cNvSpPr>
          <p:nvPr/>
        </p:nvSpPr>
        <p:spPr bwMode="auto">
          <a:xfrm flipV="1">
            <a:off x="5292725" y="2420938"/>
            <a:ext cx="719138" cy="576262"/>
          </a:xfrm>
          <a:prstGeom prst="line">
            <a:avLst/>
          </a:prstGeom>
          <a:noFill/>
          <a:ln w="28575">
            <a:solidFill>
              <a:srgbClr val="FF3300"/>
            </a:solidFill>
            <a:round/>
            <a:headEnd/>
            <a:tailEnd/>
          </a:ln>
          <a:effectLst/>
        </p:spPr>
        <p:txBody>
          <a:bodyPr wrap="none"/>
          <a:lstStyle/>
          <a:p>
            <a:endParaRPr lang="en-US"/>
          </a:p>
        </p:txBody>
      </p:sp>
      <p:sp>
        <p:nvSpPr>
          <p:cNvPr id="62474" name="Text Box 10"/>
          <p:cNvSpPr txBox="1">
            <a:spLocks noChangeArrowheads="1"/>
          </p:cNvSpPr>
          <p:nvPr/>
        </p:nvSpPr>
        <p:spPr bwMode="auto">
          <a:xfrm>
            <a:off x="5580063" y="5876925"/>
            <a:ext cx="2452979" cy="830997"/>
          </a:xfrm>
          <a:prstGeom prst="rect">
            <a:avLst/>
          </a:prstGeom>
          <a:solidFill>
            <a:schemeClr val="hlink"/>
          </a:solidFill>
          <a:ln w="9525">
            <a:solidFill>
              <a:schemeClr val="hlink"/>
            </a:solidFill>
            <a:miter lim="800000"/>
            <a:headEnd/>
            <a:tailEnd/>
          </a:ln>
          <a:effectLst/>
        </p:spPr>
        <p:txBody>
          <a:bodyPr wrap="none">
            <a:spAutoFit/>
          </a:bodyPr>
          <a:lstStyle/>
          <a:p>
            <a:r>
              <a:rPr lang="en-US" dirty="0" smtClean="0">
                <a:solidFill>
                  <a:srgbClr val="FF0000"/>
                </a:solidFill>
              </a:rPr>
              <a:t>69.16.175.42</a:t>
            </a:r>
            <a:endParaRPr lang="en-IE" dirty="0">
              <a:solidFill>
                <a:srgbClr val="FF0000"/>
              </a:solidFill>
            </a:endParaRPr>
          </a:p>
          <a:p>
            <a:r>
              <a:rPr lang="en-IE" dirty="0">
                <a:solidFill>
                  <a:schemeClr val="bg2"/>
                </a:solidFill>
              </a:rPr>
              <a:t>www.irishrugby.ie</a:t>
            </a:r>
            <a:endParaRPr lang="en-US" dirty="0">
              <a:solidFill>
                <a:schemeClr val="bg2"/>
              </a:solidFill>
            </a:endParaRPr>
          </a:p>
        </p:txBody>
      </p:sp>
      <p:sp>
        <p:nvSpPr>
          <p:cNvPr id="62475" name="Text Box 11"/>
          <p:cNvSpPr txBox="1">
            <a:spLocks noChangeArrowheads="1"/>
          </p:cNvSpPr>
          <p:nvPr/>
        </p:nvSpPr>
        <p:spPr bwMode="auto">
          <a:xfrm>
            <a:off x="6927850" y="1144588"/>
            <a:ext cx="1620838" cy="1187450"/>
          </a:xfrm>
          <a:prstGeom prst="rect">
            <a:avLst/>
          </a:prstGeom>
          <a:noFill/>
          <a:ln w="9525">
            <a:noFill/>
            <a:miter lim="800000"/>
            <a:headEnd/>
            <a:tailEnd/>
          </a:ln>
          <a:effectLst/>
        </p:spPr>
        <p:txBody>
          <a:bodyPr wrap="none">
            <a:spAutoFit/>
          </a:bodyPr>
          <a:lstStyle/>
          <a:p>
            <a:r>
              <a:rPr lang="en-IE"/>
              <a:t>Client</a:t>
            </a:r>
          </a:p>
          <a:p>
            <a:r>
              <a:rPr lang="en-IE"/>
              <a:t>Browser</a:t>
            </a:r>
          </a:p>
          <a:p>
            <a:r>
              <a:rPr lang="en-IE"/>
              <a:t>Application</a:t>
            </a:r>
            <a:endParaRPr lang="en-US"/>
          </a:p>
        </p:txBody>
      </p:sp>
      <p:sp>
        <p:nvSpPr>
          <p:cNvPr id="62476" name="Text Box 12"/>
          <p:cNvSpPr txBox="1">
            <a:spLocks noChangeArrowheads="1"/>
          </p:cNvSpPr>
          <p:nvPr/>
        </p:nvSpPr>
        <p:spPr bwMode="auto">
          <a:xfrm>
            <a:off x="6372225" y="4292600"/>
            <a:ext cx="1639888" cy="831850"/>
          </a:xfrm>
          <a:prstGeom prst="rect">
            <a:avLst/>
          </a:prstGeom>
          <a:solidFill>
            <a:srgbClr val="FF3300"/>
          </a:solidFill>
          <a:ln w="9525">
            <a:solidFill>
              <a:srgbClr val="FF3300"/>
            </a:solidFill>
            <a:miter lim="800000"/>
            <a:headEnd/>
            <a:tailEnd/>
          </a:ln>
          <a:effectLst/>
        </p:spPr>
        <p:txBody>
          <a:bodyPr wrap="none">
            <a:spAutoFit/>
          </a:bodyPr>
          <a:lstStyle/>
          <a:p>
            <a:r>
              <a:rPr lang="en-IE"/>
              <a:t>http</a:t>
            </a:r>
          </a:p>
          <a:p>
            <a:r>
              <a:rPr lang="en-IE"/>
              <a:t>Web Server</a:t>
            </a:r>
            <a:endParaRPr lang="en-US"/>
          </a:p>
        </p:txBody>
      </p:sp>
      <p:sp>
        <p:nvSpPr>
          <p:cNvPr id="62477" name="Line 13"/>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a:effectLst/>
        </p:spPr>
        <p:txBody>
          <a:bodyPr wrap="none"/>
          <a:lstStyle/>
          <a:p>
            <a:endParaRPr lang="en-US"/>
          </a:p>
        </p:txBody>
      </p:sp>
      <p:sp>
        <p:nvSpPr>
          <p:cNvPr id="62478" name="laptop"/>
          <p:cNvSpPr>
            <a:spLocks noEditPoints="1" noChangeArrowheads="1"/>
          </p:cNvSpPr>
          <p:nvPr/>
        </p:nvSpPr>
        <p:spPr bwMode="auto">
          <a:xfrm>
            <a:off x="1403350" y="4652963"/>
            <a:ext cx="1192213"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2479" name="laptop"/>
          <p:cNvSpPr>
            <a:spLocks noEditPoints="1" noChangeArrowheads="1"/>
          </p:cNvSpPr>
          <p:nvPr/>
        </p:nvSpPr>
        <p:spPr bwMode="auto">
          <a:xfrm>
            <a:off x="5651500" y="1700213"/>
            <a:ext cx="1192213"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2480" name="laptop"/>
          <p:cNvSpPr>
            <a:spLocks noEditPoints="1" noChangeArrowheads="1"/>
          </p:cNvSpPr>
          <p:nvPr/>
        </p:nvSpPr>
        <p:spPr bwMode="auto">
          <a:xfrm>
            <a:off x="4932363" y="4941888"/>
            <a:ext cx="1192212"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2481" name="Text Box 17"/>
          <p:cNvSpPr txBox="1">
            <a:spLocks noChangeArrowheads="1"/>
          </p:cNvSpPr>
          <p:nvPr/>
        </p:nvSpPr>
        <p:spPr bwMode="auto">
          <a:xfrm>
            <a:off x="879475" y="5465763"/>
            <a:ext cx="2840038" cy="822325"/>
          </a:xfrm>
          <a:prstGeom prst="rect">
            <a:avLst/>
          </a:prstGeom>
          <a:noFill/>
          <a:ln w="9525">
            <a:noFill/>
            <a:miter lim="800000"/>
            <a:headEnd/>
            <a:tailEnd/>
          </a:ln>
          <a:effectLst/>
        </p:spPr>
        <p:txBody>
          <a:bodyPr wrap="none">
            <a:spAutoFit/>
          </a:bodyPr>
          <a:lstStyle/>
          <a:p>
            <a:r>
              <a:rPr lang="en-IE"/>
              <a:t>DNS</a:t>
            </a:r>
          </a:p>
          <a:p>
            <a:r>
              <a:rPr lang="en-IE"/>
              <a:t>Domain Name Server</a:t>
            </a:r>
            <a:endParaRPr lang="en-US"/>
          </a:p>
        </p:txBody>
      </p:sp>
      <p:pic>
        <p:nvPicPr>
          <p:cNvPr id="62482" name="Picture 18"/>
          <p:cNvPicPr>
            <a:picLocks noGrp="1" noChangeAspect="1" noChangeArrowheads="1"/>
          </p:cNvPicPr>
          <p:nvPr>
            <p:ph idx="1"/>
          </p:nvPr>
        </p:nvPicPr>
        <p:blipFill>
          <a:blip r:embed="rId2" cstate="print"/>
          <a:srcRect/>
          <a:stretch>
            <a:fillRect/>
          </a:stretch>
        </p:blipFill>
        <p:spPr>
          <a:xfrm>
            <a:off x="5940425" y="1773238"/>
            <a:ext cx="571500" cy="373062"/>
          </a:xfrm>
          <a:noFill/>
          <a:ln/>
        </p:spPr>
      </p:pic>
      <p:sp>
        <p:nvSpPr>
          <p:cNvPr id="62483" name="Text Box 19"/>
          <p:cNvSpPr txBox="1">
            <a:spLocks noChangeArrowheads="1"/>
          </p:cNvSpPr>
          <p:nvPr/>
        </p:nvSpPr>
        <p:spPr bwMode="auto">
          <a:xfrm>
            <a:off x="5003800" y="549275"/>
            <a:ext cx="3711575" cy="457200"/>
          </a:xfrm>
          <a:prstGeom prst="rect">
            <a:avLst/>
          </a:prstGeom>
          <a:solidFill>
            <a:srgbClr val="080808"/>
          </a:solidFill>
          <a:ln w="9525">
            <a:noFill/>
            <a:miter lim="800000"/>
            <a:headEnd/>
            <a:tailEnd/>
          </a:ln>
          <a:effectLst/>
        </p:spPr>
        <p:txBody>
          <a:bodyPr wrap="none">
            <a:spAutoFit/>
          </a:bodyPr>
          <a:lstStyle/>
          <a:p>
            <a:r>
              <a:rPr lang="en-IE" dirty="0">
                <a:solidFill>
                  <a:srgbClr val="FF0000"/>
                </a:solidFill>
              </a:rPr>
              <a:t>Step 1 – Start Client browser</a:t>
            </a:r>
            <a:endParaRPr lang="en-US" dirty="0">
              <a:solidFill>
                <a:srgbClr val="FF0000"/>
              </a:solidFill>
            </a:endParaRPr>
          </a:p>
        </p:txBody>
      </p:sp>
      <p:sp>
        <p:nvSpPr>
          <p:cNvPr id="62484" name="Line 20"/>
          <p:cNvSpPr>
            <a:spLocks noChangeShapeType="1"/>
          </p:cNvSpPr>
          <p:nvPr/>
        </p:nvSpPr>
        <p:spPr bwMode="auto">
          <a:xfrm flipH="1">
            <a:off x="6084888" y="981075"/>
            <a:ext cx="71437" cy="503238"/>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23528" y="0"/>
            <a:ext cx="3911600" cy="1143000"/>
          </a:xfrm>
        </p:spPr>
        <p:txBody>
          <a:bodyPr>
            <a:normAutofit fontScale="90000"/>
          </a:bodyPr>
          <a:lstStyle/>
          <a:p>
            <a:r>
              <a:rPr lang="en-IE" sz="4000" dirty="0"/>
              <a:t>WWW and client server process </a:t>
            </a:r>
            <a:endParaRPr lang="en-US" sz="4000" dirty="0"/>
          </a:p>
        </p:txBody>
      </p:sp>
      <p:sp>
        <p:nvSpPr>
          <p:cNvPr id="63491"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IE">
                <a:solidFill>
                  <a:schemeClr val="bg2"/>
                </a:solidFill>
              </a:rPr>
              <a:t>Internet</a:t>
            </a:r>
            <a:endParaRPr lang="en-US">
              <a:solidFill>
                <a:schemeClr val="bg2"/>
              </a:solidFill>
            </a:endParaRPr>
          </a:p>
        </p:txBody>
      </p:sp>
      <p:sp>
        <p:nvSpPr>
          <p:cNvPr id="63492" name="Line 4"/>
          <p:cNvSpPr>
            <a:spLocks noChangeShapeType="1"/>
          </p:cNvSpPr>
          <p:nvPr/>
        </p:nvSpPr>
        <p:spPr bwMode="auto">
          <a:xfrm>
            <a:off x="2916238" y="2492375"/>
            <a:ext cx="360362" cy="360363"/>
          </a:xfrm>
          <a:prstGeom prst="line">
            <a:avLst/>
          </a:prstGeom>
          <a:noFill/>
          <a:ln w="28575">
            <a:solidFill>
              <a:srgbClr val="FF3300"/>
            </a:solidFill>
            <a:round/>
            <a:headEnd/>
            <a:tailEnd/>
          </a:ln>
          <a:effectLst/>
        </p:spPr>
        <p:txBody>
          <a:bodyPr wrap="none"/>
          <a:lstStyle/>
          <a:p>
            <a:endParaRPr lang="en-US"/>
          </a:p>
        </p:txBody>
      </p:sp>
      <p:sp>
        <p:nvSpPr>
          <p:cNvPr id="63493" name="Line 5"/>
          <p:cNvSpPr>
            <a:spLocks noChangeShapeType="1"/>
          </p:cNvSpPr>
          <p:nvPr/>
        </p:nvSpPr>
        <p:spPr bwMode="auto">
          <a:xfrm>
            <a:off x="1547813" y="3141663"/>
            <a:ext cx="1223962" cy="358775"/>
          </a:xfrm>
          <a:prstGeom prst="line">
            <a:avLst/>
          </a:prstGeom>
          <a:noFill/>
          <a:ln w="28575">
            <a:solidFill>
              <a:srgbClr val="FF3300"/>
            </a:solidFill>
            <a:round/>
            <a:headEnd/>
            <a:tailEnd/>
          </a:ln>
          <a:effectLst/>
        </p:spPr>
        <p:txBody>
          <a:bodyPr wrap="none"/>
          <a:lstStyle/>
          <a:p>
            <a:endParaRPr lang="en-US"/>
          </a:p>
        </p:txBody>
      </p:sp>
      <p:sp>
        <p:nvSpPr>
          <p:cNvPr id="63494" name="Line 6"/>
          <p:cNvSpPr>
            <a:spLocks noChangeShapeType="1"/>
          </p:cNvSpPr>
          <p:nvPr/>
        </p:nvSpPr>
        <p:spPr bwMode="auto">
          <a:xfrm flipH="1">
            <a:off x="2195513" y="4149725"/>
            <a:ext cx="576262" cy="431800"/>
          </a:xfrm>
          <a:prstGeom prst="line">
            <a:avLst/>
          </a:prstGeom>
          <a:noFill/>
          <a:ln w="28575">
            <a:solidFill>
              <a:srgbClr val="FF3300"/>
            </a:solidFill>
            <a:round/>
            <a:headEnd/>
            <a:tailEnd/>
          </a:ln>
          <a:effectLst/>
        </p:spPr>
        <p:txBody>
          <a:bodyPr wrap="none"/>
          <a:lstStyle/>
          <a:p>
            <a:endParaRPr lang="en-US"/>
          </a:p>
        </p:txBody>
      </p:sp>
      <p:sp>
        <p:nvSpPr>
          <p:cNvPr id="63495" name="Line 7"/>
          <p:cNvSpPr>
            <a:spLocks noChangeShapeType="1"/>
          </p:cNvSpPr>
          <p:nvPr/>
        </p:nvSpPr>
        <p:spPr bwMode="auto">
          <a:xfrm>
            <a:off x="5003800" y="4365625"/>
            <a:ext cx="360363" cy="576263"/>
          </a:xfrm>
          <a:prstGeom prst="line">
            <a:avLst/>
          </a:prstGeom>
          <a:noFill/>
          <a:ln w="28575">
            <a:solidFill>
              <a:srgbClr val="FF3300"/>
            </a:solidFill>
            <a:round/>
            <a:headEnd/>
            <a:tailEnd/>
          </a:ln>
          <a:effectLst/>
        </p:spPr>
        <p:txBody>
          <a:bodyPr wrap="none"/>
          <a:lstStyle/>
          <a:p>
            <a:endParaRPr lang="en-US"/>
          </a:p>
        </p:txBody>
      </p:sp>
      <p:sp>
        <p:nvSpPr>
          <p:cNvPr id="63496" name="Line 8"/>
          <p:cNvSpPr>
            <a:spLocks noChangeShapeType="1"/>
          </p:cNvSpPr>
          <p:nvPr/>
        </p:nvSpPr>
        <p:spPr bwMode="auto">
          <a:xfrm flipV="1">
            <a:off x="5508625" y="3500438"/>
            <a:ext cx="719138" cy="215900"/>
          </a:xfrm>
          <a:prstGeom prst="line">
            <a:avLst/>
          </a:prstGeom>
          <a:noFill/>
          <a:ln w="28575">
            <a:solidFill>
              <a:srgbClr val="FF3300"/>
            </a:solidFill>
            <a:round/>
            <a:headEnd/>
            <a:tailEnd/>
          </a:ln>
          <a:effectLst/>
        </p:spPr>
        <p:txBody>
          <a:bodyPr wrap="none"/>
          <a:lstStyle/>
          <a:p>
            <a:endParaRPr lang="en-US"/>
          </a:p>
        </p:txBody>
      </p:sp>
      <p:sp>
        <p:nvSpPr>
          <p:cNvPr id="63497" name="Line 9"/>
          <p:cNvSpPr>
            <a:spLocks noChangeShapeType="1"/>
          </p:cNvSpPr>
          <p:nvPr/>
        </p:nvSpPr>
        <p:spPr bwMode="auto">
          <a:xfrm flipV="1">
            <a:off x="5292725" y="2420938"/>
            <a:ext cx="719138" cy="576262"/>
          </a:xfrm>
          <a:prstGeom prst="line">
            <a:avLst/>
          </a:prstGeom>
          <a:noFill/>
          <a:ln w="28575">
            <a:solidFill>
              <a:srgbClr val="FF3300"/>
            </a:solidFill>
            <a:round/>
            <a:headEnd/>
            <a:tailEnd/>
          </a:ln>
          <a:effectLst/>
        </p:spPr>
        <p:txBody>
          <a:bodyPr wrap="none"/>
          <a:lstStyle/>
          <a:p>
            <a:endParaRPr lang="en-US"/>
          </a:p>
        </p:txBody>
      </p:sp>
      <p:sp>
        <p:nvSpPr>
          <p:cNvPr id="63499" name="Text Box 11"/>
          <p:cNvSpPr txBox="1">
            <a:spLocks noChangeArrowheads="1"/>
          </p:cNvSpPr>
          <p:nvPr/>
        </p:nvSpPr>
        <p:spPr bwMode="auto">
          <a:xfrm>
            <a:off x="6927850" y="1144588"/>
            <a:ext cx="1620838" cy="1187450"/>
          </a:xfrm>
          <a:prstGeom prst="rect">
            <a:avLst/>
          </a:prstGeom>
          <a:noFill/>
          <a:ln w="9525">
            <a:noFill/>
            <a:miter lim="800000"/>
            <a:headEnd/>
            <a:tailEnd/>
          </a:ln>
          <a:effectLst/>
        </p:spPr>
        <p:txBody>
          <a:bodyPr wrap="none">
            <a:spAutoFit/>
          </a:bodyPr>
          <a:lstStyle/>
          <a:p>
            <a:r>
              <a:rPr lang="en-IE"/>
              <a:t>Client</a:t>
            </a:r>
          </a:p>
          <a:p>
            <a:r>
              <a:rPr lang="en-IE"/>
              <a:t>Browser</a:t>
            </a:r>
          </a:p>
          <a:p>
            <a:r>
              <a:rPr lang="en-IE"/>
              <a:t>Application</a:t>
            </a:r>
            <a:endParaRPr lang="en-US"/>
          </a:p>
        </p:txBody>
      </p:sp>
      <p:sp>
        <p:nvSpPr>
          <p:cNvPr id="63500" name="Text Box 12"/>
          <p:cNvSpPr txBox="1">
            <a:spLocks noChangeArrowheads="1"/>
          </p:cNvSpPr>
          <p:nvPr/>
        </p:nvSpPr>
        <p:spPr bwMode="auto">
          <a:xfrm>
            <a:off x="6372225" y="4652963"/>
            <a:ext cx="1630363" cy="457200"/>
          </a:xfrm>
          <a:prstGeom prst="rect">
            <a:avLst/>
          </a:prstGeom>
          <a:noFill/>
          <a:ln w="9525">
            <a:noFill/>
            <a:miter lim="800000"/>
            <a:headEnd/>
            <a:tailEnd/>
          </a:ln>
          <a:effectLst/>
        </p:spPr>
        <p:txBody>
          <a:bodyPr wrap="none">
            <a:spAutoFit/>
          </a:bodyPr>
          <a:lstStyle/>
          <a:p>
            <a:r>
              <a:rPr lang="en-IE"/>
              <a:t>Web Server</a:t>
            </a:r>
            <a:endParaRPr lang="en-US"/>
          </a:p>
        </p:txBody>
      </p:sp>
      <p:sp>
        <p:nvSpPr>
          <p:cNvPr id="63501" name="Line 13"/>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a:effectLst/>
        </p:spPr>
        <p:txBody>
          <a:bodyPr wrap="none"/>
          <a:lstStyle/>
          <a:p>
            <a:endParaRPr lang="en-US"/>
          </a:p>
        </p:txBody>
      </p:sp>
      <p:sp>
        <p:nvSpPr>
          <p:cNvPr id="63502" name="laptop"/>
          <p:cNvSpPr>
            <a:spLocks noEditPoints="1" noChangeArrowheads="1"/>
          </p:cNvSpPr>
          <p:nvPr/>
        </p:nvSpPr>
        <p:spPr bwMode="auto">
          <a:xfrm>
            <a:off x="1403350" y="4652963"/>
            <a:ext cx="1192213"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3503" name="laptop"/>
          <p:cNvSpPr>
            <a:spLocks noEditPoints="1" noChangeArrowheads="1"/>
          </p:cNvSpPr>
          <p:nvPr/>
        </p:nvSpPr>
        <p:spPr bwMode="auto">
          <a:xfrm>
            <a:off x="4932363" y="4941888"/>
            <a:ext cx="1192212"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3504" name="Text Box 16"/>
          <p:cNvSpPr txBox="1">
            <a:spLocks noChangeArrowheads="1"/>
          </p:cNvSpPr>
          <p:nvPr/>
        </p:nvSpPr>
        <p:spPr bwMode="auto">
          <a:xfrm>
            <a:off x="879475" y="5465763"/>
            <a:ext cx="2840038" cy="822325"/>
          </a:xfrm>
          <a:prstGeom prst="rect">
            <a:avLst/>
          </a:prstGeom>
          <a:noFill/>
          <a:ln w="9525">
            <a:noFill/>
            <a:miter lim="800000"/>
            <a:headEnd/>
            <a:tailEnd/>
          </a:ln>
          <a:effectLst/>
        </p:spPr>
        <p:txBody>
          <a:bodyPr wrap="none">
            <a:spAutoFit/>
          </a:bodyPr>
          <a:lstStyle/>
          <a:p>
            <a:r>
              <a:rPr lang="en-IE"/>
              <a:t>DNS</a:t>
            </a:r>
          </a:p>
          <a:p>
            <a:r>
              <a:rPr lang="en-IE"/>
              <a:t>Domain Name Server</a:t>
            </a:r>
            <a:endParaRPr lang="en-US"/>
          </a:p>
        </p:txBody>
      </p:sp>
      <p:sp>
        <p:nvSpPr>
          <p:cNvPr id="63505" name="Text Box 17"/>
          <p:cNvSpPr txBox="1">
            <a:spLocks noChangeArrowheads="1"/>
          </p:cNvSpPr>
          <p:nvPr/>
        </p:nvSpPr>
        <p:spPr bwMode="auto">
          <a:xfrm>
            <a:off x="5003800" y="188913"/>
            <a:ext cx="3541354" cy="830997"/>
          </a:xfrm>
          <a:prstGeom prst="rect">
            <a:avLst/>
          </a:prstGeom>
          <a:solidFill>
            <a:srgbClr val="080808"/>
          </a:solidFill>
          <a:ln w="9525">
            <a:noFill/>
            <a:miter lim="800000"/>
            <a:headEnd/>
            <a:tailEnd/>
          </a:ln>
          <a:effectLst/>
        </p:spPr>
        <p:txBody>
          <a:bodyPr wrap="none">
            <a:spAutoFit/>
          </a:bodyPr>
          <a:lstStyle/>
          <a:p>
            <a:r>
              <a:rPr lang="en-IE" dirty="0">
                <a:solidFill>
                  <a:srgbClr val="FF0000"/>
                </a:solidFill>
              </a:rPr>
              <a:t>Step 2 – enter desired URL</a:t>
            </a:r>
          </a:p>
          <a:p>
            <a:r>
              <a:rPr lang="en-IE" dirty="0">
                <a:solidFill>
                  <a:srgbClr val="FF0000"/>
                </a:solidFill>
              </a:rPr>
              <a:t>In Browser</a:t>
            </a:r>
            <a:endParaRPr lang="en-US" dirty="0">
              <a:solidFill>
                <a:srgbClr val="FF0000"/>
              </a:solidFill>
            </a:endParaRPr>
          </a:p>
        </p:txBody>
      </p:sp>
      <p:grpSp>
        <p:nvGrpSpPr>
          <p:cNvPr id="2" name="Group 18"/>
          <p:cNvGrpSpPr>
            <a:grpSpLocks/>
          </p:cNvGrpSpPr>
          <p:nvPr/>
        </p:nvGrpSpPr>
        <p:grpSpPr bwMode="auto">
          <a:xfrm>
            <a:off x="5651500" y="1700213"/>
            <a:ext cx="1192213" cy="825500"/>
            <a:chOff x="3560" y="1071"/>
            <a:chExt cx="751" cy="520"/>
          </a:xfrm>
        </p:grpSpPr>
        <p:sp>
          <p:nvSpPr>
            <p:cNvPr id="63507" name="laptop"/>
            <p:cNvSpPr>
              <a:spLocks noEditPoints="1" noChangeArrowheads="1"/>
            </p:cNvSpPr>
            <p:nvPr/>
          </p:nvSpPr>
          <p:spPr bwMode="auto">
            <a:xfrm>
              <a:off x="3560" y="1071"/>
              <a:ext cx="751" cy="52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63508" name="Picture 20"/>
            <p:cNvPicPr>
              <a:picLocks noChangeAspect="1" noChangeArrowheads="1"/>
            </p:cNvPicPr>
            <p:nvPr/>
          </p:nvPicPr>
          <p:blipFill>
            <a:blip r:embed="rId2" cstate="print"/>
            <a:srcRect/>
            <a:stretch>
              <a:fillRect/>
            </a:stretch>
          </p:blipFill>
          <p:spPr bwMode="auto">
            <a:xfrm>
              <a:off x="3742" y="1117"/>
              <a:ext cx="360" cy="235"/>
            </a:xfrm>
            <a:prstGeom prst="rect">
              <a:avLst/>
            </a:prstGeom>
            <a:noFill/>
            <a:ln>
              <a:noFill/>
            </a:ln>
            <a:effectLst/>
          </p:spPr>
        </p:pic>
      </p:grpSp>
      <p:pic>
        <p:nvPicPr>
          <p:cNvPr id="63509" name="Picture 21"/>
          <p:cNvPicPr>
            <a:picLocks noGrp="1" noChangeAspect="1" noChangeArrowheads="1"/>
          </p:cNvPicPr>
          <p:nvPr>
            <p:ph sz="half" idx="2"/>
          </p:nvPr>
        </p:nvPicPr>
        <p:blipFill>
          <a:blip r:embed="rId3" cstate="print"/>
          <a:srcRect/>
          <a:stretch>
            <a:fillRect/>
          </a:stretch>
        </p:blipFill>
        <p:spPr>
          <a:xfrm>
            <a:off x="5867400" y="2060575"/>
            <a:ext cx="2911475" cy="1066800"/>
          </a:xfrm>
          <a:noFill/>
          <a:ln/>
        </p:spPr>
      </p:pic>
      <p:sp>
        <p:nvSpPr>
          <p:cNvPr id="63510" name="Line 22"/>
          <p:cNvSpPr>
            <a:spLocks noChangeShapeType="1"/>
          </p:cNvSpPr>
          <p:nvPr/>
        </p:nvSpPr>
        <p:spPr bwMode="auto">
          <a:xfrm>
            <a:off x="6156325" y="981075"/>
            <a:ext cx="360363" cy="1800225"/>
          </a:xfrm>
          <a:prstGeom prst="line">
            <a:avLst/>
          </a:prstGeom>
          <a:noFill/>
          <a:ln w="38100">
            <a:solidFill>
              <a:srgbClr val="FF3300"/>
            </a:solidFill>
            <a:round/>
            <a:headEnd/>
            <a:tailEnd type="triangle" w="med" len="med"/>
          </a:ln>
          <a:effectLst/>
        </p:spPr>
        <p:txBody>
          <a:bodyPr wrap="none"/>
          <a:lstStyle/>
          <a:p>
            <a:endParaRPr lang="en-US"/>
          </a:p>
        </p:txBody>
      </p:sp>
      <p:sp>
        <p:nvSpPr>
          <p:cNvPr id="25" name="Text Box 10"/>
          <p:cNvSpPr txBox="1">
            <a:spLocks noChangeArrowheads="1"/>
          </p:cNvSpPr>
          <p:nvPr/>
        </p:nvSpPr>
        <p:spPr bwMode="auto">
          <a:xfrm>
            <a:off x="5364088" y="5877272"/>
            <a:ext cx="2452979" cy="830997"/>
          </a:xfrm>
          <a:prstGeom prst="rect">
            <a:avLst/>
          </a:prstGeom>
          <a:solidFill>
            <a:schemeClr val="hlink"/>
          </a:solidFill>
          <a:ln w="9525">
            <a:solidFill>
              <a:schemeClr val="hlink"/>
            </a:solidFill>
            <a:miter lim="800000"/>
            <a:headEnd/>
            <a:tailEnd/>
          </a:ln>
          <a:effectLst/>
        </p:spPr>
        <p:txBody>
          <a:bodyPr wrap="none">
            <a:spAutoFit/>
          </a:bodyPr>
          <a:lstStyle/>
          <a:p>
            <a:r>
              <a:rPr lang="en-US" dirty="0" smtClean="0">
                <a:solidFill>
                  <a:srgbClr val="FF0000"/>
                </a:solidFill>
              </a:rPr>
              <a:t>69.16.175.42</a:t>
            </a:r>
            <a:endParaRPr lang="en-IE" dirty="0">
              <a:solidFill>
                <a:srgbClr val="FF0000"/>
              </a:solidFill>
            </a:endParaRPr>
          </a:p>
          <a:p>
            <a:r>
              <a:rPr lang="en-IE" dirty="0">
                <a:solidFill>
                  <a:schemeClr val="bg2"/>
                </a:solidFill>
              </a:rPr>
              <a:t>www.irishrugby.ie</a:t>
            </a:r>
            <a:endParaRPr lang="en-US" dirty="0">
              <a:solidFill>
                <a:schemeClr val="bg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23528" y="260648"/>
            <a:ext cx="3911600" cy="1143000"/>
          </a:xfrm>
        </p:spPr>
        <p:txBody>
          <a:bodyPr>
            <a:normAutofit fontScale="90000"/>
          </a:bodyPr>
          <a:lstStyle/>
          <a:p>
            <a:r>
              <a:rPr lang="en-IE" sz="4000" dirty="0"/>
              <a:t>WWW and client server process </a:t>
            </a:r>
            <a:endParaRPr lang="en-US" sz="4000" dirty="0"/>
          </a:p>
        </p:txBody>
      </p:sp>
      <p:sp>
        <p:nvSpPr>
          <p:cNvPr id="64515"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US">
              <a:solidFill>
                <a:schemeClr val="bg2"/>
              </a:solidFill>
            </a:endParaRPr>
          </a:p>
        </p:txBody>
      </p:sp>
      <p:sp>
        <p:nvSpPr>
          <p:cNvPr id="64516" name="Line 4"/>
          <p:cNvSpPr>
            <a:spLocks noChangeShapeType="1"/>
          </p:cNvSpPr>
          <p:nvPr/>
        </p:nvSpPr>
        <p:spPr bwMode="auto">
          <a:xfrm>
            <a:off x="2916238" y="2492375"/>
            <a:ext cx="360362" cy="360363"/>
          </a:xfrm>
          <a:prstGeom prst="line">
            <a:avLst/>
          </a:prstGeom>
          <a:noFill/>
          <a:ln w="28575">
            <a:solidFill>
              <a:srgbClr val="FF3300"/>
            </a:solidFill>
            <a:round/>
            <a:headEnd/>
            <a:tailEnd/>
          </a:ln>
          <a:effectLst/>
        </p:spPr>
        <p:txBody>
          <a:bodyPr wrap="none"/>
          <a:lstStyle/>
          <a:p>
            <a:endParaRPr lang="en-US"/>
          </a:p>
        </p:txBody>
      </p:sp>
      <p:sp>
        <p:nvSpPr>
          <p:cNvPr id="64517" name="Line 5"/>
          <p:cNvSpPr>
            <a:spLocks noChangeShapeType="1"/>
          </p:cNvSpPr>
          <p:nvPr/>
        </p:nvSpPr>
        <p:spPr bwMode="auto">
          <a:xfrm>
            <a:off x="1547813" y="3141663"/>
            <a:ext cx="1223962" cy="358775"/>
          </a:xfrm>
          <a:prstGeom prst="line">
            <a:avLst/>
          </a:prstGeom>
          <a:noFill/>
          <a:ln w="28575">
            <a:solidFill>
              <a:srgbClr val="FF3300"/>
            </a:solidFill>
            <a:round/>
            <a:headEnd/>
            <a:tailEnd/>
          </a:ln>
          <a:effectLst/>
        </p:spPr>
        <p:txBody>
          <a:bodyPr wrap="none"/>
          <a:lstStyle/>
          <a:p>
            <a:endParaRPr lang="en-US"/>
          </a:p>
        </p:txBody>
      </p:sp>
      <p:sp>
        <p:nvSpPr>
          <p:cNvPr id="64518" name="Line 6"/>
          <p:cNvSpPr>
            <a:spLocks noChangeShapeType="1"/>
          </p:cNvSpPr>
          <p:nvPr/>
        </p:nvSpPr>
        <p:spPr bwMode="auto">
          <a:xfrm flipH="1">
            <a:off x="2195513" y="4149725"/>
            <a:ext cx="576262" cy="431800"/>
          </a:xfrm>
          <a:prstGeom prst="line">
            <a:avLst/>
          </a:prstGeom>
          <a:noFill/>
          <a:ln w="28575">
            <a:solidFill>
              <a:srgbClr val="FF3300"/>
            </a:solidFill>
            <a:round/>
            <a:headEnd/>
            <a:tailEnd/>
          </a:ln>
          <a:effectLst/>
        </p:spPr>
        <p:txBody>
          <a:bodyPr wrap="none"/>
          <a:lstStyle/>
          <a:p>
            <a:endParaRPr lang="en-US"/>
          </a:p>
        </p:txBody>
      </p:sp>
      <p:sp>
        <p:nvSpPr>
          <p:cNvPr id="64519" name="Line 7"/>
          <p:cNvSpPr>
            <a:spLocks noChangeShapeType="1"/>
          </p:cNvSpPr>
          <p:nvPr/>
        </p:nvSpPr>
        <p:spPr bwMode="auto">
          <a:xfrm>
            <a:off x="5003800" y="4365625"/>
            <a:ext cx="360363" cy="576263"/>
          </a:xfrm>
          <a:prstGeom prst="line">
            <a:avLst/>
          </a:prstGeom>
          <a:noFill/>
          <a:ln w="28575">
            <a:solidFill>
              <a:srgbClr val="FF3300"/>
            </a:solidFill>
            <a:round/>
            <a:headEnd/>
            <a:tailEnd/>
          </a:ln>
          <a:effectLst/>
        </p:spPr>
        <p:txBody>
          <a:bodyPr wrap="none"/>
          <a:lstStyle/>
          <a:p>
            <a:endParaRPr lang="en-US"/>
          </a:p>
        </p:txBody>
      </p:sp>
      <p:sp>
        <p:nvSpPr>
          <p:cNvPr id="64520" name="Line 8"/>
          <p:cNvSpPr>
            <a:spLocks noChangeShapeType="1"/>
          </p:cNvSpPr>
          <p:nvPr/>
        </p:nvSpPr>
        <p:spPr bwMode="auto">
          <a:xfrm flipV="1">
            <a:off x="5508625" y="3500438"/>
            <a:ext cx="719138" cy="215900"/>
          </a:xfrm>
          <a:prstGeom prst="line">
            <a:avLst/>
          </a:prstGeom>
          <a:noFill/>
          <a:ln w="28575">
            <a:solidFill>
              <a:srgbClr val="FF3300"/>
            </a:solidFill>
            <a:round/>
            <a:headEnd/>
            <a:tailEnd/>
          </a:ln>
          <a:effectLst/>
        </p:spPr>
        <p:txBody>
          <a:bodyPr wrap="none"/>
          <a:lstStyle/>
          <a:p>
            <a:endParaRPr lang="en-US"/>
          </a:p>
        </p:txBody>
      </p:sp>
      <p:sp>
        <p:nvSpPr>
          <p:cNvPr id="64521" name="Line 9"/>
          <p:cNvSpPr>
            <a:spLocks noChangeShapeType="1"/>
          </p:cNvSpPr>
          <p:nvPr/>
        </p:nvSpPr>
        <p:spPr bwMode="auto">
          <a:xfrm flipV="1">
            <a:off x="5292725" y="2420938"/>
            <a:ext cx="719138" cy="576262"/>
          </a:xfrm>
          <a:prstGeom prst="line">
            <a:avLst/>
          </a:prstGeom>
          <a:noFill/>
          <a:ln w="28575">
            <a:solidFill>
              <a:srgbClr val="FF3300"/>
            </a:solidFill>
            <a:round/>
            <a:headEnd/>
            <a:tailEnd/>
          </a:ln>
          <a:effectLst/>
        </p:spPr>
        <p:txBody>
          <a:bodyPr wrap="none"/>
          <a:lstStyle/>
          <a:p>
            <a:endParaRPr lang="en-US"/>
          </a:p>
        </p:txBody>
      </p:sp>
      <p:sp>
        <p:nvSpPr>
          <p:cNvPr id="64523" name="Text Box 11"/>
          <p:cNvSpPr txBox="1">
            <a:spLocks noChangeArrowheads="1"/>
          </p:cNvSpPr>
          <p:nvPr/>
        </p:nvSpPr>
        <p:spPr bwMode="auto">
          <a:xfrm>
            <a:off x="6927850" y="1144588"/>
            <a:ext cx="1620838" cy="1187450"/>
          </a:xfrm>
          <a:prstGeom prst="rect">
            <a:avLst/>
          </a:prstGeom>
          <a:noFill/>
          <a:ln w="9525">
            <a:noFill/>
            <a:miter lim="800000"/>
            <a:headEnd/>
            <a:tailEnd/>
          </a:ln>
          <a:effectLst/>
        </p:spPr>
        <p:txBody>
          <a:bodyPr wrap="none">
            <a:spAutoFit/>
          </a:bodyPr>
          <a:lstStyle/>
          <a:p>
            <a:r>
              <a:rPr lang="en-IE"/>
              <a:t>Client</a:t>
            </a:r>
          </a:p>
          <a:p>
            <a:r>
              <a:rPr lang="en-IE"/>
              <a:t>Browser</a:t>
            </a:r>
          </a:p>
          <a:p>
            <a:r>
              <a:rPr lang="en-IE"/>
              <a:t>Application</a:t>
            </a:r>
            <a:endParaRPr lang="en-US"/>
          </a:p>
        </p:txBody>
      </p:sp>
      <p:sp>
        <p:nvSpPr>
          <p:cNvPr id="64524" name="Text Box 12"/>
          <p:cNvSpPr txBox="1">
            <a:spLocks noChangeArrowheads="1"/>
          </p:cNvSpPr>
          <p:nvPr/>
        </p:nvSpPr>
        <p:spPr bwMode="auto">
          <a:xfrm>
            <a:off x="6372225" y="4652963"/>
            <a:ext cx="1630363" cy="457200"/>
          </a:xfrm>
          <a:prstGeom prst="rect">
            <a:avLst/>
          </a:prstGeom>
          <a:noFill/>
          <a:ln w="9525">
            <a:noFill/>
            <a:miter lim="800000"/>
            <a:headEnd/>
            <a:tailEnd/>
          </a:ln>
          <a:effectLst/>
        </p:spPr>
        <p:txBody>
          <a:bodyPr wrap="none">
            <a:spAutoFit/>
          </a:bodyPr>
          <a:lstStyle/>
          <a:p>
            <a:r>
              <a:rPr lang="en-IE"/>
              <a:t>Web Server</a:t>
            </a:r>
            <a:endParaRPr lang="en-US"/>
          </a:p>
        </p:txBody>
      </p:sp>
      <p:sp>
        <p:nvSpPr>
          <p:cNvPr id="64525" name="Line 13"/>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a:effectLst/>
        </p:spPr>
        <p:txBody>
          <a:bodyPr wrap="none"/>
          <a:lstStyle/>
          <a:p>
            <a:endParaRPr lang="en-US"/>
          </a:p>
        </p:txBody>
      </p:sp>
      <p:sp>
        <p:nvSpPr>
          <p:cNvPr id="64526" name="laptop"/>
          <p:cNvSpPr>
            <a:spLocks noEditPoints="1" noChangeArrowheads="1"/>
          </p:cNvSpPr>
          <p:nvPr/>
        </p:nvSpPr>
        <p:spPr bwMode="auto">
          <a:xfrm>
            <a:off x="1403350" y="4652963"/>
            <a:ext cx="1192213"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4527" name="laptop"/>
          <p:cNvSpPr>
            <a:spLocks noEditPoints="1" noChangeArrowheads="1"/>
          </p:cNvSpPr>
          <p:nvPr/>
        </p:nvSpPr>
        <p:spPr bwMode="auto">
          <a:xfrm>
            <a:off x="4932363" y="4941888"/>
            <a:ext cx="1192212"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4528" name="Text Box 16"/>
          <p:cNvSpPr txBox="1">
            <a:spLocks noChangeArrowheads="1"/>
          </p:cNvSpPr>
          <p:nvPr/>
        </p:nvSpPr>
        <p:spPr bwMode="auto">
          <a:xfrm>
            <a:off x="879475" y="5465763"/>
            <a:ext cx="2840038" cy="822325"/>
          </a:xfrm>
          <a:prstGeom prst="rect">
            <a:avLst/>
          </a:prstGeom>
          <a:noFill/>
          <a:ln w="9525">
            <a:noFill/>
            <a:miter lim="800000"/>
            <a:headEnd/>
            <a:tailEnd/>
          </a:ln>
          <a:effectLst/>
        </p:spPr>
        <p:txBody>
          <a:bodyPr wrap="none">
            <a:spAutoFit/>
          </a:bodyPr>
          <a:lstStyle/>
          <a:p>
            <a:r>
              <a:rPr lang="en-IE"/>
              <a:t>DNS</a:t>
            </a:r>
          </a:p>
          <a:p>
            <a:r>
              <a:rPr lang="en-IE"/>
              <a:t>Domain Name Server</a:t>
            </a:r>
            <a:endParaRPr lang="en-US"/>
          </a:p>
        </p:txBody>
      </p:sp>
      <p:sp>
        <p:nvSpPr>
          <p:cNvPr id="64529" name="Text Box 17"/>
          <p:cNvSpPr txBox="1">
            <a:spLocks noChangeArrowheads="1"/>
          </p:cNvSpPr>
          <p:nvPr/>
        </p:nvSpPr>
        <p:spPr bwMode="auto">
          <a:xfrm>
            <a:off x="5003800" y="188913"/>
            <a:ext cx="3744913" cy="1200329"/>
          </a:xfrm>
          <a:prstGeom prst="rect">
            <a:avLst/>
          </a:prstGeom>
          <a:solidFill>
            <a:srgbClr val="080808"/>
          </a:solidFill>
          <a:ln w="9525">
            <a:noFill/>
            <a:miter lim="800000"/>
            <a:headEnd/>
            <a:tailEnd/>
          </a:ln>
          <a:effectLst/>
        </p:spPr>
        <p:txBody>
          <a:bodyPr>
            <a:spAutoFit/>
          </a:bodyPr>
          <a:lstStyle/>
          <a:p>
            <a:r>
              <a:rPr lang="en-IE" dirty="0">
                <a:solidFill>
                  <a:srgbClr val="FF0000"/>
                </a:solidFill>
              </a:rPr>
              <a:t>Step 3 – Browser requests IP address of web server from DNS</a:t>
            </a:r>
            <a:endParaRPr lang="en-US" dirty="0">
              <a:solidFill>
                <a:srgbClr val="FF0000"/>
              </a:solidFill>
            </a:endParaRPr>
          </a:p>
        </p:txBody>
      </p:sp>
      <p:grpSp>
        <p:nvGrpSpPr>
          <p:cNvPr id="2" name="Group 18"/>
          <p:cNvGrpSpPr>
            <a:grpSpLocks/>
          </p:cNvGrpSpPr>
          <p:nvPr/>
        </p:nvGrpSpPr>
        <p:grpSpPr bwMode="auto">
          <a:xfrm>
            <a:off x="5651500" y="1700213"/>
            <a:ext cx="1192213" cy="825500"/>
            <a:chOff x="3560" y="1071"/>
            <a:chExt cx="751" cy="520"/>
          </a:xfrm>
        </p:grpSpPr>
        <p:sp>
          <p:nvSpPr>
            <p:cNvPr id="64531" name="laptop"/>
            <p:cNvSpPr>
              <a:spLocks noEditPoints="1" noChangeArrowheads="1"/>
            </p:cNvSpPr>
            <p:nvPr/>
          </p:nvSpPr>
          <p:spPr bwMode="auto">
            <a:xfrm>
              <a:off x="3560" y="1071"/>
              <a:ext cx="751" cy="52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64532" name="Picture 20"/>
            <p:cNvPicPr>
              <a:picLocks noChangeAspect="1" noChangeArrowheads="1"/>
            </p:cNvPicPr>
            <p:nvPr/>
          </p:nvPicPr>
          <p:blipFill>
            <a:blip r:embed="rId2" cstate="print"/>
            <a:srcRect/>
            <a:stretch>
              <a:fillRect/>
            </a:stretch>
          </p:blipFill>
          <p:spPr bwMode="auto">
            <a:xfrm>
              <a:off x="3742" y="1117"/>
              <a:ext cx="360" cy="235"/>
            </a:xfrm>
            <a:prstGeom prst="rect">
              <a:avLst/>
            </a:prstGeom>
            <a:noFill/>
            <a:ln>
              <a:noFill/>
            </a:ln>
            <a:effectLst/>
          </p:spPr>
        </p:pic>
      </p:grpSp>
      <p:pic>
        <p:nvPicPr>
          <p:cNvPr id="64533" name="Picture 21"/>
          <p:cNvPicPr>
            <a:picLocks noGrp="1" noChangeAspect="1" noChangeArrowheads="1"/>
          </p:cNvPicPr>
          <p:nvPr>
            <p:ph sz="half" idx="2"/>
          </p:nvPr>
        </p:nvPicPr>
        <p:blipFill>
          <a:blip r:embed="rId3" cstate="print"/>
          <a:srcRect/>
          <a:stretch>
            <a:fillRect/>
          </a:stretch>
        </p:blipFill>
        <p:spPr>
          <a:xfrm>
            <a:off x="5867400" y="2060575"/>
            <a:ext cx="2911475" cy="1066800"/>
          </a:xfrm>
          <a:noFill/>
          <a:ln/>
        </p:spPr>
      </p:pic>
      <p:sp>
        <p:nvSpPr>
          <p:cNvPr id="64534" name="Line 22"/>
          <p:cNvSpPr>
            <a:spLocks noChangeShapeType="1"/>
          </p:cNvSpPr>
          <p:nvPr/>
        </p:nvSpPr>
        <p:spPr bwMode="auto">
          <a:xfrm flipH="1">
            <a:off x="2627313" y="2349500"/>
            <a:ext cx="2881312" cy="2303463"/>
          </a:xfrm>
          <a:prstGeom prst="line">
            <a:avLst/>
          </a:prstGeom>
          <a:noFill/>
          <a:ln w="57150">
            <a:solidFill>
              <a:srgbClr val="99FF99"/>
            </a:solidFill>
            <a:round/>
            <a:headEnd/>
            <a:tailEnd type="triangle" w="med" len="med"/>
          </a:ln>
          <a:effectLst/>
        </p:spPr>
        <p:txBody>
          <a:bodyPr wrap="none"/>
          <a:lstStyle/>
          <a:p>
            <a:endParaRPr lang="en-US"/>
          </a:p>
        </p:txBody>
      </p:sp>
      <p:sp>
        <p:nvSpPr>
          <p:cNvPr id="64535" name="Text Box 23"/>
          <p:cNvSpPr txBox="1">
            <a:spLocks noChangeArrowheads="1"/>
          </p:cNvSpPr>
          <p:nvPr/>
        </p:nvSpPr>
        <p:spPr bwMode="auto">
          <a:xfrm rot="-2364040">
            <a:off x="2913063" y="2733675"/>
            <a:ext cx="2757487" cy="457200"/>
          </a:xfrm>
          <a:prstGeom prst="rect">
            <a:avLst/>
          </a:prstGeom>
          <a:solidFill>
            <a:schemeClr val="hlink"/>
          </a:solidFill>
          <a:ln w="9525">
            <a:noFill/>
            <a:miter lim="800000"/>
            <a:headEnd/>
            <a:tailEnd/>
          </a:ln>
          <a:effectLst/>
        </p:spPr>
        <p:txBody>
          <a:bodyPr wrap="none">
            <a:spAutoFit/>
          </a:bodyPr>
          <a:lstStyle/>
          <a:p>
            <a:r>
              <a:rPr lang="en-IE">
                <a:solidFill>
                  <a:srgbClr val="FF3300"/>
                </a:solidFill>
              </a:rPr>
              <a:t>www.irishrugby.ie ? </a:t>
            </a:r>
            <a:endParaRPr lang="en-US">
              <a:solidFill>
                <a:srgbClr val="FF3300"/>
              </a:solidFill>
            </a:endParaRPr>
          </a:p>
        </p:txBody>
      </p:sp>
      <p:sp>
        <p:nvSpPr>
          <p:cNvPr id="64536" name="Text Box 24"/>
          <p:cNvSpPr txBox="1">
            <a:spLocks noChangeArrowheads="1"/>
          </p:cNvSpPr>
          <p:nvPr/>
        </p:nvSpPr>
        <p:spPr bwMode="auto">
          <a:xfrm>
            <a:off x="107950" y="1916113"/>
            <a:ext cx="1873250" cy="1015663"/>
          </a:xfrm>
          <a:prstGeom prst="rect">
            <a:avLst/>
          </a:prstGeom>
          <a:solidFill>
            <a:srgbClr val="000099"/>
          </a:solidFill>
          <a:ln w="9525">
            <a:noFill/>
            <a:miter lim="800000"/>
            <a:headEnd/>
            <a:tailEnd/>
          </a:ln>
          <a:effectLst/>
        </p:spPr>
        <p:txBody>
          <a:bodyPr>
            <a:spAutoFit/>
          </a:bodyPr>
          <a:lstStyle/>
          <a:p>
            <a:r>
              <a:rPr lang="en-IE" sz="1200" i="1" dirty="0">
                <a:solidFill>
                  <a:srgbClr val="FF0000"/>
                </a:solidFill>
              </a:rPr>
              <a:t>Tip!</a:t>
            </a:r>
          </a:p>
          <a:p>
            <a:r>
              <a:rPr lang="en-IE" sz="1200" i="1" dirty="0">
                <a:solidFill>
                  <a:srgbClr val="FF0000"/>
                </a:solidFill>
              </a:rPr>
              <a:t>Use this website to look up host names/IP addresses:</a:t>
            </a:r>
          </a:p>
          <a:p>
            <a:r>
              <a:rPr lang="en-US" sz="1200" i="1" dirty="0">
                <a:solidFill>
                  <a:srgbClr val="FF0000"/>
                </a:solidFill>
              </a:rPr>
              <a:t>http://www.bankes.com/nslookup.htm</a:t>
            </a:r>
          </a:p>
        </p:txBody>
      </p:sp>
      <p:sp>
        <p:nvSpPr>
          <p:cNvPr id="27" name="Text Box 10"/>
          <p:cNvSpPr txBox="1">
            <a:spLocks noChangeArrowheads="1"/>
          </p:cNvSpPr>
          <p:nvPr/>
        </p:nvSpPr>
        <p:spPr bwMode="auto">
          <a:xfrm>
            <a:off x="5364088" y="5877272"/>
            <a:ext cx="2452979" cy="830997"/>
          </a:xfrm>
          <a:prstGeom prst="rect">
            <a:avLst/>
          </a:prstGeom>
          <a:solidFill>
            <a:schemeClr val="hlink"/>
          </a:solidFill>
          <a:ln w="9525">
            <a:solidFill>
              <a:schemeClr val="hlink"/>
            </a:solidFill>
            <a:miter lim="800000"/>
            <a:headEnd/>
            <a:tailEnd/>
          </a:ln>
          <a:effectLst/>
        </p:spPr>
        <p:txBody>
          <a:bodyPr wrap="none">
            <a:spAutoFit/>
          </a:bodyPr>
          <a:lstStyle/>
          <a:p>
            <a:r>
              <a:rPr lang="en-US" dirty="0" smtClean="0">
                <a:solidFill>
                  <a:srgbClr val="FF0000"/>
                </a:solidFill>
              </a:rPr>
              <a:t>69.16.175.42</a:t>
            </a:r>
            <a:endParaRPr lang="en-IE" dirty="0">
              <a:solidFill>
                <a:srgbClr val="FF0000"/>
              </a:solidFill>
            </a:endParaRPr>
          </a:p>
          <a:p>
            <a:r>
              <a:rPr lang="en-IE" dirty="0">
                <a:solidFill>
                  <a:schemeClr val="bg2"/>
                </a:solidFill>
              </a:rPr>
              <a:t>www.irishrugby.ie</a:t>
            </a:r>
            <a:endParaRPr lang="en-US" dirty="0">
              <a:solidFill>
                <a:schemeClr val="bg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51520" y="260648"/>
            <a:ext cx="3911600" cy="1143000"/>
          </a:xfrm>
        </p:spPr>
        <p:txBody>
          <a:bodyPr>
            <a:normAutofit fontScale="90000"/>
          </a:bodyPr>
          <a:lstStyle/>
          <a:p>
            <a:r>
              <a:rPr lang="en-IE" sz="4000" dirty="0"/>
              <a:t>WWW and client server process </a:t>
            </a:r>
            <a:endParaRPr lang="en-US" sz="4000" dirty="0"/>
          </a:p>
        </p:txBody>
      </p:sp>
      <p:sp>
        <p:nvSpPr>
          <p:cNvPr id="65539"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US">
              <a:solidFill>
                <a:schemeClr val="bg2"/>
              </a:solidFill>
            </a:endParaRPr>
          </a:p>
        </p:txBody>
      </p:sp>
      <p:sp>
        <p:nvSpPr>
          <p:cNvPr id="65540" name="Line 4"/>
          <p:cNvSpPr>
            <a:spLocks noChangeShapeType="1"/>
          </p:cNvSpPr>
          <p:nvPr/>
        </p:nvSpPr>
        <p:spPr bwMode="auto">
          <a:xfrm>
            <a:off x="2916238" y="2492375"/>
            <a:ext cx="360362" cy="360363"/>
          </a:xfrm>
          <a:prstGeom prst="line">
            <a:avLst/>
          </a:prstGeom>
          <a:noFill/>
          <a:ln w="28575">
            <a:solidFill>
              <a:srgbClr val="FF3300"/>
            </a:solidFill>
            <a:round/>
            <a:headEnd/>
            <a:tailEnd/>
          </a:ln>
          <a:effectLst/>
        </p:spPr>
        <p:txBody>
          <a:bodyPr wrap="none"/>
          <a:lstStyle/>
          <a:p>
            <a:endParaRPr lang="en-US"/>
          </a:p>
        </p:txBody>
      </p:sp>
      <p:sp>
        <p:nvSpPr>
          <p:cNvPr id="65541" name="Line 5"/>
          <p:cNvSpPr>
            <a:spLocks noChangeShapeType="1"/>
          </p:cNvSpPr>
          <p:nvPr/>
        </p:nvSpPr>
        <p:spPr bwMode="auto">
          <a:xfrm>
            <a:off x="1547813" y="3141663"/>
            <a:ext cx="1223962" cy="358775"/>
          </a:xfrm>
          <a:prstGeom prst="line">
            <a:avLst/>
          </a:prstGeom>
          <a:noFill/>
          <a:ln w="28575">
            <a:solidFill>
              <a:srgbClr val="FF3300"/>
            </a:solidFill>
            <a:round/>
            <a:headEnd/>
            <a:tailEnd/>
          </a:ln>
          <a:effectLst/>
        </p:spPr>
        <p:txBody>
          <a:bodyPr wrap="none"/>
          <a:lstStyle/>
          <a:p>
            <a:endParaRPr lang="en-US"/>
          </a:p>
        </p:txBody>
      </p:sp>
      <p:sp>
        <p:nvSpPr>
          <p:cNvPr id="65542" name="Line 6"/>
          <p:cNvSpPr>
            <a:spLocks noChangeShapeType="1"/>
          </p:cNvSpPr>
          <p:nvPr/>
        </p:nvSpPr>
        <p:spPr bwMode="auto">
          <a:xfrm flipH="1">
            <a:off x="2195513" y="4149725"/>
            <a:ext cx="576262" cy="431800"/>
          </a:xfrm>
          <a:prstGeom prst="line">
            <a:avLst/>
          </a:prstGeom>
          <a:noFill/>
          <a:ln w="28575">
            <a:solidFill>
              <a:srgbClr val="FF3300"/>
            </a:solidFill>
            <a:round/>
            <a:headEnd/>
            <a:tailEnd/>
          </a:ln>
          <a:effectLst/>
        </p:spPr>
        <p:txBody>
          <a:bodyPr wrap="none"/>
          <a:lstStyle/>
          <a:p>
            <a:endParaRPr lang="en-US"/>
          </a:p>
        </p:txBody>
      </p:sp>
      <p:sp>
        <p:nvSpPr>
          <p:cNvPr id="65543" name="Line 7"/>
          <p:cNvSpPr>
            <a:spLocks noChangeShapeType="1"/>
          </p:cNvSpPr>
          <p:nvPr/>
        </p:nvSpPr>
        <p:spPr bwMode="auto">
          <a:xfrm>
            <a:off x="5003800" y="4365625"/>
            <a:ext cx="360363" cy="576263"/>
          </a:xfrm>
          <a:prstGeom prst="line">
            <a:avLst/>
          </a:prstGeom>
          <a:noFill/>
          <a:ln w="28575">
            <a:solidFill>
              <a:srgbClr val="FF3300"/>
            </a:solidFill>
            <a:round/>
            <a:headEnd/>
            <a:tailEnd/>
          </a:ln>
          <a:effectLst/>
        </p:spPr>
        <p:txBody>
          <a:bodyPr wrap="none"/>
          <a:lstStyle/>
          <a:p>
            <a:endParaRPr lang="en-US"/>
          </a:p>
        </p:txBody>
      </p:sp>
      <p:sp>
        <p:nvSpPr>
          <p:cNvPr id="65544" name="Line 8"/>
          <p:cNvSpPr>
            <a:spLocks noChangeShapeType="1"/>
          </p:cNvSpPr>
          <p:nvPr/>
        </p:nvSpPr>
        <p:spPr bwMode="auto">
          <a:xfrm flipV="1">
            <a:off x="5508625" y="3500438"/>
            <a:ext cx="719138" cy="215900"/>
          </a:xfrm>
          <a:prstGeom prst="line">
            <a:avLst/>
          </a:prstGeom>
          <a:noFill/>
          <a:ln w="28575">
            <a:solidFill>
              <a:srgbClr val="FF3300"/>
            </a:solidFill>
            <a:round/>
            <a:headEnd/>
            <a:tailEnd/>
          </a:ln>
          <a:effectLst/>
        </p:spPr>
        <p:txBody>
          <a:bodyPr wrap="none"/>
          <a:lstStyle/>
          <a:p>
            <a:endParaRPr lang="en-US"/>
          </a:p>
        </p:txBody>
      </p:sp>
      <p:sp>
        <p:nvSpPr>
          <p:cNvPr id="65545" name="Line 9"/>
          <p:cNvSpPr>
            <a:spLocks noChangeShapeType="1"/>
          </p:cNvSpPr>
          <p:nvPr/>
        </p:nvSpPr>
        <p:spPr bwMode="auto">
          <a:xfrm flipV="1">
            <a:off x="5292725" y="2420938"/>
            <a:ext cx="719138" cy="576262"/>
          </a:xfrm>
          <a:prstGeom prst="line">
            <a:avLst/>
          </a:prstGeom>
          <a:noFill/>
          <a:ln w="28575">
            <a:solidFill>
              <a:srgbClr val="FF3300"/>
            </a:solidFill>
            <a:round/>
            <a:headEnd/>
            <a:tailEnd/>
          </a:ln>
          <a:effectLst/>
        </p:spPr>
        <p:txBody>
          <a:bodyPr wrap="none"/>
          <a:lstStyle/>
          <a:p>
            <a:endParaRPr lang="en-US"/>
          </a:p>
        </p:txBody>
      </p:sp>
      <p:sp>
        <p:nvSpPr>
          <p:cNvPr id="65546" name="Text Box 10"/>
          <p:cNvSpPr txBox="1">
            <a:spLocks noChangeArrowheads="1"/>
          </p:cNvSpPr>
          <p:nvPr/>
        </p:nvSpPr>
        <p:spPr bwMode="auto">
          <a:xfrm>
            <a:off x="5580063" y="5876925"/>
            <a:ext cx="2479675" cy="831850"/>
          </a:xfrm>
          <a:prstGeom prst="rect">
            <a:avLst/>
          </a:prstGeom>
          <a:solidFill>
            <a:schemeClr val="hlink"/>
          </a:solidFill>
          <a:ln w="9525">
            <a:solidFill>
              <a:schemeClr val="hlink"/>
            </a:solidFill>
            <a:miter lim="800000"/>
            <a:headEnd/>
            <a:tailEnd/>
          </a:ln>
          <a:effectLst/>
        </p:spPr>
        <p:txBody>
          <a:bodyPr wrap="none">
            <a:spAutoFit/>
          </a:bodyPr>
          <a:lstStyle/>
          <a:p>
            <a:r>
              <a:rPr lang="en-US" b="1"/>
              <a:t>194</a:t>
            </a:r>
            <a:r>
              <a:rPr lang="en-US"/>
              <a:t>.</a:t>
            </a:r>
            <a:r>
              <a:rPr lang="en-US" b="1"/>
              <a:t>154</a:t>
            </a:r>
            <a:r>
              <a:rPr lang="en-US"/>
              <a:t>.</a:t>
            </a:r>
            <a:r>
              <a:rPr lang="en-US" b="1"/>
              <a:t>200</a:t>
            </a:r>
            <a:r>
              <a:rPr lang="en-US"/>
              <a:t>.</a:t>
            </a:r>
            <a:r>
              <a:rPr lang="en-US" b="1"/>
              <a:t>217</a:t>
            </a:r>
            <a:endParaRPr lang="en-IE">
              <a:solidFill>
                <a:schemeClr val="bg2"/>
              </a:solidFill>
            </a:endParaRPr>
          </a:p>
          <a:p>
            <a:r>
              <a:rPr lang="en-IE">
                <a:solidFill>
                  <a:schemeClr val="bg2"/>
                </a:solidFill>
              </a:rPr>
              <a:t>www.irishrugby.ie</a:t>
            </a:r>
            <a:endParaRPr lang="en-US">
              <a:solidFill>
                <a:schemeClr val="bg2"/>
              </a:solidFill>
            </a:endParaRPr>
          </a:p>
        </p:txBody>
      </p:sp>
      <p:sp>
        <p:nvSpPr>
          <p:cNvPr id="65547" name="Text Box 11"/>
          <p:cNvSpPr txBox="1">
            <a:spLocks noChangeArrowheads="1"/>
          </p:cNvSpPr>
          <p:nvPr/>
        </p:nvSpPr>
        <p:spPr bwMode="auto">
          <a:xfrm>
            <a:off x="6372225" y="4652963"/>
            <a:ext cx="1630363" cy="457200"/>
          </a:xfrm>
          <a:prstGeom prst="rect">
            <a:avLst/>
          </a:prstGeom>
          <a:noFill/>
          <a:ln w="9525">
            <a:noFill/>
            <a:miter lim="800000"/>
            <a:headEnd/>
            <a:tailEnd/>
          </a:ln>
          <a:effectLst/>
        </p:spPr>
        <p:txBody>
          <a:bodyPr wrap="none">
            <a:spAutoFit/>
          </a:bodyPr>
          <a:lstStyle/>
          <a:p>
            <a:r>
              <a:rPr lang="en-IE"/>
              <a:t>Web Server</a:t>
            </a:r>
            <a:endParaRPr lang="en-US"/>
          </a:p>
        </p:txBody>
      </p:sp>
      <p:sp>
        <p:nvSpPr>
          <p:cNvPr id="65548" name="Line 12"/>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a:effectLst/>
        </p:spPr>
        <p:txBody>
          <a:bodyPr wrap="none"/>
          <a:lstStyle/>
          <a:p>
            <a:endParaRPr lang="en-US"/>
          </a:p>
        </p:txBody>
      </p:sp>
      <p:sp>
        <p:nvSpPr>
          <p:cNvPr id="65549" name="laptop"/>
          <p:cNvSpPr>
            <a:spLocks noEditPoints="1" noChangeArrowheads="1"/>
          </p:cNvSpPr>
          <p:nvPr/>
        </p:nvSpPr>
        <p:spPr bwMode="auto">
          <a:xfrm>
            <a:off x="1403350" y="4652963"/>
            <a:ext cx="1192213"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5550" name="laptop"/>
          <p:cNvSpPr>
            <a:spLocks noEditPoints="1" noChangeArrowheads="1"/>
          </p:cNvSpPr>
          <p:nvPr/>
        </p:nvSpPr>
        <p:spPr bwMode="auto">
          <a:xfrm>
            <a:off x="4932363" y="4941888"/>
            <a:ext cx="1192212"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5551" name="Text Box 15"/>
          <p:cNvSpPr txBox="1">
            <a:spLocks noChangeArrowheads="1"/>
          </p:cNvSpPr>
          <p:nvPr/>
        </p:nvSpPr>
        <p:spPr bwMode="auto">
          <a:xfrm>
            <a:off x="879475" y="5465763"/>
            <a:ext cx="2840038" cy="822325"/>
          </a:xfrm>
          <a:prstGeom prst="rect">
            <a:avLst/>
          </a:prstGeom>
          <a:noFill/>
          <a:ln w="9525">
            <a:noFill/>
            <a:miter lim="800000"/>
            <a:headEnd/>
            <a:tailEnd/>
          </a:ln>
          <a:effectLst/>
        </p:spPr>
        <p:txBody>
          <a:bodyPr wrap="none">
            <a:spAutoFit/>
          </a:bodyPr>
          <a:lstStyle/>
          <a:p>
            <a:r>
              <a:rPr lang="en-IE"/>
              <a:t>DNS</a:t>
            </a:r>
          </a:p>
          <a:p>
            <a:r>
              <a:rPr lang="en-IE"/>
              <a:t>Domain Name Server</a:t>
            </a:r>
            <a:endParaRPr lang="en-US"/>
          </a:p>
        </p:txBody>
      </p:sp>
      <p:sp>
        <p:nvSpPr>
          <p:cNvPr id="65552" name="Text Box 16"/>
          <p:cNvSpPr txBox="1">
            <a:spLocks noChangeArrowheads="1"/>
          </p:cNvSpPr>
          <p:nvPr/>
        </p:nvSpPr>
        <p:spPr bwMode="auto">
          <a:xfrm>
            <a:off x="5003800" y="188913"/>
            <a:ext cx="3744913" cy="1200329"/>
          </a:xfrm>
          <a:prstGeom prst="rect">
            <a:avLst/>
          </a:prstGeom>
          <a:solidFill>
            <a:srgbClr val="080808"/>
          </a:solidFill>
          <a:ln w="9525">
            <a:noFill/>
            <a:miter lim="800000"/>
            <a:headEnd/>
            <a:tailEnd/>
          </a:ln>
          <a:effectLst/>
        </p:spPr>
        <p:txBody>
          <a:bodyPr>
            <a:spAutoFit/>
          </a:bodyPr>
          <a:lstStyle/>
          <a:p>
            <a:r>
              <a:rPr lang="en-IE" dirty="0">
                <a:solidFill>
                  <a:srgbClr val="FF0000"/>
                </a:solidFill>
              </a:rPr>
              <a:t>Step 4 –DNS responds with the IP address of the web server</a:t>
            </a:r>
            <a:endParaRPr lang="en-US" dirty="0">
              <a:solidFill>
                <a:srgbClr val="FF0000"/>
              </a:solidFill>
            </a:endParaRPr>
          </a:p>
        </p:txBody>
      </p:sp>
      <p:grpSp>
        <p:nvGrpSpPr>
          <p:cNvPr id="2" name="Group 17"/>
          <p:cNvGrpSpPr>
            <a:grpSpLocks/>
          </p:cNvGrpSpPr>
          <p:nvPr/>
        </p:nvGrpSpPr>
        <p:grpSpPr bwMode="auto">
          <a:xfrm>
            <a:off x="5651500" y="1700213"/>
            <a:ext cx="1192213" cy="825500"/>
            <a:chOff x="3560" y="1071"/>
            <a:chExt cx="751" cy="520"/>
          </a:xfrm>
        </p:grpSpPr>
        <p:sp>
          <p:nvSpPr>
            <p:cNvPr id="65554" name="laptop"/>
            <p:cNvSpPr>
              <a:spLocks noEditPoints="1" noChangeArrowheads="1"/>
            </p:cNvSpPr>
            <p:nvPr/>
          </p:nvSpPr>
          <p:spPr bwMode="auto">
            <a:xfrm>
              <a:off x="3560" y="1071"/>
              <a:ext cx="751" cy="52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65555" name="Picture 19"/>
            <p:cNvPicPr>
              <a:picLocks noChangeAspect="1" noChangeArrowheads="1"/>
            </p:cNvPicPr>
            <p:nvPr/>
          </p:nvPicPr>
          <p:blipFill>
            <a:blip r:embed="rId2" cstate="print"/>
            <a:srcRect/>
            <a:stretch>
              <a:fillRect/>
            </a:stretch>
          </p:blipFill>
          <p:spPr bwMode="auto">
            <a:xfrm>
              <a:off x="3742" y="1117"/>
              <a:ext cx="360" cy="235"/>
            </a:xfrm>
            <a:prstGeom prst="rect">
              <a:avLst/>
            </a:prstGeom>
            <a:noFill/>
            <a:ln>
              <a:noFill/>
            </a:ln>
            <a:effectLst/>
          </p:spPr>
        </p:pic>
      </p:grpSp>
      <p:pic>
        <p:nvPicPr>
          <p:cNvPr id="65556" name="Picture 20"/>
          <p:cNvPicPr>
            <a:picLocks noGrp="1" noChangeAspect="1" noChangeArrowheads="1"/>
          </p:cNvPicPr>
          <p:nvPr>
            <p:ph sz="half" idx="2"/>
          </p:nvPr>
        </p:nvPicPr>
        <p:blipFill>
          <a:blip r:embed="rId3" cstate="print"/>
          <a:srcRect/>
          <a:stretch>
            <a:fillRect/>
          </a:stretch>
        </p:blipFill>
        <p:spPr>
          <a:xfrm>
            <a:off x="5867400" y="2060575"/>
            <a:ext cx="2911475" cy="1066800"/>
          </a:xfrm>
          <a:noFill/>
          <a:ln/>
        </p:spPr>
      </p:pic>
      <p:sp>
        <p:nvSpPr>
          <p:cNvPr id="65557" name="Line 21"/>
          <p:cNvSpPr>
            <a:spLocks noChangeShapeType="1"/>
          </p:cNvSpPr>
          <p:nvPr/>
        </p:nvSpPr>
        <p:spPr bwMode="auto">
          <a:xfrm flipH="1">
            <a:off x="2627313" y="2349500"/>
            <a:ext cx="2881312" cy="2303463"/>
          </a:xfrm>
          <a:prstGeom prst="line">
            <a:avLst/>
          </a:prstGeom>
          <a:noFill/>
          <a:ln w="57150">
            <a:solidFill>
              <a:srgbClr val="99FF99"/>
            </a:solidFill>
            <a:round/>
            <a:headEnd type="triangle" w="med" len="med"/>
            <a:tailEnd/>
          </a:ln>
          <a:effectLst/>
        </p:spPr>
        <p:txBody>
          <a:bodyPr wrap="none"/>
          <a:lstStyle/>
          <a:p>
            <a:endParaRPr lang="en-US"/>
          </a:p>
        </p:txBody>
      </p:sp>
      <p:sp>
        <p:nvSpPr>
          <p:cNvPr id="65558" name="Text Box 22"/>
          <p:cNvSpPr txBox="1">
            <a:spLocks noChangeArrowheads="1"/>
          </p:cNvSpPr>
          <p:nvPr/>
        </p:nvSpPr>
        <p:spPr bwMode="auto">
          <a:xfrm rot="19235960">
            <a:off x="3184019" y="2871143"/>
            <a:ext cx="1877437" cy="461665"/>
          </a:xfrm>
          <a:prstGeom prst="rect">
            <a:avLst/>
          </a:prstGeom>
          <a:solidFill>
            <a:schemeClr val="hlink"/>
          </a:solidFill>
          <a:ln w="9525">
            <a:noFill/>
            <a:miter lim="800000"/>
            <a:headEnd/>
            <a:tailEnd/>
          </a:ln>
          <a:effectLst/>
        </p:spPr>
        <p:txBody>
          <a:bodyPr wrap="none">
            <a:spAutoFit/>
          </a:bodyPr>
          <a:lstStyle/>
          <a:p>
            <a:r>
              <a:rPr lang="en-US" dirty="0" smtClean="0">
                <a:solidFill>
                  <a:srgbClr val="FF0000"/>
                </a:solidFill>
              </a:rPr>
              <a:t>69.16.175.42</a:t>
            </a:r>
            <a:r>
              <a:rPr lang="en-IE" dirty="0" smtClean="0">
                <a:solidFill>
                  <a:srgbClr val="FF3300"/>
                </a:solidFill>
              </a:rPr>
              <a:t> </a:t>
            </a:r>
            <a:endParaRPr lang="en-US" dirty="0">
              <a:solidFill>
                <a:srgbClr val="FF3300"/>
              </a:solidFill>
            </a:endParaRPr>
          </a:p>
        </p:txBody>
      </p:sp>
      <p:sp>
        <p:nvSpPr>
          <p:cNvPr id="25" name="Text Box 10"/>
          <p:cNvSpPr txBox="1">
            <a:spLocks noChangeArrowheads="1"/>
          </p:cNvSpPr>
          <p:nvPr/>
        </p:nvSpPr>
        <p:spPr bwMode="auto">
          <a:xfrm>
            <a:off x="5580063" y="5876925"/>
            <a:ext cx="2452979" cy="830997"/>
          </a:xfrm>
          <a:prstGeom prst="rect">
            <a:avLst/>
          </a:prstGeom>
          <a:solidFill>
            <a:schemeClr val="hlink"/>
          </a:solidFill>
          <a:ln w="9525">
            <a:solidFill>
              <a:schemeClr val="hlink"/>
            </a:solidFill>
            <a:miter lim="800000"/>
            <a:headEnd/>
            <a:tailEnd/>
          </a:ln>
          <a:effectLst/>
        </p:spPr>
        <p:txBody>
          <a:bodyPr wrap="none">
            <a:spAutoFit/>
          </a:bodyPr>
          <a:lstStyle/>
          <a:p>
            <a:r>
              <a:rPr lang="en-US" dirty="0" smtClean="0">
                <a:solidFill>
                  <a:srgbClr val="FF0000"/>
                </a:solidFill>
              </a:rPr>
              <a:t>69.16.175.42</a:t>
            </a:r>
            <a:endParaRPr lang="en-IE" dirty="0">
              <a:solidFill>
                <a:srgbClr val="FF0000"/>
              </a:solidFill>
            </a:endParaRPr>
          </a:p>
          <a:p>
            <a:r>
              <a:rPr lang="en-IE" dirty="0">
                <a:solidFill>
                  <a:schemeClr val="bg2"/>
                </a:solidFill>
              </a:rPr>
              <a:t>www.irishrugby.ie</a:t>
            </a:r>
            <a:endParaRPr lang="en-US" dirty="0">
              <a:solidFill>
                <a:schemeClr val="bg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1520" y="260648"/>
            <a:ext cx="3911600" cy="1143000"/>
          </a:xfrm>
        </p:spPr>
        <p:txBody>
          <a:bodyPr>
            <a:normAutofit fontScale="90000"/>
          </a:bodyPr>
          <a:lstStyle/>
          <a:p>
            <a:r>
              <a:rPr lang="en-IE" sz="4000" dirty="0"/>
              <a:t>WWW and client server process </a:t>
            </a:r>
            <a:endParaRPr lang="en-US" sz="4000" dirty="0"/>
          </a:p>
        </p:txBody>
      </p:sp>
      <p:sp>
        <p:nvSpPr>
          <p:cNvPr id="66563"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US">
              <a:solidFill>
                <a:schemeClr val="bg2"/>
              </a:solidFill>
            </a:endParaRPr>
          </a:p>
        </p:txBody>
      </p:sp>
      <p:sp>
        <p:nvSpPr>
          <p:cNvPr id="66564" name="Line 4"/>
          <p:cNvSpPr>
            <a:spLocks noChangeShapeType="1"/>
          </p:cNvSpPr>
          <p:nvPr/>
        </p:nvSpPr>
        <p:spPr bwMode="auto">
          <a:xfrm>
            <a:off x="2916238" y="2492375"/>
            <a:ext cx="360362" cy="360363"/>
          </a:xfrm>
          <a:prstGeom prst="line">
            <a:avLst/>
          </a:prstGeom>
          <a:noFill/>
          <a:ln w="28575">
            <a:solidFill>
              <a:srgbClr val="FF3300"/>
            </a:solidFill>
            <a:round/>
            <a:headEnd/>
            <a:tailEnd/>
          </a:ln>
          <a:effectLst/>
        </p:spPr>
        <p:txBody>
          <a:bodyPr wrap="none"/>
          <a:lstStyle/>
          <a:p>
            <a:endParaRPr lang="en-US"/>
          </a:p>
        </p:txBody>
      </p:sp>
      <p:sp>
        <p:nvSpPr>
          <p:cNvPr id="66565" name="Line 5"/>
          <p:cNvSpPr>
            <a:spLocks noChangeShapeType="1"/>
          </p:cNvSpPr>
          <p:nvPr/>
        </p:nvSpPr>
        <p:spPr bwMode="auto">
          <a:xfrm>
            <a:off x="1547813" y="3141663"/>
            <a:ext cx="1223962" cy="358775"/>
          </a:xfrm>
          <a:prstGeom prst="line">
            <a:avLst/>
          </a:prstGeom>
          <a:noFill/>
          <a:ln w="28575">
            <a:solidFill>
              <a:srgbClr val="FF3300"/>
            </a:solidFill>
            <a:round/>
            <a:headEnd/>
            <a:tailEnd/>
          </a:ln>
          <a:effectLst/>
        </p:spPr>
        <p:txBody>
          <a:bodyPr wrap="none"/>
          <a:lstStyle/>
          <a:p>
            <a:endParaRPr lang="en-US"/>
          </a:p>
        </p:txBody>
      </p:sp>
      <p:sp>
        <p:nvSpPr>
          <p:cNvPr id="66566" name="Line 6"/>
          <p:cNvSpPr>
            <a:spLocks noChangeShapeType="1"/>
          </p:cNvSpPr>
          <p:nvPr/>
        </p:nvSpPr>
        <p:spPr bwMode="auto">
          <a:xfrm flipH="1">
            <a:off x="2195513" y="4149725"/>
            <a:ext cx="576262" cy="431800"/>
          </a:xfrm>
          <a:prstGeom prst="line">
            <a:avLst/>
          </a:prstGeom>
          <a:noFill/>
          <a:ln w="28575">
            <a:solidFill>
              <a:srgbClr val="FF3300"/>
            </a:solidFill>
            <a:round/>
            <a:headEnd/>
            <a:tailEnd/>
          </a:ln>
          <a:effectLst/>
        </p:spPr>
        <p:txBody>
          <a:bodyPr wrap="none"/>
          <a:lstStyle/>
          <a:p>
            <a:endParaRPr lang="en-US"/>
          </a:p>
        </p:txBody>
      </p:sp>
      <p:sp>
        <p:nvSpPr>
          <p:cNvPr id="66567" name="Line 7"/>
          <p:cNvSpPr>
            <a:spLocks noChangeShapeType="1"/>
          </p:cNvSpPr>
          <p:nvPr/>
        </p:nvSpPr>
        <p:spPr bwMode="auto">
          <a:xfrm>
            <a:off x="5003800" y="4365625"/>
            <a:ext cx="360363" cy="576263"/>
          </a:xfrm>
          <a:prstGeom prst="line">
            <a:avLst/>
          </a:prstGeom>
          <a:noFill/>
          <a:ln w="28575">
            <a:solidFill>
              <a:srgbClr val="FF3300"/>
            </a:solidFill>
            <a:round/>
            <a:headEnd/>
            <a:tailEnd/>
          </a:ln>
          <a:effectLst/>
        </p:spPr>
        <p:txBody>
          <a:bodyPr wrap="none"/>
          <a:lstStyle/>
          <a:p>
            <a:endParaRPr lang="en-US"/>
          </a:p>
        </p:txBody>
      </p:sp>
      <p:sp>
        <p:nvSpPr>
          <p:cNvPr id="66568" name="Line 8"/>
          <p:cNvSpPr>
            <a:spLocks noChangeShapeType="1"/>
          </p:cNvSpPr>
          <p:nvPr/>
        </p:nvSpPr>
        <p:spPr bwMode="auto">
          <a:xfrm flipV="1">
            <a:off x="5508625" y="3500438"/>
            <a:ext cx="719138" cy="215900"/>
          </a:xfrm>
          <a:prstGeom prst="line">
            <a:avLst/>
          </a:prstGeom>
          <a:noFill/>
          <a:ln w="28575">
            <a:solidFill>
              <a:srgbClr val="FF3300"/>
            </a:solidFill>
            <a:round/>
            <a:headEnd/>
            <a:tailEnd/>
          </a:ln>
          <a:effectLst/>
        </p:spPr>
        <p:txBody>
          <a:bodyPr wrap="none"/>
          <a:lstStyle/>
          <a:p>
            <a:endParaRPr lang="en-US"/>
          </a:p>
        </p:txBody>
      </p:sp>
      <p:sp>
        <p:nvSpPr>
          <p:cNvPr id="66569" name="Line 9"/>
          <p:cNvSpPr>
            <a:spLocks noChangeShapeType="1"/>
          </p:cNvSpPr>
          <p:nvPr/>
        </p:nvSpPr>
        <p:spPr bwMode="auto">
          <a:xfrm flipV="1">
            <a:off x="5292725" y="2420938"/>
            <a:ext cx="719138" cy="576262"/>
          </a:xfrm>
          <a:prstGeom prst="line">
            <a:avLst/>
          </a:prstGeom>
          <a:noFill/>
          <a:ln w="28575">
            <a:solidFill>
              <a:srgbClr val="FF3300"/>
            </a:solidFill>
            <a:round/>
            <a:headEnd/>
            <a:tailEnd/>
          </a:ln>
          <a:effectLst/>
        </p:spPr>
        <p:txBody>
          <a:bodyPr wrap="none"/>
          <a:lstStyle/>
          <a:p>
            <a:endParaRPr lang="en-US"/>
          </a:p>
        </p:txBody>
      </p:sp>
      <p:sp>
        <p:nvSpPr>
          <p:cNvPr id="66570" name="Text Box 10"/>
          <p:cNvSpPr txBox="1">
            <a:spLocks noChangeArrowheads="1"/>
          </p:cNvSpPr>
          <p:nvPr/>
        </p:nvSpPr>
        <p:spPr bwMode="auto">
          <a:xfrm>
            <a:off x="5580063" y="5876925"/>
            <a:ext cx="2479675" cy="831850"/>
          </a:xfrm>
          <a:prstGeom prst="rect">
            <a:avLst/>
          </a:prstGeom>
          <a:solidFill>
            <a:schemeClr val="hlink"/>
          </a:solidFill>
          <a:ln w="9525">
            <a:solidFill>
              <a:schemeClr val="hlink"/>
            </a:solidFill>
            <a:miter lim="800000"/>
            <a:headEnd/>
            <a:tailEnd/>
          </a:ln>
          <a:effectLst/>
        </p:spPr>
        <p:txBody>
          <a:bodyPr wrap="none">
            <a:spAutoFit/>
          </a:bodyPr>
          <a:lstStyle/>
          <a:p>
            <a:r>
              <a:rPr lang="en-US" b="1"/>
              <a:t>194</a:t>
            </a:r>
            <a:r>
              <a:rPr lang="en-US"/>
              <a:t>.</a:t>
            </a:r>
            <a:r>
              <a:rPr lang="en-US" b="1"/>
              <a:t>154</a:t>
            </a:r>
            <a:r>
              <a:rPr lang="en-US"/>
              <a:t>.</a:t>
            </a:r>
            <a:r>
              <a:rPr lang="en-US" b="1"/>
              <a:t>200</a:t>
            </a:r>
            <a:r>
              <a:rPr lang="en-US"/>
              <a:t>.</a:t>
            </a:r>
            <a:r>
              <a:rPr lang="en-US" b="1"/>
              <a:t>217</a:t>
            </a:r>
            <a:endParaRPr lang="en-IE">
              <a:solidFill>
                <a:schemeClr val="bg2"/>
              </a:solidFill>
            </a:endParaRPr>
          </a:p>
          <a:p>
            <a:r>
              <a:rPr lang="en-IE">
                <a:solidFill>
                  <a:schemeClr val="bg2"/>
                </a:solidFill>
              </a:rPr>
              <a:t>www.irishrugby.ie</a:t>
            </a:r>
            <a:endParaRPr lang="en-US">
              <a:solidFill>
                <a:schemeClr val="bg2"/>
              </a:solidFill>
            </a:endParaRPr>
          </a:p>
        </p:txBody>
      </p:sp>
      <p:sp>
        <p:nvSpPr>
          <p:cNvPr id="66571" name="Text Box 11"/>
          <p:cNvSpPr txBox="1">
            <a:spLocks noChangeArrowheads="1"/>
          </p:cNvSpPr>
          <p:nvPr/>
        </p:nvSpPr>
        <p:spPr bwMode="auto">
          <a:xfrm>
            <a:off x="6372225" y="4652963"/>
            <a:ext cx="657225" cy="457200"/>
          </a:xfrm>
          <a:prstGeom prst="rect">
            <a:avLst/>
          </a:prstGeom>
          <a:noFill/>
          <a:ln w="9525">
            <a:noFill/>
            <a:miter lim="800000"/>
            <a:headEnd/>
            <a:tailEnd/>
          </a:ln>
          <a:effectLst/>
        </p:spPr>
        <p:txBody>
          <a:bodyPr wrap="none">
            <a:spAutoFit/>
          </a:bodyPr>
          <a:lstStyle/>
          <a:p>
            <a:r>
              <a:rPr lang="en-IE"/>
              <a:t>LIT</a:t>
            </a:r>
            <a:endParaRPr lang="en-US"/>
          </a:p>
        </p:txBody>
      </p:sp>
      <p:sp>
        <p:nvSpPr>
          <p:cNvPr id="66572" name="Line 12"/>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a:effectLst/>
        </p:spPr>
        <p:txBody>
          <a:bodyPr wrap="none"/>
          <a:lstStyle/>
          <a:p>
            <a:endParaRPr lang="en-US"/>
          </a:p>
        </p:txBody>
      </p:sp>
      <p:sp>
        <p:nvSpPr>
          <p:cNvPr id="66573" name="laptop"/>
          <p:cNvSpPr>
            <a:spLocks noEditPoints="1" noChangeArrowheads="1"/>
          </p:cNvSpPr>
          <p:nvPr/>
        </p:nvSpPr>
        <p:spPr bwMode="auto">
          <a:xfrm>
            <a:off x="1403350" y="4652963"/>
            <a:ext cx="1192213"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6574" name="laptop"/>
          <p:cNvSpPr>
            <a:spLocks noEditPoints="1" noChangeArrowheads="1"/>
          </p:cNvSpPr>
          <p:nvPr/>
        </p:nvSpPr>
        <p:spPr bwMode="auto">
          <a:xfrm>
            <a:off x="4932363" y="4941888"/>
            <a:ext cx="1192212"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6575" name="Text Box 15"/>
          <p:cNvSpPr txBox="1">
            <a:spLocks noChangeArrowheads="1"/>
          </p:cNvSpPr>
          <p:nvPr/>
        </p:nvSpPr>
        <p:spPr bwMode="auto">
          <a:xfrm>
            <a:off x="879475" y="5465763"/>
            <a:ext cx="2840038" cy="822325"/>
          </a:xfrm>
          <a:prstGeom prst="rect">
            <a:avLst/>
          </a:prstGeom>
          <a:noFill/>
          <a:ln w="9525">
            <a:noFill/>
            <a:miter lim="800000"/>
            <a:headEnd/>
            <a:tailEnd/>
          </a:ln>
          <a:effectLst/>
        </p:spPr>
        <p:txBody>
          <a:bodyPr wrap="none">
            <a:spAutoFit/>
          </a:bodyPr>
          <a:lstStyle/>
          <a:p>
            <a:r>
              <a:rPr lang="en-IE"/>
              <a:t>DNS</a:t>
            </a:r>
          </a:p>
          <a:p>
            <a:r>
              <a:rPr lang="en-IE"/>
              <a:t>Domain Name Server</a:t>
            </a:r>
            <a:endParaRPr lang="en-US"/>
          </a:p>
        </p:txBody>
      </p:sp>
      <p:sp>
        <p:nvSpPr>
          <p:cNvPr id="66576" name="Text Box 16"/>
          <p:cNvSpPr txBox="1">
            <a:spLocks noChangeArrowheads="1"/>
          </p:cNvSpPr>
          <p:nvPr/>
        </p:nvSpPr>
        <p:spPr bwMode="auto">
          <a:xfrm>
            <a:off x="5003800" y="188913"/>
            <a:ext cx="3744913" cy="1569660"/>
          </a:xfrm>
          <a:prstGeom prst="rect">
            <a:avLst/>
          </a:prstGeom>
          <a:solidFill>
            <a:srgbClr val="080808"/>
          </a:solidFill>
          <a:ln w="9525">
            <a:noFill/>
            <a:miter lim="800000"/>
            <a:headEnd/>
            <a:tailEnd/>
          </a:ln>
          <a:effectLst/>
        </p:spPr>
        <p:txBody>
          <a:bodyPr>
            <a:spAutoFit/>
          </a:bodyPr>
          <a:lstStyle/>
          <a:p>
            <a:r>
              <a:rPr lang="en-IE" dirty="0">
                <a:solidFill>
                  <a:srgbClr val="FF0000"/>
                </a:solidFill>
              </a:rPr>
              <a:t>Step 5 –Browser uses the IP address to request resource (index.html) from web server</a:t>
            </a:r>
            <a:endParaRPr lang="en-US" dirty="0">
              <a:solidFill>
                <a:srgbClr val="FF0000"/>
              </a:solidFill>
            </a:endParaRPr>
          </a:p>
        </p:txBody>
      </p:sp>
      <p:grpSp>
        <p:nvGrpSpPr>
          <p:cNvPr id="2" name="Group 17"/>
          <p:cNvGrpSpPr>
            <a:grpSpLocks/>
          </p:cNvGrpSpPr>
          <p:nvPr/>
        </p:nvGrpSpPr>
        <p:grpSpPr bwMode="auto">
          <a:xfrm>
            <a:off x="5651500" y="1700213"/>
            <a:ext cx="1192213" cy="825500"/>
            <a:chOff x="3560" y="1071"/>
            <a:chExt cx="751" cy="520"/>
          </a:xfrm>
        </p:grpSpPr>
        <p:sp>
          <p:nvSpPr>
            <p:cNvPr id="66578" name="laptop"/>
            <p:cNvSpPr>
              <a:spLocks noEditPoints="1" noChangeArrowheads="1"/>
            </p:cNvSpPr>
            <p:nvPr/>
          </p:nvSpPr>
          <p:spPr bwMode="auto">
            <a:xfrm>
              <a:off x="3560" y="1071"/>
              <a:ext cx="751" cy="52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66579" name="Picture 19"/>
            <p:cNvPicPr>
              <a:picLocks noChangeAspect="1" noChangeArrowheads="1"/>
            </p:cNvPicPr>
            <p:nvPr/>
          </p:nvPicPr>
          <p:blipFill>
            <a:blip r:embed="rId2" cstate="print"/>
            <a:srcRect/>
            <a:stretch>
              <a:fillRect/>
            </a:stretch>
          </p:blipFill>
          <p:spPr bwMode="auto">
            <a:xfrm>
              <a:off x="3742" y="1117"/>
              <a:ext cx="360" cy="235"/>
            </a:xfrm>
            <a:prstGeom prst="rect">
              <a:avLst/>
            </a:prstGeom>
            <a:noFill/>
            <a:ln>
              <a:noFill/>
            </a:ln>
            <a:effectLst/>
          </p:spPr>
        </p:pic>
      </p:grpSp>
      <p:pic>
        <p:nvPicPr>
          <p:cNvPr id="66580" name="Picture 20"/>
          <p:cNvPicPr>
            <a:picLocks noGrp="1" noChangeAspect="1" noChangeArrowheads="1"/>
          </p:cNvPicPr>
          <p:nvPr>
            <p:ph sz="half" idx="2"/>
          </p:nvPr>
        </p:nvPicPr>
        <p:blipFill>
          <a:blip r:embed="rId3" cstate="print"/>
          <a:srcRect/>
          <a:stretch>
            <a:fillRect/>
          </a:stretch>
        </p:blipFill>
        <p:spPr>
          <a:xfrm>
            <a:off x="5867400" y="2060575"/>
            <a:ext cx="2911475" cy="1066800"/>
          </a:xfrm>
          <a:noFill/>
          <a:ln/>
        </p:spPr>
      </p:pic>
      <p:sp>
        <p:nvSpPr>
          <p:cNvPr id="66581" name="Line 21"/>
          <p:cNvSpPr>
            <a:spLocks noChangeShapeType="1"/>
          </p:cNvSpPr>
          <p:nvPr/>
        </p:nvSpPr>
        <p:spPr bwMode="auto">
          <a:xfrm>
            <a:off x="5508625" y="2349500"/>
            <a:ext cx="215900" cy="2447925"/>
          </a:xfrm>
          <a:prstGeom prst="line">
            <a:avLst/>
          </a:prstGeom>
          <a:noFill/>
          <a:ln w="57150">
            <a:solidFill>
              <a:srgbClr val="99FF99"/>
            </a:solidFill>
            <a:round/>
            <a:headEnd/>
            <a:tailEnd type="triangle" w="med" len="med"/>
          </a:ln>
          <a:effectLst/>
        </p:spPr>
        <p:txBody>
          <a:bodyPr wrap="none"/>
          <a:lstStyle/>
          <a:p>
            <a:endParaRPr lang="en-US"/>
          </a:p>
        </p:txBody>
      </p:sp>
      <p:sp>
        <p:nvSpPr>
          <p:cNvPr id="66582" name="Text Box 22"/>
          <p:cNvSpPr txBox="1">
            <a:spLocks noChangeArrowheads="1"/>
          </p:cNvSpPr>
          <p:nvPr/>
        </p:nvSpPr>
        <p:spPr bwMode="auto">
          <a:xfrm rot="15869980">
            <a:off x="3825081" y="3050382"/>
            <a:ext cx="2881313" cy="457200"/>
          </a:xfrm>
          <a:prstGeom prst="rect">
            <a:avLst/>
          </a:prstGeom>
          <a:solidFill>
            <a:schemeClr val="hlink"/>
          </a:solidFill>
          <a:ln w="9525">
            <a:noFill/>
            <a:miter lim="800000"/>
            <a:headEnd/>
            <a:tailEnd/>
          </a:ln>
          <a:effectLst/>
        </p:spPr>
        <p:txBody>
          <a:bodyPr wrap="none">
            <a:spAutoFit/>
          </a:bodyPr>
          <a:lstStyle/>
          <a:p>
            <a:r>
              <a:rPr lang="en-IE">
                <a:solidFill>
                  <a:srgbClr val="FF3300"/>
                </a:solidFill>
              </a:rPr>
              <a:t> send me Index.html ?</a:t>
            </a:r>
            <a:endParaRPr lang="en-US">
              <a:solidFill>
                <a:srgbClr val="FF3300"/>
              </a:solidFill>
            </a:endParaRPr>
          </a:p>
        </p:txBody>
      </p:sp>
      <p:sp>
        <p:nvSpPr>
          <p:cNvPr id="25" name="Text Box 10"/>
          <p:cNvSpPr txBox="1">
            <a:spLocks noChangeArrowheads="1"/>
          </p:cNvSpPr>
          <p:nvPr/>
        </p:nvSpPr>
        <p:spPr bwMode="auto">
          <a:xfrm>
            <a:off x="5580063" y="5876925"/>
            <a:ext cx="2452979" cy="830997"/>
          </a:xfrm>
          <a:prstGeom prst="rect">
            <a:avLst/>
          </a:prstGeom>
          <a:solidFill>
            <a:schemeClr val="hlink"/>
          </a:solidFill>
          <a:ln w="9525">
            <a:solidFill>
              <a:schemeClr val="hlink"/>
            </a:solidFill>
            <a:miter lim="800000"/>
            <a:headEnd/>
            <a:tailEnd/>
          </a:ln>
          <a:effectLst/>
        </p:spPr>
        <p:txBody>
          <a:bodyPr wrap="none">
            <a:spAutoFit/>
          </a:bodyPr>
          <a:lstStyle/>
          <a:p>
            <a:r>
              <a:rPr lang="en-US" dirty="0" smtClean="0">
                <a:solidFill>
                  <a:srgbClr val="FF0000"/>
                </a:solidFill>
              </a:rPr>
              <a:t>69.16.175.42</a:t>
            </a:r>
            <a:endParaRPr lang="en-IE" dirty="0">
              <a:solidFill>
                <a:srgbClr val="FF0000"/>
              </a:solidFill>
            </a:endParaRPr>
          </a:p>
          <a:p>
            <a:r>
              <a:rPr lang="en-IE" dirty="0">
                <a:solidFill>
                  <a:schemeClr val="bg2"/>
                </a:solidFill>
              </a:rPr>
              <a:t>www.irishrugby.ie</a:t>
            </a:r>
            <a:endParaRPr lang="en-US" dirty="0">
              <a:solidFill>
                <a:schemeClr val="bg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51520" y="260648"/>
            <a:ext cx="3911600" cy="1143000"/>
          </a:xfrm>
        </p:spPr>
        <p:txBody>
          <a:bodyPr>
            <a:normAutofit fontScale="90000"/>
          </a:bodyPr>
          <a:lstStyle/>
          <a:p>
            <a:r>
              <a:rPr lang="en-IE" sz="4000" dirty="0"/>
              <a:t>WWW and client server process </a:t>
            </a:r>
            <a:endParaRPr lang="en-US" sz="4000" dirty="0"/>
          </a:p>
        </p:txBody>
      </p:sp>
      <p:sp>
        <p:nvSpPr>
          <p:cNvPr id="67587"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US">
              <a:solidFill>
                <a:schemeClr val="bg2"/>
              </a:solidFill>
            </a:endParaRPr>
          </a:p>
        </p:txBody>
      </p:sp>
      <p:sp>
        <p:nvSpPr>
          <p:cNvPr id="67588" name="Line 4"/>
          <p:cNvSpPr>
            <a:spLocks noChangeShapeType="1"/>
          </p:cNvSpPr>
          <p:nvPr/>
        </p:nvSpPr>
        <p:spPr bwMode="auto">
          <a:xfrm>
            <a:off x="2916238" y="2492375"/>
            <a:ext cx="360362" cy="360363"/>
          </a:xfrm>
          <a:prstGeom prst="line">
            <a:avLst/>
          </a:prstGeom>
          <a:noFill/>
          <a:ln w="28575">
            <a:solidFill>
              <a:srgbClr val="FF3300"/>
            </a:solidFill>
            <a:round/>
            <a:headEnd/>
            <a:tailEnd/>
          </a:ln>
          <a:effectLst/>
        </p:spPr>
        <p:txBody>
          <a:bodyPr wrap="none"/>
          <a:lstStyle/>
          <a:p>
            <a:endParaRPr lang="en-US"/>
          </a:p>
        </p:txBody>
      </p:sp>
      <p:sp>
        <p:nvSpPr>
          <p:cNvPr id="67589" name="Line 5"/>
          <p:cNvSpPr>
            <a:spLocks noChangeShapeType="1"/>
          </p:cNvSpPr>
          <p:nvPr/>
        </p:nvSpPr>
        <p:spPr bwMode="auto">
          <a:xfrm>
            <a:off x="1547813" y="3141663"/>
            <a:ext cx="1223962" cy="358775"/>
          </a:xfrm>
          <a:prstGeom prst="line">
            <a:avLst/>
          </a:prstGeom>
          <a:noFill/>
          <a:ln w="28575">
            <a:solidFill>
              <a:srgbClr val="FF3300"/>
            </a:solidFill>
            <a:round/>
            <a:headEnd/>
            <a:tailEnd/>
          </a:ln>
          <a:effectLst/>
        </p:spPr>
        <p:txBody>
          <a:bodyPr wrap="none"/>
          <a:lstStyle/>
          <a:p>
            <a:endParaRPr lang="en-US"/>
          </a:p>
        </p:txBody>
      </p:sp>
      <p:sp>
        <p:nvSpPr>
          <p:cNvPr id="67590" name="Line 6"/>
          <p:cNvSpPr>
            <a:spLocks noChangeShapeType="1"/>
          </p:cNvSpPr>
          <p:nvPr/>
        </p:nvSpPr>
        <p:spPr bwMode="auto">
          <a:xfrm flipH="1">
            <a:off x="2195513" y="4149725"/>
            <a:ext cx="576262" cy="431800"/>
          </a:xfrm>
          <a:prstGeom prst="line">
            <a:avLst/>
          </a:prstGeom>
          <a:noFill/>
          <a:ln w="28575">
            <a:solidFill>
              <a:srgbClr val="FF3300"/>
            </a:solidFill>
            <a:round/>
            <a:headEnd/>
            <a:tailEnd/>
          </a:ln>
          <a:effectLst/>
        </p:spPr>
        <p:txBody>
          <a:bodyPr wrap="none"/>
          <a:lstStyle/>
          <a:p>
            <a:endParaRPr lang="en-US"/>
          </a:p>
        </p:txBody>
      </p:sp>
      <p:sp>
        <p:nvSpPr>
          <p:cNvPr id="67591" name="Line 7"/>
          <p:cNvSpPr>
            <a:spLocks noChangeShapeType="1"/>
          </p:cNvSpPr>
          <p:nvPr/>
        </p:nvSpPr>
        <p:spPr bwMode="auto">
          <a:xfrm>
            <a:off x="5003800" y="4365625"/>
            <a:ext cx="360363" cy="576263"/>
          </a:xfrm>
          <a:prstGeom prst="line">
            <a:avLst/>
          </a:prstGeom>
          <a:noFill/>
          <a:ln w="28575">
            <a:solidFill>
              <a:srgbClr val="FF3300"/>
            </a:solidFill>
            <a:round/>
            <a:headEnd/>
            <a:tailEnd/>
          </a:ln>
          <a:effectLst/>
        </p:spPr>
        <p:txBody>
          <a:bodyPr wrap="none"/>
          <a:lstStyle/>
          <a:p>
            <a:endParaRPr lang="en-US"/>
          </a:p>
        </p:txBody>
      </p:sp>
      <p:sp>
        <p:nvSpPr>
          <p:cNvPr id="67592" name="Line 8"/>
          <p:cNvSpPr>
            <a:spLocks noChangeShapeType="1"/>
          </p:cNvSpPr>
          <p:nvPr/>
        </p:nvSpPr>
        <p:spPr bwMode="auto">
          <a:xfrm flipV="1">
            <a:off x="5508625" y="3500438"/>
            <a:ext cx="719138" cy="215900"/>
          </a:xfrm>
          <a:prstGeom prst="line">
            <a:avLst/>
          </a:prstGeom>
          <a:noFill/>
          <a:ln w="28575">
            <a:solidFill>
              <a:srgbClr val="FF3300"/>
            </a:solidFill>
            <a:round/>
            <a:headEnd/>
            <a:tailEnd/>
          </a:ln>
          <a:effectLst/>
        </p:spPr>
        <p:txBody>
          <a:bodyPr wrap="none"/>
          <a:lstStyle/>
          <a:p>
            <a:endParaRPr lang="en-US"/>
          </a:p>
        </p:txBody>
      </p:sp>
      <p:sp>
        <p:nvSpPr>
          <p:cNvPr id="67593" name="Line 9"/>
          <p:cNvSpPr>
            <a:spLocks noChangeShapeType="1"/>
          </p:cNvSpPr>
          <p:nvPr/>
        </p:nvSpPr>
        <p:spPr bwMode="auto">
          <a:xfrm flipV="1">
            <a:off x="5292725" y="2420938"/>
            <a:ext cx="719138" cy="576262"/>
          </a:xfrm>
          <a:prstGeom prst="line">
            <a:avLst/>
          </a:prstGeom>
          <a:noFill/>
          <a:ln w="28575">
            <a:solidFill>
              <a:srgbClr val="FF3300"/>
            </a:solidFill>
            <a:round/>
            <a:headEnd/>
            <a:tailEnd/>
          </a:ln>
          <a:effectLst/>
        </p:spPr>
        <p:txBody>
          <a:bodyPr wrap="none"/>
          <a:lstStyle/>
          <a:p>
            <a:endParaRPr lang="en-US"/>
          </a:p>
        </p:txBody>
      </p:sp>
      <p:sp>
        <p:nvSpPr>
          <p:cNvPr id="67594" name="Text Box 10"/>
          <p:cNvSpPr txBox="1">
            <a:spLocks noChangeArrowheads="1"/>
          </p:cNvSpPr>
          <p:nvPr/>
        </p:nvSpPr>
        <p:spPr bwMode="auto">
          <a:xfrm>
            <a:off x="5580063" y="5876925"/>
            <a:ext cx="2479675" cy="831850"/>
          </a:xfrm>
          <a:prstGeom prst="rect">
            <a:avLst/>
          </a:prstGeom>
          <a:solidFill>
            <a:schemeClr val="hlink"/>
          </a:solidFill>
          <a:ln w="9525">
            <a:solidFill>
              <a:schemeClr val="hlink"/>
            </a:solidFill>
            <a:miter lim="800000"/>
            <a:headEnd/>
            <a:tailEnd/>
          </a:ln>
          <a:effectLst/>
        </p:spPr>
        <p:txBody>
          <a:bodyPr wrap="none">
            <a:spAutoFit/>
          </a:bodyPr>
          <a:lstStyle/>
          <a:p>
            <a:r>
              <a:rPr lang="en-US" b="1"/>
              <a:t>194</a:t>
            </a:r>
            <a:r>
              <a:rPr lang="en-US"/>
              <a:t>.</a:t>
            </a:r>
            <a:r>
              <a:rPr lang="en-US" b="1"/>
              <a:t>154</a:t>
            </a:r>
            <a:r>
              <a:rPr lang="en-US"/>
              <a:t>.</a:t>
            </a:r>
            <a:r>
              <a:rPr lang="en-US" b="1"/>
              <a:t>200</a:t>
            </a:r>
            <a:r>
              <a:rPr lang="en-US"/>
              <a:t>.</a:t>
            </a:r>
            <a:r>
              <a:rPr lang="en-US" b="1"/>
              <a:t>217</a:t>
            </a:r>
            <a:endParaRPr lang="en-IE">
              <a:solidFill>
                <a:schemeClr val="bg2"/>
              </a:solidFill>
            </a:endParaRPr>
          </a:p>
          <a:p>
            <a:r>
              <a:rPr lang="en-IE">
                <a:solidFill>
                  <a:schemeClr val="bg2"/>
                </a:solidFill>
              </a:rPr>
              <a:t>www.irishrugby.ie</a:t>
            </a:r>
            <a:endParaRPr lang="en-US">
              <a:solidFill>
                <a:schemeClr val="bg2"/>
              </a:solidFill>
            </a:endParaRPr>
          </a:p>
        </p:txBody>
      </p:sp>
      <p:sp>
        <p:nvSpPr>
          <p:cNvPr id="67595" name="Text Box 11"/>
          <p:cNvSpPr txBox="1">
            <a:spLocks noChangeArrowheads="1"/>
          </p:cNvSpPr>
          <p:nvPr/>
        </p:nvSpPr>
        <p:spPr bwMode="auto">
          <a:xfrm>
            <a:off x="6372225" y="4652963"/>
            <a:ext cx="1630363" cy="457200"/>
          </a:xfrm>
          <a:prstGeom prst="rect">
            <a:avLst/>
          </a:prstGeom>
          <a:noFill/>
          <a:ln w="9525">
            <a:noFill/>
            <a:miter lim="800000"/>
            <a:headEnd/>
            <a:tailEnd/>
          </a:ln>
          <a:effectLst/>
        </p:spPr>
        <p:txBody>
          <a:bodyPr wrap="none">
            <a:spAutoFit/>
          </a:bodyPr>
          <a:lstStyle/>
          <a:p>
            <a:r>
              <a:rPr lang="en-IE"/>
              <a:t>Web Server</a:t>
            </a:r>
            <a:endParaRPr lang="en-US"/>
          </a:p>
        </p:txBody>
      </p:sp>
      <p:sp>
        <p:nvSpPr>
          <p:cNvPr id="67596" name="Line 12"/>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a:effectLst/>
        </p:spPr>
        <p:txBody>
          <a:bodyPr wrap="none"/>
          <a:lstStyle/>
          <a:p>
            <a:endParaRPr lang="en-US"/>
          </a:p>
        </p:txBody>
      </p:sp>
      <p:sp>
        <p:nvSpPr>
          <p:cNvPr id="67597" name="laptop"/>
          <p:cNvSpPr>
            <a:spLocks noEditPoints="1" noChangeArrowheads="1"/>
          </p:cNvSpPr>
          <p:nvPr/>
        </p:nvSpPr>
        <p:spPr bwMode="auto">
          <a:xfrm>
            <a:off x="1403350" y="4652963"/>
            <a:ext cx="1192213"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7598" name="laptop"/>
          <p:cNvSpPr>
            <a:spLocks noEditPoints="1" noChangeArrowheads="1"/>
          </p:cNvSpPr>
          <p:nvPr/>
        </p:nvSpPr>
        <p:spPr bwMode="auto">
          <a:xfrm>
            <a:off x="4932363" y="4941888"/>
            <a:ext cx="1192212"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7599" name="Text Box 15"/>
          <p:cNvSpPr txBox="1">
            <a:spLocks noChangeArrowheads="1"/>
          </p:cNvSpPr>
          <p:nvPr/>
        </p:nvSpPr>
        <p:spPr bwMode="auto">
          <a:xfrm>
            <a:off x="879475" y="5465763"/>
            <a:ext cx="2840038" cy="822325"/>
          </a:xfrm>
          <a:prstGeom prst="rect">
            <a:avLst/>
          </a:prstGeom>
          <a:noFill/>
          <a:ln w="9525">
            <a:noFill/>
            <a:miter lim="800000"/>
            <a:headEnd/>
            <a:tailEnd/>
          </a:ln>
          <a:effectLst/>
        </p:spPr>
        <p:txBody>
          <a:bodyPr wrap="none">
            <a:spAutoFit/>
          </a:bodyPr>
          <a:lstStyle/>
          <a:p>
            <a:r>
              <a:rPr lang="en-IE"/>
              <a:t>DNS</a:t>
            </a:r>
          </a:p>
          <a:p>
            <a:r>
              <a:rPr lang="en-IE"/>
              <a:t>Domain Name Server</a:t>
            </a:r>
            <a:endParaRPr lang="en-US"/>
          </a:p>
        </p:txBody>
      </p:sp>
      <p:sp>
        <p:nvSpPr>
          <p:cNvPr id="67600" name="Text Box 16"/>
          <p:cNvSpPr txBox="1">
            <a:spLocks noChangeArrowheads="1"/>
          </p:cNvSpPr>
          <p:nvPr/>
        </p:nvSpPr>
        <p:spPr bwMode="auto">
          <a:xfrm>
            <a:off x="5003800" y="188913"/>
            <a:ext cx="3744913" cy="830997"/>
          </a:xfrm>
          <a:prstGeom prst="rect">
            <a:avLst/>
          </a:prstGeom>
          <a:solidFill>
            <a:srgbClr val="080808"/>
          </a:solidFill>
          <a:ln w="9525">
            <a:noFill/>
            <a:miter lim="800000"/>
            <a:headEnd/>
            <a:tailEnd/>
          </a:ln>
          <a:effectLst/>
        </p:spPr>
        <p:txBody>
          <a:bodyPr>
            <a:spAutoFit/>
          </a:bodyPr>
          <a:lstStyle/>
          <a:p>
            <a:r>
              <a:rPr lang="en-IE" dirty="0">
                <a:solidFill>
                  <a:srgbClr val="FF0000"/>
                </a:solidFill>
              </a:rPr>
              <a:t>Step 6 –web server sends resource to browser client</a:t>
            </a:r>
            <a:endParaRPr lang="en-US" dirty="0">
              <a:solidFill>
                <a:srgbClr val="FF0000"/>
              </a:solidFill>
            </a:endParaRPr>
          </a:p>
        </p:txBody>
      </p:sp>
      <p:grpSp>
        <p:nvGrpSpPr>
          <p:cNvPr id="2" name="Group 17"/>
          <p:cNvGrpSpPr>
            <a:grpSpLocks/>
          </p:cNvGrpSpPr>
          <p:nvPr/>
        </p:nvGrpSpPr>
        <p:grpSpPr bwMode="auto">
          <a:xfrm>
            <a:off x="5651500" y="1700213"/>
            <a:ext cx="1192213" cy="825500"/>
            <a:chOff x="3560" y="1071"/>
            <a:chExt cx="751" cy="520"/>
          </a:xfrm>
        </p:grpSpPr>
        <p:sp>
          <p:nvSpPr>
            <p:cNvPr id="67602" name="laptop"/>
            <p:cNvSpPr>
              <a:spLocks noEditPoints="1" noChangeArrowheads="1"/>
            </p:cNvSpPr>
            <p:nvPr/>
          </p:nvSpPr>
          <p:spPr bwMode="auto">
            <a:xfrm>
              <a:off x="3560" y="1071"/>
              <a:ext cx="751" cy="52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67603" name="Picture 19"/>
            <p:cNvPicPr>
              <a:picLocks noChangeAspect="1" noChangeArrowheads="1"/>
            </p:cNvPicPr>
            <p:nvPr/>
          </p:nvPicPr>
          <p:blipFill>
            <a:blip r:embed="rId2" cstate="print"/>
            <a:srcRect/>
            <a:stretch>
              <a:fillRect/>
            </a:stretch>
          </p:blipFill>
          <p:spPr bwMode="auto">
            <a:xfrm>
              <a:off x="3742" y="1117"/>
              <a:ext cx="360" cy="235"/>
            </a:xfrm>
            <a:prstGeom prst="rect">
              <a:avLst/>
            </a:prstGeom>
            <a:noFill/>
            <a:ln>
              <a:noFill/>
            </a:ln>
            <a:effectLst/>
          </p:spPr>
        </p:pic>
      </p:grpSp>
      <p:pic>
        <p:nvPicPr>
          <p:cNvPr id="67604" name="Picture 20"/>
          <p:cNvPicPr>
            <a:picLocks noGrp="1" noChangeAspect="1" noChangeArrowheads="1"/>
          </p:cNvPicPr>
          <p:nvPr>
            <p:ph sz="half" idx="2"/>
          </p:nvPr>
        </p:nvPicPr>
        <p:blipFill>
          <a:blip r:embed="rId3" cstate="print"/>
          <a:srcRect/>
          <a:stretch>
            <a:fillRect/>
          </a:stretch>
        </p:blipFill>
        <p:spPr>
          <a:xfrm>
            <a:off x="5867400" y="2060575"/>
            <a:ext cx="2911475" cy="1066800"/>
          </a:xfrm>
          <a:noFill/>
          <a:ln/>
        </p:spPr>
      </p:pic>
      <p:sp>
        <p:nvSpPr>
          <p:cNvPr id="67605" name="Line 21"/>
          <p:cNvSpPr>
            <a:spLocks noChangeShapeType="1"/>
          </p:cNvSpPr>
          <p:nvPr/>
        </p:nvSpPr>
        <p:spPr bwMode="auto">
          <a:xfrm>
            <a:off x="5508625" y="2349500"/>
            <a:ext cx="215900" cy="2447925"/>
          </a:xfrm>
          <a:prstGeom prst="line">
            <a:avLst/>
          </a:prstGeom>
          <a:noFill/>
          <a:ln w="57150">
            <a:solidFill>
              <a:srgbClr val="99FF99"/>
            </a:solidFill>
            <a:round/>
            <a:headEnd type="triangle" w="med" len="med"/>
            <a:tailEnd/>
          </a:ln>
          <a:effectLst/>
        </p:spPr>
        <p:txBody>
          <a:bodyPr wrap="none"/>
          <a:lstStyle/>
          <a:p>
            <a:endParaRPr lang="en-US"/>
          </a:p>
        </p:txBody>
      </p:sp>
      <p:sp>
        <p:nvSpPr>
          <p:cNvPr id="67606" name="Text Box 22"/>
          <p:cNvSpPr txBox="1">
            <a:spLocks noChangeArrowheads="1"/>
          </p:cNvSpPr>
          <p:nvPr/>
        </p:nvSpPr>
        <p:spPr bwMode="auto">
          <a:xfrm rot="15869980">
            <a:off x="4010025" y="3217863"/>
            <a:ext cx="2543175" cy="457200"/>
          </a:xfrm>
          <a:prstGeom prst="rect">
            <a:avLst/>
          </a:prstGeom>
          <a:solidFill>
            <a:schemeClr val="hlink"/>
          </a:solidFill>
          <a:ln w="9525">
            <a:noFill/>
            <a:miter lim="800000"/>
            <a:headEnd/>
            <a:tailEnd/>
          </a:ln>
          <a:effectLst/>
        </p:spPr>
        <p:txBody>
          <a:bodyPr wrap="none">
            <a:spAutoFit/>
          </a:bodyPr>
          <a:lstStyle/>
          <a:p>
            <a:r>
              <a:rPr lang="en-IE">
                <a:solidFill>
                  <a:srgbClr val="FF3300"/>
                </a:solidFill>
              </a:rPr>
              <a:t> here is  Index.html</a:t>
            </a:r>
            <a:endParaRPr lang="en-US">
              <a:solidFill>
                <a:srgbClr val="FF3300"/>
              </a:solidFill>
            </a:endParaRPr>
          </a:p>
        </p:txBody>
      </p:sp>
      <p:sp>
        <p:nvSpPr>
          <p:cNvPr id="25" name="Text Box 10"/>
          <p:cNvSpPr txBox="1">
            <a:spLocks noChangeArrowheads="1"/>
          </p:cNvSpPr>
          <p:nvPr/>
        </p:nvSpPr>
        <p:spPr bwMode="auto">
          <a:xfrm>
            <a:off x="5580063" y="5876925"/>
            <a:ext cx="2452979" cy="830997"/>
          </a:xfrm>
          <a:prstGeom prst="rect">
            <a:avLst/>
          </a:prstGeom>
          <a:solidFill>
            <a:schemeClr val="hlink"/>
          </a:solidFill>
          <a:ln w="9525">
            <a:solidFill>
              <a:schemeClr val="hlink"/>
            </a:solidFill>
            <a:miter lim="800000"/>
            <a:headEnd/>
            <a:tailEnd/>
          </a:ln>
          <a:effectLst/>
        </p:spPr>
        <p:txBody>
          <a:bodyPr wrap="none">
            <a:spAutoFit/>
          </a:bodyPr>
          <a:lstStyle/>
          <a:p>
            <a:r>
              <a:rPr lang="en-US" dirty="0" smtClean="0">
                <a:solidFill>
                  <a:srgbClr val="FF0000"/>
                </a:solidFill>
              </a:rPr>
              <a:t>69.16.175.42</a:t>
            </a:r>
            <a:endParaRPr lang="en-IE" dirty="0">
              <a:solidFill>
                <a:srgbClr val="FF0000"/>
              </a:solidFill>
            </a:endParaRPr>
          </a:p>
          <a:p>
            <a:r>
              <a:rPr lang="en-IE" dirty="0">
                <a:solidFill>
                  <a:schemeClr val="bg2"/>
                </a:solidFill>
              </a:rPr>
              <a:t>www.irishrugby.ie</a:t>
            </a:r>
            <a:endParaRPr lang="en-US" dirty="0">
              <a:solidFill>
                <a:schemeClr val="bg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51520" y="260648"/>
            <a:ext cx="3911600" cy="1143000"/>
          </a:xfrm>
        </p:spPr>
        <p:txBody>
          <a:bodyPr>
            <a:normAutofit fontScale="90000"/>
          </a:bodyPr>
          <a:lstStyle/>
          <a:p>
            <a:r>
              <a:rPr lang="en-IE" sz="4000" dirty="0"/>
              <a:t>WWW and client server process </a:t>
            </a:r>
            <a:endParaRPr lang="en-US" sz="4000" dirty="0"/>
          </a:p>
        </p:txBody>
      </p:sp>
      <p:sp>
        <p:nvSpPr>
          <p:cNvPr id="68611"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US">
              <a:solidFill>
                <a:schemeClr val="bg2"/>
              </a:solidFill>
            </a:endParaRPr>
          </a:p>
        </p:txBody>
      </p:sp>
      <p:sp>
        <p:nvSpPr>
          <p:cNvPr id="68612" name="Line 4"/>
          <p:cNvSpPr>
            <a:spLocks noChangeShapeType="1"/>
          </p:cNvSpPr>
          <p:nvPr/>
        </p:nvSpPr>
        <p:spPr bwMode="auto">
          <a:xfrm>
            <a:off x="2916238" y="2492375"/>
            <a:ext cx="360362" cy="360363"/>
          </a:xfrm>
          <a:prstGeom prst="line">
            <a:avLst/>
          </a:prstGeom>
          <a:noFill/>
          <a:ln w="28575">
            <a:solidFill>
              <a:srgbClr val="FF3300"/>
            </a:solidFill>
            <a:round/>
            <a:headEnd/>
            <a:tailEnd/>
          </a:ln>
          <a:effectLst/>
        </p:spPr>
        <p:txBody>
          <a:bodyPr wrap="none"/>
          <a:lstStyle/>
          <a:p>
            <a:endParaRPr lang="en-US"/>
          </a:p>
        </p:txBody>
      </p:sp>
      <p:sp>
        <p:nvSpPr>
          <p:cNvPr id="68613" name="Line 5"/>
          <p:cNvSpPr>
            <a:spLocks noChangeShapeType="1"/>
          </p:cNvSpPr>
          <p:nvPr/>
        </p:nvSpPr>
        <p:spPr bwMode="auto">
          <a:xfrm>
            <a:off x="1547813" y="3141663"/>
            <a:ext cx="1223962" cy="358775"/>
          </a:xfrm>
          <a:prstGeom prst="line">
            <a:avLst/>
          </a:prstGeom>
          <a:noFill/>
          <a:ln w="28575">
            <a:solidFill>
              <a:srgbClr val="FF3300"/>
            </a:solidFill>
            <a:round/>
            <a:headEnd/>
            <a:tailEnd/>
          </a:ln>
          <a:effectLst/>
        </p:spPr>
        <p:txBody>
          <a:bodyPr wrap="none"/>
          <a:lstStyle/>
          <a:p>
            <a:endParaRPr lang="en-US"/>
          </a:p>
        </p:txBody>
      </p:sp>
      <p:sp>
        <p:nvSpPr>
          <p:cNvPr id="68614" name="Line 6"/>
          <p:cNvSpPr>
            <a:spLocks noChangeShapeType="1"/>
          </p:cNvSpPr>
          <p:nvPr/>
        </p:nvSpPr>
        <p:spPr bwMode="auto">
          <a:xfrm flipH="1">
            <a:off x="2195513" y="4149725"/>
            <a:ext cx="576262" cy="431800"/>
          </a:xfrm>
          <a:prstGeom prst="line">
            <a:avLst/>
          </a:prstGeom>
          <a:noFill/>
          <a:ln w="28575">
            <a:solidFill>
              <a:srgbClr val="FF3300"/>
            </a:solidFill>
            <a:round/>
            <a:headEnd/>
            <a:tailEnd/>
          </a:ln>
          <a:effectLst/>
        </p:spPr>
        <p:txBody>
          <a:bodyPr wrap="none"/>
          <a:lstStyle/>
          <a:p>
            <a:endParaRPr lang="en-US"/>
          </a:p>
        </p:txBody>
      </p:sp>
      <p:sp>
        <p:nvSpPr>
          <p:cNvPr id="68615" name="Line 7"/>
          <p:cNvSpPr>
            <a:spLocks noChangeShapeType="1"/>
          </p:cNvSpPr>
          <p:nvPr/>
        </p:nvSpPr>
        <p:spPr bwMode="auto">
          <a:xfrm>
            <a:off x="5003800" y="4365625"/>
            <a:ext cx="360363" cy="576263"/>
          </a:xfrm>
          <a:prstGeom prst="line">
            <a:avLst/>
          </a:prstGeom>
          <a:noFill/>
          <a:ln w="28575">
            <a:solidFill>
              <a:srgbClr val="FF3300"/>
            </a:solidFill>
            <a:round/>
            <a:headEnd/>
            <a:tailEnd/>
          </a:ln>
          <a:effectLst/>
        </p:spPr>
        <p:txBody>
          <a:bodyPr wrap="none"/>
          <a:lstStyle/>
          <a:p>
            <a:endParaRPr lang="en-US"/>
          </a:p>
        </p:txBody>
      </p:sp>
      <p:sp>
        <p:nvSpPr>
          <p:cNvPr id="68616" name="Line 8"/>
          <p:cNvSpPr>
            <a:spLocks noChangeShapeType="1"/>
          </p:cNvSpPr>
          <p:nvPr/>
        </p:nvSpPr>
        <p:spPr bwMode="auto">
          <a:xfrm flipV="1">
            <a:off x="5508625" y="3500438"/>
            <a:ext cx="719138" cy="215900"/>
          </a:xfrm>
          <a:prstGeom prst="line">
            <a:avLst/>
          </a:prstGeom>
          <a:noFill/>
          <a:ln w="28575">
            <a:solidFill>
              <a:srgbClr val="FF3300"/>
            </a:solidFill>
            <a:round/>
            <a:headEnd/>
            <a:tailEnd/>
          </a:ln>
          <a:effectLst/>
        </p:spPr>
        <p:txBody>
          <a:bodyPr wrap="none"/>
          <a:lstStyle/>
          <a:p>
            <a:endParaRPr lang="en-US"/>
          </a:p>
        </p:txBody>
      </p:sp>
      <p:sp>
        <p:nvSpPr>
          <p:cNvPr id="68617" name="Line 9"/>
          <p:cNvSpPr>
            <a:spLocks noChangeShapeType="1"/>
          </p:cNvSpPr>
          <p:nvPr/>
        </p:nvSpPr>
        <p:spPr bwMode="auto">
          <a:xfrm flipV="1">
            <a:off x="5292725" y="2420938"/>
            <a:ext cx="719138" cy="576262"/>
          </a:xfrm>
          <a:prstGeom prst="line">
            <a:avLst/>
          </a:prstGeom>
          <a:noFill/>
          <a:ln w="28575">
            <a:solidFill>
              <a:srgbClr val="FF3300"/>
            </a:solidFill>
            <a:round/>
            <a:headEnd/>
            <a:tailEnd/>
          </a:ln>
          <a:effectLst/>
        </p:spPr>
        <p:txBody>
          <a:bodyPr wrap="none"/>
          <a:lstStyle/>
          <a:p>
            <a:endParaRPr lang="en-US"/>
          </a:p>
        </p:txBody>
      </p:sp>
      <p:sp>
        <p:nvSpPr>
          <p:cNvPr id="68618" name="Text Box 10"/>
          <p:cNvSpPr txBox="1">
            <a:spLocks noChangeArrowheads="1"/>
          </p:cNvSpPr>
          <p:nvPr/>
        </p:nvSpPr>
        <p:spPr bwMode="auto">
          <a:xfrm>
            <a:off x="5580063" y="5876925"/>
            <a:ext cx="2479675" cy="831850"/>
          </a:xfrm>
          <a:prstGeom prst="rect">
            <a:avLst/>
          </a:prstGeom>
          <a:solidFill>
            <a:schemeClr val="hlink"/>
          </a:solidFill>
          <a:ln w="9525">
            <a:solidFill>
              <a:schemeClr val="hlink"/>
            </a:solidFill>
            <a:miter lim="800000"/>
            <a:headEnd/>
            <a:tailEnd/>
          </a:ln>
          <a:effectLst/>
        </p:spPr>
        <p:txBody>
          <a:bodyPr wrap="none">
            <a:spAutoFit/>
          </a:bodyPr>
          <a:lstStyle/>
          <a:p>
            <a:r>
              <a:rPr lang="en-US" b="1"/>
              <a:t>194</a:t>
            </a:r>
            <a:r>
              <a:rPr lang="en-US"/>
              <a:t>.</a:t>
            </a:r>
            <a:r>
              <a:rPr lang="en-US" b="1"/>
              <a:t>154</a:t>
            </a:r>
            <a:r>
              <a:rPr lang="en-US"/>
              <a:t>.</a:t>
            </a:r>
            <a:r>
              <a:rPr lang="en-US" b="1"/>
              <a:t>200</a:t>
            </a:r>
            <a:r>
              <a:rPr lang="en-US"/>
              <a:t>.</a:t>
            </a:r>
            <a:r>
              <a:rPr lang="en-US" b="1"/>
              <a:t>217</a:t>
            </a:r>
            <a:endParaRPr lang="en-IE">
              <a:solidFill>
                <a:schemeClr val="bg2"/>
              </a:solidFill>
            </a:endParaRPr>
          </a:p>
          <a:p>
            <a:r>
              <a:rPr lang="en-IE">
                <a:solidFill>
                  <a:schemeClr val="bg2"/>
                </a:solidFill>
              </a:rPr>
              <a:t>www.irishrugby.ie</a:t>
            </a:r>
            <a:endParaRPr lang="en-US">
              <a:solidFill>
                <a:schemeClr val="bg2"/>
              </a:solidFill>
            </a:endParaRPr>
          </a:p>
        </p:txBody>
      </p:sp>
      <p:sp>
        <p:nvSpPr>
          <p:cNvPr id="68619" name="Text Box 11"/>
          <p:cNvSpPr txBox="1">
            <a:spLocks noChangeArrowheads="1"/>
          </p:cNvSpPr>
          <p:nvPr/>
        </p:nvSpPr>
        <p:spPr bwMode="auto">
          <a:xfrm>
            <a:off x="6372225" y="4652963"/>
            <a:ext cx="1630363" cy="457200"/>
          </a:xfrm>
          <a:prstGeom prst="rect">
            <a:avLst/>
          </a:prstGeom>
          <a:noFill/>
          <a:ln w="9525">
            <a:noFill/>
            <a:miter lim="800000"/>
            <a:headEnd/>
            <a:tailEnd/>
          </a:ln>
          <a:effectLst/>
        </p:spPr>
        <p:txBody>
          <a:bodyPr wrap="none">
            <a:spAutoFit/>
          </a:bodyPr>
          <a:lstStyle/>
          <a:p>
            <a:r>
              <a:rPr lang="en-IE"/>
              <a:t>Web Server</a:t>
            </a:r>
            <a:endParaRPr lang="en-US"/>
          </a:p>
        </p:txBody>
      </p:sp>
      <p:sp>
        <p:nvSpPr>
          <p:cNvPr id="68620" name="Line 12"/>
          <p:cNvSpPr>
            <a:spLocks noChangeShapeType="1"/>
          </p:cNvSpPr>
          <p:nvPr/>
        </p:nvSpPr>
        <p:spPr bwMode="auto">
          <a:xfrm flipH="1">
            <a:off x="7164388" y="5157788"/>
            <a:ext cx="360362" cy="358775"/>
          </a:xfrm>
          <a:prstGeom prst="line">
            <a:avLst/>
          </a:prstGeom>
          <a:noFill/>
          <a:ln w="9525">
            <a:solidFill>
              <a:schemeClr val="tx1"/>
            </a:solidFill>
            <a:round/>
            <a:headEnd/>
            <a:tailEnd type="triangle" w="med" len="med"/>
          </a:ln>
          <a:effectLst/>
        </p:spPr>
        <p:txBody>
          <a:bodyPr wrap="none"/>
          <a:lstStyle/>
          <a:p>
            <a:endParaRPr lang="en-US"/>
          </a:p>
        </p:txBody>
      </p:sp>
      <p:sp>
        <p:nvSpPr>
          <p:cNvPr id="68621" name="laptop"/>
          <p:cNvSpPr>
            <a:spLocks noEditPoints="1" noChangeArrowheads="1"/>
          </p:cNvSpPr>
          <p:nvPr/>
        </p:nvSpPr>
        <p:spPr bwMode="auto">
          <a:xfrm>
            <a:off x="1403350" y="4652963"/>
            <a:ext cx="1192213"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8622" name="laptop"/>
          <p:cNvSpPr>
            <a:spLocks noEditPoints="1" noChangeArrowheads="1"/>
          </p:cNvSpPr>
          <p:nvPr/>
        </p:nvSpPr>
        <p:spPr bwMode="auto">
          <a:xfrm>
            <a:off x="4932363" y="4941888"/>
            <a:ext cx="1192212"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68623" name="Text Box 15"/>
          <p:cNvSpPr txBox="1">
            <a:spLocks noChangeArrowheads="1"/>
          </p:cNvSpPr>
          <p:nvPr/>
        </p:nvSpPr>
        <p:spPr bwMode="auto">
          <a:xfrm>
            <a:off x="879475" y="5465763"/>
            <a:ext cx="2840038" cy="822325"/>
          </a:xfrm>
          <a:prstGeom prst="rect">
            <a:avLst/>
          </a:prstGeom>
          <a:noFill/>
          <a:ln w="9525">
            <a:noFill/>
            <a:miter lim="800000"/>
            <a:headEnd/>
            <a:tailEnd/>
          </a:ln>
          <a:effectLst/>
        </p:spPr>
        <p:txBody>
          <a:bodyPr wrap="none">
            <a:spAutoFit/>
          </a:bodyPr>
          <a:lstStyle/>
          <a:p>
            <a:r>
              <a:rPr lang="en-IE"/>
              <a:t>DNS</a:t>
            </a:r>
          </a:p>
          <a:p>
            <a:r>
              <a:rPr lang="en-IE"/>
              <a:t>Domain Name Server</a:t>
            </a:r>
            <a:endParaRPr lang="en-US"/>
          </a:p>
        </p:txBody>
      </p:sp>
      <p:sp>
        <p:nvSpPr>
          <p:cNvPr id="68624" name="Text Box 16"/>
          <p:cNvSpPr txBox="1">
            <a:spLocks noChangeArrowheads="1"/>
          </p:cNvSpPr>
          <p:nvPr/>
        </p:nvSpPr>
        <p:spPr bwMode="auto">
          <a:xfrm>
            <a:off x="5003800" y="188913"/>
            <a:ext cx="3744913" cy="1200329"/>
          </a:xfrm>
          <a:prstGeom prst="rect">
            <a:avLst/>
          </a:prstGeom>
          <a:solidFill>
            <a:srgbClr val="080808"/>
          </a:solidFill>
          <a:ln w="9525">
            <a:noFill/>
            <a:miter lim="800000"/>
            <a:headEnd/>
            <a:tailEnd/>
          </a:ln>
          <a:effectLst/>
        </p:spPr>
        <p:txBody>
          <a:bodyPr>
            <a:spAutoFit/>
          </a:bodyPr>
          <a:lstStyle/>
          <a:p>
            <a:r>
              <a:rPr lang="en-IE" dirty="0">
                <a:solidFill>
                  <a:srgbClr val="FF0000"/>
                </a:solidFill>
              </a:rPr>
              <a:t>Step 6 –browser decodes html file and displays on screen</a:t>
            </a:r>
            <a:endParaRPr lang="en-US" dirty="0">
              <a:solidFill>
                <a:srgbClr val="FF0000"/>
              </a:solidFill>
            </a:endParaRPr>
          </a:p>
        </p:txBody>
      </p:sp>
      <p:grpSp>
        <p:nvGrpSpPr>
          <p:cNvPr id="2" name="Group 17"/>
          <p:cNvGrpSpPr>
            <a:grpSpLocks/>
          </p:cNvGrpSpPr>
          <p:nvPr/>
        </p:nvGrpSpPr>
        <p:grpSpPr bwMode="auto">
          <a:xfrm>
            <a:off x="5651500" y="1700213"/>
            <a:ext cx="1192213" cy="825500"/>
            <a:chOff x="3560" y="1071"/>
            <a:chExt cx="751" cy="520"/>
          </a:xfrm>
        </p:grpSpPr>
        <p:sp>
          <p:nvSpPr>
            <p:cNvPr id="68626" name="laptop"/>
            <p:cNvSpPr>
              <a:spLocks noEditPoints="1" noChangeArrowheads="1"/>
            </p:cNvSpPr>
            <p:nvPr/>
          </p:nvSpPr>
          <p:spPr bwMode="auto">
            <a:xfrm>
              <a:off x="3560" y="1071"/>
              <a:ext cx="751" cy="52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68627" name="Picture 19"/>
            <p:cNvPicPr>
              <a:picLocks noChangeAspect="1" noChangeArrowheads="1"/>
            </p:cNvPicPr>
            <p:nvPr/>
          </p:nvPicPr>
          <p:blipFill>
            <a:blip r:embed="rId2" cstate="print"/>
            <a:srcRect/>
            <a:stretch>
              <a:fillRect/>
            </a:stretch>
          </p:blipFill>
          <p:spPr bwMode="auto">
            <a:xfrm>
              <a:off x="3742" y="1117"/>
              <a:ext cx="360" cy="235"/>
            </a:xfrm>
            <a:prstGeom prst="rect">
              <a:avLst/>
            </a:prstGeom>
            <a:noFill/>
            <a:ln>
              <a:noFill/>
            </a:ln>
            <a:effectLst/>
          </p:spPr>
        </p:pic>
      </p:grpSp>
      <p:sp>
        <p:nvSpPr>
          <p:cNvPr id="23" name="Text Box 10"/>
          <p:cNvSpPr txBox="1">
            <a:spLocks noChangeArrowheads="1"/>
          </p:cNvSpPr>
          <p:nvPr/>
        </p:nvSpPr>
        <p:spPr bwMode="auto">
          <a:xfrm>
            <a:off x="5580063" y="5876925"/>
            <a:ext cx="2452979" cy="830997"/>
          </a:xfrm>
          <a:prstGeom prst="rect">
            <a:avLst/>
          </a:prstGeom>
          <a:solidFill>
            <a:schemeClr val="hlink"/>
          </a:solidFill>
          <a:ln w="9525">
            <a:solidFill>
              <a:schemeClr val="hlink"/>
            </a:solidFill>
            <a:miter lim="800000"/>
            <a:headEnd/>
            <a:tailEnd/>
          </a:ln>
          <a:effectLst/>
        </p:spPr>
        <p:txBody>
          <a:bodyPr wrap="none">
            <a:spAutoFit/>
          </a:bodyPr>
          <a:lstStyle/>
          <a:p>
            <a:r>
              <a:rPr lang="en-US" dirty="0" smtClean="0">
                <a:solidFill>
                  <a:srgbClr val="FF0000"/>
                </a:solidFill>
              </a:rPr>
              <a:t>69.16.175.42</a:t>
            </a:r>
            <a:endParaRPr lang="en-IE" dirty="0">
              <a:solidFill>
                <a:srgbClr val="FF0000"/>
              </a:solidFill>
            </a:endParaRPr>
          </a:p>
          <a:p>
            <a:r>
              <a:rPr lang="en-IE" dirty="0">
                <a:solidFill>
                  <a:schemeClr val="bg2"/>
                </a:solidFill>
              </a:rPr>
              <a:t>www.irishrugby.ie</a:t>
            </a:r>
            <a:endParaRPr lang="en-US" dirty="0">
              <a:solidFill>
                <a:schemeClr val="bg2"/>
              </a:solidFill>
            </a:endParaRPr>
          </a:p>
        </p:txBody>
      </p:sp>
      <p:sp>
        <p:nvSpPr>
          <p:cNvPr id="25" name="Content Placeholder 24"/>
          <p:cNvSpPr>
            <a:spLocks noGrp="1"/>
          </p:cNvSpPr>
          <p:nvPr>
            <p:ph sz="half" idx="2"/>
          </p:nvPr>
        </p:nvSpPr>
        <p:spPr/>
        <p:txBody>
          <a:bodyPr/>
          <a:lstStyle/>
          <a:p>
            <a:endParaRPr lang="en-US"/>
          </a:p>
        </p:txBody>
      </p:sp>
      <p:pic>
        <p:nvPicPr>
          <p:cNvPr id="68630" name="Picture 22"/>
          <p:cNvPicPr>
            <a:picLocks noChangeAspect="1" noChangeArrowheads="1"/>
          </p:cNvPicPr>
          <p:nvPr/>
        </p:nvPicPr>
        <p:blipFill>
          <a:blip r:embed="rId3" cstate="print"/>
          <a:srcRect/>
          <a:stretch>
            <a:fillRect/>
          </a:stretch>
        </p:blipFill>
        <p:spPr bwMode="auto">
          <a:xfrm>
            <a:off x="4644008" y="1556792"/>
            <a:ext cx="4013855"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IE"/>
              <a:t>Webserver</a:t>
            </a:r>
            <a:endParaRPr lang="en-US"/>
          </a:p>
        </p:txBody>
      </p:sp>
      <p:sp>
        <p:nvSpPr>
          <p:cNvPr id="83971" name="Rectangle 3"/>
          <p:cNvSpPr>
            <a:spLocks noGrp="1" noChangeArrowheads="1"/>
          </p:cNvSpPr>
          <p:nvPr>
            <p:ph type="body" idx="1"/>
          </p:nvPr>
        </p:nvSpPr>
        <p:spPr/>
        <p:txBody>
          <a:bodyPr/>
          <a:lstStyle/>
          <a:p>
            <a:pPr>
              <a:lnSpc>
                <a:spcPct val="80000"/>
              </a:lnSpc>
            </a:pPr>
            <a:r>
              <a:rPr lang="en-GB" sz="2400"/>
              <a:t>Is a computer program that is responsible for accepting HTTP requests from clients, which are known as web browsers, and serving them HTTP responses along with optional data contents, which usually are web pages such as HTML documents and linked objects (images, etc.).</a:t>
            </a:r>
            <a:endParaRPr lang="en-IE" sz="2400"/>
          </a:p>
          <a:p>
            <a:pPr>
              <a:lnSpc>
                <a:spcPct val="80000"/>
              </a:lnSpc>
            </a:pPr>
            <a:r>
              <a:rPr lang="en-IE" sz="2400"/>
              <a:t>Its job is to listen to a particular TCP/IP port for http requests (http=hyper text transport protocol)</a:t>
            </a:r>
          </a:p>
          <a:p>
            <a:pPr>
              <a:lnSpc>
                <a:spcPct val="80000"/>
              </a:lnSpc>
            </a:pPr>
            <a:r>
              <a:rPr lang="en-IE" sz="2400"/>
              <a:t>The webserver has a special folder set up for file sharing – it contains the web pages such as ‘index.html’ and others which it serves if requested</a:t>
            </a:r>
          </a:p>
          <a:p>
            <a:pPr>
              <a:lnSpc>
                <a:spcPct val="80000"/>
              </a:lnSpc>
            </a:pPr>
            <a:r>
              <a:rPr lang="en-IE" sz="2400"/>
              <a:t>If the webserver receives a request for a web page that’s in this folder it will transmit the file to the browser that requested it. </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IE"/>
              <a:t>Web servers</a:t>
            </a:r>
            <a:endParaRPr lang="en-US"/>
          </a:p>
        </p:txBody>
      </p:sp>
      <p:sp>
        <p:nvSpPr>
          <p:cNvPr id="84995" name="Rectangle 3"/>
          <p:cNvSpPr>
            <a:spLocks noGrp="1" noChangeArrowheads="1"/>
          </p:cNvSpPr>
          <p:nvPr>
            <p:ph type="body" idx="1"/>
          </p:nvPr>
        </p:nvSpPr>
        <p:spPr>
          <a:xfrm>
            <a:off x="685800" y="1981200"/>
            <a:ext cx="7415213" cy="4114800"/>
          </a:xfrm>
        </p:spPr>
        <p:txBody>
          <a:bodyPr/>
          <a:lstStyle/>
          <a:p>
            <a:r>
              <a:rPr lang="en-IE"/>
              <a:t>Two most commonly used are</a:t>
            </a:r>
          </a:p>
          <a:p>
            <a:pPr lvl="1"/>
            <a:r>
              <a:rPr lang="en-IE">
                <a:solidFill>
                  <a:srgbClr val="FF3300"/>
                </a:solidFill>
              </a:rPr>
              <a:t>Apache</a:t>
            </a:r>
            <a:r>
              <a:rPr lang="en-IE"/>
              <a:t> http server – is an open source web server</a:t>
            </a:r>
          </a:p>
          <a:p>
            <a:pPr lvl="1"/>
            <a:r>
              <a:rPr lang="en-IE">
                <a:solidFill>
                  <a:srgbClr val="FF3300"/>
                </a:solidFill>
              </a:rPr>
              <a:t>IIS</a:t>
            </a:r>
            <a:r>
              <a:rPr lang="en-IE"/>
              <a:t> – Internet Information Services – is part of the Windows Operating System</a:t>
            </a:r>
          </a:p>
          <a:p>
            <a:r>
              <a:rPr lang="en-IE"/>
              <a:t>Lots of others out there also .. eg ColdFusion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IE"/>
              <a:t>Learning Outcomes</a:t>
            </a:r>
            <a:endParaRPr lang="en-US"/>
          </a:p>
        </p:txBody>
      </p:sp>
      <p:sp>
        <p:nvSpPr>
          <p:cNvPr id="59395" name="Rectangle 3"/>
          <p:cNvSpPr>
            <a:spLocks noGrp="1" noChangeArrowheads="1"/>
          </p:cNvSpPr>
          <p:nvPr>
            <p:ph type="body" idx="1"/>
          </p:nvPr>
        </p:nvSpPr>
        <p:spPr/>
        <p:txBody>
          <a:bodyPr/>
          <a:lstStyle/>
          <a:p>
            <a:r>
              <a:rPr lang="en-IE" dirty="0"/>
              <a:t>You will be able</a:t>
            </a:r>
          </a:p>
          <a:p>
            <a:pPr lvl="1"/>
            <a:r>
              <a:rPr lang="en-IE" dirty="0"/>
              <a:t>Describe the client server computing architecture and its main features</a:t>
            </a:r>
          </a:p>
          <a:p>
            <a:pPr lvl="1"/>
            <a:r>
              <a:rPr lang="en-IE" dirty="0"/>
              <a:t>Using a client server diagram:</a:t>
            </a:r>
          </a:p>
          <a:p>
            <a:pPr lvl="2"/>
            <a:r>
              <a:rPr lang="en-IE" dirty="0"/>
              <a:t>to describe how web pages are accessed across the internet</a:t>
            </a:r>
          </a:p>
          <a:p>
            <a:pPr lvl="1"/>
            <a:r>
              <a:rPr lang="en-IE" dirty="0"/>
              <a:t>Be able to author a simple html web </a:t>
            </a:r>
            <a:r>
              <a:rPr lang="en-IE" dirty="0" smtClean="0"/>
              <a:t>page</a:t>
            </a:r>
          </a:p>
          <a:p>
            <a:pPr lvl="1">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IE"/>
              <a:t>APACHE</a:t>
            </a:r>
            <a:endParaRPr lang="en-US"/>
          </a:p>
        </p:txBody>
      </p:sp>
      <p:sp>
        <p:nvSpPr>
          <p:cNvPr id="86019" name="Rectangle 3"/>
          <p:cNvSpPr>
            <a:spLocks noGrp="1" noChangeArrowheads="1"/>
          </p:cNvSpPr>
          <p:nvPr>
            <p:ph type="body" idx="1"/>
          </p:nvPr>
        </p:nvSpPr>
        <p:spPr>
          <a:xfrm>
            <a:off x="685800" y="1981200"/>
            <a:ext cx="4462463" cy="4114800"/>
          </a:xfrm>
        </p:spPr>
        <p:txBody>
          <a:bodyPr/>
          <a:lstStyle/>
          <a:p>
            <a:r>
              <a:rPr lang="en-IE" sz="2800"/>
              <a:t>Apache http server – is an open source web server</a:t>
            </a:r>
          </a:p>
          <a:p>
            <a:r>
              <a:rPr lang="en-IE" sz="2800"/>
              <a:t>It can be downloaded from </a:t>
            </a:r>
            <a:r>
              <a:rPr lang="en-IE" sz="2800">
                <a:hlinkClick r:id="rId2"/>
              </a:rPr>
              <a:t>www.apache.org</a:t>
            </a:r>
            <a:endParaRPr lang="en-IE" sz="2800"/>
          </a:p>
          <a:p>
            <a:r>
              <a:rPr lang="en-IE" sz="2800"/>
              <a:t>It ‘serves’ its web pages by default from a folder called: htdocs</a:t>
            </a:r>
          </a:p>
          <a:p>
            <a:pPr>
              <a:buFont typeface="Wingdings" pitchFamily="2" charset="2"/>
              <a:buNone/>
            </a:pPr>
            <a:endParaRPr lang="en-IE" sz="2800"/>
          </a:p>
          <a:p>
            <a:endParaRPr lang="en-US" sz="2800"/>
          </a:p>
        </p:txBody>
      </p:sp>
      <p:pic>
        <p:nvPicPr>
          <p:cNvPr id="86020" name="Picture 4"/>
          <p:cNvPicPr>
            <a:picLocks noChangeAspect="1" noChangeArrowheads="1"/>
          </p:cNvPicPr>
          <p:nvPr/>
        </p:nvPicPr>
        <p:blipFill>
          <a:blip r:embed="rId3" cstate="print"/>
          <a:srcRect/>
          <a:stretch>
            <a:fillRect/>
          </a:stretch>
        </p:blipFill>
        <p:spPr bwMode="auto">
          <a:xfrm>
            <a:off x="5724525" y="1700213"/>
            <a:ext cx="2819400" cy="3314700"/>
          </a:xfrm>
          <a:prstGeom prst="rect">
            <a:avLst/>
          </a:prstGeom>
          <a:noFill/>
          <a:ln w="9525">
            <a:noFill/>
            <a:miter lim="800000"/>
            <a:headEnd/>
            <a:tailEnd/>
          </a:ln>
          <a:effectLst/>
        </p:spPr>
      </p:pic>
      <p:pic>
        <p:nvPicPr>
          <p:cNvPr id="86021" name="Picture 5"/>
          <p:cNvPicPr>
            <a:picLocks noChangeAspect="1" noChangeArrowheads="1"/>
          </p:cNvPicPr>
          <p:nvPr/>
        </p:nvPicPr>
        <p:blipFill>
          <a:blip r:embed="rId4" cstate="print"/>
          <a:srcRect/>
          <a:stretch>
            <a:fillRect/>
          </a:stretch>
        </p:blipFill>
        <p:spPr bwMode="auto">
          <a:xfrm>
            <a:off x="2987675" y="404813"/>
            <a:ext cx="5429250" cy="609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fontScale="90000"/>
          </a:bodyPr>
          <a:lstStyle/>
          <a:p>
            <a:r>
              <a:rPr lang="en-IE" sz="4000"/>
              <a:t>Controlling and Configuring APACHE</a:t>
            </a:r>
            <a:endParaRPr lang="en-US" sz="4000"/>
          </a:p>
        </p:txBody>
      </p:sp>
      <p:sp>
        <p:nvSpPr>
          <p:cNvPr id="88067" name="Rectangle 3"/>
          <p:cNvSpPr>
            <a:spLocks noGrp="1" noChangeArrowheads="1"/>
          </p:cNvSpPr>
          <p:nvPr>
            <p:ph type="body" idx="1"/>
          </p:nvPr>
        </p:nvSpPr>
        <p:spPr/>
        <p:txBody>
          <a:bodyPr/>
          <a:lstStyle/>
          <a:p>
            <a:r>
              <a:rPr lang="en-IE"/>
              <a:t>Once Apache is installed in a Windows machine it can be configured, started, stopped etc using the Apache program group (Start-&gt;All Programs-&gt;Apache..)</a:t>
            </a:r>
            <a:endParaRPr lang="en-US"/>
          </a:p>
        </p:txBody>
      </p:sp>
      <p:pic>
        <p:nvPicPr>
          <p:cNvPr id="88068" name="Picture 4"/>
          <p:cNvPicPr>
            <a:picLocks noChangeAspect="1" noChangeArrowheads="1"/>
          </p:cNvPicPr>
          <p:nvPr/>
        </p:nvPicPr>
        <p:blipFill>
          <a:blip r:embed="rId2" cstate="print"/>
          <a:srcRect/>
          <a:stretch>
            <a:fillRect/>
          </a:stretch>
        </p:blipFill>
        <p:spPr bwMode="auto">
          <a:xfrm>
            <a:off x="1331913" y="4292600"/>
            <a:ext cx="6448425" cy="13144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IE"/>
              <a:t>Test Apache</a:t>
            </a:r>
            <a:endParaRPr lang="en-US"/>
          </a:p>
        </p:txBody>
      </p:sp>
      <p:sp>
        <p:nvSpPr>
          <p:cNvPr id="89091" name="Rectangle 3"/>
          <p:cNvSpPr>
            <a:spLocks noGrp="1" noChangeArrowheads="1"/>
          </p:cNvSpPr>
          <p:nvPr>
            <p:ph type="body" idx="1"/>
          </p:nvPr>
        </p:nvSpPr>
        <p:spPr/>
        <p:txBody>
          <a:bodyPr/>
          <a:lstStyle/>
          <a:p>
            <a:pPr>
              <a:lnSpc>
                <a:spcPct val="90000"/>
              </a:lnSpc>
            </a:pPr>
            <a:r>
              <a:rPr lang="en-IE"/>
              <a:t>Open a browser and type in : </a:t>
            </a:r>
          </a:p>
          <a:p>
            <a:pPr>
              <a:lnSpc>
                <a:spcPct val="90000"/>
              </a:lnSpc>
            </a:pPr>
            <a:r>
              <a:rPr lang="en-US">
                <a:hlinkClick r:id="rId2"/>
              </a:rPr>
              <a:t>http://localhost:80/</a:t>
            </a:r>
            <a:endParaRPr lang="en-US"/>
          </a:p>
          <a:p>
            <a:pPr>
              <a:lnSpc>
                <a:spcPct val="90000"/>
              </a:lnSpc>
            </a:pPr>
            <a:r>
              <a:rPr lang="en-IE"/>
              <a:t>Localhost is the machine you are using – so there is no need for an IP address or a DNS lookup</a:t>
            </a:r>
          </a:p>
          <a:p>
            <a:pPr>
              <a:lnSpc>
                <a:spcPct val="90000"/>
              </a:lnSpc>
            </a:pPr>
            <a:r>
              <a:rPr lang="en-IE"/>
              <a:t>:80 is the TCP/IP PORT the server is listening to</a:t>
            </a:r>
          </a:p>
          <a:p>
            <a:pPr>
              <a:lnSpc>
                <a:spcPct val="90000"/>
              </a:lnSpc>
            </a:pPr>
            <a:r>
              <a:rPr lang="en-IE"/>
              <a:t>Apache is usually listening to port 80</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XAMPP</a:t>
            </a:r>
            <a:endParaRPr lang="en-US" dirty="0"/>
          </a:p>
        </p:txBody>
      </p:sp>
      <p:sp>
        <p:nvSpPr>
          <p:cNvPr id="3" name="Content Placeholder 2"/>
          <p:cNvSpPr>
            <a:spLocks noGrp="1"/>
          </p:cNvSpPr>
          <p:nvPr>
            <p:ph idx="1"/>
          </p:nvPr>
        </p:nvSpPr>
        <p:spPr/>
        <p:txBody>
          <a:bodyPr/>
          <a:lstStyle/>
          <a:p>
            <a:r>
              <a:rPr lang="en-US" dirty="0" smtClean="0"/>
              <a:t>XAMPP is an easy to install Apache distribution containing </a:t>
            </a:r>
            <a:r>
              <a:rPr lang="en-US" dirty="0" err="1" smtClean="0"/>
              <a:t>MySQL</a:t>
            </a:r>
            <a:r>
              <a:rPr lang="en-US" dirty="0" smtClean="0"/>
              <a:t>, PHP and Perl. </a:t>
            </a:r>
          </a:p>
          <a:p>
            <a:r>
              <a:rPr lang="en-US" dirty="0" smtClean="0"/>
              <a:t>XAMPP is easy to install, manage and configure</a:t>
            </a:r>
          </a:p>
          <a:p>
            <a:r>
              <a:rPr lang="en-US" dirty="0" smtClean="0"/>
              <a:t>Get it here:</a:t>
            </a:r>
            <a:endParaRPr lang="en-US" dirty="0" smtClean="0">
              <a:hlinkClick r:id="rId2"/>
            </a:endParaRPr>
          </a:p>
          <a:p>
            <a:pPr lvl="1"/>
            <a:r>
              <a:rPr lang="en-US" dirty="0" smtClean="0">
                <a:hlinkClick r:id="rId2"/>
              </a:rPr>
              <a:t>http://www.apachefriends.org/en/xampp.html</a:t>
            </a:r>
            <a:endParaRPr lang="en-US" dirty="0" smtClean="0"/>
          </a:p>
          <a:p>
            <a:endParaRPr lang="en-US" dirty="0"/>
          </a:p>
        </p:txBody>
      </p:sp>
      <p:pic>
        <p:nvPicPr>
          <p:cNvPr id="99330" name="Picture 2"/>
          <p:cNvPicPr>
            <a:picLocks noChangeAspect="1" noChangeArrowheads="1"/>
          </p:cNvPicPr>
          <p:nvPr/>
        </p:nvPicPr>
        <p:blipFill>
          <a:blip r:embed="rId3" cstate="print"/>
          <a:srcRect/>
          <a:stretch>
            <a:fillRect/>
          </a:stretch>
        </p:blipFill>
        <p:spPr bwMode="auto">
          <a:xfrm>
            <a:off x="5652120" y="404664"/>
            <a:ext cx="2495550" cy="8191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XAMPP Service Control Panel</a:t>
            </a:r>
            <a:endParaRPr lang="en-US" dirty="0"/>
          </a:p>
        </p:txBody>
      </p:sp>
      <p:sp>
        <p:nvSpPr>
          <p:cNvPr id="3" name="Content Placeholder 2"/>
          <p:cNvSpPr>
            <a:spLocks noGrp="1"/>
          </p:cNvSpPr>
          <p:nvPr>
            <p:ph idx="1"/>
          </p:nvPr>
        </p:nvSpPr>
        <p:spPr>
          <a:xfrm>
            <a:off x="251520" y="1844824"/>
            <a:ext cx="4176464" cy="4114800"/>
          </a:xfrm>
        </p:spPr>
        <p:txBody>
          <a:bodyPr/>
          <a:lstStyle/>
          <a:p>
            <a:r>
              <a:rPr lang="en-IE" sz="2800" dirty="0" smtClean="0"/>
              <a:t>The XAMPP service control panel can be used to start/stop/configure Apache and other services</a:t>
            </a:r>
          </a:p>
          <a:p>
            <a:r>
              <a:rPr lang="en-IE" sz="2800" dirty="0" smtClean="0"/>
              <a:t>Its usually started via an icon on the desktop after installation</a:t>
            </a:r>
            <a:endParaRPr lang="en-US" sz="2800" dirty="0"/>
          </a:p>
        </p:txBody>
      </p:sp>
      <p:pic>
        <p:nvPicPr>
          <p:cNvPr id="100354" name="Picture 2"/>
          <p:cNvPicPr>
            <a:picLocks noChangeAspect="1" noChangeArrowheads="1"/>
          </p:cNvPicPr>
          <p:nvPr/>
        </p:nvPicPr>
        <p:blipFill>
          <a:blip r:embed="rId2" cstate="print"/>
          <a:srcRect/>
          <a:stretch>
            <a:fillRect/>
          </a:stretch>
        </p:blipFill>
        <p:spPr bwMode="auto">
          <a:xfrm>
            <a:off x="4355976" y="2204864"/>
            <a:ext cx="4324350" cy="34385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Checking XAMPP Installation</a:t>
            </a:r>
            <a:endParaRPr lang="en-US" dirty="0"/>
          </a:p>
        </p:txBody>
      </p:sp>
      <p:sp>
        <p:nvSpPr>
          <p:cNvPr id="3" name="Content Placeholder 2"/>
          <p:cNvSpPr>
            <a:spLocks noGrp="1"/>
          </p:cNvSpPr>
          <p:nvPr>
            <p:ph idx="1"/>
          </p:nvPr>
        </p:nvSpPr>
        <p:spPr>
          <a:xfrm>
            <a:off x="179512" y="1916832"/>
            <a:ext cx="3166120" cy="4114800"/>
          </a:xfrm>
        </p:spPr>
        <p:txBody>
          <a:bodyPr/>
          <a:lstStyle/>
          <a:p>
            <a:r>
              <a:rPr lang="en-IE" sz="2400" dirty="0" smtClean="0"/>
              <a:t>The XAMPP home page can be accessed on your browser – </a:t>
            </a:r>
          </a:p>
          <a:p>
            <a:pPr lvl="1"/>
            <a:r>
              <a:rPr lang="en-IE" sz="2000" dirty="0" smtClean="0">
                <a:hlinkClick r:id="rId2"/>
              </a:rPr>
              <a:t>http://localhost/</a:t>
            </a:r>
            <a:endParaRPr lang="en-IE" sz="2000" dirty="0" smtClean="0"/>
          </a:p>
          <a:p>
            <a:r>
              <a:rPr lang="en-IE" sz="2400" dirty="0" smtClean="0"/>
              <a:t>From here you can use tools and view some sample apps etc</a:t>
            </a:r>
            <a:endParaRPr lang="en-US" sz="2400" dirty="0"/>
          </a:p>
        </p:txBody>
      </p:sp>
      <p:pic>
        <p:nvPicPr>
          <p:cNvPr id="101378" name="Picture 2"/>
          <p:cNvPicPr>
            <a:picLocks noChangeAspect="1" noChangeArrowheads="1"/>
          </p:cNvPicPr>
          <p:nvPr/>
        </p:nvPicPr>
        <p:blipFill>
          <a:blip r:embed="rId3" cstate="print"/>
          <a:srcRect/>
          <a:stretch>
            <a:fillRect/>
          </a:stretch>
        </p:blipFill>
        <p:spPr bwMode="auto">
          <a:xfrm>
            <a:off x="3429000" y="1772816"/>
            <a:ext cx="5715000" cy="4267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XAMPP  - WWW Root</a:t>
            </a:r>
            <a:endParaRPr lang="en-US" dirty="0"/>
          </a:p>
        </p:txBody>
      </p:sp>
      <p:sp>
        <p:nvSpPr>
          <p:cNvPr id="3" name="Content Placeholder 2"/>
          <p:cNvSpPr>
            <a:spLocks noGrp="1"/>
          </p:cNvSpPr>
          <p:nvPr>
            <p:ph idx="1"/>
          </p:nvPr>
        </p:nvSpPr>
        <p:spPr/>
        <p:txBody>
          <a:bodyPr/>
          <a:lstStyle/>
          <a:p>
            <a:r>
              <a:rPr lang="en-IE" dirty="0" smtClean="0"/>
              <a:t>When Apache is installed by XAMPP the web server root by default is:</a:t>
            </a:r>
          </a:p>
          <a:p>
            <a:r>
              <a:rPr lang="en-US" dirty="0" smtClean="0"/>
              <a:t>C:\XAMPP\htdocs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IIS</a:t>
            </a:r>
          </a:p>
        </p:txBody>
      </p:sp>
      <p:sp>
        <p:nvSpPr>
          <p:cNvPr id="90115" name="Rectangle 3"/>
          <p:cNvSpPr>
            <a:spLocks noGrp="1" noChangeArrowheads="1"/>
          </p:cNvSpPr>
          <p:nvPr>
            <p:ph type="body" idx="1"/>
          </p:nvPr>
        </p:nvSpPr>
        <p:spPr>
          <a:xfrm>
            <a:off x="250825" y="1700213"/>
            <a:ext cx="2305050" cy="4114800"/>
          </a:xfrm>
        </p:spPr>
        <p:txBody>
          <a:bodyPr/>
          <a:lstStyle/>
          <a:p>
            <a:pPr>
              <a:lnSpc>
                <a:spcPct val="80000"/>
              </a:lnSpc>
            </a:pPr>
            <a:r>
              <a:rPr lang="en-IE" sz="1800"/>
              <a:t>IIS is a Microsoft http server</a:t>
            </a:r>
          </a:p>
          <a:p>
            <a:pPr>
              <a:lnSpc>
                <a:spcPct val="80000"/>
              </a:lnSpc>
            </a:pPr>
            <a:r>
              <a:rPr lang="en-IE" sz="1800"/>
              <a:t>It is stopped/started by right clicking on My Computer-&gt;Manage my computer and selecting ‘Services’ </a:t>
            </a:r>
          </a:p>
          <a:p>
            <a:pPr>
              <a:lnSpc>
                <a:spcPct val="80000"/>
              </a:lnSpc>
            </a:pPr>
            <a:r>
              <a:rPr lang="en-IE" sz="1800"/>
              <a:t>It is configured by right clicking on My Computer-&gt;Manage my computer  and selecting IIS</a:t>
            </a:r>
          </a:p>
        </p:txBody>
      </p:sp>
      <p:pic>
        <p:nvPicPr>
          <p:cNvPr id="90116" name="Picture 4"/>
          <p:cNvPicPr>
            <a:picLocks noChangeAspect="1" noChangeArrowheads="1"/>
          </p:cNvPicPr>
          <p:nvPr/>
        </p:nvPicPr>
        <p:blipFill>
          <a:blip r:embed="rId2" cstate="print"/>
          <a:srcRect/>
          <a:stretch>
            <a:fillRect/>
          </a:stretch>
        </p:blipFill>
        <p:spPr bwMode="auto">
          <a:xfrm>
            <a:off x="2843213" y="1412875"/>
            <a:ext cx="6300787" cy="4478338"/>
          </a:xfrm>
          <a:prstGeom prst="rect">
            <a:avLst/>
          </a:prstGeom>
          <a:noFill/>
          <a:ln w="9525">
            <a:noFill/>
            <a:miter lim="800000"/>
            <a:headEnd/>
            <a:tailEnd/>
          </a:ln>
          <a:effectLst/>
        </p:spPr>
      </p:pic>
      <p:sp>
        <p:nvSpPr>
          <p:cNvPr id="90118" name="Line 6"/>
          <p:cNvSpPr>
            <a:spLocks noChangeShapeType="1"/>
          </p:cNvSpPr>
          <p:nvPr/>
        </p:nvSpPr>
        <p:spPr bwMode="auto">
          <a:xfrm flipV="1">
            <a:off x="1692275" y="3429000"/>
            <a:ext cx="1295400" cy="431800"/>
          </a:xfrm>
          <a:prstGeom prst="line">
            <a:avLst/>
          </a:prstGeom>
          <a:noFill/>
          <a:ln w="9525">
            <a:solidFill>
              <a:srgbClr val="FF3300"/>
            </a:solidFill>
            <a:round/>
            <a:headEnd/>
            <a:tailEnd type="triangle" w="med" len="med"/>
          </a:ln>
          <a:effectLst/>
        </p:spPr>
        <p:txBody>
          <a:bodyPr wrap="none"/>
          <a:lstStyle/>
          <a:p>
            <a:endParaRPr lang="en-US"/>
          </a:p>
        </p:txBody>
      </p:sp>
      <p:sp>
        <p:nvSpPr>
          <p:cNvPr id="90119" name="Line 7"/>
          <p:cNvSpPr>
            <a:spLocks noChangeShapeType="1"/>
          </p:cNvSpPr>
          <p:nvPr/>
        </p:nvSpPr>
        <p:spPr bwMode="auto">
          <a:xfrm flipV="1">
            <a:off x="2195513" y="3933825"/>
            <a:ext cx="863600" cy="1295400"/>
          </a:xfrm>
          <a:prstGeom prst="line">
            <a:avLst/>
          </a:prstGeom>
          <a:noFill/>
          <a:ln w="9525">
            <a:solidFill>
              <a:srgbClr val="FF3300"/>
            </a:solidFill>
            <a:round/>
            <a:headEnd/>
            <a:tailEnd type="triangle" w="med" len="med"/>
          </a:ln>
          <a:effectLst/>
        </p:spPr>
        <p:txBody>
          <a:bodyPr wrap="none"/>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IE"/>
              <a:t>IIS</a:t>
            </a:r>
            <a:endParaRPr lang="en-US"/>
          </a:p>
        </p:txBody>
      </p:sp>
      <p:sp>
        <p:nvSpPr>
          <p:cNvPr id="91139" name="Rectangle 3"/>
          <p:cNvSpPr>
            <a:spLocks noGrp="1" noChangeArrowheads="1"/>
          </p:cNvSpPr>
          <p:nvPr>
            <p:ph type="body" idx="1"/>
          </p:nvPr>
        </p:nvSpPr>
        <p:spPr/>
        <p:txBody>
          <a:bodyPr/>
          <a:lstStyle/>
          <a:p>
            <a:r>
              <a:rPr lang="en-US"/>
              <a:t>IIS normally serves the web pages from this folder: c:\inetpub\wwwroot\</a:t>
            </a:r>
          </a:p>
          <a:p>
            <a:endParaRPr lang="en-US"/>
          </a:p>
        </p:txBody>
      </p:sp>
      <p:pic>
        <p:nvPicPr>
          <p:cNvPr id="91140" name="Picture 4"/>
          <p:cNvPicPr>
            <a:picLocks noChangeAspect="1" noChangeArrowheads="1"/>
          </p:cNvPicPr>
          <p:nvPr/>
        </p:nvPicPr>
        <p:blipFill>
          <a:blip r:embed="rId2" cstate="print"/>
          <a:srcRect/>
          <a:stretch>
            <a:fillRect/>
          </a:stretch>
        </p:blipFill>
        <p:spPr bwMode="auto">
          <a:xfrm>
            <a:off x="5076825" y="3284538"/>
            <a:ext cx="3495675" cy="2600325"/>
          </a:xfrm>
          <a:prstGeom prst="rect">
            <a:avLst/>
          </a:prstGeom>
          <a:noFill/>
          <a:ln w="9525">
            <a:noFill/>
            <a:miter lim="800000"/>
            <a:headEnd/>
            <a:tailEnd/>
          </a:ln>
          <a:effectLst/>
        </p:spPr>
      </p:pic>
      <p:sp>
        <p:nvSpPr>
          <p:cNvPr id="91141" name="Line 5"/>
          <p:cNvSpPr>
            <a:spLocks noChangeShapeType="1"/>
          </p:cNvSpPr>
          <p:nvPr/>
        </p:nvSpPr>
        <p:spPr bwMode="auto">
          <a:xfrm flipH="1">
            <a:off x="6588125" y="5661025"/>
            <a:ext cx="1152525" cy="0"/>
          </a:xfrm>
          <a:prstGeom prst="line">
            <a:avLst/>
          </a:prstGeom>
          <a:noFill/>
          <a:ln w="57150">
            <a:solidFill>
              <a:srgbClr val="FF3300"/>
            </a:solidFill>
            <a:round/>
            <a:headEnd/>
            <a:tailEnd type="triangle" w="med" len="med"/>
          </a:ln>
          <a:effectLst/>
        </p:spPr>
        <p:txBody>
          <a:bodyPr wrap="none"/>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US" dirty="0"/>
          </a:p>
        </p:txBody>
      </p:sp>
      <p:sp>
        <p:nvSpPr>
          <p:cNvPr id="3" name="Content Placeholder 2"/>
          <p:cNvSpPr>
            <a:spLocks noGrp="1"/>
          </p:cNvSpPr>
          <p:nvPr>
            <p:ph sz="quarter" idx="1"/>
          </p:nvPr>
        </p:nvSpPr>
        <p:spPr/>
        <p:txBody>
          <a:bodyPr/>
          <a:lstStyle/>
          <a:p>
            <a:r>
              <a:rPr lang="en-IE" dirty="0" smtClean="0"/>
              <a:t>In your XAMPP/</a:t>
            </a:r>
            <a:r>
              <a:rPr lang="en-IE" dirty="0" err="1" smtClean="0"/>
              <a:t>htdocs</a:t>
            </a:r>
            <a:r>
              <a:rPr lang="en-IE" dirty="0" smtClean="0"/>
              <a:t> folder</a:t>
            </a:r>
          </a:p>
          <a:p>
            <a:r>
              <a:rPr lang="en-IE" dirty="0" smtClean="0"/>
              <a:t>Create a folder /</a:t>
            </a:r>
            <a:r>
              <a:rPr lang="en-IE" dirty="0" err="1" smtClean="0"/>
              <a:t>dda</a:t>
            </a:r>
            <a:endParaRPr lang="en-IE" dirty="0" smtClean="0"/>
          </a:p>
          <a:p>
            <a:r>
              <a:rPr lang="en-IE" dirty="0" smtClean="0"/>
              <a:t>Create a subfolder /topic1</a:t>
            </a:r>
          </a:p>
          <a:p>
            <a:r>
              <a:rPr lang="en-IE" dirty="0" smtClean="0"/>
              <a:t>Create a file index.html</a:t>
            </a:r>
          </a:p>
          <a:p>
            <a:r>
              <a:rPr lang="en-IE" dirty="0" smtClean="0"/>
              <a:t>Use notepad to create a simple ‘hello world’ webpage by editing index.html</a:t>
            </a:r>
          </a:p>
          <a:p>
            <a:r>
              <a:rPr lang="en-IE" dirty="0" smtClean="0"/>
              <a:t>See notes page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IE"/>
              <a:t>Client Server Architecture</a:t>
            </a:r>
            <a:endParaRPr lang="en-US"/>
          </a:p>
        </p:txBody>
      </p:sp>
      <p:sp>
        <p:nvSpPr>
          <p:cNvPr id="72707" name="Rectangle 3"/>
          <p:cNvSpPr>
            <a:spLocks noGrp="1" noChangeArrowheads="1"/>
          </p:cNvSpPr>
          <p:nvPr>
            <p:ph type="body" idx="1"/>
          </p:nvPr>
        </p:nvSpPr>
        <p:spPr/>
        <p:txBody>
          <a:bodyPr/>
          <a:lstStyle/>
          <a:p>
            <a:pPr>
              <a:lnSpc>
                <a:spcPct val="90000"/>
              </a:lnSpc>
            </a:pPr>
            <a:r>
              <a:rPr lang="en-GB" sz="2400"/>
              <a:t>Client-server is a computing architecture which separates a client from a server, and is almost always implemented over a computer network. </a:t>
            </a:r>
          </a:p>
          <a:p>
            <a:pPr>
              <a:lnSpc>
                <a:spcPct val="90000"/>
              </a:lnSpc>
            </a:pPr>
            <a:r>
              <a:rPr lang="en-GB" sz="2400"/>
              <a:t>Each client or server connected to a network can also be referred to as a node. </a:t>
            </a:r>
          </a:p>
          <a:p>
            <a:pPr>
              <a:lnSpc>
                <a:spcPct val="90000"/>
              </a:lnSpc>
            </a:pPr>
            <a:r>
              <a:rPr lang="en-GB" sz="2400"/>
              <a:t>The most basic type of client-server architecture employs only two types of nodes: clients and servers. </a:t>
            </a:r>
          </a:p>
          <a:p>
            <a:pPr>
              <a:lnSpc>
                <a:spcPct val="90000"/>
              </a:lnSpc>
            </a:pPr>
            <a:r>
              <a:rPr lang="en-GB" sz="2400"/>
              <a:t>This type of architecture is sometimes referred to as two-tier. </a:t>
            </a:r>
          </a:p>
          <a:p>
            <a:pPr>
              <a:lnSpc>
                <a:spcPct val="90000"/>
              </a:lnSpc>
            </a:pPr>
            <a:r>
              <a:rPr lang="en-GB" sz="2400"/>
              <a:t>It allows devices to share files and resources.</a:t>
            </a:r>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IE" sz="4000"/>
              <a:t>Other people can access your website</a:t>
            </a:r>
            <a:endParaRPr lang="en-US" sz="4000"/>
          </a:p>
        </p:txBody>
      </p:sp>
      <p:sp>
        <p:nvSpPr>
          <p:cNvPr id="92163" name="Rectangle 3"/>
          <p:cNvSpPr>
            <a:spLocks noGrp="1" noChangeArrowheads="1"/>
          </p:cNvSpPr>
          <p:nvPr>
            <p:ph type="body" idx="1"/>
          </p:nvPr>
        </p:nvSpPr>
        <p:spPr/>
        <p:txBody>
          <a:bodyPr/>
          <a:lstStyle/>
          <a:p>
            <a:r>
              <a:rPr lang="en-US"/>
              <a:t>Anyone can access your website if they type this into a browser: </a:t>
            </a:r>
          </a:p>
          <a:p>
            <a:pPr lvl="1"/>
            <a:r>
              <a:rPr lang="en-US"/>
              <a:t>http://&lt;your-ip&gt;/</a:t>
            </a:r>
          </a:p>
          <a:p>
            <a:r>
              <a:rPr lang="en-IE"/>
              <a:t>To find out your IP address open a command window ant type ‘ipconfig’</a:t>
            </a:r>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IE" dirty="0" err="1" smtClean="0"/>
              <a:t>Ipconfig</a:t>
            </a:r>
            <a:r>
              <a:rPr lang="en-IE" dirty="0" smtClean="0"/>
              <a:t> – find your </a:t>
            </a:r>
            <a:r>
              <a:rPr lang="en-IE" dirty="0" err="1" smtClean="0"/>
              <a:t>ip</a:t>
            </a:r>
            <a:r>
              <a:rPr lang="en-IE" dirty="0" smtClean="0"/>
              <a:t> address</a:t>
            </a:r>
            <a:endParaRPr lang="en-US" dirty="0"/>
          </a:p>
        </p:txBody>
      </p:sp>
      <p:sp>
        <p:nvSpPr>
          <p:cNvPr id="93188" name="Text Box 4"/>
          <p:cNvSpPr txBox="1">
            <a:spLocks noChangeArrowheads="1"/>
          </p:cNvSpPr>
          <p:nvPr/>
        </p:nvSpPr>
        <p:spPr bwMode="auto">
          <a:xfrm>
            <a:off x="0" y="1773238"/>
            <a:ext cx="8880475" cy="4368800"/>
          </a:xfrm>
          <a:prstGeom prst="rect">
            <a:avLst/>
          </a:prstGeom>
          <a:solidFill>
            <a:srgbClr val="080808"/>
          </a:solidFill>
          <a:ln w="9525">
            <a:solidFill>
              <a:srgbClr val="080808"/>
            </a:solidFill>
            <a:miter lim="800000"/>
            <a:headEnd/>
            <a:tailEnd/>
          </a:ln>
          <a:effectLst/>
        </p:spPr>
        <p:txBody>
          <a:bodyPr wrap="none">
            <a:spAutoFit/>
          </a:bodyPr>
          <a:lstStyle/>
          <a:p>
            <a:r>
              <a:rPr lang="en-US" sz="2000" dirty="0">
                <a:solidFill>
                  <a:srgbClr val="FF0000"/>
                </a:solidFill>
                <a:latin typeface="Courier New" pitchFamily="49" charset="0"/>
              </a:rPr>
              <a:t>Microsoft Windows XP [Version 5.1.2600]</a:t>
            </a:r>
          </a:p>
          <a:p>
            <a:r>
              <a:rPr lang="en-US" sz="2000" dirty="0">
                <a:solidFill>
                  <a:srgbClr val="FF0000"/>
                </a:solidFill>
                <a:latin typeface="Courier New" pitchFamily="49" charset="0"/>
              </a:rPr>
              <a:t>(C) Copyright 1985-2001 Microsoft Corp.</a:t>
            </a:r>
          </a:p>
          <a:p>
            <a:endParaRPr lang="en-US" sz="2000" dirty="0">
              <a:solidFill>
                <a:srgbClr val="FF0000"/>
              </a:solidFill>
              <a:latin typeface="Courier New" pitchFamily="49" charset="0"/>
            </a:endParaRPr>
          </a:p>
          <a:p>
            <a:r>
              <a:rPr lang="en-US" sz="2000" dirty="0">
                <a:solidFill>
                  <a:srgbClr val="FF0000"/>
                </a:solidFill>
                <a:latin typeface="Courier New" pitchFamily="49" charset="0"/>
              </a:rPr>
              <a:t>C:\Documents and Settings\</a:t>
            </a:r>
            <a:r>
              <a:rPr lang="en-US" sz="2000" dirty="0" err="1">
                <a:solidFill>
                  <a:srgbClr val="FF0000"/>
                </a:solidFill>
                <a:latin typeface="Courier New" pitchFamily="49" charset="0"/>
              </a:rPr>
              <a:t>gerry.guinane</a:t>
            </a:r>
            <a:r>
              <a:rPr lang="en-US" sz="2000" dirty="0">
                <a:solidFill>
                  <a:srgbClr val="FF0000"/>
                </a:solidFill>
                <a:latin typeface="Courier New" pitchFamily="49" charset="0"/>
              </a:rPr>
              <a:t>&gt;</a:t>
            </a:r>
            <a:r>
              <a:rPr lang="en-US" sz="2000" dirty="0" err="1">
                <a:solidFill>
                  <a:srgbClr val="FF0000"/>
                </a:solidFill>
                <a:latin typeface="Courier New" pitchFamily="49" charset="0"/>
              </a:rPr>
              <a:t>ipconfig</a:t>
            </a:r>
            <a:endParaRPr lang="en-US" sz="2000" dirty="0">
              <a:solidFill>
                <a:srgbClr val="FF0000"/>
              </a:solidFill>
              <a:latin typeface="Courier New" pitchFamily="49" charset="0"/>
            </a:endParaRPr>
          </a:p>
          <a:p>
            <a:endParaRPr lang="en-US" sz="2000" dirty="0">
              <a:solidFill>
                <a:srgbClr val="FF0000"/>
              </a:solidFill>
              <a:latin typeface="Courier New" pitchFamily="49" charset="0"/>
            </a:endParaRPr>
          </a:p>
          <a:p>
            <a:r>
              <a:rPr lang="en-US" sz="2000" dirty="0">
                <a:solidFill>
                  <a:srgbClr val="FF0000"/>
                </a:solidFill>
                <a:latin typeface="Courier New" pitchFamily="49" charset="0"/>
              </a:rPr>
              <a:t>Windows IP Configuration</a:t>
            </a:r>
          </a:p>
          <a:p>
            <a:r>
              <a:rPr lang="en-US" sz="2000" dirty="0">
                <a:solidFill>
                  <a:srgbClr val="FF0000"/>
                </a:solidFill>
                <a:latin typeface="Courier New" pitchFamily="49" charset="0"/>
              </a:rPr>
              <a:t>Ethernet adapter Wireless Network Connection:</a:t>
            </a:r>
          </a:p>
          <a:p>
            <a:endParaRPr lang="en-US" sz="2000" dirty="0">
              <a:solidFill>
                <a:srgbClr val="FF0000"/>
              </a:solidFill>
              <a:latin typeface="Courier New" pitchFamily="49" charset="0"/>
            </a:endParaRPr>
          </a:p>
          <a:p>
            <a:r>
              <a:rPr lang="en-US" sz="2000" dirty="0">
                <a:solidFill>
                  <a:srgbClr val="FF0000"/>
                </a:solidFill>
                <a:latin typeface="Courier New" pitchFamily="49" charset="0"/>
              </a:rPr>
              <a:t>        Connection-specific DNS Suffix  . :</a:t>
            </a:r>
          </a:p>
          <a:p>
            <a:r>
              <a:rPr lang="en-US" sz="2000" dirty="0">
                <a:solidFill>
                  <a:srgbClr val="FF0000"/>
                </a:solidFill>
                <a:latin typeface="Courier New" pitchFamily="49" charset="0"/>
              </a:rPr>
              <a:t>        </a:t>
            </a:r>
            <a:r>
              <a:rPr lang="en-US" sz="2000" b="1" dirty="0">
                <a:solidFill>
                  <a:srgbClr val="FF0000"/>
                </a:solidFill>
                <a:latin typeface="Courier New" pitchFamily="49" charset="0"/>
              </a:rPr>
              <a:t>IP Address. . . . . . . . . . . . : 192.168.2.1</a:t>
            </a:r>
          </a:p>
          <a:p>
            <a:r>
              <a:rPr lang="en-US" sz="2000" dirty="0">
                <a:solidFill>
                  <a:srgbClr val="FF0000"/>
                </a:solidFill>
                <a:latin typeface="Courier New" pitchFamily="49" charset="0"/>
              </a:rPr>
              <a:t>        Subnet Mask . . . . . . . . . . . : 255.255.255.0</a:t>
            </a:r>
          </a:p>
          <a:p>
            <a:r>
              <a:rPr lang="en-US" sz="2000" dirty="0">
                <a:solidFill>
                  <a:srgbClr val="FF0000"/>
                </a:solidFill>
                <a:latin typeface="Courier New" pitchFamily="49" charset="0"/>
              </a:rPr>
              <a:t>        Default Gateway . . . . . . . . . : 192.168.2.254</a:t>
            </a:r>
          </a:p>
          <a:p>
            <a:endParaRPr lang="en-US" sz="2000" dirty="0">
              <a:solidFill>
                <a:srgbClr val="FF0000"/>
              </a:solidFill>
              <a:latin typeface="Courier New" pitchFamily="49" charset="0"/>
            </a:endParaRPr>
          </a:p>
          <a:p>
            <a:r>
              <a:rPr lang="en-US" sz="2000" dirty="0">
                <a:solidFill>
                  <a:srgbClr val="FF0000"/>
                </a:solidFill>
                <a:latin typeface="Courier New" pitchFamily="49" charset="0"/>
              </a:rPr>
              <a:t>C:\Documents and Settings\</a:t>
            </a:r>
            <a:r>
              <a:rPr lang="en-US" sz="2000" dirty="0" err="1">
                <a:solidFill>
                  <a:srgbClr val="FF0000"/>
                </a:solidFill>
                <a:latin typeface="Courier New" pitchFamily="49" charset="0"/>
              </a:rPr>
              <a:t>gerry.guinane</a:t>
            </a:r>
            <a:r>
              <a:rPr lang="en-US" sz="2000" dirty="0">
                <a:solidFill>
                  <a:srgbClr val="FF0000"/>
                </a:solidFill>
                <a:latin typeface="Courier New" pitchFamily="49" charset="0"/>
              </a:rPr>
              <a:t>&gt;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Know your file extensions at all times</a:t>
            </a:r>
            <a:endParaRPr lang="en-US" dirty="0"/>
          </a:p>
        </p:txBody>
      </p:sp>
      <p:sp>
        <p:nvSpPr>
          <p:cNvPr id="3" name="Content Placeholder 2"/>
          <p:cNvSpPr>
            <a:spLocks noGrp="1"/>
          </p:cNvSpPr>
          <p:nvPr>
            <p:ph sz="quarter" idx="1"/>
          </p:nvPr>
        </p:nvSpPr>
        <p:spPr/>
        <p:txBody>
          <a:bodyPr/>
          <a:lstStyle/>
          <a:p>
            <a:r>
              <a:rPr lang="en-IE" dirty="0" smtClean="0"/>
              <a:t>When viewing files in any folder from now on you must at all times be able to see the vile extensions. </a:t>
            </a:r>
          </a:p>
          <a:p>
            <a:r>
              <a:rPr lang="en-IE" dirty="0" smtClean="0"/>
              <a:t>Control Panel&gt;&gt;Appearance and Settings&gt;&gt;Files and Folders </a:t>
            </a:r>
            <a:r>
              <a:rPr lang="en-IE" dirty="0" smtClean="0">
                <a:sym typeface="Wingdings" pitchFamily="2" charset="2"/>
              </a:rPr>
              <a:t> uncheck ‘hide file extensions for known file types’</a:t>
            </a:r>
            <a:r>
              <a:rPr lang="en-IE" dirty="0" smtClean="0"/>
              <a: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 </a:t>
            </a:r>
            <a:r>
              <a:rPr lang="en-IE" dirty="0" err="1" smtClean="0"/>
              <a:t>Atspace</a:t>
            </a:r>
            <a:endParaRPr lang="en-US" dirty="0"/>
          </a:p>
        </p:txBody>
      </p:sp>
      <p:sp>
        <p:nvSpPr>
          <p:cNvPr id="3" name="Content Placeholder 2"/>
          <p:cNvSpPr>
            <a:spLocks noGrp="1"/>
          </p:cNvSpPr>
          <p:nvPr>
            <p:ph sz="quarter" idx="1"/>
          </p:nvPr>
        </p:nvSpPr>
        <p:spPr/>
        <p:txBody>
          <a:bodyPr/>
          <a:lstStyle/>
          <a:p>
            <a:r>
              <a:rPr lang="en-IE" dirty="0" smtClean="0"/>
              <a:t>Register for a free domain hosting service with ATSPACE (if you have not already done so)</a:t>
            </a:r>
          </a:p>
          <a:p>
            <a:r>
              <a:rPr lang="en-US" dirty="0" smtClean="0">
                <a:hlinkClick r:id="rId2"/>
              </a:rPr>
              <a:t>http://www.atspace.com/</a:t>
            </a:r>
            <a:endParaRPr lang="en-US" dirty="0" smtClean="0"/>
          </a:p>
          <a:p>
            <a:r>
              <a:rPr lang="en-IE" dirty="0" smtClean="0"/>
              <a:t>Create a FREE sub domain using your student ID number</a:t>
            </a:r>
          </a:p>
          <a:p>
            <a:r>
              <a:rPr lang="en-IE" dirty="0" smtClean="0"/>
              <a:t>Create a hello world page on your domain: “K0xxxxxxx.atspace.eu”</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Select the domain manager in </a:t>
            </a:r>
            <a:r>
              <a:rPr lang="en-IE" dirty="0" err="1" smtClean="0"/>
              <a:t>Atspace</a:t>
            </a:r>
            <a:r>
              <a:rPr lang="en-IE" dirty="0" smtClean="0"/>
              <a:t> dashboard</a:t>
            </a:r>
            <a:endParaRPr lang="en-US" dirty="0"/>
          </a:p>
        </p:txBody>
      </p:sp>
      <p:sp>
        <p:nvSpPr>
          <p:cNvPr id="3" name="Content Placeholder 2"/>
          <p:cNvSpPr>
            <a:spLocks noGrp="1"/>
          </p:cNvSpPr>
          <p:nvPr>
            <p:ph sz="quarter" idx="1"/>
          </p:nvPr>
        </p:nvSpPr>
        <p:spPr/>
        <p:txBody>
          <a:bodyPr/>
          <a:lstStyle/>
          <a:p>
            <a:endParaRPr lang="en-US"/>
          </a:p>
        </p:txBody>
      </p:sp>
      <p:pic>
        <p:nvPicPr>
          <p:cNvPr id="2051" name="Picture 3"/>
          <p:cNvPicPr>
            <a:picLocks noChangeAspect="1" noChangeArrowheads="1"/>
          </p:cNvPicPr>
          <p:nvPr/>
        </p:nvPicPr>
        <p:blipFill>
          <a:blip r:embed="rId2" cstate="print"/>
          <a:srcRect/>
          <a:stretch>
            <a:fillRect/>
          </a:stretch>
        </p:blipFill>
        <p:spPr bwMode="auto">
          <a:xfrm>
            <a:off x="251520" y="1340768"/>
            <a:ext cx="7740650" cy="50419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Create a free </a:t>
            </a:r>
            <a:r>
              <a:rPr lang="en-IE" dirty="0" err="1" smtClean="0"/>
              <a:t>Subdomain</a:t>
            </a:r>
            <a:endParaRPr lang="en-US" dirty="0"/>
          </a:p>
        </p:txBody>
      </p:sp>
      <p:sp>
        <p:nvSpPr>
          <p:cNvPr id="3" name="Content Placeholder 2"/>
          <p:cNvSpPr>
            <a:spLocks noGrp="1"/>
          </p:cNvSpPr>
          <p:nvPr>
            <p:ph sz="quarter" idx="1"/>
          </p:nvPr>
        </p:nvSpPr>
        <p:spPr/>
        <p:txBody>
          <a:bodyPr/>
          <a:lstStyle/>
          <a:p>
            <a:r>
              <a:rPr lang="en-IE" dirty="0" smtClean="0"/>
              <a:t>USE your KO number and </a:t>
            </a:r>
          </a:p>
          <a:p>
            <a:r>
              <a:rPr lang="en-IE" dirty="0" smtClean="0"/>
              <a:t>Choose ATSPACE.EU</a:t>
            </a:r>
          </a:p>
          <a:p>
            <a:r>
              <a:rPr lang="en-IE" dirty="0" smtClean="0"/>
              <a:t>Your website is now KOXXXXXX.atspace.eu</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0" y="3501008"/>
            <a:ext cx="9058275" cy="28670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Create a home page</a:t>
            </a:r>
            <a:endParaRPr lang="en-US" dirty="0"/>
          </a:p>
        </p:txBody>
      </p:sp>
      <p:sp>
        <p:nvSpPr>
          <p:cNvPr id="3" name="Content Placeholder 2"/>
          <p:cNvSpPr>
            <a:spLocks noGrp="1"/>
          </p:cNvSpPr>
          <p:nvPr>
            <p:ph sz="quarter" idx="1"/>
          </p:nvPr>
        </p:nvSpPr>
        <p:spPr/>
        <p:txBody>
          <a:bodyPr/>
          <a:lstStyle/>
          <a:p>
            <a:r>
              <a:rPr lang="en-IE" dirty="0" smtClean="0"/>
              <a:t>Use file manager on your dashboard:</a:t>
            </a:r>
          </a:p>
          <a:p>
            <a:endParaRPr lang="en-IE" dirty="0" smtClean="0"/>
          </a:p>
          <a:p>
            <a:endParaRPr lang="en-IE" dirty="0" smtClean="0"/>
          </a:p>
          <a:p>
            <a:endParaRPr lang="en-IE" dirty="0" smtClean="0"/>
          </a:p>
          <a:p>
            <a:endParaRPr lang="en-IE" dirty="0" smtClean="0"/>
          </a:p>
          <a:p>
            <a:endParaRPr lang="en-IE" dirty="0" smtClean="0"/>
          </a:p>
          <a:p>
            <a:r>
              <a:rPr lang="en-IE" dirty="0" smtClean="0"/>
              <a:t>When you select this option – use file manager light to manage your website files. Add a file called index.html to your website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419872" y="2204864"/>
            <a:ext cx="3048000" cy="21145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IE"/>
              <a:t>Client Server Architecture</a:t>
            </a:r>
            <a:endParaRPr lang="en-US"/>
          </a:p>
        </p:txBody>
      </p:sp>
      <p:sp>
        <p:nvSpPr>
          <p:cNvPr id="73731" name="Rectangle 3"/>
          <p:cNvSpPr>
            <a:spLocks noGrp="1" noChangeArrowheads="1"/>
          </p:cNvSpPr>
          <p:nvPr>
            <p:ph type="body" idx="1"/>
          </p:nvPr>
        </p:nvSpPr>
        <p:spPr/>
        <p:txBody>
          <a:bodyPr/>
          <a:lstStyle/>
          <a:p>
            <a:r>
              <a:rPr lang="en-GB"/>
              <a:t>These days, clients are most often web browsers, although that has not always been the case. </a:t>
            </a:r>
          </a:p>
          <a:p>
            <a:r>
              <a:rPr lang="en-GB"/>
              <a:t>Servers typically include </a:t>
            </a:r>
          </a:p>
          <a:p>
            <a:pPr lvl="1"/>
            <a:r>
              <a:rPr lang="en-GB"/>
              <a:t>web servers</a:t>
            </a:r>
          </a:p>
          <a:p>
            <a:pPr lvl="1"/>
            <a:r>
              <a:rPr lang="en-GB"/>
              <a:t>database servers</a:t>
            </a:r>
          </a:p>
          <a:p>
            <a:pPr lvl="1"/>
            <a:r>
              <a:rPr lang="en-GB"/>
              <a:t>mail servers.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a:t>Client-Server</a:t>
            </a:r>
          </a:p>
        </p:txBody>
      </p:sp>
      <p:sp>
        <p:nvSpPr>
          <p:cNvPr id="60419" name="Rectangle 3"/>
          <p:cNvSpPr>
            <a:spLocks noGrp="1" noChangeArrowheads="1"/>
          </p:cNvSpPr>
          <p:nvPr>
            <p:ph type="body" idx="1"/>
          </p:nvPr>
        </p:nvSpPr>
        <p:spPr/>
        <p:txBody>
          <a:bodyPr/>
          <a:lstStyle/>
          <a:p>
            <a:r>
              <a:rPr lang="en-IE"/>
              <a:t>Some hosts on the internet are clients, others are servers. </a:t>
            </a:r>
          </a:p>
          <a:p>
            <a:r>
              <a:rPr lang="en-IE"/>
              <a:t>Clients use servers to do stuff for them!</a:t>
            </a:r>
          </a:p>
          <a:p>
            <a:r>
              <a:rPr lang="en-IE"/>
              <a:t>Examples:</a:t>
            </a:r>
          </a:p>
          <a:p>
            <a:pPr lvl="1"/>
            <a:r>
              <a:rPr lang="en-IE"/>
              <a:t>Web browser clients must use a Web SERVER</a:t>
            </a:r>
          </a:p>
          <a:p>
            <a:pPr lvl="1"/>
            <a:r>
              <a:rPr lang="en-IE"/>
              <a:t>Email clients must use a Mail Server</a:t>
            </a:r>
          </a:p>
          <a:p>
            <a:endParaRPr lang="en-IE"/>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IE" dirty="0" smtClean="0"/>
              <a:t>DBS </a:t>
            </a:r>
            <a:r>
              <a:rPr lang="en-IE" dirty="0"/>
              <a:t>and Client-Server</a:t>
            </a:r>
            <a:endParaRPr lang="en-US" dirty="0"/>
          </a:p>
        </p:txBody>
      </p:sp>
      <p:sp>
        <p:nvSpPr>
          <p:cNvPr id="74755" name="Rectangle 3"/>
          <p:cNvSpPr>
            <a:spLocks noGrp="1" noChangeArrowheads="1"/>
          </p:cNvSpPr>
          <p:nvPr>
            <p:ph type="body" idx="1"/>
          </p:nvPr>
        </p:nvSpPr>
        <p:spPr/>
        <p:txBody>
          <a:bodyPr/>
          <a:lstStyle/>
          <a:p>
            <a:pPr>
              <a:lnSpc>
                <a:spcPct val="90000"/>
              </a:lnSpc>
            </a:pPr>
            <a:r>
              <a:rPr lang="en-IE" dirty="0"/>
              <a:t>Client-Server is a typical architecture employed when making databases accessible to multiple users. </a:t>
            </a:r>
          </a:p>
          <a:p>
            <a:pPr>
              <a:lnSpc>
                <a:spcPct val="90000"/>
              </a:lnSpc>
            </a:pPr>
            <a:r>
              <a:rPr lang="en-IE" dirty="0"/>
              <a:t>The database resides on a DBMS which acts as a SERVER</a:t>
            </a:r>
          </a:p>
          <a:p>
            <a:pPr>
              <a:lnSpc>
                <a:spcPct val="90000"/>
              </a:lnSpc>
            </a:pPr>
            <a:r>
              <a:rPr lang="en-IE" dirty="0"/>
              <a:t>The client is usually an application running on another computer on a network</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5"/>
          <p:cNvSpPr>
            <a:spLocks noGrp="1" noChangeArrowheads="1"/>
          </p:cNvSpPr>
          <p:nvPr>
            <p:ph type="title"/>
          </p:nvPr>
        </p:nvSpPr>
        <p:spPr>
          <a:xfrm>
            <a:off x="179512" y="260648"/>
            <a:ext cx="7772400" cy="710952"/>
          </a:xfrm>
        </p:spPr>
        <p:txBody>
          <a:bodyPr/>
          <a:lstStyle/>
          <a:p>
            <a:pPr eaLnBrk="1" hangingPunct="1">
              <a:defRPr/>
            </a:pPr>
            <a:r>
              <a:rPr lang="en-GB" dirty="0" smtClean="0"/>
              <a:t>DBS – Logical Architecture </a:t>
            </a:r>
            <a:endParaRPr lang="en-US" dirty="0" smtClean="0"/>
          </a:p>
        </p:txBody>
      </p:sp>
      <p:sp>
        <p:nvSpPr>
          <p:cNvPr id="5124" name="Rectangle 17"/>
          <p:cNvSpPr>
            <a:spLocks noChangeArrowheads="1"/>
          </p:cNvSpPr>
          <p:nvPr/>
        </p:nvSpPr>
        <p:spPr bwMode="auto">
          <a:xfrm>
            <a:off x="1115616" y="4653136"/>
            <a:ext cx="6912768" cy="1440160"/>
          </a:xfrm>
          <a:prstGeom prst="rect">
            <a:avLst/>
          </a:prstGeom>
          <a:solidFill>
            <a:srgbClr val="C0C0C0"/>
          </a:solidFill>
          <a:ln w="9525" algn="ctr">
            <a:solidFill>
              <a:srgbClr val="C0C0C0"/>
            </a:solidFill>
            <a:round/>
            <a:headEnd/>
            <a:tailEnd/>
          </a:ln>
        </p:spPr>
        <p:txBody>
          <a:bodyPr wrap="none"/>
          <a:lstStyle/>
          <a:p>
            <a:endParaRPr lang="en-US"/>
          </a:p>
        </p:txBody>
      </p:sp>
      <p:sp>
        <p:nvSpPr>
          <p:cNvPr id="5125" name="Line 2"/>
          <p:cNvSpPr>
            <a:spLocks noChangeShapeType="1"/>
          </p:cNvSpPr>
          <p:nvPr/>
        </p:nvSpPr>
        <p:spPr bwMode="auto">
          <a:xfrm>
            <a:off x="5105400" y="4114800"/>
            <a:ext cx="457200" cy="762000"/>
          </a:xfrm>
          <a:prstGeom prst="line">
            <a:avLst/>
          </a:prstGeom>
          <a:noFill/>
          <a:ln w="38100">
            <a:solidFill>
              <a:schemeClr val="tx1"/>
            </a:solidFill>
            <a:round/>
            <a:headEnd/>
            <a:tailEnd/>
          </a:ln>
        </p:spPr>
        <p:txBody>
          <a:bodyPr wrap="none"/>
          <a:lstStyle/>
          <a:p>
            <a:endParaRPr lang="en-US"/>
          </a:p>
        </p:txBody>
      </p:sp>
      <p:sp>
        <p:nvSpPr>
          <p:cNvPr id="5126" name="Line 3"/>
          <p:cNvSpPr>
            <a:spLocks noChangeShapeType="1"/>
          </p:cNvSpPr>
          <p:nvPr/>
        </p:nvSpPr>
        <p:spPr bwMode="auto">
          <a:xfrm flipV="1">
            <a:off x="3505200" y="4114800"/>
            <a:ext cx="609600" cy="838200"/>
          </a:xfrm>
          <a:prstGeom prst="line">
            <a:avLst/>
          </a:prstGeom>
          <a:noFill/>
          <a:ln w="38100">
            <a:solidFill>
              <a:schemeClr val="tx1"/>
            </a:solidFill>
            <a:round/>
            <a:headEnd/>
            <a:tailEnd/>
          </a:ln>
        </p:spPr>
        <p:txBody>
          <a:bodyPr wrap="none"/>
          <a:lstStyle/>
          <a:p>
            <a:endParaRPr lang="en-US"/>
          </a:p>
        </p:txBody>
      </p:sp>
      <p:sp>
        <p:nvSpPr>
          <p:cNvPr id="5127" name="Text Box 4"/>
          <p:cNvSpPr txBox="1">
            <a:spLocks noChangeArrowheads="1"/>
          </p:cNvSpPr>
          <p:nvPr/>
        </p:nvSpPr>
        <p:spPr bwMode="auto">
          <a:xfrm>
            <a:off x="3276600" y="2743200"/>
            <a:ext cx="3048000" cy="495300"/>
          </a:xfrm>
          <a:prstGeom prst="rect">
            <a:avLst/>
          </a:prstGeom>
          <a:noFill/>
          <a:ln w="38100">
            <a:solidFill>
              <a:schemeClr val="tx1"/>
            </a:solidFill>
            <a:miter lim="800000"/>
            <a:headEnd/>
            <a:tailEnd/>
          </a:ln>
        </p:spPr>
        <p:txBody>
          <a:bodyPr>
            <a:spAutoFit/>
          </a:bodyPr>
          <a:lstStyle/>
          <a:p>
            <a:endParaRPr lang="en-GB"/>
          </a:p>
        </p:txBody>
      </p:sp>
      <p:sp>
        <p:nvSpPr>
          <p:cNvPr id="77830" name="AutoShape 6"/>
          <p:cNvSpPr>
            <a:spLocks noChangeArrowheads="1"/>
          </p:cNvSpPr>
          <p:nvPr/>
        </p:nvSpPr>
        <p:spPr bwMode="auto">
          <a:xfrm rot="16222045">
            <a:off x="3009900" y="4838700"/>
            <a:ext cx="1066800" cy="990600"/>
          </a:xfrm>
          <a:prstGeom prst="flowChartMagneticDrum">
            <a:avLst/>
          </a:prstGeom>
          <a:solidFill>
            <a:schemeClr val="bg1">
              <a:lumMod val="95000"/>
            </a:schemeClr>
          </a:solidFill>
          <a:ln w="19050">
            <a:solidFill>
              <a:srgbClr val="080808"/>
            </a:solidFill>
            <a:round/>
            <a:headEnd/>
            <a:tailEnd/>
          </a:ln>
          <a:effectLst/>
        </p:spPr>
        <p:txBody>
          <a:bodyPr wrap="none" anchor="ctr"/>
          <a:lstStyle/>
          <a:p>
            <a:pPr>
              <a:defRPr/>
            </a:pPr>
            <a:endParaRPr lang="en-US"/>
          </a:p>
        </p:txBody>
      </p:sp>
      <p:sp>
        <p:nvSpPr>
          <p:cNvPr id="5129" name="Text Box 7"/>
          <p:cNvSpPr txBox="1">
            <a:spLocks noChangeArrowheads="1"/>
          </p:cNvSpPr>
          <p:nvPr/>
        </p:nvSpPr>
        <p:spPr bwMode="auto">
          <a:xfrm>
            <a:off x="2514600" y="3657600"/>
            <a:ext cx="4495800" cy="495300"/>
          </a:xfrm>
          <a:prstGeom prst="rect">
            <a:avLst/>
          </a:prstGeom>
          <a:noFill/>
          <a:ln w="38100">
            <a:solidFill>
              <a:schemeClr val="tx1"/>
            </a:solidFill>
            <a:miter lim="800000"/>
            <a:headEnd/>
            <a:tailEnd/>
          </a:ln>
        </p:spPr>
        <p:txBody>
          <a:bodyPr>
            <a:spAutoFit/>
          </a:bodyPr>
          <a:lstStyle/>
          <a:p>
            <a:pPr algn="ctr"/>
            <a:r>
              <a:rPr lang="en-GB"/>
              <a:t>DBMS</a:t>
            </a:r>
            <a:endParaRPr lang="en-US"/>
          </a:p>
        </p:txBody>
      </p:sp>
      <p:sp>
        <p:nvSpPr>
          <p:cNvPr id="77832" name="AutoShape 8"/>
          <p:cNvSpPr>
            <a:spLocks noChangeArrowheads="1"/>
          </p:cNvSpPr>
          <p:nvPr/>
        </p:nvSpPr>
        <p:spPr bwMode="auto">
          <a:xfrm rot="16222045">
            <a:off x="4975225" y="4816475"/>
            <a:ext cx="1066800" cy="990600"/>
          </a:xfrm>
          <a:prstGeom prst="flowChartMagneticDrum">
            <a:avLst/>
          </a:prstGeom>
          <a:solidFill>
            <a:schemeClr val="bg1">
              <a:lumMod val="95000"/>
            </a:schemeClr>
          </a:solidFill>
          <a:ln w="19050">
            <a:solidFill>
              <a:srgbClr val="080808"/>
            </a:solidFill>
            <a:round/>
            <a:headEnd/>
            <a:tailEnd/>
          </a:ln>
          <a:effectLst/>
        </p:spPr>
        <p:txBody>
          <a:bodyPr vert="eaVert" wrap="none" anchor="ctr"/>
          <a:lstStyle/>
          <a:p>
            <a:pPr algn="ctr">
              <a:defRPr/>
            </a:pPr>
            <a:endParaRPr lang="en-GB"/>
          </a:p>
        </p:txBody>
      </p:sp>
      <p:sp>
        <p:nvSpPr>
          <p:cNvPr id="5131" name="Text Box 9"/>
          <p:cNvSpPr txBox="1">
            <a:spLocks noChangeArrowheads="1"/>
          </p:cNvSpPr>
          <p:nvPr/>
        </p:nvSpPr>
        <p:spPr bwMode="auto">
          <a:xfrm>
            <a:off x="3124200" y="2590800"/>
            <a:ext cx="3048000" cy="495300"/>
          </a:xfrm>
          <a:prstGeom prst="rect">
            <a:avLst/>
          </a:prstGeom>
          <a:solidFill>
            <a:schemeClr val="folHlink"/>
          </a:solidFill>
          <a:ln w="38100">
            <a:solidFill>
              <a:schemeClr val="tx1"/>
            </a:solidFill>
            <a:miter lim="800000"/>
            <a:headEnd/>
            <a:tailEnd/>
          </a:ln>
        </p:spPr>
        <p:txBody>
          <a:bodyPr>
            <a:spAutoFit/>
          </a:bodyPr>
          <a:lstStyle/>
          <a:p>
            <a:endParaRPr lang="en-GB"/>
          </a:p>
        </p:txBody>
      </p:sp>
      <p:sp>
        <p:nvSpPr>
          <p:cNvPr id="5132" name="Text Box 10"/>
          <p:cNvSpPr txBox="1">
            <a:spLocks noChangeArrowheads="1"/>
          </p:cNvSpPr>
          <p:nvPr/>
        </p:nvSpPr>
        <p:spPr bwMode="auto">
          <a:xfrm>
            <a:off x="2971800" y="2438400"/>
            <a:ext cx="2903538" cy="495300"/>
          </a:xfrm>
          <a:prstGeom prst="rect">
            <a:avLst/>
          </a:prstGeom>
          <a:solidFill>
            <a:schemeClr val="hlink"/>
          </a:solidFill>
          <a:ln w="38100">
            <a:solidFill>
              <a:schemeClr val="tx1"/>
            </a:solidFill>
            <a:miter lim="800000"/>
            <a:headEnd/>
            <a:tailEnd/>
          </a:ln>
        </p:spPr>
        <p:txBody>
          <a:bodyPr wrap="none">
            <a:spAutoFit/>
          </a:bodyPr>
          <a:lstStyle/>
          <a:p>
            <a:r>
              <a:rPr lang="en-GB"/>
              <a:t>Application Programs</a:t>
            </a:r>
            <a:endParaRPr lang="en-US"/>
          </a:p>
        </p:txBody>
      </p:sp>
      <p:sp>
        <p:nvSpPr>
          <p:cNvPr id="5133" name="Line 11"/>
          <p:cNvSpPr>
            <a:spLocks noChangeShapeType="1"/>
          </p:cNvSpPr>
          <p:nvPr/>
        </p:nvSpPr>
        <p:spPr bwMode="auto">
          <a:xfrm>
            <a:off x="4724400" y="3276600"/>
            <a:ext cx="0" cy="381000"/>
          </a:xfrm>
          <a:prstGeom prst="line">
            <a:avLst/>
          </a:prstGeom>
          <a:noFill/>
          <a:ln w="38100">
            <a:solidFill>
              <a:schemeClr val="tx1"/>
            </a:solidFill>
            <a:round/>
            <a:headEnd/>
            <a:tailEnd/>
          </a:ln>
        </p:spPr>
        <p:txBody>
          <a:bodyPr wrap="none"/>
          <a:lstStyle/>
          <a:p>
            <a:endParaRPr lang="en-US"/>
          </a:p>
        </p:txBody>
      </p:sp>
      <p:sp>
        <p:nvSpPr>
          <p:cNvPr id="5134" name="Text Box 12"/>
          <p:cNvSpPr txBox="1">
            <a:spLocks noChangeArrowheads="1"/>
          </p:cNvSpPr>
          <p:nvPr/>
        </p:nvSpPr>
        <p:spPr bwMode="auto">
          <a:xfrm>
            <a:off x="6232525" y="4994275"/>
            <a:ext cx="1316038" cy="822325"/>
          </a:xfrm>
          <a:prstGeom prst="rect">
            <a:avLst/>
          </a:prstGeom>
          <a:noFill/>
          <a:ln w="9525">
            <a:noFill/>
            <a:miter lim="800000"/>
            <a:headEnd/>
            <a:tailEnd/>
          </a:ln>
        </p:spPr>
        <p:txBody>
          <a:bodyPr wrap="none">
            <a:spAutoFit/>
          </a:bodyPr>
          <a:lstStyle/>
          <a:p>
            <a:r>
              <a:rPr lang="en-GB"/>
              <a:t>DB</a:t>
            </a:r>
          </a:p>
          <a:p>
            <a:r>
              <a:rPr lang="en-GB"/>
              <a:t>Metadata</a:t>
            </a:r>
            <a:endParaRPr lang="en-US"/>
          </a:p>
        </p:txBody>
      </p:sp>
      <p:sp>
        <p:nvSpPr>
          <p:cNvPr id="5135" name="Text Box 13"/>
          <p:cNvSpPr txBox="1">
            <a:spLocks noChangeArrowheads="1"/>
          </p:cNvSpPr>
          <p:nvPr/>
        </p:nvSpPr>
        <p:spPr bwMode="auto">
          <a:xfrm>
            <a:off x="1371600" y="4724400"/>
            <a:ext cx="1620838" cy="1187450"/>
          </a:xfrm>
          <a:prstGeom prst="rect">
            <a:avLst/>
          </a:prstGeom>
          <a:noFill/>
          <a:ln w="9525">
            <a:noFill/>
            <a:miter lim="800000"/>
            <a:headEnd/>
            <a:tailEnd/>
          </a:ln>
        </p:spPr>
        <p:txBody>
          <a:bodyPr wrap="none">
            <a:spAutoFit/>
          </a:bodyPr>
          <a:lstStyle/>
          <a:p>
            <a:r>
              <a:rPr lang="en-GB"/>
              <a:t>DB</a:t>
            </a:r>
          </a:p>
          <a:p>
            <a:r>
              <a:rPr lang="en-GB"/>
              <a:t>Application</a:t>
            </a:r>
          </a:p>
          <a:p>
            <a:r>
              <a:rPr lang="en-GB"/>
              <a:t>Data</a:t>
            </a:r>
            <a:endParaRPr lang="en-US"/>
          </a:p>
        </p:txBody>
      </p:sp>
      <p:sp>
        <p:nvSpPr>
          <p:cNvPr id="5136" name="Rectangle 14"/>
          <p:cNvSpPr>
            <a:spLocks noChangeArrowheads="1"/>
          </p:cNvSpPr>
          <p:nvPr/>
        </p:nvSpPr>
        <p:spPr bwMode="auto">
          <a:xfrm>
            <a:off x="685800" y="2057400"/>
            <a:ext cx="7772400" cy="4114800"/>
          </a:xfrm>
          <a:prstGeom prst="rect">
            <a:avLst/>
          </a:prstGeom>
          <a:noFill/>
          <a:ln w="9525">
            <a:solidFill>
              <a:schemeClr val="tx1"/>
            </a:solidFill>
            <a:prstDash val="sysDot"/>
            <a:miter lim="800000"/>
            <a:headEnd/>
            <a:tailEnd/>
          </a:ln>
        </p:spPr>
        <p:txBody>
          <a:bodyPr wrap="none" anchor="ctr"/>
          <a:lstStyle/>
          <a:p>
            <a:endParaRPr lang="en-US"/>
          </a:p>
        </p:txBody>
      </p:sp>
      <p:sp>
        <p:nvSpPr>
          <p:cNvPr id="5137" name="Text Box 15"/>
          <p:cNvSpPr txBox="1">
            <a:spLocks noChangeArrowheads="1"/>
          </p:cNvSpPr>
          <p:nvPr/>
        </p:nvSpPr>
        <p:spPr bwMode="auto">
          <a:xfrm>
            <a:off x="7524328" y="2132856"/>
            <a:ext cx="777875" cy="457200"/>
          </a:xfrm>
          <a:prstGeom prst="rect">
            <a:avLst/>
          </a:prstGeom>
          <a:noFill/>
          <a:ln w="9525">
            <a:noFill/>
            <a:miter lim="800000"/>
            <a:headEnd/>
            <a:tailEnd/>
          </a:ln>
        </p:spPr>
        <p:txBody>
          <a:bodyPr wrap="none">
            <a:spAutoFit/>
          </a:bodyPr>
          <a:lstStyle/>
          <a:p>
            <a:r>
              <a:rPr lang="en-GB"/>
              <a:t>DBS</a:t>
            </a:r>
            <a:endParaRPr lang="en-US"/>
          </a:p>
        </p:txBody>
      </p:sp>
      <p:sp>
        <p:nvSpPr>
          <p:cNvPr id="5138" name="TextBox 18"/>
          <p:cNvSpPr txBox="1">
            <a:spLocks noChangeArrowheads="1"/>
          </p:cNvSpPr>
          <p:nvPr/>
        </p:nvSpPr>
        <p:spPr bwMode="auto">
          <a:xfrm>
            <a:off x="1043608" y="4149080"/>
            <a:ext cx="1311578" cy="461665"/>
          </a:xfrm>
          <a:prstGeom prst="rect">
            <a:avLst/>
          </a:prstGeom>
          <a:noFill/>
          <a:ln w="9525">
            <a:noFill/>
            <a:miter lim="800000"/>
            <a:headEnd/>
            <a:tailEnd/>
          </a:ln>
        </p:spPr>
        <p:txBody>
          <a:bodyPr wrap="none">
            <a:spAutoFit/>
          </a:bodyPr>
          <a:lstStyle/>
          <a:p>
            <a:r>
              <a:rPr lang="en-IE"/>
              <a:t>Database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51520" y="260648"/>
            <a:ext cx="8352928" cy="1143000"/>
          </a:xfrm>
        </p:spPr>
        <p:txBody>
          <a:bodyPr>
            <a:normAutofit fontScale="90000"/>
          </a:bodyPr>
          <a:lstStyle/>
          <a:p>
            <a:pPr algn="l"/>
            <a:r>
              <a:rPr lang="en-GB" sz="4000" dirty="0"/>
              <a:t>DBS – Client-Server - Physical Architecture</a:t>
            </a:r>
            <a:endParaRPr lang="en-US" sz="4000" dirty="0"/>
          </a:p>
        </p:txBody>
      </p:sp>
      <p:sp>
        <p:nvSpPr>
          <p:cNvPr id="75780"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IE">
                <a:solidFill>
                  <a:schemeClr val="bg2"/>
                </a:solidFill>
              </a:rPr>
              <a:t>Local Area Network</a:t>
            </a:r>
            <a:endParaRPr lang="en-US">
              <a:solidFill>
                <a:schemeClr val="bg2"/>
              </a:solidFill>
            </a:endParaRPr>
          </a:p>
        </p:txBody>
      </p:sp>
      <p:sp>
        <p:nvSpPr>
          <p:cNvPr id="75781" name="Line 5"/>
          <p:cNvSpPr>
            <a:spLocks noChangeShapeType="1"/>
          </p:cNvSpPr>
          <p:nvPr/>
        </p:nvSpPr>
        <p:spPr bwMode="auto">
          <a:xfrm>
            <a:off x="2916238" y="2492375"/>
            <a:ext cx="360362" cy="360363"/>
          </a:xfrm>
          <a:prstGeom prst="line">
            <a:avLst/>
          </a:prstGeom>
          <a:noFill/>
          <a:ln w="28575">
            <a:solidFill>
              <a:srgbClr val="FF3300"/>
            </a:solidFill>
            <a:round/>
            <a:headEnd/>
            <a:tailEnd/>
          </a:ln>
          <a:effectLst/>
        </p:spPr>
        <p:txBody>
          <a:bodyPr wrap="none"/>
          <a:lstStyle/>
          <a:p>
            <a:endParaRPr lang="en-US"/>
          </a:p>
        </p:txBody>
      </p:sp>
      <p:sp>
        <p:nvSpPr>
          <p:cNvPr id="75782" name="Line 6"/>
          <p:cNvSpPr>
            <a:spLocks noChangeShapeType="1"/>
          </p:cNvSpPr>
          <p:nvPr/>
        </p:nvSpPr>
        <p:spPr bwMode="auto">
          <a:xfrm>
            <a:off x="1547813" y="3141663"/>
            <a:ext cx="1223962" cy="358775"/>
          </a:xfrm>
          <a:prstGeom prst="line">
            <a:avLst/>
          </a:prstGeom>
          <a:noFill/>
          <a:ln w="28575">
            <a:solidFill>
              <a:srgbClr val="FF3300"/>
            </a:solidFill>
            <a:round/>
            <a:headEnd/>
            <a:tailEnd/>
          </a:ln>
          <a:effectLst/>
        </p:spPr>
        <p:txBody>
          <a:bodyPr wrap="none"/>
          <a:lstStyle/>
          <a:p>
            <a:endParaRPr lang="en-US"/>
          </a:p>
        </p:txBody>
      </p:sp>
      <p:sp>
        <p:nvSpPr>
          <p:cNvPr id="75783" name="Line 7"/>
          <p:cNvSpPr>
            <a:spLocks noChangeShapeType="1"/>
          </p:cNvSpPr>
          <p:nvPr/>
        </p:nvSpPr>
        <p:spPr bwMode="auto">
          <a:xfrm flipH="1">
            <a:off x="2195513" y="4149725"/>
            <a:ext cx="576262" cy="431800"/>
          </a:xfrm>
          <a:prstGeom prst="line">
            <a:avLst/>
          </a:prstGeom>
          <a:noFill/>
          <a:ln w="28575">
            <a:solidFill>
              <a:srgbClr val="FF3300"/>
            </a:solidFill>
            <a:round/>
            <a:headEnd/>
            <a:tailEnd/>
          </a:ln>
          <a:effectLst/>
        </p:spPr>
        <p:txBody>
          <a:bodyPr wrap="none"/>
          <a:lstStyle/>
          <a:p>
            <a:endParaRPr lang="en-US"/>
          </a:p>
        </p:txBody>
      </p:sp>
      <p:sp>
        <p:nvSpPr>
          <p:cNvPr id="75784" name="Line 8"/>
          <p:cNvSpPr>
            <a:spLocks noChangeShapeType="1"/>
          </p:cNvSpPr>
          <p:nvPr/>
        </p:nvSpPr>
        <p:spPr bwMode="auto">
          <a:xfrm>
            <a:off x="5003800" y="4365625"/>
            <a:ext cx="360363" cy="576263"/>
          </a:xfrm>
          <a:prstGeom prst="line">
            <a:avLst/>
          </a:prstGeom>
          <a:noFill/>
          <a:ln w="28575">
            <a:solidFill>
              <a:srgbClr val="FF3300"/>
            </a:solidFill>
            <a:round/>
            <a:headEnd/>
            <a:tailEnd/>
          </a:ln>
          <a:effectLst/>
        </p:spPr>
        <p:txBody>
          <a:bodyPr wrap="none"/>
          <a:lstStyle/>
          <a:p>
            <a:endParaRPr lang="en-US"/>
          </a:p>
        </p:txBody>
      </p:sp>
      <p:sp>
        <p:nvSpPr>
          <p:cNvPr id="75785" name="Line 9"/>
          <p:cNvSpPr>
            <a:spLocks noChangeShapeType="1"/>
          </p:cNvSpPr>
          <p:nvPr/>
        </p:nvSpPr>
        <p:spPr bwMode="auto">
          <a:xfrm flipV="1">
            <a:off x="5508625" y="3500438"/>
            <a:ext cx="719138" cy="215900"/>
          </a:xfrm>
          <a:prstGeom prst="line">
            <a:avLst/>
          </a:prstGeom>
          <a:noFill/>
          <a:ln w="28575">
            <a:solidFill>
              <a:srgbClr val="FF3300"/>
            </a:solidFill>
            <a:round/>
            <a:headEnd/>
            <a:tailEnd/>
          </a:ln>
          <a:effectLst/>
        </p:spPr>
        <p:txBody>
          <a:bodyPr wrap="none"/>
          <a:lstStyle/>
          <a:p>
            <a:endParaRPr lang="en-US"/>
          </a:p>
        </p:txBody>
      </p:sp>
      <p:sp>
        <p:nvSpPr>
          <p:cNvPr id="75786" name="Line 10"/>
          <p:cNvSpPr>
            <a:spLocks noChangeShapeType="1"/>
          </p:cNvSpPr>
          <p:nvPr/>
        </p:nvSpPr>
        <p:spPr bwMode="auto">
          <a:xfrm flipV="1">
            <a:off x="5292725" y="2420938"/>
            <a:ext cx="719138" cy="576262"/>
          </a:xfrm>
          <a:prstGeom prst="line">
            <a:avLst/>
          </a:prstGeom>
          <a:noFill/>
          <a:ln w="28575">
            <a:solidFill>
              <a:srgbClr val="FF3300"/>
            </a:solidFill>
            <a:round/>
            <a:headEnd/>
            <a:tailEnd/>
          </a:ln>
          <a:effectLst/>
        </p:spPr>
        <p:txBody>
          <a:bodyPr wrap="none"/>
          <a:lstStyle/>
          <a:p>
            <a:endParaRPr lang="en-US"/>
          </a:p>
        </p:txBody>
      </p:sp>
      <p:sp>
        <p:nvSpPr>
          <p:cNvPr id="75788" name="Text Box 12"/>
          <p:cNvSpPr txBox="1">
            <a:spLocks noChangeArrowheads="1"/>
          </p:cNvSpPr>
          <p:nvPr/>
        </p:nvSpPr>
        <p:spPr bwMode="auto">
          <a:xfrm>
            <a:off x="7019925" y="1125538"/>
            <a:ext cx="2124075" cy="1552575"/>
          </a:xfrm>
          <a:prstGeom prst="rect">
            <a:avLst/>
          </a:prstGeom>
          <a:noFill/>
          <a:ln w="9525">
            <a:noFill/>
            <a:miter lim="800000"/>
            <a:headEnd/>
            <a:tailEnd/>
          </a:ln>
          <a:effectLst/>
        </p:spPr>
        <p:txBody>
          <a:bodyPr>
            <a:spAutoFit/>
          </a:bodyPr>
          <a:lstStyle/>
          <a:p>
            <a:r>
              <a:rPr lang="en-IE"/>
              <a:t>Client</a:t>
            </a:r>
          </a:p>
          <a:p>
            <a:r>
              <a:rPr lang="en-IE"/>
              <a:t>Application</a:t>
            </a:r>
          </a:p>
          <a:p>
            <a:r>
              <a:rPr lang="en-IE"/>
              <a:t>Accounts Department</a:t>
            </a:r>
            <a:endParaRPr lang="en-US"/>
          </a:p>
        </p:txBody>
      </p:sp>
      <p:sp>
        <p:nvSpPr>
          <p:cNvPr id="75791" name="laptop"/>
          <p:cNvSpPr>
            <a:spLocks noEditPoints="1" noChangeArrowheads="1"/>
          </p:cNvSpPr>
          <p:nvPr/>
        </p:nvSpPr>
        <p:spPr bwMode="auto">
          <a:xfrm>
            <a:off x="1403350" y="4652963"/>
            <a:ext cx="1192213"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75792" name="laptop"/>
          <p:cNvSpPr>
            <a:spLocks noEditPoints="1" noChangeArrowheads="1"/>
          </p:cNvSpPr>
          <p:nvPr/>
        </p:nvSpPr>
        <p:spPr bwMode="auto">
          <a:xfrm>
            <a:off x="5651500" y="1700213"/>
            <a:ext cx="1192213"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75793" name="laptop"/>
          <p:cNvSpPr>
            <a:spLocks noEditPoints="1" noChangeArrowheads="1"/>
          </p:cNvSpPr>
          <p:nvPr/>
        </p:nvSpPr>
        <p:spPr bwMode="auto">
          <a:xfrm>
            <a:off x="4932363" y="4941888"/>
            <a:ext cx="1192212" cy="8255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75794" name="Text Box 18"/>
          <p:cNvSpPr txBox="1">
            <a:spLocks noChangeArrowheads="1"/>
          </p:cNvSpPr>
          <p:nvPr/>
        </p:nvSpPr>
        <p:spPr bwMode="auto">
          <a:xfrm>
            <a:off x="611188" y="5661025"/>
            <a:ext cx="2200275" cy="822325"/>
          </a:xfrm>
          <a:prstGeom prst="rect">
            <a:avLst/>
          </a:prstGeom>
          <a:noFill/>
          <a:ln w="9525">
            <a:noFill/>
            <a:miter lim="800000"/>
            <a:headEnd/>
            <a:tailEnd/>
          </a:ln>
          <a:effectLst/>
        </p:spPr>
        <p:txBody>
          <a:bodyPr wrap="none">
            <a:spAutoFit/>
          </a:bodyPr>
          <a:lstStyle/>
          <a:p>
            <a:r>
              <a:rPr lang="en-IE"/>
              <a:t>DATABASE</a:t>
            </a:r>
          </a:p>
          <a:p>
            <a:r>
              <a:rPr lang="en-IE"/>
              <a:t> Server (DBMS)</a:t>
            </a:r>
            <a:endParaRPr lang="en-US"/>
          </a:p>
        </p:txBody>
      </p:sp>
      <p:sp>
        <p:nvSpPr>
          <p:cNvPr id="75798" name="Text Box 22"/>
          <p:cNvSpPr txBox="1">
            <a:spLocks noChangeArrowheads="1"/>
          </p:cNvSpPr>
          <p:nvPr/>
        </p:nvSpPr>
        <p:spPr bwMode="auto">
          <a:xfrm>
            <a:off x="6372225" y="4508500"/>
            <a:ext cx="2339975" cy="1187450"/>
          </a:xfrm>
          <a:prstGeom prst="rect">
            <a:avLst/>
          </a:prstGeom>
          <a:noFill/>
          <a:ln w="9525">
            <a:noFill/>
            <a:miter lim="800000"/>
            <a:headEnd/>
            <a:tailEnd/>
          </a:ln>
          <a:effectLst/>
        </p:spPr>
        <p:txBody>
          <a:bodyPr wrap="none">
            <a:spAutoFit/>
          </a:bodyPr>
          <a:lstStyle/>
          <a:p>
            <a:r>
              <a:rPr lang="en-IE"/>
              <a:t>Client</a:t>
            </a:r>
          </a:p>
          <a:p>
            <a:r>
              <a:rPr lang="en-IE"/>
              <a:t>Application</a:t>
            </a:r>
          </a:p>
          <a:p>
            <a:r>
              <a:rPr lang="en-IE"/>
              <a:t>Sales Department</a:t>
            </a:r>
            <a:endParaRPr lang="en-US"/>
          </a:p>
        </p:txBody>
      </p:sp>
      <p:sp>
        <p:nvSpPr>
          <p:cNvPr id="75799" name="AutoShape 23"/>
          <p:cNvSpPr>
            <a:spLocks noChangeArrowheads="1"/>
          </p:cNvSpPr>
          <p:nvPr/>
        </p:nvSpPr>
        <p:spPr bwMode="auto">
          <a:xfrm rot="-5377955">
            <a:off x="474663" y="4789487"/>
            <a:ext cx="706438" cy="576263"/>
          </a:xfrm>
          <a:prstGeom prst="flowChartMagneticDrum">
            <a:avLst/>
          </a:prstGeom>
          <a:noFill/>
          <a:ln w="19050">
            <a:solidFill>
              <a:srgbClr val="080808"/>
            </a:solidFill>
            <a:round/>
            <a:headEnd/>
            <a:tailEnd/>
          </a:ln>
          <a:effectLst/>
        </p:spPr>
        <p:txBody>
          <a:bodyPr wrap="none" anchor="ctr"/>
          <a:lstStyle/>
          <a:p>
            <a:endParaRPr lang="en-US"/>
          </a:p>
        </p:txBody>
      </p:sp>
      <p:sp>
        <p:nvSpPr>
          <p:cNvPr id="75800" name="Line 24"/>
          <p:cNvSpPr>
            <a:spLocks noChangeShapeType="1"/>
          </p:cNvSpPr>
          <p:nvPr/>
        </p:nvSpPr>
        <p:spPr bwMode="auto">
          <a:xfrm>
            <a:off x="1187450" y="4941888"/>
            <a:ext cx="360363" cy="0"/>
          </a:xfrm>
          <a:prstGeom prst="line">
            <a:avLst/>
          </a:prstGeom>
          <a:noFill/>
          <a:ln w="38100">
            <a:solidFill>
              <a:srgbClr val="FF3300"/>
            </a:solidFill>
            <a:round/>
            <a:headEnd type="triangle" w="med" len="med"/>
            <a:tailEnd type="triangle" w="med" len="med"/>
          </a:ln>
          <a:effectLst/>
        </p:spPr>
        <p:txBody>
          <a:bodyPr wrap="none"/>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IE"/>
              <a:t>Web Applications</a:t>
            </a:r>
            <a:endParaRPr lang="en-US"/>
          </a:p>
        </p:txBody>
      </p:sp>
      <p:sp>
        <p:nvSpPr>
          <p:cNvPr id="78851" name="Rectangle 3"/>
          <p:cNvSpPr>
            <a:spLocks noGrp="1" noChangeArrowheads="1"/>
          </p:cNvSpPr>
          <p:nvPr>
            <p:ph type="body" idx="1"/>
          </p:nvPr>
        </p:nvSpPr>
        <p:spPr/>
        <p:txBody>
          <a:bodyPr/>
          <a:lstStyle/>
          <a:p>
            <a:pPr>
              <a:lnSpc>
                <a:spcPct val="90000"/>
              </a:lnSpc>
            </a:pPr>
            <a:r>
              <a:rPr lang="en-IE" sz="2400"/>
              <a:t>Many commercial enterprises make their databases accessible to internal and external users via the internet. </a:t>
            </a:r>
          </a:p>
          <a:p>
            <a:pPr>
              <a:lnSpc>
                <a:spcPct val="90000"/>
              </a:lnSpc>
            </a:pPr>
            <a:r>
              <a:rPr lang="en-IE" sz="2400"/>
              <a:t>This is a form of client-server architecture also. </a:t>
            </a:r>
          </a:p>
          <a:p>
            <a:pPr>
              <a:lnSpc>
                <a:spcPct val="90000"/>
              </a:lnSpc>
            </a:pPr>
            <a:r>
              <a:rPr lang="en-IE" sz="2400"/>
              <a:t>Web applications permit ‘dynamic’ creation of web page content – ie the content depends on user choices</a:t>
            </a:r>
          </a:p>
          <a:p>
            <a:pPr>
              <a:lnSpc>
                <a:spcPct val="90000"/>
              </a:lnSpc>
            </a:pPr>
            <a:r>
              <a:rPr lang="en-IE" sz="2400"/>
              <a:t>To understand how web applications work it is first necessary to understand how a standard/static web page is accessed by a client. </a:t>
            </a:r>
            <a:endParaRPr lang="en-US" sz="240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519</TotalTime>
  <Words>1443</Words>
  <Application>Microsoft Office PowerPoint</Application>
  <PresentationFormat>On-screen Show (4:3)</PresentationFormat>
  <Paragraphs>245</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Courier New</vt:lpstr>
      <vt:lpstr>Georgia</vt:lpstr>
      <vt:lpstr>Times New Roman</vt:lpstr>
      <vt:lpstr>Wingdings</vt:lpstr>
      <vt:lpstr>Wingdings 2</vt:lpstr>
      <vt:lpstr>Civic</vt:lpstr>
      <vt:lpstr>Data Driven Applications </vt:lpstr>
      <vt:lpstr>Learning Outcomes</vt:lpstr>
      <vt:lpstr>Client Server Architecture</vt:lpstr>
      <vt:lpstr>Client Server Architecture</vt:lpstr>
      <vt:lpstr>Client-Server</vt:lpstr>
      <vt:lpstr>DBS and Client-Server</vt:lpstr>
      <vt:lpstr>DBS – Logical Architecture </vt:lpstr>
      <vt:lpstr>DBS – Client-Server - Physical Architecture</vt:lpstr>
      <vt:lpstr>Web Applications</vt:lpstr>
      <vt:lpstr>WWW and Client-Server</vt:lpstr>
      <vt:lpstr>WWW and client server process </vt:lpstr>
      <vt:lpstr>WWW and client server process </vt:lpstr>
      <vt:lpstr>WWW and client server process </vt:lpstr>
      <vt:lpstr>WWW and client server process </vt:lpstr>
      <vt:lpstr>WWW and client server process </vt:lpstr>
      <vt:lpstr>WWW and client server process </vt:lpstr>
      <vt:lpstr>WWW and client server process </vt:lpstr>
      <vt:lpstr>Webserver</vt:lpstr>
      <vt:lpstr>Web servers</vt:lpstr>
      <vt:lpstr>APACHE</vt:lpstr>
      <vt:lpstr>Controlling and Configuring APACHE</vt:lpstr>
      <vt:lpstr>Test Apache</vt:lpstr>
      <vt:lpstr>XAMPP</vt:lpstr>
      <vt:lpstr>XAMPP Service Control Panel</vt:lpstr>
      <vt:lpstr>Checking XAMPP Installation</vt:lpstr>
      <vt:lpstr>XAMPP  - WWW Root</vt:lpstr>
      <vt:lpstr>IIS</vt:lpstr>
      <vt:lpstr>IIS</vt:lpstr>
      <vt:lpstr>Exercise</vt:lpstr>
      <vt:lpstr>Other people can access your website</vt:lpstr>
      <vt:lpstr>Ipconfig – find your ip address</vt:lpstr>
      <vt:lpstr>Know your file extensions at all times</vt:lpstr>
      <vt:lpstr>Exercise: Atspace</vt:lpstr>
      <vt:lpstr>Select the domain manager in Atspace dashboard</vt:lpstr>
      <vt:lpstr>Create a free Subdomain</vt:lpstr>
      <vt:lpstr>Create a home page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Gerry.Guinane</cp:lastModifiedBy>
  <cp:revision>66</cp:revision>
  <dcterms:created xsi:type="dcterms:W3CDTF">1601-01-01T00:00:00Z</dcterms:created>
  <dcterms:modified xsi:type="dcterms:W3CDTF">2016-01-21T09:48:52Z</dcterms:modified>
</cp:coreProperties>
</file>