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3"/>
  </p:notesMasterIdLst>
  <p:sldIdLst>
    <p:sldId id="256" r:id="rId2"/>
    <p:sldId id="258" r:id="rId3"/>
    <p:sldId id="28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80808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1" autoAdjust="0"/>
    <p:restoredTop sz="48901" autoAdjust="0"/>
  </p:normalViewPr>
  <p:slideViewPr>
    <p:cSldViewPr>
      <p:cViewPr varScale="1">
        <p:scale>
          <a:sx n="47" d="100"/>
          <a:sy n="47" d="100"/>
        </p:scale>
        <p:origin x="25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5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0A2B-C8C9-4E62-BE93-C73F2FFA024A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/>
              <a:t>&lt;html&gt;</a:t>
            </a:r>
          </a:p>
          <a:p>
            <a:r>
              <a:rPr lang="en-US" sz="1000" dirty="0" smtClean="0"/>
              <a:t>&lt;head&gt;&lt;title&gt;</a:t>
            </a:r>
            <a:r>
              <a:rPr lang="en-US" sz="1000" dirty="0" err="1" smtClean="0"/>
              <a:t>testjava</a:t>
            </a:r>
            <a:r>
              <a:rPr lang="en-US" sz="1000" dirty="0" smtClean="0"/>
              <a:t>&lt;/title&gt;&lt;/head&gt;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&lt;body&gt;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&lt;script type="text/</a:t>
            </a:r>
            <a:r>
              <a:rPr lang="en-US" sz="1000" dirty="0" err="1" smtClean="0"/>
              <a:t>javascript</a:t>
            </a:r>
            <a:r>
              <a:rPr lang="en-US" sz="1000" dirty="0" smtClean="0"/>
              <a:t>"&gt;</a:t>
            </a:r>
          </a:p>
          <a:p>
            <a:r>
              <a:rPr lang="en-US" sz="1000" dirty="0" err="1" smtClean="0"/>
              <a:t>document.write</a:t>
            </a:r>
            <a:r>
              <a:rPr lang="en-US" sz="1000" dirty="0" smtClean="0"/>
              <a:t>("Welcome to Data Driven Applications");</a:t>
            </a:r>
          </a:p>
          <a:p>
            <a:r>
              <a:rPr lang="en-US" sz="1000" dirty="0" smtClean="0"/>
              <a:t>&lt;/script&gt;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noscript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Your browser either does not support JavaScript, or you have JavaScript </a:t>
            </a:r>
          </a:p>
          <a:p>
            <a:r>
              <a:rPr lang="en-US" sz="1000" dirty="0" smtClean="0"/>
              <a:t>turned off.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noscript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849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9F3B9-20A1-4855-B4FC-CB5E963243CB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&lt;html&gt;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&lt;head&gt;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&lt;title&gt;</a:t>
            </a:r>
            <a:r>
              <a:rPr lang="en-US" dirty="0" err="1" smtClean="0"/>
              <a:t>JSFunctions</a:t>
            </a:r>
            <a:r>
              <a:rPr lang="en-US" dirty="0" smtClean="0"/>
              <a:t>&lt;/title&gt;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function </a:t>
            </a:r>
            <a:r>
              <a:rPr lang="en-US" dirty="0" err="1" smtClean="0"/>
              <a:t>displaymessage</a:t>
            </a:r>
            <a:r>
              <a:rPr lang="en-US" dirty="0" smtClean="0"/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alert("Hello World!");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&lt;/script&gt;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&lt;/head&gt;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&lt;body&gt;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&lt;form&gt;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&lt;input type="button" value="Click me!"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displaymessage</a:t>
            </a:r>
            <a:r>
              <a:rPr lang="en-US" dirty="0" smtClean="0"/>
              <a:t>()" 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&lt;/form&gt;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&lt;/body&gt;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8562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</a:t>
            </a:r>
            <a:r>
              <a:rPr lang="en-IE" dirty="0" err="1" smtClean="0"/>
              <a:t>JSInteractPC</a:t>
            </a:r>
            <a:r>
              <a:rPr lang="en-IE" dirty="0" smtClean="0"/>
              <a:t>&lt;/title&gt;</a:t>
            </a:r>
          </a:p>
          <a:p>
            <a:endParaRPr lang="en-IE" dirty="0" smtClean="0"/>
          </a:p>
          <a:p>
            <a:r>
              <a:rPr lang="en-IE" dirty="0" smtClean="0"/>
              <a:t>&lt;script type="text/</a:t>
            </a:r>
            <a:r>
              <a:rPr lang="en-IE" dirty="0" err="1" smtClean="0"/>
              <a:t>javascript</a:t>
            </a:r>
            <a:r>
              <a:rPr lang="en-IE" dirty="0" smtClean="0"/>
              <a:t>"&gt;</a:t>
            </a:r>
          </a:p>
          <a:p>
            <a:r>
              <a:rPr lang="en-IE" dirty="0" smtClean="0"/>
              <a:t>function </a:t>
            </a:r>
            <a:r>
              <a:rPr lang="en-IE" dirty="0" err="1" smtClean="0"/>
              <a:t>startTime</a:t>
            </a:r>
            <a:r>
              <a:rPr lang="en-IE" dirty="0" smtClean="0"/>
              <a:t>()</a:t>
            </a:r>
          </a:p>
          <a:p>
            <a:r>
              <a:rPr lang="en-IE" dirty="0" smtClean="0"/>
              <a:t>{</a:t>
            </a:r>
          </a:p>
          <a:p>
            <a:r>
              <a:rPr lang="en-IE" dirty="0" err="1" smtClean="0"/>
              <a:t>var</a:t>
            </a:r>
            <a:r>
              <a:rPr lang="en-IE" dirty="0" smtClean="0"/>
              <a:t> today=new Date();</a:t>
            </a:r>
          </a:p>
          <a:p>
            <a:r>
              <a:rPr lang="en-IE" dirty="0" err="1" smtClean="0"/>
              <a:t>var</a:t>
            </a:r>
            <a:r>
              <a:rPr lang="en-IE" dirty="0" smtClean="0"/>
              <a:t> h=</a:t>
            </a:r>
            <a:r>
              <a:rPr lang="en-IE" dirty="0" err="1" smtClean="0"/>
              <a:t>today.getHours</a:t>
            </a:r>
            <a:r>
              <a:rPr lang="en-IE" dirty="0" smtClean="0"/>
              <a:t>();</a:t>
            </a:r>
          </a:p>
          <a:p>
            <a:r>
              <a:rPr lang="en-IE" dirty="0" err="1" smtClean="0"/>
              <a:t>var</a:t>
            </a:r>
            <a:r>
              <a:rPr lang="en-IE" dirty="0" smtClean="0"/>
              <a:t> m=</a:t>
            </a:r>
            <a:r>
              <a:rPr lang="en-IE" dirty="0" err="1" smtClean="0"/>
              <a:t>today.getMinutes</a:t>
            </a:r>
            <a:r>
              <a:rPr lang="en-IE" dirty="0" smtClean="0"/>
              <a:t>();</a:t>
            </a:r>
          </a:p>
          <a:p>
            <a:r>
              <a:rPr lang="en-IE" dirty="0" err="1" smtClean="0"/>
              <a:t>var</a:t>
            </a:r>
            <a:r>
              <a:rPr lang="en-IE" dirty="0" smtClean="0"/>
              <a:t> s=</a:t>
            </a:r>
            <a:r>
              <a:rPr lang="en-IE" dirty="0" err="1" smtClean="0"/>
              <a:t>today.getSeconds</a:t>
            </a:r>
            <a:r>
              <a:rPr lang="en-IE" dirty="0" smtClean="0"/>
              <a:t>();</a:t>
            </a:r>
          </a:p>
          <a:p>
            <a:r>
              <a:rPr lang="en-IE" dirty="0" smtClean="0"/>
              <a:t>// add a zero in front of numbers&lt;10</a:t>
            </a:r>
          </a:p>
          <a:p>
            <a:r>
              <a:rPr lang="en-IE" dirty="0" smtClean="0"/>
              <a:t>m=</a:t>
            </a:r>
            <a:r>
              <a:rPr lang="en-IE" dirty="0" err="1" smtClean="0"/>
              <a:t>checkTime</a:t>
            </a:r>
            <a:r>
              <a:rPr lang="en-IE" dirty="0" smtClean="0"/>
              <a:t>(m);</a:t>
            </a:r>
          </a:p>
          <a:p>
            <a:r>
              <a:rPr lang="en-IE" dirty="0" smtClean="0"/>
              <a:t>s=</a:t>
            </a:r>
            <a:r>
              <a:rPr lang="en-IE" dirty="0" err="1" smtClean="0"/>
              <a:t>checkTime</a:t>
            </a:r>
            <a:r>
              <a:rPr lang="en-IE" dirty="0" smtClean="0"/>
              <a:t>(s);</a:t>
            </a:r>
          </a:p>
          <a:p>
            <a:r>
              <a:rPr lang="en-IE" dirty="0" err="1" smtClean="0"/>
              <a:t>document.getElementById</a:t>
            </a:r>
            <a:r>
              <a:rPr lang="en-IE" dirty="0" smtClean="0"/>
              <a:t>('txt').</a:t>
            </a:r>
            <a:r>
              <a:rPr lang="en-IE" dirty="0" err="1" smtClean="0"/>
              <a:t>innerHTML</a:t>
            </a:r>
            <a:r>
              <a:rPr lang="en-IE" dirty="0" smtClean="0"/>
              <a:t>=h+":"+m+":"+s;</a:t>
            </a:r>
          </a:p>
          <a:p>
            <a:r>
              <a:rPr lang="en-IE" dirty="0" smtClean="0"/>
              <a:t>t=</a:t>
            </a:r>
            <a:r>
              <a:rPr lang="en-IE" dirty="0" err="1" smtClean="0"/>
              <a:t>setTimeout</a:t>
            </a:r>
            <a:r>
              <a:rPr lang="en-IE" dirty="0" smtClean="0"/>
              <a:t>('</a:t>
            </a:r>
            <a:r>
              <a:rPr lang="en-IE" dirty="0" err="1" smtClean="0"/>
              <a:t>startTime</a:t>
            </a:r>
            <a:r>
              <a:rPr lang="en-IE" dirty="0" smtClean="0"/>
              <a:t>()',500);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function </a:t>
            </a:r>
            <a:r>
              <a:rPr lang="en-IE" dirty="0" err="1" smtClean="0"/>
              <a:t>checkTime</a:t>
            </a:r>
            <a:r>
              <a:rPr lang="en-IE" dirty="0" smtClean="0"/>
              <a:t>(</a:t>
            </a:r>
            <a:r>
              <a:rPr lang="en-IE" dirty="0" err="1" smtClean="0"/>
              <a:t>i</a:t>
            </a:r>
            <a:r>
              <a:rPr lang="en-IE" dirty="0" smtClean="0"/>
              <a:t>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if (</a:t>
            </a:r>
            <a:r>
              <a:rPr lang="en-IE" dirty="0" err="1" smtClean="0"/>
              <a:t>i</a:t>
            </a:r>
            <a:r>
              <a:rPr lang="en-IE" dirty="0" smtClean="0"/>
              <a:t>&lt;10)</a:t>
            </a:r>
          </a:p>
          <a:p>
            <a:r>
              <a:rPr lang="en-IE" dirty="0" smtClean="0"/>
              <a:t>  {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i</a:t>
            </a:r>
            <a:r>
              <a:rPr lang="en-IE" dirty="0" smtClean="0"/>
              <a:t>="0" + </a:t>
            </a:r>
            <a:r>
              <a:rPr lang="en-IE" dirty="0" err="1" smtClean="0"/>
              <a:t>i</a:t>
            </a:r>
            <a:r>
              <a:rPr lang="en-IE" dirty="0" smtClean="0"/>
              <a:t>;</a:t>
            </a:r>
          </a:p>
          <a:p>
            <a:r>
              <a:rPr lang="en-IE" dirty="0" smtClean="0"/>
              <a:t>  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i</a:t>
            </a:r>
            <a:r>
              <a:rPr lang="en-IE" dirty="0" smtClean="0"/>
              <a:t>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&lt;/script&gt;</a:t>
            </a:r>
          </a:p>
          <a:p>
            <a:r>
              <a:rPr lang="en-IE" dirty="0" smtClean="0"/>
              <a:t>&lt;/head&gt;</a:t>
            </a:r>
          </a:p>
          <a:p>
            <a:endParaRPr lang="en-IE" dirty="0" smtClean="0"/>
          </a:p>
          <a:p>
            <a:r>
              <a:rPr lang="en-IE" dirty="0" smtClean="0"/>
              <a:t>&lt;body </a:t>
            </a:r>
            <a:r>
              <a:rPr lang="en-IE" dirty="0" err="1" smtClean="0"/>
              <a:t>onload</a:t>
            </a:r>
            <a:r>
              <a:rPr lang="en-IE" dirty="0" smtClean="0"/>
              <a:t>="</a:t>
            </a:r>
            <a:r>
              <a:rPr lang="en-IE" dirty="0" err="1" smtClean="0"/>
              <a:t>startTime</a:t>
            </a:r>
            <a:r>
              <a:rPr lang="en-IE" dirty="0" smtClean="0"/>
              <a:t>()"&gt;</a:t>
            </a:r>
          </a:p>
          <a:p>
            <a:r>
              <a:rPr lang="en-IE" dirty="0" smtClean="0"/>
              <a:t>&lt;h1&gt;System Clock&lt;/h1&gt;</a:t>
            </a:r>
          </a:p>
          <a:p>
            <a:r>
              <a:rPr lang="en-IE" dirty="0" smtClean="0"/>
              <a:t>The time is: </a:t>
            </a:r>
          </a:p>
          <a:p>
            <a:r>
              <a:rPr lang="en-IE" dirty="0" smtClean="0"/>
              <a:t>&lt;div id="txt"&gt;&lt;/div&gt;</a:t>
            </a:r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&lt;title&gt;Web Programming&lt;/title&gt;</a:t>
            </a:r>
          </a:p>
          <a:p>
            <a:r>
              <a:rPr lang="en-IE" dirty="0" smtClean="0"/>
              <a:t>&lt;/head&gt;</a:t>
            </a:r>
          </a:p>
          <a:p>
            <a:r>
              <a:rPr lang="en-IE" dirty="0" smtClean="0"/>
              <a:t>&lt;body&gt;</a:t>
            </a:r>
          </a:p>
          <a:p>
            <a:endParaRPr lang="en-IE" dirty="0" smtClean="0"/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r>
              <a:rPr lang="en-IE" dirty="0" smtClean="0"/>
              <a:t>//This is a PHP comment</a:t>
            </a:r>
          </a:p>
          <a:p>
            <a:r>
              <a:rPr lang="en-IE" dirty="0" smtClean="0"/>
              <a:t>echo  "&lt;p&gt;Welcome to Web Programming";</a:t>
            </a:r>
          </a:p>
          <a:p>
            <a:r>
              <a:rPr lang="en-IE" dirty="0" smtClean="0"/>
              <a:t>echo  "&lt;p&gt;";</a:t>
            </a:r>
          </a:p>
          <a:p>
            <a:r>
              <a:rPr lang="en-IE" dirty="0" smtClean="0"/>
              <a:t>$</a:t>
            </a:r>
            <a:r>
              <a:rPr lang="en-IE" dirty="0" err="1" smtClean="0"/>
              <a:t>i</a:t>
            </a:r>
            <a:r>
              <a:rPr lang="en-IE" dirty="0" smtClean="0"/>
              <a:t>=1;</a:t>
            </a:r>
          </a:p>
          <a:p>
            <a:r>
              <a:rPr lang="en-IE" dirty="0" smtClean="0"/>
              <a:t>while($</a:t>
            </a:r>
            <a:r>
              <a:rPr lang="en-IE" dirty="0" err="1" smtClean="0"/>
              <a:t>i</a:t>
            </a:r>
            <a:r>
              <a:rPr lang="en-IE" dirty="0" smtClean="0"/>
              <a:t>&lt;=5)   //This is a PHP while loop</a:t>
            </a:r>
          </a:p>
          <a:p>
            <a:r>
              <a:rPr lang="en-IE" dirty="0" smtClean="0"/>
              <a:t>  {</a:t>
            </a:r>
          </a:p>
          <a:p>
            <a:r>
              <a:rPr lang="en-IE" dirty="0" smtClean="0"/>
              <a:t>  echo "The value of the loop variable (</a:t>
            </a:r>
            <a:r>
              <a:rPr lang="en-IE" dirty="0" err="1" smtClean="0"/>
              <a:t>i</a:t>
            </a:r>
            <a:r>
              <a:rPr lang="en-IE" dirty="0" smtClean="0"/>
              <a:t>) is = " . $</a:t>
            </a:r>
            <a:r>
              <a:rPr lang="en-IE" dirty="0" err="1" smtClean="0"/>
              <a:t>i</a:t>
            </a:r>
            <a:r>
              <a:rPr lang="en-IE" dirty="0" smtClean="0"/>
              <a:t> . "&lt;</a:t>
            </a:r>
            <a:r>
              <a:rPr lang="en-IE" dirty="0" err="1" smtClean="0"/>
              <a:t>br</a:t>
            </a:r>
            <a:r>
              <a:rPr lang="en-IE" dirty="0" smtClean="0"/>
              <a:t> /&gt;";</a:t>
            </a:r>
          </a:p>
          <a:p>
            <a:r>
              <a:rPr lang="en-IE" dirty="0" smtClean="0"/>
              <a:t>  $</a:t>
            </a:r>
            <a:r>
              <a:rPr lang="en-IE" dirty="0" err="1" smtClean="0"/>
              <a:t>i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  }</a:t>
            </a:r>
          </a:p>
          <a:p>
            <a:r>
              <a:rPr lang="en-IE" dirty="0" smtClean="0"/>
              <a:t>?&gt;</a:t>
            </a:r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GB" sz="2800" dirty="0" smtClean="0"/>
          </a:p>
          <a:p>
            <a:pPr eaLnBrk="1" hangingPunct="1">
              <a:defRPr/>
            </a:pPr>
            <a:r>
              <a:rPr lang="en-GB" sz="2800" dirty="0" smtClean="0"/>
              <a:t>Web Applications</a:t>
            </a:r>
          </a:p>
          <a:p>
            <a:pPr>
              <a:defRPr/>
            </a:pPr>
            <a:r>
              <a:rPr lang="en-GB" sz="2000" dirty="0" smtClean="0"/>
              <a:t>Client Side –v- Server Side processing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2202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 smtClean="0"/>
              <a:t>Web Apps - L02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Data Driven Applications</a:t>
            </a:r>
            <a:br>
              <a:rPr lang="en-GB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534400" cy="75895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IE" sz="4000" dirty="0" smtClean="0"/>
              <a:t>JS – interaction with the host machine (your PC) </a:t>
            </a:r>
            <a:endParaRPr lang="en-US" sz="4000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51520" y="1169500"/>
            <a:ext cx="8229600" cy="5478423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&lt;head&gt;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&lt;title&gt;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JSInteractPC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&lt;/title&gt;</a:t>
            </a:r>
          </a:p>
          <a:p>
            <a:endParaRPr 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&lt;script type="text/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"&gt;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function 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startTime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today=new Date();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h=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today.getHours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m=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today.getMinutes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s=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today.getSeconds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// add a zero in front of numbers&lt;10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m=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checkTime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(m);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s=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checkTime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(s);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document.getElementById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('txt').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innerHTML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=h+":"+m+":"+s;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t=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setTimeout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('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startTime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()',500);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endParaRPr 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function 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checkTime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if (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&lt;10)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 {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="0" + 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&lt;/head&gt;</a:t>
            </a:r>
          </a:p>
          <a:p>
            <a:endParaRPr 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&lt;body 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onload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="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</a:rPr>
              <a:t>startTime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()"&gt;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&lt;h1&gt;System Clock&lt;/h1&gt;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The time is: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&lt;div id="txt"&gt;&lt;/div&gt;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&lt;/body&gt;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&lt;/html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sz="1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2040" y="1844824"/>
            <a:ext cx="36647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save as </a:t>
            </a:r>
            <a:r>
              <a:rPr lang="en-IE" b="1" dirty="0" smtClean="0">
                <a:solidFill>
                  <a:srgbClr val="FF0000"/>
                </a:solidFill>
              </a:rPr>
              <a:t>JSInteractPC.html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1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4991100" cy="710952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dirty="0" smtClean="0"/>
              <a:t>Server Side Scripting </a:t>
            </a:r>
            <a:endParaRPr lang="en-US" sz="4000" dirty="0" smtClean="0"/>
          </a:p>
        </p:txBody>
      </p:sp>
      <p:sp>
        <p:nvSpPr>
          <p:cNvPr id="71683" name="Cloud"/>
          <p:cNvSpPr>
            <a:spLocks noChangeAspect="1" noEditPoints="1" noChangeArrowheads="1"/>
          </p:cNvSpPr>
          <p:nvPr/>
        </p:nvSpPr>
        <p:spPr bwMode="auto">
          <a:xfrm>
            <a:off x="1820863" y="2205038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IE">
              <a:solidFill>
                <a:schemeClr val="bg2"/>
              </a:solidFill>
            </a:endParaRPr>
          </a:p>
          <a:p>
            <a:pPr>
              <a:defRPr/>
            </a:pPr>
            <a:r>
              <a:rPr lang="en-IE">
                <a:solidFill>
                  <a:schemeClr val="bg2"/>
                </a:solidFill>
              </a:rPr>
              <a:t>   Internet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036763" y="1989138"/>
            <a:ext cx="360362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668338" y="2638425"/>
            <a:ext cx="1223962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1316038" y="3646488"/>
            <a:ext cx="576262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4124325" y="3862388"/>
            <a:ext cx="360363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4629150" y="2997200"/>
            <a:ext cx="719138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4413250" y="1917700"/>
            <a:ext cx="719138" cy="5762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48375" y="641350"/>
            <a:ext cx="1620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Client</a:t>
            </a:r>
          </a:p>
          <a:p>
            <a:r>
              <a:rPr lang="en-IE"/>
              <a:t>Browser</a:t>
            </a:r>
          </a:p>
          <a:p>
            <a:r>
              <a:rPr lang="en-IE"/>
              <a:t>Application</a:t>
            </a:r>
            <a:endParaRPr lang="en-US"/>
          </a:p>
        </p:txBody>
      </p:sp>
      <p:sp>
        <p:nvSpPr>
          <p:cNvPr id="15372" name="laptop"/>
          <p:cNvSpPr>
            <a:spLocks noEditPoints="1" noChangeArrowheads="1"/>
          </p:cNvSpPr>
          <p:nvPr/>
        </p:nvSpPr>
        <p:spPr bwMode="auto">
          <a:xfrm>
            <a:off x="523875" y="414972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aptop"/>
          <p:cNvSpPr>
            <a:spLocks noEditPoints="1" noChangeArrowheads="1"/>
          </p:cNvSpPr>
          <p:nvPr/>
        </p:nvSpPr>
        <p:spPr bwMode="auto">
          <a:xfrm>
            <a:off x="4772025" y="11969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0" y="4962525"/>
            <a:ext cx="2840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DNS</a:t>
            </a:r>
          </a:p>
          <a:p>
            <a:r>
              <a:rPr lang="en-IE"/>
              <a:t>Domain Name Server</a:t>
            </a:r>
            <a:endParaRPr lang="en-US"/>
          </a:p>
        </p:txBody>
      </p:sp>
      <p:pic>
        <p:nvPicPr>
          <p:cNvPr id="15376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76825" y="1268413"/>
            <a:ext cx="571500" cy="373062"/>
          </a:xfrm>
          <a:noFill/>
        </p:spPr>
      </p:pic>
      <p:sp>
        <p:nvSpPr>
          <p:cNvPr id="15377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Application Server</a:t>
            </a:r>
            <a:endParaRPr lang="en-US" sz="1600"/>
          </a:p>
        </p:txBody>
      </p:sp>
      <p:sp>
        <p:nvSpPr>
          <p:cNvPr id="15379" name="Line 24"/>
          <p:cNvSpPr>
            <a:spLocks noChangeShapeType="1"/>
          </p:cNvSpPr>
          <p:nvPr/>
        </p:nvSpPr>
        <p:spPr bwMode="auto">
          <a:xfrm>
            <a:off x="6227763" y="2997200"/>
            <a:ext cx="7921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Text Box 12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Server</a:t>
            </a:r>
            <a:endParaRPr lang="en-US" sz="1600"/>
          </a:p>
        </p:txBody>
      </p:sp>
      <p:sp>
        <p:nvSpPr>
          <p:cNvPr id="15381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noFill/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6" name="Text Box 30"/>
          <p:cNvSpPr txBox="1">
            <a:spLocks noChangeArrowheads="1"/>
          </p:cNvSpPr>
          <p:nvPr/>
        </p:nvSpPr>
        <p:spPr bwMode="auto">
          <a:xfrm>
            <a:off x="2895600" y="4457700"/>
            <a:ext cx="3260725" cy="1938992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This is the typical architecture of a server side web application – the next few slides explain each element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 flipV="1">
            <a:off x="5580063" y="4149725"/>
            <a:ext cx="576262" cy="5746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Server Side Scripting </a:t>
            </a:r>
            <a:endParaRPr lang="en-US" sz="4000" smtClean="0"/>
          </a:p>
        </p:txBody>
      </p:sp>
      <p:sp>
        <p:nvSpPr>
          <p:cNvPr id="16388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18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Application Server</a:t>
            </a:r>
            <a:endParaRPr lang="en-US" sz="1600"/>
          </a:p>
        </p:txBody>
      </p:sp>
      <p:sp>
        <p:nvSpPr>
          <p:cNvPr id="16391" name="Line 19"/>
          <p:cNvSpPr>
            <a:spLocks noChangeShapeType="1"/>
          </p:cNvSpPr>
          <p:nvPr/>
        </p:nvSpPr>
        <p:spPr bwMode="auto">
          <a:xfrm>
            <a:off x="6227763" y="2997200"/>
            <a:ext cx="7921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2" name="Text Box 20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Server</a:t>
            </a:r>
            <a:endParaRPr lang="en-US" sz="1600"/>
          </a:p>
        </p:txBody>
      </p:sp>
      <p:sp>
        <p:nvSpPr>
          <p:cNvPr id="16393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109591" name="AutoShape 23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noFill/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Line 24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7" name="Line 25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8" name="Text Box 26"/>
          <p:cNvSpPr txBox="1">
            <a:spLocks noChangeArrowheads="1"/>
          </p:cNvSpPr>
          <p:nvPr/>
        </p:nvSpPr>
        <p:spPr bwMode="auto">
          <a:xfrm>
            <a:off x="0" y="1268413"/>
            <a:ext cx="4716463" cy="5262979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The </a:t>
            </a:r>
            <a:r>
              <a:rPr lang="en-IE" b="1" dirty="0">
                <a:solidFill>
                  <a:srgbClr val="FF0000"/>
                </a:solidFill>
              </a:rPr>
              <a:t>Web Server</a:t>
            </a:r>
            <a:r>
              <a:rPr lang="en-IE" dirty="0">
                <a:solidFill>
                  <a:srgbClr val="FF0000"/>
                </a:solidFill>
              </a:rPr>
              <a:t> is normally IIS or Apache </a:t>
            </a:r>
            <a:r>
              <a:rPr lang="en-IE" dirty="0" err="1">
                <a:solidFill>
                  <a:srgbClr val="FF0000"/>
                </a:solidFill>
              </a:rPr>
              <a:t>httpd</a:t>
            </a:r>
            <a:r>
              <a:rPr lang="en-IE" dirty="0">
                <a:solidFill>
                  <a:srgbClr val="FF0000"/>
                </a:solidFill>
              </a:rPr>
              <a:t> server.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It contains normal web pages/files in html and web pages containing ‘scripts’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Html files usually have an extension .</a:t>
            </a:r>
            <a:r>
              <a:rPr lang="en-IE" dirty="0" err="1">
                <a:solidFill>
                  <a:srgbClr val="FF0000"/>
                </a:solidFill>
              </a:rPr>
              <a:t>htm</a:t>
            </a:r>
            <a:r>
              <a:rPr lang="en-IE" dirty="0">
                <a:solidFill>
                  <a:srgbClr val="FF0000"/>
                </a:solidFill>
              </a:rPr>
              <a:t> or .html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Scripts are executable code which is normally ‘embedded’ in the html.  Script files will have extensions like .</a:t>
            </a:r>
            <a:r>
              <a:rPr lang="en-IE" dirty="0" err="1">
                <a:solidFill>
                  <a:srgbClr val="FF0000"/>
                </a:solidFill>
              </a:rPr>
              <a:t>php</a:t>
            </a:r>
            <a:r>
              <a:rPr lang="en-IE" dirty="0">
                <a:solidFill>
                  <a:srgbClr val="FF0000"/>
                </a:solidFill>
              </a:rPr>
              <a:t> or .asp or .</a:t>
            </a:r>
            <a:r>
              <a:rPr lang="en-IE" dirty="0" err="1">
                <a:solidFill>
                  <a:srgbClr val="FF0000"/>
                </a:solidFill>
              </a:rPr>
              <a:t>cgi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99" name="Text Box 28"/>
          <p:cNvSpPr txBox="1">
            <a:spLocks noChangeArrowheads="1"/>
          </p:cNvSpPr>
          <p:nvPr/>
        </p:nvSpPr>
        <p:spPr bwMode="auto">
          <a:xfrm>
            <a:off x="5343525" y="1649413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Application Server</a:t>
            </a:r>
            <a:endParaRPr lang="en-US"/>
          </a:p>
        </p:txBody>
      </p:sp>
      <p:sp>
        <p:nvSpPr>
          <p:cNvPr id="16400" name="Line 29"/>
          <p:cNvSpPr>
            <a:spLocks noChangeShapeType="1"/>
          </p:cNvSpPr>
          <p:nvPr/>
        </p:nvSpPr>
        <p:spPr bwMode="auto">
          <a:xfrm>
            <a:off x="3779838" y="1916113"/>
            <a:ext cx="1152525" cy="5048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Server Side Scripting </a:t>
            </a:r>
            <a:endParaRPr lang="en-US" sz="4000" smtClean="0"/>
          </a:p>
        </p:txBody>
      </p:sp>
      <p:sp>
        <p:nvSpPr>
          <p:cNvPr id="17412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Application Server</a:t>
            </a:r>
            <a:endParaRPr lang="en-US" sz="1600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Server</a:t>
            </a:r>
            <a:endParaRPr lang="en-US" sz="1600"/>
          </a:p>
        </p:txBody>
      </p:sp>
      <p:sp>
        <p:nvSpPr>
          <p:cNvPr id="17416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113675" name="AutoShape 11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noFill/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0" y="1268413"/>
            <a:ext cx="5003800" cy="50355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>
                <a:solidFill>
                  <a:srgbClr val="FF0000"/>
                </a:solidFill>
              </a:rPr>
              <a:t>IF the client side  browser requests a web page/file containing a </a:t>
            </a:r>
            <a:r>
              <a:rPr lang="en-IE" sz="1800" b="1" dirty="0">
                <a:solidFill>
                  <a:srgbClr val="FF0000"/>
                </a:solidFill>
              </a:rPr>
              <a:t>SCRIPT</a:t>
            </a:r>
            <a:r>
              <a:rPr lang="en-IE" sz="1800" dirty="0">
                <a:solidFill>
                  <a:srgbClr val="FF0000"/>
                </a:solidFill>
              </a:rPr>
              <a:t> from a </a:t>
            </a:r>
            <a:r>
              <a:rPr lang="en-IE" sz="1800" b="1" dirty="0">
                <a:solidFill>
                  <a:srgbClr val="FF0000"/>
                </a:solidFill>
              </a:rPr>
              <a:t>Web Server</a:t>
            </a:r>
            <a:r>
              <a:rPr lang="en-IE" sz="1800" dirty="0">
                <a:solidFill>
                  <a:srgbClr val="FF0000"/>
                </a:solidFill>
              </a:rPr>
              <a:t> – the Web Server passes the ‘script’ parts of the file to a Web Application Server for processing. </a:t>
            </a:r>
          </a:p>
          <a:p>
            <a:endParaRPr lang="en-IE" sz="1800" dirty="0">
              <a:solidFill>
                <a:srgbClr val="FF0000"/>
              </a:solidFill>
            </a:endParaRPr>
          </a:p>
          <a:p>
            <a:r>
              <a:rPr lang="en-IE" sz="1800" dirty="0">
                <a:solidFill>
                  <a:srgbClr val="FF0000"/>
                </a:solidFill>
              </a:rPr>
              <a:t>For example – if the client requests ‘index.php’ from the Web Server – the Web Server will pass on any PHP scripts to the Web Application Server for processing. </a:t>
            </a:r>
          </a:p>
          <a:p>
            <a:endParaRPr lang="en-IE" sz="1800" dirty="0">
              <a:solidFill>
                <a:srgbClr val="FF0000"/>
              </a:solidFill>
            </a:endParaRPr>
          </a:p>
          <a:p>
            <a:r>
              <a:rPr lang="en-IE" sz="1800" dirty="0">
                <a:solidFill>
                  <a:srgbClr val="FF0000"/>
                </a:solidFill>
              </a:rPr>
              <a:t>The Web Application Server returns HTML code to the Web Server to be inserted into the index.php file instead of the original script and sent to the client. </a:t>
            </a:r>
          </a:p>
          <a:p>
            <a:endParaRPr lang="en-IE" sz="1800" dirty="0">
              <a:solidFill>
                <a:srgbClr val="FF0000"/>
              </a:solidFill>
            </a:endParaRPr>
          </a:p>
          <a:p>
            <a:r>
              <a:rPr lang="en-IE" sz="1800" dirty="0">
                <a:solidFill>
                  <a:srgbClr val="FF0000"/>
                </a:solidFill>
              </a:rPr>
              <a:t>Web Application Servers are dedicated to processing specific scripting languages. </a:t>
            </a:r>
          </a:p>
          <a:p>
            <a:endParaRPr lang="en-IE" sz="1800" dirty="0">
              <a:solidFill>
                <a:srgbClr val="FF0000"/>
              </a:solidFill>
            </a:endParaRPr>
          </a:p>
          <a:p>
            <a:r>
              <a:rPr lang="en-IE" sz="1800" dirty="0">
                <a:solidFill>
                  <a:srgbClr val="FF0000"/>
                </a:solidFill>
              </a:rPr>
              <a:t>As a result the client browser only receives HTML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43525" y="1649413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Application Server</a:t>
            </a:r>
            <a:endParaRPr lang="en-US"/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227763" y="3068638"/>
            <a:ext cx="7207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Line 18"/>
          <p:cNvSpPr>
            <a:spLocks noChangeShapeType="1"/>
          </p:cNvSpPr>
          <p:nvPr/>
        </p:nvSpPr>
        <p:spPr bwMode="auto">
          <a:xfrm flipH="1">
            <a:off x="6372225" y="3357563"/>
            <a:ext cx="5762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6372225" y="27082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PHP</a:t>
            </a:r>
            <a:endParaRPr lang="en-US" sz="1400"/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6443663" y="3429000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HTML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Simple Example! </a:t>
            </a:r>
            <a:endParaRPr 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PHP: Hypertext Preprocessor – is a commonly used scripting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 smtClean="0"/>
              <a:t>The next couple of slides show a simple hello world example of PHP and how it gets processed and delivered to a client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 smtClean="0"/>
              <a:t>Note – our example doesn’t involve the database/DBMS – that’s another day’s work!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PHP Basics</a:t>
            </a:r>
            <a:endParaRPr 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PHP Scripts are embedded in HTML files using TAGS : 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&lt;?</a:t>
            </a:r>
            <a:r>
              <a:rPr lang="en-IE" sz="1600" b="1" dirty="0" err="1" smtClean="0">
                <a:solidFill>
                  <a:srgbClr val="FF3300"/>
                </a:solidFill>
                <a:latin typeface="Courier New" pitchFamily="49" charset="0"/>
              </a:rPr>
              <a:t>php</a:t>
            </a:r>
            <a:endParaRPr lang="en-IE" sz="16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: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:PHP script here. 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: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file extension is .</a:t>
            </a:r>
            <a:r>
              <a:rPr lang="en-IE" sz="2000" dirty="0" err="1" smtClean="0"/>
              <a:t>php</a:t>
            </a:r>
            <a:r>
              <a:rPr lang="en-IE" sz="2000" dirty="0" smtClean="0"/>
              <a:t>  (example index.php)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When the Web Server receives a request from a browser client for a file with the extension .</a:t>
            </a:r>
            <a:r>
              <a:rPr lang="en-IE" sz="2000" dirty="0" err="1" smtClean="0"/>
              <a:t>php</a:t>
            </a:r>
            <a:r>
              <a:rPr lang="en-IE" sz="2000" dirty="0" smtClean="0"/>
              <a:t> it knows that it should be passed to the application server to be processed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Application processor receives the PHP script, performs the required processing and returns a file containing HTML code ONLY  to the Web Server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processed file is sent to the browser by the web server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browser displays the file which now contains HTML code only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Example : welcome.php</a:t>
            </a:r>
            <a:endParaRPr lang="en-US" dirty="0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title&gt;Web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Programming&lt;/title&gt;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&lt;/head&gt;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&lt;body&gt;</a:t>
            </a:r>
          </a:p>
          <a:p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//This is a PHP comment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echo  "&lt;p&gt;Welcome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Web Programming";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echo  "&lt;p&gt;";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=1;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while($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&lt;=5)   //This is a PHP while loop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echo "The value of the loop variable 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) is = " . 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. "&lt;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/&gt;";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&lt;/body&gt;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&lt;/html&gt;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1988840"/>
            <a:ext cx="289534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save as </a:t>
            </a:r>
            <a:r>
              <a:rPr lang="en-IE" b="1" dirty="0" err="1" smtClean="0">
                <a:solidFill>
                  <a:srgbClr val="FF0000"/>
                </a:solidFill>
              </a:rPr>
              <a:t>welcome.php</a:t>
            </a: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PHP is EMBEDDED in HTML</a:t>
            </a:r>
            <a:endParaRPr lang="en-US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9388" y="1931988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&lt;head&gt;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&lt;title&gt;SD2 DBS - Web Programming&lt;/title&gt;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&lt;/head&gt;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&lt;body&gt;</a:t>
            </a:r>
          </a:p>
          <a:p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//This is a PHP comment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echo  "&lt;p&gt;Welcome to SD2-DBS Web Programming";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echo  "&lt;p&gt;";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=1;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while($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&lt;=5)   //This is a PHP while loop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echo "The value of the loop variable 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) is = " . 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. "&lt;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/&gt;";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&lt;/body&gt;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&lt;/html&gt;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9388" y="3357563"/>
            <a:ext cx="8353425" cy="2735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659563" y="335756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PHP BLOCK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79388" y="1916113"/>
            <a:ext cx="6697662" cy="12969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79388" y="6165850"/>
            <a:ext cx="6769100" cy="504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795963" y="19161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867400" y="616585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1"/>
          <p:cNvSpPr txBox="1">
            <a:spLocks noChangeArrowheads="1"/>
          </p:cNvSpPr>
          <p:nvPr/>
        </p:nvSpPr>
        <p:spPr bwMode="auto">
          <a:xfrm>
            <a:off x="0" y="3644900"/>
            <a:ext cx="5003800" cy="641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>
                <a:solidFill>
                  <a:schemeClr val="bg1"/>
                </a:solidFill>
              </a:rPr>
              <a:t>      The Web Server forwards the requested file to the PHP application server for processing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531" name="Text Box 32"/>
          <p:cNvSpPr txBox="1">
            <a:spLocks noChangeArrowheads="1"/>
          </p:cNvSpPr>
          <p:nvPr/>
        </p:nvSpPr>
        <p:spPr bwMode="auto">
          <a:xfrm>
            <a:off x="0" y="4652963"/>
            <a:ext cx="5003800" cy="915987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>
                <a:solidFill>
                  <a:schemeClr val="bg1"/>
                </a:solidFill>
              </a:rPr>
              <a:t>      The PHP application server returns the processed file to the </a:t>
            </a:r>
            <a:r>
              <a:rPr lang="en-IE" sz="1800" dirty="0" err="1">
                <a:solidFill>
                  <a:schemeClr val="bg1"/>
                </a:solidFill>
              </a:rPr>
              <a:t>Webserver</a:t>
            </a:r>
            <a:r>
              <a:rPr lang="en-IE" sz="1800" dirty="0">
                <a:solidFill>
                  <a:schemeClr val="bg1"/>
                </a:solidFill>
              </a:rPr>
              <a:t> – replacing all PHP code with HTML code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532" name="Text Box 33"/>
          <p:cNvSpPr txBox="1">
            <a:spLocks noChangeArrowheads="1"/>
          </p:cNvSpPr>
          <p:nvPr/>
        </p:nvSpPr>
        <p:spPr bwMode="auto">
          <a:xfrm>
            <a:off x="0" y="6092825"/>
            <a:ext cx="5003800" cy="641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>
                <a:solidFill>
                  <a:schemeClr val="bg1"/>
                </a:solidFill>
              </a:rPr>
              <a:t>      The Web Server sends the processed file to the client browser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Web App Example ..  </a:t>
            </a:r>
            <a:endParaRPr lang="en-US" sz="4000" smtClean="0"/>
          </a:p>
        </p:txBody>
      </p:sp>
      <p:sp>
        <p:nvSpPr>
          <p:cNvPr id="22535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PHP Application Server</a:t>
            </a:r>
            <a:endParaRPr lang="en-US" sz="1600"/>
          </a:p>
        </p:txBody>
      </p:sp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Apache</a:t>
            </a:r>
            <a:endParaRPr lang="en-US" sz="1600"/>
          </a:p>
        </p:txBody>
      </p:sp>
      <p:sp>
        <p:nvSpPr>
          <p:cNvPr id="22539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120842" name="AutoShape 10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noFill/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42" name="Line 11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0" y="1484313"/>
            <a:ext cx="5003800" cy="641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>
                <a:solidFill>
                  <a:schemeClr val="bg1"/>
                </a:solidFill>
              </a:rPr>
              <a:t>      The Web Server Receives the request from the client browser for sd2welcome.php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>
            <a:off x="6227763" y="3068638"/>
            <a:ext cx="7207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 flipH="1">
            <a:off x="6372225" y="3357563"/>
            <a:ext cx="5762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6372225" y="27082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PHP</a:t>
            </a:r>
            <a:endParaRPr lang="en-US" sz="1400"/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6443663" y="3429000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HTML</a:t>
            </a:r>
            <a:endParaRPr lang="en-US" sz="1400"/>
          </a:p>
        </p:txBody>
      </p: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4787900" y="3644900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htdocs/sd2welcome.php</a:t>
            </a:r>
            <a:endParaRPr lang="en-US" sz="1400"/>
          </a:p>
        </p:txBody>
      </p:sp>
      <p:sp>
        <p:nvSpPr>
          <p:cNvPr id="22550" name="laptop"/>
          <p:cNvSpPr>
            <a:spLocks noEditPoints="1" noChangeArrowheads="1"/>
          </p:cNvSpPr>
          <p:nvPr/>
        </p:nvSpPr>
        <p:spPr bwMode="auto">
          <a:xfrm>
            <a:off x="900113" y="24923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51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4913" y="2563813"/>
            <a:ext cx="571500" cy="373062"/>
          </a:xfrm>
          <a:noFill/>
        </p:spPr>
      </p:pic>
      <p:sp>
        <p:nvSpPr>
          <p:cNvPr id="22552" name="Line 22"/>
          <p:cNvSpPr>
            <a:spLocks noChangeShapeType="1"/>
          </p:cNvSpPr>
          <p:nvPr/>
        </p:nvSpPr>
        <p:spPr bwMode="auto">
          <a:xfrm>
            <a:off x="2339975" y="2781300"/>
            <a:ext cx="2592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3" name="Oval 23"/>
          <p:cNvSpPr>
            <a:spLocks noChangeArrowheads="1"/>
          </p:cNvSpPr>
          <p:nvPr/>
        </p:nvSpPr>
        <p:spPr bwMode="auto">
          <a:xfrm>
            <a:off x="0" y="1484313"/>
            <a:ext cx="287338" cy="287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1</a:t>
            </a:r>
            <a:endParaRPr lang="en-US"/>
          </a:p>
        </p:txBody>
      </p:sp>
      <p:sp>
        <p:nvSpPr>
          <p:cNvPr id="22554" name="Oval 24"/>
          <p:cNvSpPr>
            <a:spLocks noChangeArrowheads="1"/>
          </p:cNvSpPr>
          <p:nvPr/>
        </p:nvSpPr>
        <p:spPr bwMode="auto">
          <a:xfrm>
            <a:off x="3203575" y="2565400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1</a:t>
            </a:r>
            <a:endParaRPr lang="en-US"/>
          </a:p>
        </p:txBody>
      </p:sp>
      <p:sp>
        <p:nvSpPr>
          <p:cNvPr id="22555" name="Oval 25"/>
          <p:cNvSpPr>
            <a:spLocks noChangeArrowheads="1"/>
          </p:cNvSpPr>
          <p:nvPr/>
        </p:nvSpPr>
        <p:spPr bwMode="auto">
          <a:xfrm>
            <a:off x="6516688" y="2492375"/>
            <a:ext cx="287337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2</a:t>
            </a:r>
            <a:endParaRPr lang="en-US"/>
          </a:p>
        </p:txBody>
      </p:sp>
      <p:sp>
        <p:nvSpPr>
          <p:cNvPr id="22556" name="Oval 26"/>
          <p:cNvSpPr>
            <a:spLocks noChangeArrowheads="1"/>
          </p:cNvSpPr>
          <p:nvPr/>
        </p:nvSpPr>
        <p:spPr bwMode="auto">
          <a:xfrm>
            <a:off x="0" y="3644900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2</a:t>
            </a:r>
            <a:endParaRPr lang="en-US"/>
          </a:p>
        </p:txBody>
      </p:sp>
      <p:sp>
        <p:nvSpPr>
          <p:cNvPr id="22557" name="Oval 27"/>
          <p:cNvSpPr>
            <a:spLocks noChangeArrowheads="1"/>
          </p:cNvSpPr>
          <p:nvPr/>
        </p:nvSpPr>
        <p:spPr bwMode="auto">
          <a:xfrm>
            <a:off x="6732588" y="3644900"/>
            <a:ext cx="287337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3</a:t>
            </a:r>
            <a:endParaRPr lang="en-US"/>
          </a:p>
        </p:txBody>
      </p:sp>
      <p:sp>
        <p:nvSpPr>
          <p:cNvPr id="22558" name="Oval 28"/>
          <p:cNvSpPr>
            <a:spLocks noChangeArrowheads="1"/>
          </p:cNvSpPr>
          <p:nvPr/>
        </p:nvSpPr>
        <p:spPr bwMode="auto">
          <a:xfrm>
            <a:off x="0" y="4581525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3</a:t>
            </a:r>
            <a:endParaRPr lang="en-US"/>
          </a:p>
        </p:txBody>
      </p:sp>
      <p:sp>
        <p:nvSpPr>
          <p:cNvPr id="22559" name="Oval 29"/>
          <p:cNvSpPr>
            <a:spLocks noChangeArrowheads="1"/>
          </p:cNvSpPr>
          <p:nvPr/>
        </p:nvSpPr>
        <p:spPr bwMode="auto">
          <a:xfrm>
            <a:off x="3203575" y="3141663"/>
            <a:ext cx="287338" cy="287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4</a:t>
            </a:r>
            <a:endParaRPr lang="en-US"/>
          </a:p>
        </p:txBody>
      </p:sp>
      <p:sp>
        <p:nvSpPr>
          <p:cNvPr id="22560" name="Oval 30"/>
          <p:cNvSpPr>
            <a:spLocks noChangeArrowheads="1"/>
          </p:cNvSpPr>
          <p:nvPr/>
        </p:nvSpPr>
        <p:spPr bwMode="auto">
          <a:xfrm>
            <a:off x="0" y="5949950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4</a:t>
            </a:r>
            <a:endParaRPr lang="en-US"/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2339975" y="3141663"/>
            <a:ext cx="2592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This is the page in the browser</a:t>
            </a:r>
            <a:endParaRPr lang="en-US" sz="400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68313" y="1484313"/>
            <a:ext cx="6010275" cy="5105400"/>
            <a:chOff x="468313" y="1484313"/>
            <a:chExt cx="6010275" cy="5105400"/>
          </a:xfrm>
        </p:grpSpPr>
        <p:pic>
          <p:nvPicPr>
            <p:cNvPr id="235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313" y="1484313"/>
              <a:ext cx="6010275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539552" y="2924944"/>
              <a:ext cx="3600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Welcome to Web Programming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Learning Outcomes</a:t>
            </a:r>
            <a:endParaRPr 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You will be able</a:t>
            </a:r>
          </a:p>
          <a:p>
            <a:pPr lvl="1" eaLnBrk="1" hangingPunct="1">
              <a:defRPr/>
            </a:pPr>
            <a:r>
              <a:rPr lang="en-IE" smtClean="0"/>
              <a:t>Describe both client and server side web applications</a:t>
            </a:r>
          </a:p>
          <a:p>
            <a:pPr lvl="1" eaLnBrk="1" hangingPunct="1">
              <a:defRPr/>
            </a:pPr>
            <a:r>
              <a:rPr lang="en-IE" smtClean="0"/>
              <a:t>Author a simple client side script using Javascript</a:t>
            </a:r>
          </a:p>
          <a:p>
            <a:pPr lvl="1" eaLnBrk="1" hangingPunct="1">
              <a:defRPr/>
            </a:pPr>
            <a:r>
              <a:rPr lang="en-IE" smtClean="0"/>
              <a:t>Author a simple server side script using PHP</a:t>
            </a: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sz="4000" dirty="0" smtClean="0"/>
              <a:t>Before Processing – welcome.php</a:t>
            </a:r>
            <a:endParaRPr lang="en-US" sz="4000" dirty="0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9388" y="1931988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title&gt;Web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Programming&lt;/title&gt;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&lt;/head&gt;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&lt;body&gt;</a:t>
            </a:r>
          </a:p>
          <a:p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//This is a PHP comment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echo  "&lt;p&gt;Welcome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Web Programming";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echo  "&lt;p&gt;";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=1;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while($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&lt;=5)   //This is a PHP while loop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echo "The value of the loop variable 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) is = " . 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. "&lt;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/&gt;";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&lt;/body&gt;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&lt;/html&gt;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79388" y="1916113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&lt;html&gt;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&lt;head&gt;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GB" sz="1600" b="1" dirty="0" smtClean="0">
                <a:solidFill>
                  <a:srgbClr val="FF0000"/>
                </a:solidFill>
                <a:latin typeface="Courier New" pitchFamily="49" charset="0"/>
              </a:rPr>
              <a:t>title&gt;Web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Programming&lt;/title&gt;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&lt;/head&gt;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&lt;body&gt;</a:t>
            </a:r>
          </a:p>
          <a:p>
            <a:endParaRPr lang="en-GB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GB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GB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&lt;p&gt;Welcome to </a:t>
            </a:r>
            <a:r>
              <a:rPr lang="en-GB" sz="1600" b="1" dirty="0" smtClean="0">
                <a:solidFill>
                  <a:srgbClr val="FF0000"/>
                </a:solidFill>
                <a:latin typeface="Courier New" pitchFamily="49" charset="0"/>
              </a:rPr>
              <a:t>Web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Programming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&lt;p&gt;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The value of the loop variable (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) is = 1&lt;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 /&gt;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The value of the loop variable (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) is = 2&lt;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 /&gt;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The value of the loop variable (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) is = 3&lt;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 /&gt;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The value of the loop variable (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) is = 4&lt;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 /&gt;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The value of the loop variable (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) is = 5&lt;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 /&gt;</a:t>
            </a:r>
          </a:p>
          <a:p>
            <a:endParaRPr lang="en-GB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GB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&lt;/body&gt;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&lt;/html&gt; 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31188" cy="11430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IE" sz="3600" dirty="0" smtClean="0"/>
              <a:t>After Processing – welcome.php as sent to the browser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Make sure your Apache server is running – check your XAMPP control panel</a:t>
            </a:r>
          </a:p>
          <a:p>
            <a:r>
              <a:rPr lang="en-IE" dirty="0" smtClean="0"/>
              <a:t>In your </a:t>
            </a:r>
            <a:r>
              <a:rPr lang="en-IE" dirty="0" err="1" smtClean="0"/>
              <a:t>htdocs</a:t>
            </a:r>
            <a:r>
              <a:rPr lang="en-IE" dirty="0" smtClean="0"/>
              <a:t> folder create a subfolder for this topic and lecture;</a:t>
            </a:r>
            <a:endParaRPr lang="en-IE" dirty="0"/>
          </a:p>
          <a:p>
            <a:r>
              <a:rPr lang="en-IE" dirty="0" err="1" smtClean="0"/>
              <a:t>Eg</a:t>
            </a:r>
            <a:r>
              <a:rPr lang="en-IE" dirty="0" smtClean="0"/>
              <a:t> ..</a:t>
            </a:r>
            <a:r>
              <a:rPr lang="en-IE" dirty="0" err="1" smtClean="0"/>
              <a:t>htdocs</a:t>
            </a:r>
            <a:r>
              <a:rPr lang="en-IE" dirty="0" smtClean="0"/>
              <a:t>/K00999999/T0x/L02</a:t>
            </a:r>
          </a:p>
          <a:p>
            <a:r>
              <a:rPr lang="en-IE" dirty="0" smtClean="0"/>
              <a:t>This will be the </a:t>
            </a:r>
            <a:r>
              <a:rPr lang="en-IE" dirty="0" smtClean="0">
                <a:solidFill>
                  <a:srgbClr val="FF0000"/>
                </a:solidFill>
              </a:rPr>
              <a:t>document root folder for this lecture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DBS and Web Applications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Many web servers are capable of hosting an APPLICATION server also. </a:t>
            </a:r>
          </a:p>
          <a:p>
            <a:pPr eaLnBrk="1" hangingPunct="1">
              <a:defRPr/>
            </a:pPr>
            <a:r>
              <a:rPr lang="en-IE" smtClean="0"/>
              <a:t>Generally a DATABASE is used to store data used in the Web Application</a:t>
            </a:r>
          </a:p>
          <a:p>
            <a:pPr eaLnBrk="1" hangingPunct="1">
              <a:defRPr/>
            </a:pPr>
            <a:r>
              <a:rPr lang="en-IE" smtClean="0">
                <a:solidFill>
                  <a:srgbClr val="FF3300"/>
                </a:solidFill>
              </a:rPr>
              <a:t>This technology has led to the availability of DYNAMIC content web pages</a:t>
            </a:r>
            <a:endParaRPr 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Dynamic content.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800" smtClean="0"/>
              <a:t>There are two ways of getting dynamic content into a web page.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800" smtClean="0"/>
              <a:t>They are defined in terms of where the ‘processing’ is done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800" smtClean="0">
                <a:solidFill>
                  <a:srgbClr val="FF3300"/>
                </a:solidFill>
              </a:rPr>
              <a:t>Client side scripting</a:t>
            </a:r>
            <a:r>
              <a:rPr lang="en-IE" sz="2800" smtClean="0"/>
              <a:t> – the processing of code is done by the client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sz="2400" smtClean="0"/>
              <a:t>For example JAVASCRIPT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800" smtClean="0">
                <a:solidFill>
                  <a:srgbClr val="FF3300"/>
                </a:solidFill>
              </a:rPr>
              <a:t>Server side scripting</a:t>
            </a:r>
            <a:r>
              <a:rPr lang="en-IE" sz="2800" smtClean="0"/>
              <a:t> – the code is processed by the web server and then sent to the client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sz="2400" smtClean="0"/>
              <a:t>For example PHP, ASP</a:t>
            </a:r>
            <a:endParaRPr lang="en-US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6912768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IE" sz="3200" dirty="0" smtClean="0"/>
              <a:t>Client side processing </a:t>
            </a:r>
            <a:endParaRPr lang="en-US" sz="3200" dirty="0" smtClean="0"/>
          </a:p>
        </p:txBody>
      </p:sp>
      <p:sp>
        <p:nvSpPr>
          <p:cNvPr id="104451" name="Cloud"/>
          <p:cNvSpPr>
            <a:spLocks noChangeAspect="1" noEditPoints="1" noChangeArrowheads="1"/>
          </p:cNvSpPr>
          <p:nvPr/>
        </p:nvSpPr>
        <p:spPr bwMode="auto">
          <a:xfrm>
            <a:off x="2700338" y="270827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IE">
              <a:solidFill>
                <a:schemeClr val="bg2"/>
              </a:solidFill>
            </a:endParaRPr>
          </a:p>
          <a:p>
            <a:pPr>
              <a:defRPr/>
            </a:pPr>
            <a:r>
              <a:rPr lang="en-IE">
                <a:solidFill>
                  <a:schemeClr val="bg2"/>
                </a:solidFill>
              </a:rPr>
              <a:t>     Internet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916238" y="2492375"/>
            <a:ext cx="360362" cy="3603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547813" y="3141663"/>
            <a:ext cx="1223962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2195513" y="4149725"/>
            <a:ext cx="576262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003800" y="4365625"/>
            <a:ext cx="360363" cy="5762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5508625" y="3500438"/>
            <a:ext cx="719138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5292725" y="2420938"/>
            <a:ext cx="719138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7019925" y="1700213"/>
            <a:ext cx="1620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Client</a:t>
            </a:r>
          </a:p>
          <a:p>
            <a:r>
              <a:rPr lang="en-IE"/>
              <a:t>Browser</a:t>
            </a:r>
          </a:p>
          <a:p>
            <a:r>
              <a:rPr lang="en-IE"/>
              <a:t>Application</a:t>
            </a:r>
            <a:endParaRPr lang="en-US"/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6011863" y="4437063"/>
            <a:ext cx="1639887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Server</a:t>
            </a:r>
            <a:endParaRPr lang="en-US"/>
          </a:p>
        </p:txBody>
      </p:sp>
      <p:sp>
        <p:nvSpPr>
          <p:cNvPr id="10252" name="laptop"/>
          <p:cNvSpPr>
            <a:spLocks noEditPoints="1" noChangeArrowheads="1"/>
          </p:cNvSpPr>
          <p:nvPr/>
        </p:nvSpPr>
        <p:spPr bwMode="auto">
          <a:xfrm>
            <a:off x="1403350" y="4652963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aptop"/>
          <p:cNvSpPr>
            <a:spLocks noEditPoints="1" noChangeArrowheads="1"/>
          </p:cNvSpPr>
          <p:nvPr/>
        </p:nvSpPr>
        <p:spPr bwMode="auto">
          <a:xfrm>
            <a:off x="5651500" y="1700213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aptop"/>
          <p:cNvSpPr>
            <a:spLocks noEditPoints="1" noChangeArrowheads="1"/>
          </p:cNvSpPr>
          <p:nvPr/>
        </p:nvSpPr>
        <p:spPr bwMode="auto">
          <a:xfrm>
            <a:off x="4932363" y="4941888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879475" y="5465763"/>
            <a:ext cx="2840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DNS</a:t>
            </a:r>
          </a:p>
          <a:p>
            <a:r>
              <a:rPr lang="en-IE"/>
              <a:t>Domain Name Server</a:t>
            </a:r>
            <a:endParaRPr lang="en-US"/>
          </a:p>
        </p:txBody>
      </p:sp>
      <p:pic>
        <p:nvPicPr>
          <p:cNvPr id="10256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40425" y="1773238"/>
            <a:ext cx="571500" cy="373062"/>
          </a:xfrm>
          <a:noFill/>
        </p:spPr>
      </p:pic>
      <p:sp>
        <p:nvSpPr>
          <p:cNvPr id="10257" name="Freeform 21"/>
          <p:cNvSpPr>
            <a:spLocks/>
          </p:cNvSpPr>
          <p:nvPr/>
        </p:nvSpPr>
        <p:spPr bwMode="auto">
          <a:xfrm>
            <a:off x="4919663" y="885825"/>
            <a:ext cx="1333500" cy="1103313"/>
          </a:xfrm>
          <a:custGeom>
            <a:avLst/>
            <a:gdLst>
              <a:gd name="T0" fmla="*/ 461 w 840"/>
              <a:gd name="T1" fmla="*/ 695 h 695"/>
              <a:gd name="T2" fmla="*/ 53 w 840"/>
              <a:gd name="T3" fmla="*/ 513 h 695"/>
              <a:gd name="T4" fmla="*/ 144 w 840"/>
              <a:gd name="T5" fmla="*/ 60 h 695"/>
              <a:gd name="T6" fmla="*/ 734 w 840"/>
              <a:gd name="T7" fmla="*/ 151 h 695"/>
              <a:gd name="T8" fmla="*/ 779 w 840"/>
              <a:gd name="T9" fmla="*/ 423 h 6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"/>
              <a:gd name="T16" fmla="*/ 0 h 695"/>
              <a:gd name="T17" fmla="*/ 840 w 840"/>
              <a:gd name="T18" fmla="*/ 695 h 6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" h="695">
                <a:moveTo>
                  <a:pt x="461" y="695"/>
                </a:moveTo>
                <a:cubicBezTo>
                  <a:pt x="283" y="657"/>
                  <a:pt x="106" y="619"/>
                  <a:pt x="53" y="513"/>
                </a:cubicBezTo>
                <a:cubicBezTo>
                  <a:pt x="0" y="407"/>
                  <a:pt x="31" y="120"/>
                  <a:pt x="144" y="60"/>
                </a:cubicBezTo>
                <a:cubicBezTo>
                  <a:pt x="257" y="0"/>
                  <a:pt x="628" y="90"/>
                  <a:pt x="734" y="151"/>
                </a:cubicBezTo>
                <a:cubicBezTo>
                  <a:pt x="840" y="212"/>
                  <a:pt x="809" y="317"/>
                  <a:pt x="779" y="42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5868144" y="188640"/>
            <a:ext cx="3043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/>
              <a:t>Processing is done on the client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Client side scripting - Javascript</a:t>
            </a:r>
            <a:endParaRPr lang="en-US" sz="40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The script is embedded in the html file</a:t>
            </a:r>
          </a:p>
          <a:p>
            <a:pPr eaLnBrk="1" hangingPunct="1">
              <a:defRPr/>
            </a:pPr>
            <a:r>
              <a:rPr lang="en-IE" smtClean="0"/>
              <a:t>The html file is sent to the browser in the usual way by the server</a:t>
            </a:r>
          </a:p>
          <a:p>
            <a:pPr eaLnBrk="1" hangingPunct="1">
              <a:defRPr/>
            </a:pPr>
            <a:r>
              <a:rPr lang="en-IE" smtClean="0"/>
              <a:t>The browser (client) executes the Javascript  (also known as Jscript)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840760" cy="75895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IE" sz="3200" dirty="0" err="1" smtClean="0"/>
              <a:t>Javascript</a:t>
            </a:r>
            <a:r>
              <a:rPr lang="en-IE" sz="3200" dirty="0" smtClean="0"/>
              <a:t> – client side - hello world example</a:t>
            </a:r>
            <a:endParaRPr lang="en-US" sz="3200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IE" sz="2000" dirty="0" smtClean="0"/>
              <a:t>Open notepad, insert this text and </a:t>
            </a:r>
            <a:r>
              <a:rPr lang="en-IE" sz="2000" b="1" dirty="0" smtClean="0">
                <a:solidFill>
                  <a:srgbClr val="FF0000"/>
                </a:solidFill>
              </a:rPr>
              <a:t>save as testjava.html </a:t>
            </a:r>
            <a:r>
              <a:rPr lang="en-IE" sz="2000" dirty="0" smtClean="0"/>
              <a:t>in your Document root</a:t>
            </a:r>
          </a:p>
          <a:p>
            <a:pPr eaLnBrk="1" hangingPunct="1">
              <a:defRPr/>
            </a:pPr>
            <a:r>
              <a:rPr lang="en-IE" sz="2000" dirty="0" smtClean="0"/>
              <a:t>In the browser – open the page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4988" y="2901170"/>
            <a:ext cx="7917552" cy="3323987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&lt;head&gt;&lt;title&gt;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testjava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&lt;/title&gt;&lt;/head&gt;</a:t>
            </a:r>
          </a:p>
          <a:p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&lt;body&gt;</a:t>
            </a:r>
          </a:p>
          <a:p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&lt;script type="text/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"&gt;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document.write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("Welcome to Data Driven Applications");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noscript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Your browser either does not support JavaScript, or you have JavaScript 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turned off.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noscript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1775" y="6257925"/>
            <a:ext cx="8804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Note – if Javascripting is not enabled in your browser the &lt;noscript&gt; text is displayed. </a:t>
            </a:r>
            <a:endParaRPr lang="en-US" sz="1800"/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>
            <a:off x="7451725" y="164841"/>
            <a:ext cx="1692275" cy="139195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900" dirty="0">
                <a:solidFill>
                  <a:srgbClr val="080808"/>
                </a:solidFill>
              </a:rPr>
              <a:t>Note : Cut n paste from </a:t>
            </a:r>
            <a:r>
              <a:rPr lang="en-IE" sz="900" dirty="0" err="1">
                <a:solidFill>
                  <a:srgbClr val="080808"/>
                </a:solidFill>
              </a:rPr>
              <a:t>Powerpoint</a:t>
            </a:r>
            <a:r>
              <a:rPr lang="en-IE" sz="900" dirty="0">
                <a:solidFill>
                  <a:srgbClr val="080808"/>
                </a:solidFill>
              </a:rPr>
              <a:t> to the notepad sometimes doesn’t work. Normally this is fixed if you delete all “double quotes” in your notepad editor and type them in again</a:t>
            </a:r>
            <a:r>
              <a:rPr lang="en-IE" sz="900" dirty="0" smtClean="0">
                <a:solidFill>
                  <a:srgbClr val="080808"/>
                </a:solidFill>
              </a:rPr>
              <a:t>!!!</a:t>
            </a:r>
          </a:p>
          <a:p>
            <a:pPr algn="ctr"/>
            <a:r>
              <a:rPr lang="en-IE" sz="900" dirty="0" smtClean="0">
                <a:solidFill>
                  <a:srgbClr val="080808"/>
                </a:solidFill>
              </a:rPr>
              <a:t>Its better to cut and paste from the NOTES page</a:t>
            </a:r>
            <a:endParaRPr lang="en-US" sz="900" dirty="0">
              <a:solidFill>
                <a:srgbClr val="080808"/>
              </a:solidFill>
            </a:endParaRPr>
          </a:p>
          <a:p>
            <a:pPr algn="ctr"/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E" sz="4000" smtClean="0"/>
              <a:t>Javascript – Functions can be defined</a:t>
            </a:r>
            <a:endParaRPr lang="en-US" sz="400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03213" y="6257925"/>
            <a:ext cx="7221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/>
              <a:t>Tutorial on Javascript:   </a:t>
            </a:r>
            <a:r>
              <a:rPr lang="en-US"/>
              <a:t>http://www.w3schools.com/js/default.asp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79388" y="1773238"/>
            <a:ext cx="8158162" cy="341632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&lt;head&gt;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&lt;title&gt;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</a:rPr>
              <a:t>JSFunctions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&lt;/title&gt;</a:t>
            </a:r>
          </a:p>
          <a:p>
            <a:endParaRPr lang="en-US" sz="12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&lt;script type="text/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"&gt;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function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</a:rPr>
              <a:t>displaymessage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alert("Hello World!");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&lt;/head&gt;</a:t>
            </a:r>
          </a:p>
          <a:p>
            <a:endParaRPr lang="en-US" sz="12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&lt;body&gt;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&lt;form&gt;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&lt;input type="button" value="Click me!"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</a:rPr>
              <a:t>onclick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="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</a:rPr>
              <a:t>displaymessage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()" 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&lt;/form&gt;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&lt;/body&gt;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26034" y="5426928"/>
            <a:ext cx="81115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="1" dirty="0" smtClean="0">
                <a:solidFill>
                  <a:srgbClr val="FF0000"/>
                </a:solidFill>
              </a:rPr>
              <a:t>Save as JSFunctions.html</a:t>
            </a:r>
          </a:p>
          <a:p>
            <a:r>
              <a:rPr lang="en-IE" dirty="0" smtClean="0"/>
              <a:t>JavaScript Functions </a:t>
            </a:r>
            <a:r>
              <a:rPr lang="en-IE" dirty="0"/>
              <a:t>are normally defined in the &lt;head&gt;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558</TotalTime>
  <Words>1894</Words>
  <Application>Microsoft Office PowerPoint</Application>
  <PresentationFormat>On-screen Show (4:3)</PresentationFormat>
  <Paragraphs>377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Georgia</vt:lpstr>
      <vt:lpstr>Times New Roman</vt:lpstr>
      <vt:lpstr>Wingdings</vt:lpstr>
      <vt:lpstr>Wingdings 2</vt:lpstr>
      <vt:lpstr>Civic</vt:lpstr>
      <vt:lpstr>Data Driven Applications </vt:lpstr>
      <vt:lpstr>Learning Outcomes</vt:lpstr>
      <vt:lpstr>Setup</vt:lpstr>
      <vt:lpstr>DBS and Web Applications</vt:lpstr>
      <vt:lpstr>Dynamic content.</vt:lpstr>
      <vt:lpstr>Client side processing </vt:lpstr>
      <vt:lpstr>Client side scripting - Javascript</vt:lpstr>
      <vt:lpstr>Javascript – client side - hello world example</vt:lpstr>
      <vt:lpstr>Javascript – Functions can be defined</vt:lpstr>
      <vt:lpstr>JS – interaction with the host machine (your PC) </vt:lpstr>
      <vt:lpstr>Server Side Scripting </vt:lpstr>
      <vt:lpstr>Server Side Scripting </vt:lpstr>
      <vt:lpstr>Server Side Scripting </vt:lpstr>
      <vt:lpstr>Simple Example! </vt:lpstr>
      <vt:lpstr>PHP Basics</vt:lpstr>
      <vt:lpstr>Example : welcome.php</vt:lpstr>
      <vt:lpstr>PHP is EMBEDDED in HTML</vt:lpstr>
      <vt:lpstr>Web App Example ..  </vt:lpstr>
      <vt:lpstr>This is the page in the browser</vt:lpstr>
      <vt:lpstr>Before Processing – welcome.php</vt:lpstr>
      <vt:lpstr>After Processing – welcome.php as sent to the browser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74</cp:revision>
  <dcterms:created xsi:type="dcterms:W3CDTF">1601-01-01T00:00:00Z</dcterms:created>
  <dcterms:modified xsi:type="dcterms:W3CDTF">2017-01-23T11:44:45Z</dcterms:modified>
</cp:coreProperties>
</file>