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3"/>
  </p:notesMasterIdLst>
  <p:sldIdLst>
    <p:sldId id="256" r:id="rId2"/>
    <p:sldId id="258" r:id="rId3"/>
    <p:sldId id="27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1" r:id="rId18"/>
    <p:sldId id="272" r:id="rId19"/>
    <p:sldId id="273" r:id="rId20"/>
    <p:sldId id="274" r:id="rId21"/>
    <p:sldId id="275"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80808"/>
    <a:srgbClr val="C0C0C0"/>
    <a:srgbClr val="FF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1" autoAdjust="0"/>
    <p:restoredTop sz="70605" autoAdjust="0"/>
  </p:normalViewPr>
  <p:slideViewPr>
    <p:cSldViewPr>
      <p:cViewPr varScale="1">
        <p:scale>
          <a:sx n="53" d="100"/>
          <a:sy n="53" d="100"/>
        </p:scale>
        <p:origin x="158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8F6490-2F03-45D9-A988-C5E6D5392FEA}" type="slidenum">
              <a:rPr lang="en-US"/>
              <a:pPr>
                <a:defRPr/>
              </a:pPr>
              <a:t>‹#›</a:t>
            </a:fld>
            <a:endParaRPr lang="en-US"/>
          </a:p>
        </p:txBody>
      </p:sp>
    </p:spTree>
    <p:extLst>
      <p:ext uri="{BB962C8B-B14F-4D97-AF65-F5344CB8AC3E}">
        <p14:creationId xmlns:p14="http://schemas.microsoft.com/office/powerpoint/2010/main" val="2773787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04104-BFED-4019-A0FE-EF06A7ED4754}" type="slidenum">
              <a:rPr lang="en-US"/>
              <a:pPr/>
              <a:t>4</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dirty="0"/>
              <a:t>The last pair (</a:t>
            </a:r>
            <a:r>
              <a:rPr lang="en-US" b="1" dirty="0"/>
              <a:t>&lt;? </a:t>
            </a:r>
            <a:r>
              <a:rPr lang="en-US" dirty="0"/>
              <a:t>and</a:t>
            </a:r>
            <a:r>
              <a:rPr lang="en-US" b="1" dirty="0"/>
              <a:t> ?&gt;</a:t>
            </a:r>
            <a:r>
              <a:rPr lang="en-US" dirty="0"/>
              <a:t>) is called short tags. You should avoid using short tags in your application especially if it's meant to be distributed on other servers. This is because short tags are not always supported . Short tags are only available only explicitly enabled setting the </a:t>
            </a:r>
            <a:r>
              <a:rPr lang="en-US" dirty="0" err="1"/>
              <a:t>short_open_tag</a:t>
            </a:r>
            <a:r>
              <a:rPr lang="en-US" dirty="0"/>
              <a:t> value to On in the PHP configuration file php.ini. </a:t>
            </a:r>
          </a:p>
        </p:txBody>
      </p:sp>
    </p:spTree>
    <p:extLst>
      <p:ext uri="{BB962C8B-B14F-4D97-AF65-F5344CB8AC3E}">
        <p14:creationId xmlns:p14="http://schemas.microsoft.com/office/powerpoint/2010/main" val="155679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02D8B-E9F9-4A14-97F0-A3B4245F95A3}" type="slidenum">
              <a:rPr lang="en-US"/>
              <a:pPr/>
              <a:t>20</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dirty="0" smtClean="0"/>
              <a:t>Technical note: </a:t>
            </a:r>
          </a:p>
          <a:p>
            <a:r>
              <a:rPr lang="en-US" dirty="0" smtClean="0"/>
              <a:t>You may find that one of</a:t>
            </a:r>
            <a:r>
              <a:rPr lang="en-US" baseline="0" dirty="0" smtClean="0"/>
              <a:t> the above arrays is empty. </a:t>
            </a:r>
          </a:p>
          <a:p>
            <a:endParaRPr lang="en-US" baseline="0" dirty="0" smtClean="0"/>
          </a:p>
          <a:p>
            <a:r>
              <a:rPr lang="en-US" baseline="0" dirty="0" smtClean="0"/>
              <a:t>This is because PHP may be configured NOT to populate the values in the array. </a:t>
            </a:r>
          </a:p>
          <a:p>
            <a:endParaRPr lang="en-US" baseline="0" dirty="0" smtClean="0"/>
          </a:p>
          <a:p>
            <a:r>
              <a:rPr lang="en-US" baseline="0" dirty="0" smtClean="0"/>
              <a:t>This can be changed by setting the ‘</a:t>
            </a:r>
            <a:r>
              <a:rPr lang="en-US" baseline="0" dirty="0" err="1" smtClean="0"/>
              <a:t>variables_order</a:t>
            </a:r>
            <a:r>
              <a:rPr lang="en-US" baseline="0" dirty="0" smtClean="0"/>
              <a:t>’ directive in the php.ini file. </a:t>
            </a:r>
          </a:p>
          <a:p>
            <a:endParaRPr lang="en-US" baseline="0" dirty="0" smtClean="0"/>
          </a:p>
          <a:p>
            <a:r>
              <a:rPr lang="en-US" baseline="0" dirty="0" smtClean="0"/>
              <a:t>To populate all arrays set the directive as follows:</a:t>
            </a:r>
          </a:p>
          <a:p>
            <a:endParaRPr lang="en-US" baseline="0" dirty="0" smtClean="0"/>
          </a:p>
          <a:p>
            <a:r>
              <a:rPr lang="en-US" baseline="0" dirty="0" err="1" smtClean="0"/>
              <a:t>variables_order</a:t>
            </a:r>
            <a:r>
              <a:rPr lang="en-US" baseline="0" dirty="0" smtClean="0"/>
              <a:t>="EGPCS" </a:t>
            </a:r>
            <a:endParaRPr lang="en-US" dirty="0"/>
          </a:p>
        </p:txBody>
      </p:sp>
    </p:spTree>
    <p:extLst>
      <p:ext uri="{BB962C8B-B14F-4D97-AF65-F5344CB8AC3E}">
        <p14:creationId xmlns:p14="http://schemas.microsoft.com/office/powerpoint/2010/main" val="374881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&lt;html&gt;</a:t>
            </a:r>
          </a:p>
          <a:p>
            <a:r>
              <a:rPr lang="en-IE" dirty="0" smtClean="0"/>
              <a:t>&lt;head&gt;</a:t>
            </a:r>
          </a:p>
          <a:p>
            <a:r>
              <a:rPr lang="en-IE" dirty="0" smtClean="0"/>
              <a:t>&lt;title&gt;</a:t>
            </a:r>
            <a:r>
              <a:rPr lang="en-IE" dirty="0" err="1" smtClean="0"/>
              <a:t>PHP_Comments</a:t>
            </a:r>
            <a:r>
              <a:rPr lang="en-IE" dirty="0" smtClean="0"/>
              <a:t>&lt;/title&gt;</a:t>
            </a:r>
          </a:p>
          <a:p>
            <a:r>
              <a:rPr lang="en-IE" dirty="0" smtClean="0"/>
              <a:t>&lt;!-- This is a HTML comment --&gt;</a:t>
            </a:r>
          </a:p>
          <a:p>
            <a:r>
              <a:rPr lang="en-IE" dirty="0" smtClean="0"/>
              <a:t>&lt;/head&gt;</a:t>
            </a:r>
          </a:p>
          <a:p>
            <a:r>
              <a:rPr lang="en-IE" dirty="0" smtClean="0"/>
              <a:t>&lt;body&gt;</a:t>
            </a:r>
          </a:p>
          <a:p>
            <a:r>
              <a:rPr lang="en-IE" dirty="0" smtClean="0"/>
              <a:t>&lt;!-- </a:t>
            </a:r>
          </a:p>
          <a:p>
            <a:r>
              <a:rPr lang="en-IE" dirty="0" smtClean="0"/>
              <a:t>	PHP Comments must be contained inside the PHP script tags</a:t>
            </a:r>
          </a:p>
          <a:p>
            <a:r>
              <a:rPr lang="en-IE" dirty="0" smtClean="0"/>
              <a:t> --&gt;</a:t>
            </a:r>
          </a:p>
          <a:p>
            <a:r>
              <a:rPr lang="en-IE" dirty="0" smtClean="0"/>
              <a:t>&lt;h1&gt;Web Applications - PHP&lt;/h1&gt; </a:t>
            </a:r>
          </a:p>
          <a:p>
            <a:r>
              <a:rPr lang="en-IE" dirty="0" smtClean="0"/>
              <a:t> </a:t>
            </a:r>
          </a:p>
          <a:p>
            <a:r>
              <a:rPr lang="en-IE" dirty="0" smtClean="0"/>
              <a:t>&lt;!--START of PHP Block--&gt;</a:t>
            </a:r>
          </a:p>
          <a:p>
            <a:r>
              <a:rPr lang="en-IE" dirty="0" smtClean="0"/>
              <a:t>&lt;?</a:t>
            </a:r>
            <a:r>
              <a:rPr lang="en-IE" dirty="0" err="1" smtClean="0"/>
              <a:t>php</a:t>
            </a:r>
            <a:endParaRPr lang="en-IE" dirty="0" smtClean="0"/>
          </a:p>
          <a:p>
            <a:r>
              <a:rPr lang="en-IE" dirty="0" smtClean="0"/>
              <a:t>/*</a:t>
            </a:r>
          </a:p>
          <a:p>
            <a:r>
              <a:rPr lang="en-IE" dirty="0" smtClean="0"/>
              <a:t>	This is an example of a </a:t>
            </a:r>
          </a:p>
          <a:p>
            <a:r>
              <a:rPr lang="en-IE" dirty="0" smtClean="0"/>
              <a:t>	multi-line PHP comment</a:t>
            </a:r>
          </a:p>
          <a:p>
            <a:r>
              <a:rPr lang="en-IE" dirty="0" smtClean="0"/>
              <a:t>*/</a:t>
            </a:r>
          </a:p>
          <a:p>
            <a:endParaRPr lang="en-IE" dirty="0" smtClean="0"/>
          </a:p>
          <a:p>
            <a:r>
              <a:rPr lang="en-IE" dirty="0" smtClean="0"/>
              <a:t>//PHP can be used to echo HTML tags!!</a:t>
            </a:r>
          </a:p>
          <a:p>
            <a:r>
              <a:rPr lang="en-IE" dirty="0" smtClean="0"/>
              <a:t>echo  "&lt;h2&gt;Using Comments in your Code&lt;/h2&gt;";  //every line of PHP must end in a semi-colon</a:t>
            </a:r>
          </a:p>
          <a:p>
            <a:r>
              <a:rPr lang="en-IE" dirty="0" smtClean="0"/>
              <a:t>echo  "&lt;p&gt;This is a demo of using PHP and HTML comments to document your application";</a:t>
            </a:r>
          </a:p>
          <a:p>
            <a:endParaRPr lang="en-IE" dirty="0" smtClean="0"/>
          </a:p>
          <a:p>
            <a:r>
              <a:rPr lang="en-IE" dirty="0" smtClean="0"/>
              <a:t>?&gt;</a:t>
            </a:r>
          </a:p>
          <a:p>
            <a:r>
              <a:rPr lang="en-IE" dirty="0" smtClean="0"/>
              <a:t>&lt;!--END of PHP Block--&gt;</a:t>
            </a:r>
          </a:p>
          <a:p>
            <a:r>
              <a:rPr lang="en-IE" dirty="0" smtClean="0"/>
              <a:t>&lt;hr&gt;</a:t>
            </a:r>
          </a:p>
          <a:p>
            <a:r>
              <a:rPr lang="en-IE" dirty="0" smtClean="0"/>
              <a:t>&lt;/body&gt;</a:t>
            </a:r>
          </a:p>
          <a:p>
            <a:r>
              <a:rPr lang="en-IE" dirty="0" smtClean="0"/>
              <a:t>&lt;/html&gt; </a:t>
            </a:r>
            <a:endParaRPr lang="en-IE" dirty="0"/>
          </a:p>
        </p:txBody>
      </p:sp>
      <p:sp>
        <p:nvSpPr>
          <p:cNvPr id="4" name="Slide Number Placeholder 3"/>
          <p:cNvSpPr>
            <a:spLocks noGrp="1"/>
          </p:cNvSpPr>
          <p:nvPr>
            <p:ph type="sldNum" sz="quarter" idx="10"/>
          </p:nvPr>
        </p:nvSpPr>
        <p:spPr/>
        <p:txBody>
          <a:bodyPr/>
          <a:lstStyle/>
          <a:p>
            <a:pPr>
              <a:defRPr/>
            </a:pPr>
            <a:fld id="{E18F6490-2F03-45D9-A988-C5E6D5392FEA}" type="slidenum">
              <a:rPr lang="en-US" smtClean="0"/>
              <a:pPr>
                <a:defRPr/>
              </a:pPr>
              <a:t>7</a:t>
            </a:fld>
            <a:endParaRPr lang="en-US"/>
          </a:p>
        </p:txBody>
      </p:sp>
    </p:spTree>
    <p:extLst>
      <p:ext uri="{BB962C8B-B14F-4D97-AF65-F5344CB8AC3E}">
        <p14:creationId xmlns:p14="http://schemas.microsoft.com/office/powerpoint/2010/main" val="2582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B2F49-2EC6-41A0-9CA2-F133245369AC}" type="slidenum">
              <a:rPr lang="en-US"/>
              <a:pPr/>
              <a:t>9</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IE" dirty="0" smtClean="0"/>
              <a:t>&lt;html&gt;&lt;head&gt;</a:t>
            </a:r>
          </a:p>
          <a:p>
            <a:r>
              <a:rPr lang="en-IE" dirty="0" smtClean="0"/>
              <a:t>&lt;title&gt;</a:t>
            </a:r>
            <a:r>
              <a:rPr lang="en-IE" dirty="0" err="1" smtClean="0"/>
              <a:t>PHP_Multiblocks</a:t>
            </a:r>
            <a:r>
              <a:rPr lang="en-IE" dirty="0" smtClean="0"/>
              <a:t>&lt;/title&gt;</a:t>
            </a:r>
          </a:p>
          <a:p>
            <a:r>
              <a:rPr lang="en-IE" dirty="0" smtClean="0"/>
              <a:t>&lt;/head&gt;</a:t>
            </a:r>
          </a:p>
          <a:p>
            <a:r>
              <a:rPr lang="en-IE" dirty="0" smtClean="0"/>
              <a:t>&lt;body&gt;</a:t>
            </a:r>
          </a:p>
          <a:p>
            <a:r>
              <a:rPr lang="en-IE" dirty="0" smtClean="0"/>
              <a:t>&lt;h1&gt;This is the first PHP block&lt;/h1&gt;</a:t>
            </a:r>
          </a:p>
          <a:p>
            <a:r>
              <a:rPr lang="en-IE" dirty="0" smtClean="0"/>
              <a:t>&lt;?</a:t>
            </a:r>
            <a:r>
              <a:rPr lang="en-IE" dirty="0" err="1" smtClean="0"/>
              <a:t>php</a:t>
            </a:r>
            <a:endParaRPr lang="en-IE" dirty="0" smtClean="0"/>
          </a:p>
          <a:p>
            <a:r>
              <a:rPr lang="en-IE" dirty="0" smtClean="0"/>
              <a:t>//assign values to some variables</a:t>
            </a:r>
          </a:p>
          <a:p>
            <a:r>
              <a:rPr lang="en-IE" dirty="0" smtClean="0"/>
              <a:t>$</a:t>
            </a:r>
            <a:r>
              <a:rPr lang="en-IE" dirty="0" err="1" smtClean="0"/>
              <a:t>i</a:t>
            </a:r>
            <a:r>
              <a:rPr lang="en-IE" dirty="0" smtClean="0"/>
              <a:t>=1;  </a:t>
            </a:r>
          </a:p>
          <a:p>
            <a:r>
              <a:rPr lang="en-IE" dirty="0" smtClean="0"/>
              <a:t>$x=10;</a:t>
            </a:r>
          </a:p>
          <a:p>
            <a:r>
              <a:rPr lang="en-IE" dirty="0" smtClean="0"/>
              <a:t>echo  "&lt;p&gt;Welcome to Web Programming";</a:t>
            </a:r>
          </a:p>
          <a:p>
            <a:r>
              <a:rPr lang="en-IE" dirty="0" smtClean="0"/>
              <a:t>echo  "&lt;p&gt;The value of $</a:t>
            </a:r>
            <a:r>
              <a:rPr lang="en-IE" dirty="0" err="1" smtClean="0"/>
              <a:t>i</a:t>
            </a:r>
            <a:r>
              <a:rPr lang="en-IE" dirty="0" smtClean="0"/>
              <a:t> is".$</a:t>
            </a:r>
            <a:r>
              <a:rPr lang="en-IE" dirty="0" err="1" smtClean="0"/>
              <a:t>i</a:t>
            </a:r>
            <a:r>
              <a:rPr lang="en-IE" dirty="0" smtClean="0"/>
              <a:t>;</a:t>
            </a:r>
          </a:p>
          <a:p>
            <a:r>
              <a:rPr lang="en-IE" dirty="0" smtClean="0"/>
              <a:t>echo  "&lt;p&gt;The value of $x </a:t>
            </a:r>
            <a:r>
              <a:rPr lang="en-IE" dirty="0" err="1" smtClean="0"/>
              <a:t>is".$x</a:t>
            </a:r>
            <a:r>
              <a:rPr lang="en-IE" dirty="0" smtClean="0"/>
              <a:t>;</a:t>
            </a:r>
          </a:p>
          <a:p>
            <a:r>
              <a:rPr lang="en-IE" dirty="0" smtClean="0"/>
              <a:t>?&gt;</a:t>
            </a:r>
          </a:p>
          <a:p>
            <a:endParaRPr lang="en-IE" dirty="0" smtClean="0"/>
          </a:p>
          <a:p>
            <a:r>
              <a:rPr lang="en-IE" dirty="0" smtClean="0"/>
              <a:t>&lt;h1&gt;This is the second PHP block&lt;/h1&gt;</a:t>
            </a:r>
          </a:p>
          <a:p>
            <a:r>
              <a:rPr lang="en-IE" dirty="0" smtClean="0"/>
              <a:t>&lt;script language="</a:t>
            </a:r>
            <a:r>
              <a:rPr lang="en-IE" dirty="0" err="1" smtClean="0"/>
              <a:t>php</a:t>
            </a:r>
            <a:r>
              <a:rPr lang="en-IE" dirty="0" smtClean="0"/>
              <a:t>"&gt;		//notice the use of the SCRIPT tag</a:t>
            </a:r>
          </a:p>
          <a:p>
            <a:r>
              <a:rPr lang="en-IE" dirty="0" smtClean="0"/>
              <a:t>//use the variables to control a loop</a:t>
            </a:r>
          </a:p>
          <a:p>
            <a:r>
              <a:rPr lang="en-IE" dirty="0" smtClean="0"/>
              <a:t>while($</a:t>
            </a:r>
            <a:r>
              <a:rPr lang="en-IE" dirty="0" err="1" smtClean="0"/>
              <a:t>i</a:t>
            </a:r>
            <a:r>
              <a:rPr lang="en-IE" dirty="0" smtClean="0"/>
              <a:t>&lt;=$x)   </a:t>
            </a:r>
          </a:p>
          <a:p>
            <a:r>
              <a:rPr lang="en-IE" dirty="0" smtClean="0"/>
              <a:t>  {</a:t>
            </a:r>
          </a:p>
          <a:p>
            <a:r>
              <a:rPr lang="en-IE" dirty="0" smtClean="0"/>
              <a:t>  echo " $x*$</a:t>
            </a:r>
            <a:r>
              <a:rPr lang="en-IE" dirty="0" err="1" smtClean="0"/>
              <a:t>i</a:t>
            </a:r>
            <a:r>
              <a:rPr lang="en-IE" dirty="0" smtClean="0"/>
              <a:t>= " . $</a:t>
            </a:r>
            <a:r>
              <a:rPr lang="en-IE" dirty="0" err="1" smtClean="0"/>
              <a:t>i</a:t>
            </a:r>
            <a:r>
              <a:rPr lang="en-IE" dirty="0" smtClean="0"/>
              <a:t>*$x . "&lt;</a:t>
            </a:r>
            <a:r>
              <a:rPr lang="en-IE" dirty="0" err="1" smtClean="0"/>
              <a:t>br</a:t>
            </a:r>
            <a:r>
              <a:rPr lang="en-IE" dirty="0" smtClean="0"/>
              <a:t> /&gt;";</a:t>
            </a:r>
          </a:p>
          <a:p>
            <a:r>
              <a:rPr lang="en-IE" dirty="0" smtClean="0"/>
              <a:t>  $</a:t>
            </a:r>
            <a:r>
              <a:rPr lang="en-IE" dirty="0" err="1" smtClean="0"/>
              <a:t>i</a:t>
            </a:r>
            <a:r>
              <a:rPr lang="en-IE" dirty="0" smtClean="0"/>
              <a:t>++;</a:t>
            </a:r>
          </a:p>
          <a:p>
            <a:r>
              <a:rPr lang="en-IE" dirty="0" smtClean="0"/>
              <a:t>  }  </a:t>
            </a:r>
          </a:p>
          <a:p>
            <a:r>
              <a:rPr lang="en-IE" dirty="0" smtClean="0"/>
              <a:t>&lt;/script&gt;</a:t>
            </a:r>
          </a:p>
          <a:p>
            <a:r>
              <a:rPr lang="en-IE" dirty="0" smtClean="0"/>
              <a:t>&lt;/body&gt;</a:t>
            </a:r>
          </a:p>
          <a:p>
            <a:r>
              <a:rPr lang="en-IE" dirty="0" smtClean="0"/>
              <a:t>&lt;/html&gt; </a:t>
            </a:r>
            <a:endParaRPr lang="en-US" dirty="0"/>
          </a:p>
        </p:txBody>
      </p:sp>
    </p:spTree>
    <p:extLst>
      <p:ext uri="{BB962C8B-B14F-4D97-AF65-F5344CB8AC3E}">
        <p14:creationId xmlns:p14="http://schemas.microsoft.com/office/powerpoint/2010/main" val="327722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8A6D7-A819-432C-B9BA-BF9865B43088}" type="slidenum">
              <a:rPr lang="en-US"/>
              <a:pPr/>
              <a:t>11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dirty="0"/>
              <a:t>&lt;?</a:t>
            </a:r>
            <a:r>
              <a:rPr lang="en-US" dirty="0" err="1"/>
              <a:t>php</a:t>
            </a:r>
            <a:r>
              <a:rPr lang="en-US" dirty="0"/>
              <a:t/>
            </a:r>
            <a:br>
              <a:rPr lang="en-US" dirty="0"/>
            </a:br>
            <a:r>
              <a:rPr lang="en-US" dirty="0"/>
              <a:t>$</a:t>
            </a:r>
            <a:r>
              <a:rPr lang="en-US" dirty="0" err="1"/>
              <a:t>myvar</a:t>
            </a:r>
            <a:r>
              <a:rPr lang="en-US" dirty="0"/>
              <a:t>          = "Hello";     // valid</a:t>
            </a:r>
            <a:br>
              <a:rPr lang="en-US" dirty="0"/>
            </a:br>
            <a:r>
              <a:rPr lang="en-US" dirty="0"/>
              <a:t>$yourVar_is-123 = "World";     // valid</a:t>
            </a:r>
            <a:br>
              <a:rPr lang="en-US" dirty="0"/>
            </a:br>
            <a:r>
              <a:rPr lang="en-US" dirty="0"/>
              <a:t>$123ImHere      = "Something"; // invalid, starts with number</a:t>
            </a:r>
            <a:br>
              <a:rPr lang="en-US" dirty="0"/>
            </a:br>
            <a:r>
              <a:rPr lang="en-US" dirty="0"/>
              <a:t>?&gt; </a:t>
            </a:r>
          </a:p>
        </p:txBody>
      </p:sp>
    </p:spTree>
    <p:extLst>
      <p:ext uri="{BB962C8B-B14F-4D97-AF65-F5344CB8AC3E}">
        <p14:creationId xmlns:p14="http://schemas.microsoft.com/office/powerpoint/2010/main" val="308867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A3D31-4A91-4EFF-9A01-933210C52397}" type="slidenum">
              <a:rPr lang="en-US"/>
              <a:pPr/>
              <a:t>12</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IE" dirty="0" smtClean="0"/>
          </a:p>
        </p:txBody>
      </p:sp>
    </p:spTree>
    <p:extLst>
      <p:ext uri="{BB962C8B-B14F-4D97-AF65-F5344CB8AC3E}">
        <p14:creationId xmlns:p14="http://schemas.microsoft.com/office/powerpoint/2010/main" val="4122587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IE" dirty="0" smtClean="0"/>
              <a:t>&lt;html&gt;&lt;head&gt;</a:t>
            </a:r>
          </a:p>
          <a:p>
            <a:r>
              <a:rPr lang="en-IE" dirty="0" smtClean="0"/>
              <a:t>&lt;title&gt;</a:t>
            </a:r>
            <a:r>
              <a:rPr lang="en-IE" dirty="0" err="1" smtClean="0"/>
              <a:t>PHP_VariablesScope</a:t>
            </a:r>
            <a:r>
              <a:rPr lang="en-IE" dirty="0" smtClean="0"/>
              <a:t>&lt;/title&gt;</a:t>
            </a:r>
          </a:p>
          <a:p>
            <a:r>
              <a:rPr lang="en-IE" dirty="0" smtClean="0"/>
              <a:t>&lt;/head&gt;</a:t>
            </a:r>
          </a:p>
          <a:p>
            <a:r>
              <a:rPr lang="en-IE" dirty="0" smtClean="0"/>
              <a:t>&lt;body&gt;</a:t>
            </a:r>
          </a:p>
          <a:p>
            <a:r>
              <a:rPr lang="en-IE" dirty="0" smtClean="0"/>
              <a:t>&lt;h1&gt;Variables Scope&lt;/h1&gt;</a:t>
            </a:r>
          </a:p>
          <a:p>
            <a:r>
              <a:rPr lang="en-IE" dirty="0" smtClean="0"/>
              <a:t>&lt;?</a:t>
            </a:r>
            <a:r>
              <a:rPr lang="en-IE" dirty="0" err="1" smtClean="0"/>
              <a:t>php</a:t>
            </a:r>
            <a:endParaRPr lang="en-IE" dirty="0" smtClean="0"/>
          </a:p>
          <a:p>
            <a:r>
              <a:rPr lang="en-IE" dirty="0" smtClean="0"/>
              <a:t>$a=100;  //define a variable in main script</a:t>
            </a:r>
          </a:p>
          <a:p>
            <a:endParaRPr lang="en-IE" dirty="0" smtClean="0"/>
          </a:p>
          <a:p>
            <a:r>
              <a:rPr lang="en-IE" dirty="0" smtClean="0"/>
              <a:t>//echo the value of $a</a:t>
            </a:r>
          </a:p>
          <a:p>
            <a:r>
              <a:rPr lang="en-IE" dirty="0" smtClean="0"/>
              <a:t>echo "&lt;p&gt;Variable value from global/main script is ".$a;</a:t>
            </a:r>
          </a:p>
          <a:p>
            <a:endParaRPr lang="en-IE" dirty="0" smtClean="0"/>
          </a:p>
          <a:p>
            <a:r>
              <a:rPr lang="en-IE" dirty="0" smtClean="0"/>
              <a:t>//call the FUNCTION</a:t>
            </a:r>
          </a:p>
          <a:p>
            <a:r>
              <a:rPr lang="en-IE" dirty="0" smtClean="0"/>
              <a:t>echoVar1();  //call the function</a:t>
            </a:r>
          </a:p>
          <a:p>
            <a:r>
              <a:rPr lang="en-IE" dirty="0" smtClean="0"/>
              <a:t>echoVar2();  //call the function - this function uses the global keyword to access the value of $a</a:t>
            </a:r>
          </a:p>
          <a:p>
            <a:r>
              <a:rPr lang="en-IE" dirty="0" smtClean="0"/>
              <a:t>echoVar3($a);//call the function, pass the variable $a as argument</a:t>
            </a:r>
          </a:p>
          <a:p>
            <a:endParaRPr lang="en-IE" dirty="0" smtClean="0"/>
          </a:p>
          <a:p>
            <a:r>
              <a:rPr lang="en-IE" dirty="0" smtClean="0"/>
              <a:t>//define a FUNCTION</a:t>
            </a:r>
          </a:p>
          <a:p>
            <a:r>
              <a:rPr lang="en-IE" dirty="0" smtClean="0"/>
              <a:t>function echoVar1()</a:t>
            </a:r>
          </a:p>
          <a:p>
            <a:r>
              <a:rPr lang="en-IE" dirty="0" smtClean="0"/>
              <a:t>{</a:t>
            </a:r>
          </a:p>
          <a:p>
            <a:r>
              <a:rPr lang="en-IE" dirty="0" smtClean="0"/>
              <a:t>echo '&lt;p&gt;EchoVar1:$a is outside the scope of this function :'.$a;  //$a is outside the scope of this function</a:t>
            </a:r>
          </a:p>
          <a:p>
            <a:r>
              <a:rPr lang="en-IE" dirty="0" smtClean="0"/>
              <a:t>}</a:t>
            </a:r>
          </a:p>
          <a:p>
            <a:endParaRPr lang="en-IE" dirty="0" smtClean="0"/>
          </a:p>
          <a:p>
            <a:r>
              <a:rPr lang="en-IE" dirty="0" smtClean="0"/>
              <a:t>function echoVar2()</a:t>
            </a:r>
          </a:p>
          <a:p>
            <a:r>
              <a:rPr lang="en-IE" dirty="0" smtClean="0"/>
              <a:t>{</a:t>
            </a:r>
          </a:p>
          <a:p>
            <a:r>
              <a:rPr lang="en-IE" dirty="0" smtClean="0"/>
              <a:t>global $a;</a:t>
            </a:r>
          </a:p>
          <a:p>
            <a:r>
              <a:rPr lang="en-IE" dirty="0" smtClean="0"/>
              <a:t>echo '&lt;p&gt;EchoVar2: using &lt;</a:t>
            </a:r>
            <a:r>
              <a:rPr lang="en-IE" dirty="0" err="1" smtClean="0"/>
              <a:t>em</a:t>
            </a:r>
            <a:r>
              <a:rPr lang="en-IE" dirty="0" smtClean="0"/>
              <a:t>&gt;global&lt;/</a:t>
            </a:r>
            <a:r>
              <a:rPr lang="en-IE" dirty="0" err="1" smtClean="0"/>
              <a:t>em</a:t>
            </a:r>
            <a:r>
              <a:rPr lang="en-IE" dirty="0" smtClean="0"/>
              <a:t>&gt; keyword  :'.$a;  //$a is now inside scope of the function</a:t>
            </a:r>
          </a:p>
          <a:p>
            <a:r>
              <a:rPr lang="en-IE" dirty="0" smtClean="0"/>
              <a:t>}</a:t>
            </a:r>
          </a:p>
          <a:p>
            <a:endParaRPr lang="en-IE" dirty="0" smtClean="0"/>
          </a:p>
          <a:p>
            <a:r>
              <a:rPr lang="en-IE" dirty="0" smtClean="0"/>
              <a:t>function echoVar3($value)</a:t>
            </a:r>
          </a:p>
          <a:p>
            <a:r>
              <a:rPr lang="en-IE" dirty="0" smtClean="0"/>
              <a:t>{</a:t>
            </a:r>
          </a:p>
          <a:p>
            <a:r>
              <a:rPr lang="en-IE" dirty="0" smtClean="0"/>
              <a:t>echo '&lt;p&gt;EchoVar3: Pass a value to function : '.$value;  //$value is inside scope of the function</a:t>
            </a:r>
          </a:p>
          <a:p>
            <a:r>
              <a:rPr lang="en-IE" dirty="0" smtClean="0"/>
              <a:t>}</a:t>
            </a:r>
          </a:p>
          <a:p>
            <a:endParaRPr lang="en-IE" dirty="0" smtClean="0"/>
          </a:p>
          <a:p>
            <a:r>
              <a:rPr lang="en-IE" dirty="0" smtClean="0"/>
              <a:t>?&gt;</a:t>
            </a:r>
          </a:p>
          <a:p>
            <a:r>
              <a:rPr lang="en-IE" dirty="0" smtClean="0"/>
              <a:t>&lt;/body&gt;</a:t>
            </a:r>
          </a:p>
          <a:p>
            <a:r>
              <a:rPr lang="en-IE" dirty="0" smtClean="0"/>
              <a:t>&lt;/html&gt; </a:t>
            </a:r>
          </a:p>
          <a:p>
            <a:endParaRPr lang="en-IE" dirty="0" smtClean="0"/>
          </a:p>
          <a:p>
            <a:endParaRPr lang="en-IE" dirty="0" smtClean="0"/>
          </a:p>
          <a:p>
            <a:endParaRPr lang="en-US" dirty="0"/>
          </a:p>
        </p:txBody>
      </p:sp>
      <p:sp>
        <p:nvSpPr>
          <p:cNvPr id="4" name="Slide Number Placeholder 3"/>
          <p:cNvSpPr>
            <a:spLocks noGrp="1"/>
          </p:cNvSpPr>
          <p:nvPr>
            <p:ph type="sldNum" sz="quarter" idx="10"/>
          </p:nvPr>
        </p:nvSpPr>
        <p:spPr/>
        <p:txBody>
          <a:bodyPr/>
          <a:lstStyle/>
          <a:p>
            <a:fld id="{97FCE05E-9645-4672-AD97-0FE0EDC3FCF0}" type="slidenum">
              <a:rPr lang="en-US" smtClean="0"/>
              <a:pPr/>
              <a:t>13</a:t>
            </a:fld>
            <a:endParaRPr lang="en-US"/>
          </a:p>
        </p:txBody>
      </p:sp>
    </p:spTree>
    <p:extLst>
      <p:ext uri="{BB962C8B-B14F-4D97-AF65-F5344CB8AC3E}">
        <p14:creationId xmlns:p14="http://schemas.microsoft.com/office/powerpoint/2010/main" val="4053412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5351E-BC13-48AF-AF16-B910023DAC4A}" type="slidenum">
              <a:rPr lang="en-US"/>
              <a:pPr/>
              <a:t>17</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IE" dirty="0" smtClean="0"/>
              <a:t>&lt;html&gt;&lt;head&gt;</a:t>
            </a:r>
          </a:p>
          <a:p>
            <a:r>
              <a:rPr lang="en-IE" dirty="0" smtClean="0"/>
              <a:t>&lt;title&gt;PHP_SuperGlobal1&lt;/title&gt;</a:t>
            </a:r>
          </a:p>
          <a:p>
            <a:r>
              <a:rPr lang="en-IE" dirty="0" smtClean="0"/>
              <a:t>&lt;/head&gt;</a:t>
            </a:r>
          </a:p>
          <a:p>
            <a:r>
              <a:rPr lang="en-IE" dirty="0" smtClean="0"/>
              <a:t>&lt;body&gt;</a:t>
            </a:r>
          </a:p>
          <a:p>
            <a:r>
              <a:rPr lang="en-IE" dirty="0" smtClean="0"/>
              <a:t>&lt;h1&gt;Get the $_SERVER['REMOTE_ADDR']&lt;/h1&gt;</a:t>
            </a:r>
          </a:p>
          <a:p>
            <a:r>
              <a:rPr lang="en-IE" dirty="0" smtClean="0"/>
              <a:t>&lt;p&gt;This code will display the IP address of the requesting BROWSER</a:t>
            </a:r>
          </a:p>
          <a:p>
            <a:r>
              <a:rPr lang="en-IE" dirty="0" smtClean="0"/>
              <a:t>&lt;p&gt;This can be a useful diagnostic tool.</a:t>
            </a:r>
          </a:p>
          <a:p>
            <a:r>
              <a:rPr lang="en-IE" dirty="0" smtClean="0"/>
              <a:t>&lt;hr&gt;</a:t>
            </a:r>
          </a:p>
          <a:p>
            <a:endParaRPr lang="en-IE" dirty="0" smtClean="0"/>
          </a:p>
          <a:p>
            <a:r>
              <a:rPr lang="en-IE" dirty="0" smtClean="0"/>
              <a:t>&lt;h2&gt;Output NOT Formatted&lt;/h2&gt;</a:t>
            </a:r>
          </a:p>
          <a:p>
            <a:r>
              <a:rPr lang="en-IE" dirty="0" smtClean="0"/>
              <a:t>&lt;p&gt;Your computer IP is :&lt;?</a:t>
            </a:r>
            <a:r>
              <a:rPr lang="en-IE" dirty="0" err="1" smtClean="0"/>
              <a:t>php</a:t>
            </a:r>
            <a:r>
              <a:rPr lang="en-IE" dirty="0" smtClean="0"/>
              <a:t> echo $_SERVER['REMOTE_ADDR'];?&gt;</a:t>
            </a:r>
          </a:p>
          <a:p>
            <a:endParaRPr lang="en-IE" dirty="0" smtClean="0"/>
          </a:p>
          <a:p>
            <a:r>
              <a:rPr lang="en-IE" dirty="0" smtClean="0"/>
              <a:t>&lt;hr&gt;</a:t>
            </a:r>
          </a:p>
          <a:p>
            <a:r>
              <a:rPr lang="en-IE" dirty="0" smtClean="0"/>
              <a:t>&lt;h2&gt;OUTPUT with a bit of styling&lt;/h2&gt;</a:t>
            </a:r>
          </a:p>
          <a:p>
            <a:r>
              <a:rPr lang="en-IE" dirty="0" smtClean="0"/>
              <a:t>&lt;p&gt;This is an example of how PHP can be combined with HTML code to achieve a formatted output.</a:t>
            </a:r>
          </a:p>
          <a:p>
            <a:r>
              <a:rPr lang="en-IE" dirty="0" smtClean="0"/>
              <a:t>&lt;p style="font-size:18px"&gt;Your computer IP is :</a:t>
            </a:r>
          </a:p>
          <a:p>
            <a:r>
              <a:rPr lang="en-IE" dirty="0" smtClean="0"/>
              <a:t>&lt;?</a:t>
            </a:r>
            <a:r>
              <a:rPr lang="en-IE" dirty="0" err="1" smtClean="0"/>
              <a:t>php</a:t>
            </a:r>
            <a:r>
              <a:rPr lang="en-IE" dirty="0" smtClean="0"/>
              <a:t> echo '&lt;font </a:t>
            </a:r>
            <a:r>
              <a:rPr lang="en-IE" dirty="0" err="1" smtClean="0"/>
              <a:t>color</a:t>
            </a:r>
            <a:r>
              <a:rPr lang="en-IE" dirty="0" smtClean="0"/>
              <a:t>="red"&gt;'.$_SERVER['REMOTE_ADDR']."&lt;/font";?&gt;</a:t>
            </a:r>
          </a:p>
          <a:p>
            <a:r>
              <a:rPr lang="en-IE" dirty="0" smtClean="0"/>
              <a:t>&lt;hr&gt;</a:t>
            </a:r>
          </a:p>
          <a:p>
            <a:r>
              <a:rPr lang="en-IE" dirty="0" smtClean="0"/>
              <a:t>&lt;/body&gt;</a:t>
            </a:r>
          </a:p>
          <a:p>
            <a:r>
              <a:rPr lang="en-IE" dirty="0" smtClean="0"/>
              <a:t>&lt;/html&gt; </a:t>
            </a:r>
            <a:endParaRPr lang="en-US" dirty="0" smtClean="0"/>
          </a:p>
        </p:txBody>
      </p:sp>
    </p:spTree>
    <p:extLst>
      <p:ext uri="{BB962C8B-B14F-4D97-AF65-F5344CB8AC3E}">
        <p14:creationId xmlns:p14="http://schemas.microsoft.com/office/powerpoint/2010/main" val="174927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5351E-BC13-48AF-AF16-B910023DAC4A}" type="slidenum">
              <a:rPr lang="en-US"/>
              <a:pPr/>
              <a:t>18</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dirty="0" smtClean="0"/>
              <a:t>&lt;html&gt;</a:t>
            </a:r>
          </a:p>
          <a:p>
            <a:r>
              <a:rPr lang="en-US" dirty="0" smtClean="0"/>
              <a:t>&lt;head&gt;</a:t>
            </a:r>
          </a:p>
          <a:p>
            <a:r>
              <a:rPr lang="en-US" dirty="0" smtClean="0"/>
              <a:t>&lt;title&gt;PHP_SuperGlobal2&lt;/title&gt;</a:t>
            </a:r>
          </a:p>
          <a:p>
            <a:r>
              <a:rPr lang="en-US" dirty="0" smtClean="0"/>
              <a:t>&lt;style type="text/</a:t>
            </a:r>
            <a:r>
              <a:rPr lang="en-US" dirty="0" err="1" smtClean="0"/>
              <a:t>css</a:t>
            </a:r>
            <a:r>
              <a:rPr lang="en-US" dirty="0" smtClean="0"/>
              <a:t>"&gt;</a:t>
            </a:r>
          </a:p>
          <a:p>
            <a:r>
              <a:rPr lang="en-US" dirty="0" smtClean="0"/>
              <a:t>&lt;!--</a:t>
            </a:r>
          </a:p>
          <a:p>
            <a:r>
              <a:rPr lang="en-US" dirty="0" smtClean="0"/>
              <a:t>body, table { font:12px </a:t>
            </a:r>
            <a:r>
              <a:rPr lang="en-US" dirty="0" err="1" smtClean="0"/>
              <a:t>Verdana,Arial,Helvetica,sans</a:t>
            </a:r>
            <a:r>
              <a:rPr lang="en-US" dirty="0" smtClean="0"/>
              <a:t>-serif}</a:t>
            </a:r>
          </a:p>
          <a:p>
            <a:r>
              <a:rPr lang="en-US" dirty="0" err="1" smtClean="0"/>
              <a:t>tr.Light</a:t>
            </a:r>
            <a:r>
              <a:rPr lang="en-US" dirty="0" smtClean="0"/>
              <a:t> { background-color:#F9F9F9 }</a:t>
            </a:r>
          </a:p>
          <a:p>
            <a:r>
              <a:rPr lang="en-US" dirty="0" err="1" smtClean="0"/>
              <a:t>tr.Dark</a:t>
            </a:r>
            <a:r>
              <a:rPr lang="en-US" dirty="0" smtClean="0"/>
              <a:t> { background-color:#C0C0A0 }</a:t>
            </a:r>
          </a:p>
          <a:p>
            <a:r>
              <a:rPr lang="en-US" dirty="0" err="1" smtClean="0"/>
              <a:t>tr.Pink</a:t>
            </a:r>
            <a:r>
              <a:rPr lang="en-US" dirty="0" smtClean="0"/>
              <a:t> { background-color:#EEE0E0; border: solid 1px}</a:t>
            </a:r>
          </a:p>
          <a:p>
            <a:r>
              <a:rPr lang="en-US" dirty="0" smtClean="0"/>
              <a:t>--&gt;</a:t>
            </a:r>
          </a:p>
          <a:p>
            <a:r>
              <a:rPr lang="en-US" dirty="0" smtClean="0"/>
              <a:t>&lt;/style&gt;</a:t>
            </a:r>
          </a:p>
          <a:p>
            <a:r>
              <a:rPr lang="en-US" dirty="0" smtClean="0"/>
              <a:t>&lt;/head&gt;</a:t>
            </a:r>
          </a:p>
          <a:p>
            <a:endParaRPr lang="en-US" dirty="0" smtClean="0"/>
          </a:p>
          <a:p>
            <a:r>
              <a:rPr lang="en-US" dirty="0" smtClean="0"/>
              <a:t>&lt;body&gt;</a:t>
            </a:r>
          </a:p>
          <a:p>
            <a:r>
              <a:rPr lang="en-US" dirty="0" smtClean="0"/>
              <a:t>&lt;h2&gt;PHP SERVER SUPER GLOBAL - Full list of values&lt;/h2&gt;</a:t>
            </a:r>
          </a:p>
          <a:p>
            <a:r>
              <a:rPr lang="en-US" dirty="0" smtClean="0"/>
              <a:t>&lt;p&gt;The following table shows a full list of the values held in the $_SERVER[] array. </a:t>
            </a:r>
          </a:p>
          <a:p>
            <a:r>
              <a:rPr lang="en-US" dirty="0" smtClean="0"/>
              <a:t>&lt;p&gt;The PHP $_SERVER SUPER_GLOBAL array contains holds a lot of information regarding the server and the REQEST_URI.</a:t>
            </a:r>
          </a:p>
          <a:p>
            <a:r>
              <a:rPr lang="en-US" dirty="0" smtClean="0"/>
              <a:t>&lt;p&gt;This </a:t>
            </a:r>
            <a:r>
              <a:rPr lang="en-US" dirty="0" err="1" smtClean="0"/>
              <a:t>php</a:t>
            </a:r>
            <a:r>
              <a:rPr lang="en-US" dirty="0" smtClean="0"/>
              <a:t> file can be used as a diagnostic tool</a:t>
            </a:r>
          </a:p>
          <a:p>
            <a:r>
              <a:rPr lang="en-US" dirty="0" smtClean="0"/>
              <a:t>&lt;</a:t>
            </a:r>
            <a:r>
              <a:rPr lang="en-US" dirty="0" err="1" smtClean="0"/>
              <a:t>br</a:t>
            </a:r>
            <a:r>
              <a:rPr lang="en-US" dirty="0" smtClean="0"/>
              <a:t>&gt;&lt;</a:t>
            </a:r>
            <a:r>
              <a:rPr lang="en-US" dirty="0" err="1" smtClean="0"/>
              <a:t>br</a:t>
            </a:r>
            <a:r>
              <a:rPr lang="en-US" dirty="0" smtClean="0"/>
              <a:t>&gt;&lt;</a:t>
            </a:r>
            <a:r>
              <a:rPr lang="en-US" dirty="0" err="1" smtClean="0"/>
              <a:t>br</a:t>
            </a:r>
            <a:r>
              <a:rPr lang="en-US" dirty="0" smtClean="0"/>
              <a:t>&gt;</a:t>
            </a:r>
          </a:p>
          <a:p>
            <a:endParaRPr lang="en-US" dirty="0" smtClean="0"/>
          </a:p>
          <a:p>
            <a:r>
              <a:rPr lang="en-US" dirty="0" smtClean="0"/>
              <a:t>&lt;table border="1" </a:t>
            </a:r>
            <a:r>
              <a:rPr lang="en-US" dirty="0" err="1" smtClean="0"/>
              <a:t>cellspacing</a:t>
            </a:r>
            <a:r>
              <a:rPr lang="en-US" dirty="0" smtClean="0"/>
              <a:t>="2"&gt;</a:t>
            </a:r>
          </a:p>
          <a:p>
            <a:r>
              <a:rPr lang="en-US" dirty="0" smtClean="0"/>
              <a:t>&lt;</a:t>
            </a:r>
            <a:r>
              <a:rPr lang="en-US" dirty="0" err="1" smtClean="0"/>
              <a:t>tbody</a:t>
            </a:r>
            <a:r>
              <a:rPr lang="en-US" dirty="0" smtClean="0"/>
              <a:t>&gt;</a:t>
            </a:r>
          </a:p>
          <a:p>
            <a:r>
              <a:rPr lang="en-US" dirty="0" smtClean="0"/>
              <a:t>&lt;</a:t>
            </a:r>
            <a:r>
              <a:rPr lang="en-US" dirty="0" err="1" smtClean="0"/>
              <a:t>tr</a:t>
            </a:r>
            <a:r>
              <a:rPr lang="en-US" dirty="0" smtClean="0"/>
              <a:t> class="Pink"&gt;</a:t>
            </a:r>
          </a:p>
          <a:p>
            <a:r>
              <a:rPr lang="en-US" dirty="0" smtClean="0"/>
              <a:t>&lt;</a:t>
            </a:r>
            <a:r>
              <a:rPr lang="en-US" dirty="0" err="1" smtClean="0"/>
              <a:t>th</a:t>
            </a:r>
            <a:r>
              <a:rPr lang="en-US" dirty="0" smtClean="0"/>
              <a:t>&gt;&lt;h2&gt;Server variable&lt;/h2&gt;&lt;/</a:t>
            </a:r>
            <a:r>
              <a:rPr lang="en-US" dirty="0" err="1" smtClean="0"/>
              <a:t>th</a:t>
            </a:r>
            <a:r>
              <a:rPr lang="en-US" dirty="0" smtClean="0"/>
              <a:t>&gt;&lt;</a:t>
            </a:r>
            <a:r>
              <a:rPr lang="en-US" dirty="0" err="1" smtClean="0"/>
              <a:t>th</a:t>
            </a:r>
            <a:r>
              <a:rPr lang="en-US" dirty="0" smtClean="0"/>
              <a:t>&gt;&lt;h2&gt;Value&lt;/h2&gt;&lt;/</a:t>
            </a:r>
            <a:r>
              <a:rPr lang="en-US" dirty="0" err="1" smtClean="0"/>
              <a:t>th</a:t>
            </a:r>
            <a:r>
              <a:rPr lang="en-US" dirty="0" smtClean="0"/>
              <a:t>&gt;&lt;/</a:t>
            </a:r>
            <a:r>
              <a:rPr lang="en-US" dirty="0" err="1" smtClean="0"/>
              <a:t>tr</a:t>
            </a:r>
            <a:r>
              <a:rPr lang="en-US" dirty="0" smtClean="0"/>
              <a:t>&gt;</a:t>
            </a:r>
          </a:p>
          <a:p>
            <a:r>
              <a:rPr lang="en-US" dirty="0" smtClean="0"/>
              <a:t>&lt;?</a:t>
            </a:r>
            <a:r>
              <a:rPr lang="en-US" dirty="0" err="1" smtClean="0"/>
              <a:t>php</a:t>
            </a:r>
            <a:endParaRPr lang="en-US" dirty="0" smtClean="0"/>
          </a:p>
          <a:p>
            <a:r>
              <a:rPr lang="en-US" dirty="0" smtClean="0"/>
              <a:t>$colors = array('Dark', 'Light'); //an array containing 2 values</a:t>
            </a:r>
          </a:p>
          <a:p>
            <a:r>
              <a:rPr lang="en-US" dirty="0" smtClean="0"/>
              <a:t>$</a:t>
            </a:r>
            <a:r>
              <a:rPr lang="en-US" dirty="0" err="1" smtClean="0"/>
              <a:t>i</a:t>
            </a:r>
            <a:r>
              <a:rPr lang="en-US" dirty="0" smtClean="0"/>
              <a:t>=0;  //loop counter</a:t>
            </a:r>
          </a:p>
          <a:p>
            <a:endParaRPr lang="en-US" dirty="0" smtClean="0"/>
          </a:p>
          <a:p>
            <a:r>
              <a:rPr lang="en-US" dirty="0" smtClean="0"/>
              <a:t>//use '</a:t>
            </a:r>
            <a:r>
              <a:rPr lang="en-US" dirty="0" err="1" smtClean="0"/>
              <a:t>foreach</a:t>
            </a:r>
            <a:r>
              <a:rPr lang="en-US" dirty="0" smtClean="0"/>
              <a:t>' iterate through the $_SERVER array</a:t>
            </a:r>
          </a:p>
          <a:p>
            <a:r>
              <a:rPr lang="en-US" dirty="0" err="1" smtClean="0"/>
              <a:t>foreach</a:t>
            </a:r>
            <a:r>
              <a:rPr lang="en-US" dirty="0" smtClean="0"/>
              <a:t>($_SERVER as $key=&gt;$value) //see PHP manual: http://ie.php.net/manual/en/control-structures.foreach.php</a:t>
            </a:r>
          </a:p>
          <a:p>
            <a:r>
              <a:rPr lang="en-US" dirty="0" smtClean="0"/>
              <a:t>    {</a:t>
            </a:r>
          </a:p>
          <a:p>
            <a:r>
              <a:rPr lang="en-US" dirty="0" smtClean="0"/>
              <a:t>   echo '&lt;</a:t>
            </a:r>
            <a:r>
              <a:rPr lang="en-US" dirty="0" err="1" smtClean="0"/>
              <a:t>tr</a:t>
            </a:r>
            <a:r>
              <a:rPr lang="en-US" dirty="0" smtClean="0"/>
              <a:t> class="'.$colors[$</a:t>
            </a:r>
            <a:r>
              <a:rPr lang="en-US" dirty="0" err="1" smtClean="0"/>
              <a:t>i</a:t>
            </a:r>
            <a:r>
              <a:rPr lang="en-US" dirty="0" smtClean="0"/>
              <a:t>++ % 2].'"&gt;'; //see PHP manual: http://ie.php.net/manual/en/language.operators.arithmetic.php</a:t>
            </a:r>
          </a:p>
          <a:p>
            <a:r>
              <a:rPr lang="en-US" dirty="0" smtClean="0"/>
              <a:t>   echo '&lt;td&gt;&lt;b&gt;$_SERVER[\''.$key.'\']&lt;/b&gt;&lt;/td&gt;';</a:t>
            </a:r>
          </a:p>
          <a:p>
            <a:r>
              <a:rPr lang="en-US" dirty="0" smtClean="0"/>
              <a:t>   echo '&lt;td&gt;'.$value.'&lt;/td&gt;&lt;/</a:t>
            </a:r>
            <a:r>
              <a:rPr lang="en-US" dirty="0" err="1" smtClean="0"/>
              <a:t>tr</a:t>
            </a:r>
            <a:r>
              <a:rPr lang="en-US" dirty="0" smtClean="0"/>
              <a:t>&gt;';</a:t>
            </a:r>
          </a:p>
          <a:p>
            <a:r>
              <a:rPr lang="en-US" dirty="0" smtClean="0"/>
              <a:t>    }</a:t>
            </a:r>
          </a:p>
          <a:p>
            <a:r>
              <a:rPr lang="en-US" dirty="0" smtClean="0"/>
              <a:t>?&gt;</a:t>
            </a:r>
          </a:p>
          <a:p>
            <a:r>
              <a:rPr lang="en-US" dirty="0" smtClean="0"/>
              <a:t>&lt;/</a:t>
            </a:r>
            <a:r>
              <a:rPr lang="en-US" dirty="0" err="1" smtClean="0"/>
              <a:t>tbody</a:t>
            </a:r>
            <a:r>
              <a:rPr lang="en-US" dirty="0" smtClean="0"/>
              <a:t>&gt;</a:t>
            </a:r>
          </a:p>
          <a:p>
            <a:r>
              <a:rPr lang="en-US" dirty="0" smtClean="0"/>
              <a:t>&lt;/table&gt;</a:t>
            </a:r>
          </a:p>
          <a:p>
            <a:endParaRPr lang="en-US" dirty="0" smtClean="0"/>
          </a:p>
          <a:p>
            <a:endParaRPr lang="en-US" dirty="0" smtClean="0"/>
          </a:p>
          <a:p>
            <a:r>
              <a:rPr lang="en-US" dirty="0" smtClean="0"/>
              <a:t>&lt;/body&gt;&lt;/html&gt;</a:t>
            </a:r>
          </a:p>
          <a:p>
            <a:endParaRPr lang="en-US" dirty="0" smtClean="0"/>
          </a:p>
          <a:p>
            <a:endParaRPr lang="en-US" dirty="0" smtClean="0"/>
          </a:p>
        </p:txBody>
      </p:sp>
    </p:spTree>
    <p:extLst>
      <p:ext uri="{BB962C8B-B14F-4D97-AF65-F5344CB8AC3E}">
        <p14:creationId xmlns:p14="http://schemas.microsoft.com/office/powerpoint/2010/main" val="204528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84CD6-BBEE-4A01-AB0D-17A012430DEE}" type="slidenum">
              <a:rPr lang="en-US"/>
              <a:pPr/>
              <a:t>19</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IE" dirty="0" smtClean="0"/>
              <a:t>&lt;html&gt;</a:t>
            </a:r>
          </a:p>
          <a:p>
            <a:r>
              <a:rPr lang="en-IE" dirty="0" smtClean="0"/>
              <a:t>&lt;head&gt;</a:t>
            </a:r>
          </a:p>
          <a:p>
            <a:r>
              <a:rPr lang="en-IE" dirty="0" smtClean="0"/>
              <a:t>&lt;title&gt;</a:t>
            </a:r>
            <a:r>
              <a:rPr lang="en-IE" dirty="0" err="1" smtClean="0"/>
              <a:t>PHP_SuperGet</a:t>
            </a:r>
            <a:r>
              <a:rPr lang="en-IE" dirty="0" smtClean="0"/>
              <a:t>&lt;/title&gt;</a:t>
            </a:r>
          </a:p>
          <a:p>
            <a:r>
              <a:rPr lang="en-IE" dirty="0" smtClean="0"/>
              <a:t>&lt;style type="text/</a:t>
            </a:r>
            <a:r>
              <a:rPr lang="en-IE" dirty="0" err="1" smtClean="0"/>
              <a:t>css</a:t>
            </a:r>
            <a:r>
              <a:rPr lang="en-IE" dirty="0" smtClean="0"/>
              <a:t>"&gt;</a:t>
            </a:r>
          </a:p>
          <a:p>
            <a:r>
              <a:rPr lang="en-IE" dirty="0" smtClean="0"/>
              <a:t>&lt;!--</a:t>
            </a:r>
          </a:p>
          <a:p>
            <a:r>
              <a:rPr lang="en-IE" dirty="0" smtClean="0"/>
              <a:t>body, table { font:12px </a:t>
            </a:r>
            <a:r>
              <a:rPr lang="en-IE" dirty="0" err="1" smtClean="0"/>
              <a:t>Verdana,Arial,Helvetica,sans</a:t>
            </a:r>
            <a:r>
              <a:rPr lang="en-IE" dirty="0" smtClean="0"/>
              <a:t>-serif}</a:t>
            </a:r>
          </a:p>
          <a:p>
            <a:r>
              <a:rPr lang="en-IE" dirty="0" err="1" smtClean="0"/>
              <a:t>tr.Light</a:t>
            </a:r>
            <a:r>
              <a:rPr lang="en-IE" dirty="0" smtClean="0"/>
              <a:t> { background-</a:t>
            </a:r>
            <a:r>
              <a:rPr lang="en-IE" dirty="0" err="1" smtClean="0"/>
              <a:t>color</a:t>
            </a:r>
            <a:r>
              <a:rPr lang="en-IE" dirty="0" smtClean="0"/>
              <a:t>:#F9F9F9 }</a:t>
            </a:r>
          </a:p>
          <a:p>
            <a:r>
              <a:rPr lang="en-IE" dirty="0" err="1" smtClean="0"/>
              <a:t>tr.Dark</a:t>
            </a:r>
            <a:r>
              <a:rPr lang="en-IE" dirty="0" smtClean="0"/>
              <a:t> { background-</a:t>
            </a:r>
            <a:r>
              <a:rPr lang="en-IE" dirty="0" err="1" smtClean="0"/>
              <a:t>color</a:t>
            </a:r>
            <a:r>
              <a:rPr lang="en-IE" dirty="0" smtClean="0"/>
              <a:t>:#C0C0A0 }</a:t>
            </a:r>
          </a:p>
          <a:p>
            <a:r>
              <a:rPr lang="en-IE" dirty="0" err="1" smtClean="0"/>
              <a:t>tr.Pink</a:t>
            </a:r>
            <a:r>
              <a:rPr lang="en-IE" dirty="0" smtClean="0"/>
              <a:t> { background-</a:t>
            </a:r>
            <a:r>
              <a:rPr lang="en-IE" dirty="0" err="1" smtClean="0"/>
              <a:t>color</a:t>
            </a:r>
            <a:r>
              <a:rPr lang="en-IE" dirty="0" smtClean="0"/>
              <a:t>:#EEE0E0; border: solid 1px}</a:t>
            </a:r>
          </a:p>
          <a:p>
            <a:r>
              <a:rPr lang="en-IE" dirty="0" smtClean="0"/>
              <a:t>--&gt;</a:t>
            </a:r>
          </a:p>
          <a:p>
            <a:r>
              <a:rPr lang="en-IE" dirty="0" smtClean="0"/>
              <a:t>&lt;/style&gt;</a:t>
            </a:r>
          </a:p>
          <a:p>
            <a:r>
              <a:rPr lang="en-IE" dirty="0" smtClean="0"/>
              <a:t>&lt;/head&gt;</a:t>
            </a:r>
          </a:p>
          <a:p>
            <a:r>
              <a:rPr lang="en-IE" dirty="0" smtClean="0"/>
              <a:t>&lt;body&gt;</a:t>
            </a:r>
          </a:p>
          <a:p>
            <a:r>
              <a:rPr lang="en-IE" dirty="0" smtClean="0"/>
              <a:t>&lt;h1&gt;Accessing the $_GET </a:t>
            </a:r>
            <a:r>
              <a:rPr lang="en-IE" dirty="0" err="1" smtClean="0"/>
              <a:t>superglobal</a:t>
            </a:r>
            <a:r>
              <a:rPr lang="en-IE" dirty="0" smtClean="0"/>
              <a:t>&lt;/h1&gt;</a:t>
            </a:r>
          </a:p>
          <a:p>
            <a:endParaRPr lang="en-IE" dirty="0" smtClean="0"/>
          </a:p>
          <a:p>
            <a:r>
              <a:rPr lang="en-IE" dirty="0" smtClean="0"/>
              <a:t>&lt;h3&gt;Using values retrieved from $_GET&lt;/h3&gt;</a:t>
            </a:r>
          </a:p>
          <a:p>
            <a:r>
              <a:rPr lang="en-IE" dirty="0" smtClean="0"/>
              <a:t>&lt;?</a:t>
            </a:r>
            <a:r>
              <a:rPr lang="en-IE" dirty="0" err="1" smtClean="0"/>
              <a:t>php</a:t>
            </a:r>
            <a:endParaRPr lang="en-IE" dirty="0" smtClean="0"/>
          </a:p>
          <a:p>
            <a:r>
              <a:rPr lang="en-IE" dirty="0" smtClean="0"/>
              <a:t>echo "The course title is: &lt;font </a:t>
            </a:r>
            <a:r>
              <a:rPr lang="en-IE" dirty="0" err="1" smtClean="0"/>
              <a:t>color</a:t>
            </a:r>
            <a:r>
              <a:rPr lang="en-IE" dirty="0" smtClean="0"/>
              <a:t>='RED'&gt; {$_GET['course']} &lt;/font&gt;&lt;</a:t>
            </a:r>
            <a:r>
              <a:rPr lang="en-IE" dirty="0" err="1" smtClean="0"/>
              <a:t>br</a:t>
            </a:r>
            <a:r>
              <a:rPr lang="en-IE" dirty="0" smtClean="0"/>
              <a:t>&gt;";</a:t>
            </a:r>
          </a:p>
          <a:p>
            <a:r>
              <a:rPr lang="en-IE" dirty="0" smtClean="0"/>
              <a:t>echo "The module name is: &lt;font </a:t>
            </a:r>
            <a:r>
              <a:rPr lang="en-IE" dirty="0" err="1" smtClean="0"/>
              <a:t>color</a:t>
            </a:r>
            <a:r>
              <a:rPr lang="en-IE" dirty="0" smtClean="0"/>
              <a:t>='RED'&gt;{$_GET['module']}&lt;/font&gt;";</a:t>
            </a:r>
          </a:p>
          <a:p>
            <a:r>
              <a:rPr lang="en-IE" dirty="0" smtClean="0"/>
              <a:t>?&gt;</a:t>
            </a:r>
          </a:p>
          <a:p>
            <a:endParaRPr lang="en-IE" dirty="0" smtClean="0"/>
          </a:p>
          <a:p>
            <a:r>
              <a:rPr lang="en-IE" dirty="0" smtClean="0"/>
              <a:t>&lt;hr&gt;</a:t>
            </a:r>
          </a:p>
          <a:p>
            <a:endParaRPr lang="en-IE" dirty="0" smtClean="0"/>
          </a:p>
          <a:p>
            <a:r>
              <a:rPr lang="en-IE" dirty="0" smtClean="0"/>
              <a:t>&lt;h3&gt;Instructions to use&lt;/h3&gt;</a:t>
            </a:r>
          </a:p>
          <a:p>
            <a:r>
              <a:rPr lang="en-IE" dirty="0" smtClean="0"/>
              <a:t>&lt;p&gt;The $_GET is a way of passing user input data to the web server and PHP processor through the URL.</a:t>
            </a:r>
          </a:p>
          <a:p>
            <a:r>
              <a:rPr lang="en-IE" dirty="0" smtClean="0"/>
              <a:t>&lt;p&gt;The data is passed as part of the URL as shown in the following example:</a:t>
            </a:r>
          </a:p>
          <a:p>
            <a:endParaRPr lang="en-IE" dirty="0" smtClean="0"/>
          </a:p>
          <a:p>
            <a:r>
              <a:rPr lang="en-IE" dirty="0" smtClean="0"/>
              <a:t>&lt;p&gt;</a:t>
            </a:r>
          </a:p>
          <a:p>
            <a:r>
              <a:rPr lang="en-IE" dirty="0" smtClean="0"/>
              <a:t>URI = http://localhost:8088/Koxxxxxx/T01/L03/PHP_SuperGet.php?course=Software%20Development&amp;module=Database%20Systems</a:t>
            </a:r>
          </a:p>
          <a:p>
            <a:endParaRPr lang="en-IE" dirty="0" smtClean="0"/>
          </a:p>
          <a:p>
            <a:r>
              <a:rPr lang="en-IE" dirty="0" smtClean="0"/>
              <a:t>&lt;p&gt;</a:t>
            </a:r>
          </a:p>
          <a:p>
            <a:r>
              <a:rPr lang="en-IE" dirty="0" smtClean="0"/>
              <a:t>Where 'port' and 'path' are the ones used by your web server.</a:t>
            </a:r>
          </a:p>
          <a:p>
            <a:r>
              <a:rPr lang="en-IE" dirty="0" smtClean="0"/>
              <a:t>&lt;p&gt;</a:t>
            </a:r>
          </a:p>
          <a:p>
            <a:r>
              <a:rPr lang="en-IE" dirty="0" smtClean="0"/>
              <a:t>After the question mark (?) - 'course' and 'module' are the variable names used to identify the $_GET array elements. </a:t>
            </a:r>
          </a:p>
          <a:p>
            <a:r>
              <a:rPr lang="en-IE" dirty="0" smtClean="0"/>
              <a:t>&lt;p&gt;</a:t>
            </a:r>
          </a:p>
          <a:p>
            <a:r>
              <a:rPr lang="en-IE" dirty="0" smtClean="0"/>
              <a:t>After the equals sign (=) is the actual data you are passing through the URL. The symbol '&amp;' separates the variables and the character string '%20' is used whenever a space is required.</a:t>
            </a:r>
          </a:p>
          <a:p>
            <a:endParaRPr lang="en-IE" dirty="0" smtClean="0"/>
          </a:p>
          <a:p>
            <a:r>
              <a:rPr lang="en-IE" dirty="0" smtClean="0"/>
              <a:t>&lt;p&gt;</a:t>
            </a:r>
          </a:p>
          <a:p>
            <a:r>
              <a:rPr lang="en-IE" dirty="0" smtClean="0"/>
              <a:t>Enter the above URL and pass values to it after the  '=' sign. </a:t>
            </a:r>
          </a:p>
          <a:p>
            <a:endParaRPr lang="en-IE" dirty="0" smtClean="0"/>
          </a:p>
          <a:p>
            <a:r>
              <a:rPr lang="en-IE" dirty="0" smtClean="0"/>
              <a:t>&lt;hr&gt;</a:t>
            </a:r>
          </a:p>
          <a:p>
            <a:r>
              <a:rPr lang="en-IE" dirty="0" smtClean="0"/>
              <a:t>&lt;h3&gt;Full dump of the $_GET array:&lt;/h3&gt;</a:t>
            </a:r>
          </a:p>
          <a:p>
            <a:r>
              <a:rPr lang="en-IE" dirty="0" smtClean="0"/>
              <a:t>&lt;table border="1" </a:t>
            </a:r>
            <a:r>
              <a:rPr lang="en-IE" dirty="0" err="1" smtClean="0"/>
              <a:t>cellspacing</a:t>
            </a:r>
            <a:r>
              <a:rPr lang="en-IE" dirty="0" smtClean="0"/>
              <a:t>="2"&gt;</a:t>
            </a:r>
          </a:p>
          <a:p>
            <a:r>
              <a:rPr lang="en-IE" dirty="0" smtClean="0"/>
              <a:t>&lt;</a:t>
            </a:r>
            <a:r>
              <a:rPr lang="en-IE" dirty="0" err="1" smtClean="0"/>
              <a:t>tbody</a:t>
            </a:r>
            <a:r>
              <a:rPr lang="en-IE" dirty="0" smtClean="0"/>
              <a:t>&gt;</a:t>
            </a:r>
          </a:p>
          <a:p>
            <a:r>
              <a:rPr lang="en-IE" dirty="0" smtClean="0"/>
              <a:t>&lt;</a:t>
            </a:r>
            <a:r>
              <a:rPr lang="en-IE" dirty="0" err="1" smtClean="0"/>
              <a:t>tr</a:t>
            </a:r>
            <a:r>
              <a:rPr lang="en-IE" dirty="0" smtClean="0"/>
              <a:t> class="Pink"&gt;</a:t>
            </a:r>
          </a:p>
          <a:p>
            <a:r>
              <a:rPr lang="en-IE" dirty="0" smtClean="0"/>
              <a:t>&lt;</a:t>
            </a:r>
            <a:r>
              <a:rPr lang="en-IE" dirty="0" err="1" smtClean="0"/>
              <a:t>th</a:t>
            </a:r>
            <a:r>
              <a:rPr lang="en-IE" dirty="0" smtClean="0"/>
              <a:t>&gt;&lt;h2&gt;Server variable&lt;/h2&gt;&lt;/</a:t>
            </a:r>
            <a:r>
              <a:rPr lang="en-IE" dirty="0" err="1" smtClean="0"/>
              <a:t>th</a:t>
            </a:r>
            <a:r>
              <a:rPr lang="en-IE" dirty="0" smtClean="0"/>
              <a:t>&gt;&lt;</a:t>
            </a:r>
            <a:r>
              <a:rPr lang="en-IE" dirty="0" err="1" smtClean="0"/>
              <a:t>th</a:t>
            </a:r>
            <a:r>
              <a:rPr lang="en-IE" dirty="0" smtClean="0"/>
              <a:t>&gt;&lt;h2&gt;Value&lt;/h2&gt;&lt;/</a:t>
            </a:r>
            <a:r>
              <a:rPr lang="en-IE" dirty="0" err="1" smtClean="0"/>
              <a:t>th</a:t>
            </a:r>
            <a:r>
              <a:rPr lang="en-IE" dirty="0" smtClean="0"/>
              <a:t>&gt;&lt;/</a:t>
            </a:r>
            <a:r>
              <a:rPr lang="en-IE" dirty="0" err="1" smtClean="0"/>
              <a:t>tr</a:t>
            </a:r>
            <a:r>
              <a:rPr lang="en-IE" dirty="0" smtClean="0"/>
              <a:t>&gt;</a:t>
            </a:r>
          </a:p>
          <a:p>
            <a:r>
              <a:rPr lang="en-IE" dirty="0" smtClean="0"/>
              <a:t>&lt;?</a:t>
            </a:r>
            <a:r>
              <a:rPr lang="en-IE" dirty="0" err="1" smtClean="0"/>
              <a:t>php</a:t>
            </a:r>
            <a:endParaRPr lang="en-IE" dirty="0" smtClean="0"/>
          </a:p>
          <a:p>
            <a:r>
              <a:rPr lang="en-IE" dirty="0" smtClean="0"/>
              <a:t>$</a:t>
            </a:r>
            <a:r>
              <a:rPr lang="en-IE" dirty="0" err="1" smtClean="0"/>
              <a:t>colors</a:t>
            </a:r>
            <a:r>
              <a:rPr lang="en-IE" dirty="0" smtClean="0"/>
              <a:t> = array('Dark', 'Light'); //an array containing 2 values</a:t>
            </a:r>
          </a:p>
          <a:p>
            <a:r>
              <a:rPr lang="en-IE" dirty="0" smtClean="0"/>
              <a:t>$</a:t>
            </a:r>
            <a:r>
              <a:rPr lang="en-IE" dirty="0" err="1" smtClean="0"/>
              <a:t>i</a:t>
            </a:r>
            <a:r>
              <a:rPr lang="en-IE" dirty="0" smtClean="0"/>
              <a:t>=0;  //loop counter</a:t>
            </a:r>
          </a:p>
          <a:p>
            <a:endParaRPr lang="en-IE" dirty="0" smtClean="0"/>
          </a:p>
          <a:p>
            <a:r>
              <a:rPr lang="en-IE" dirty="0" smtClean="0"/>
              <a:t>//use '</a:t>
            </a:r>
            <a:r>
              <a:rPr lang="en-IE" dirty="0" err="1" smtClean="0"/>
              <a:t>foreach</a:t>
            </a:r>
            <a:r>
              <a:rPr lang="en-IE" dirty="0" smtClean="0"/>
              <a:t>' iterate through the array</a:t>
            </a:r>
          </a:p>
          <a:p>
            <a:r>
              <a:rPr lang="en-IE" dirty="0" err="1" smtClean="0"/>
              <a:t>foreach</a:t>
            </a:r>
            <a:r>
              <a:rPr lang="en-IE" dirty="0" smtClean="0"/>
              <a:t>($_GET as $key=&gt;$value) //see PHP manual: http://ie.php.net/manual/en/control-structures.foreach.php</a:t>
            </a:r>
          </a:p>
          <a:p>
            <a:r>
              <a:rPr lang="en-IE" dirty="0" smtClean="0"/>
              <a:t>    {</a:t>
            </a:r>
          </a:p>
          <a:p>
            <a:r>
              <a:rPr lang="en-IE" dirty="0" smtClean="0"/>
              <a:t>   echo '&lt;</a:t>
            </a:r>
            <a:r>
              <a:rPr lang="en-IE" dirty="0" err="1" smtClean="0"/>
              <a:t>tr</a:t>
            </a:r>
            <a:r>
              <a:rPr lang="en-IE" dirty="0" smtClean="0"/>
              <a:t> class="'.$</a:t>
            </a:r>
            <a:r>
              <a:rPr lang="en-IE" dirty="0" err="1" smtClean="0"/>
              <a:t>colors</a:t>
            </a:r>
            <a:r>
              <a:rPr lang="en-IE" dirty="0" smtClean="0"/>
              <a:t>[$</a:t>
            </a:r>
            <a:r>
              <a:rPr lang="en-IE" dirty="0" err="1" smtClean="0"/>
              <a:t>i</a:t>
            </a:r>
            <a:r>
              <a:rPr lang="en-IE" dirty="0" smtClean="0"/>
              <a:t>++ % 2].'"&gt;'; //see PHP manual: http://ie.php.net/manual/en/language.operators.arithmetic.php</a:t>
            </a:r>
          </a:p>
          <a:p>
            <a:r>
              <a:rPr lang="en-IE" dirty="0" smtClean="0"/>
              <a:t>   echo '&lt;td&gt;&lt;b&gt;$_SERVER[\''.$key.'\']&lt;/b&gt;&lt;/td&gt;';</a:t>
            </a:r>
          </a:p>
          <a:p>
            <a:r>
              <a:rPr lang="en-IE" dirty="0" smtClean="0"/>
              <a:t>   echo '&lt;td&gt;'.$value.'&lt;/td&gt;&lt;/</a:t>
            </a:r>
            <a:r>
              <a:rPr lang="en-IE" dirty="0" err="1" smtClean="0"/>
              <a:t>tr</a:t>
            </a:r>
            <a:r>
              <a:rPr lang="en-IE" dirty="0" smtClean="0"/>
              <a:t>&gt;';</a:t>
            </a:r>
          </a:p>
          <a:p>
            <a:r>
              <a:rPr lang="en-IE" dirty="0" smtClean="0"/>
              <a:t>    }</a:t>
            </a:r>
          </a:p>
          <a:p>
            <a:r>
              <a:rPr lang="en-IE" dirty="0" smtClean="0"/>
              <a:t>?&gt;</a:t>
            </a:r>
          </a:p>
          <a:p>
            <a:r>
              <a:rPr lang="en-IE" dirty="0" smtClean="0"/>
              <a:t>&lt;/</a:t>
            </a:r>
            <a:r>
              <a:rPr lang="en-IE" dirty="0" err="1" smtClean="0"/>
              <a:t>tbody</a:t>
            </a:r>
            <a:r>
              <a:rPr lang="en-IE" dirty="0" smtClean="0"/>
              <a:t>&gt;</a:t>
            </a:r>
          </a:p>
          <a:p>
            <a:r>
              <a:rPr lang="en-IE" dirty="0" smtClean="0"/>
              <a:t>&lt;/table&gt;</a:t>
            </a:r>
          </a:p>
          <a:p>
            <a:r>
              <a:rPr lang="en-IE" dirty="0" smtClean="0"/>
              <a:t>&lt;/body&gt;</a:t>
            </a:r>
          </a:p>
          <a:p>
            <a:r>
              <a:rPr lang="en-IE" dirty="0" smtClean="0"/>
              <a:t>&lt;/html&gt; </a:t>
            </a:r>
          </a:p>
        </p:txBody>
      </p:sp>
    </p:spTree>
    <p:extLst>
      <p:ext uri="{BB962C8B-B14F-4D97-AF65-F5344CB8AC3E}">
        <p14:creationId xmlns:p14="http://schemas.microsoft.com/office/powerpoint/2010/main" val="362498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D322096B-25B5-4421-9EE9-0E6FCCAC45D7}"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
        <p:nvSpPr>
          <p:cNvPr id="20" name="Text Box 9"/>
          <p:cNvSpPr txBox="1">
            <a:spLocks noChangeArrowheads="1"/>
          </p:cNvSpPr>
          <p:nvPr userDrawn="1"/>
        </p:nvSpPr>
        <p:spPr bwMode="auto">
          <a:xfrm rot="16200000">
            <a:off x="8591550" y="338138"/>
            <a:ext cx="890588" cy="214312"/>
          </a:xfrm>
          <a:prstGeom prst="rect">
            <a:avLst/>
          </a:prstGeom>
          <a:noFill/>
          <a:ln w="9525">
            <a:noFill/>
            <a:miter lim="800000"/>
            <a:headEnd/>
            <a:tailEnd/>
          </a:ln>
          <a:effectLst/>
        </p:spPr>
        <p:txBody>
          <a:bodyPr wrap="none">
            <a:spAutoFit/>
          </a:bodyPr>
          <a:lstStyle/>
          <a:p>
            <a:pPr>
              <a:defRPr/>
            </a:pPr>
            <a:r>
              <a:rPr lang="en-US" sz="800">
                <a:solidFill>
                  <a:srgbClr val="FF3300"/>
                </a:solidFill>
                <a:cs typeface="Times New Roman" pitchFamily="18" charset="0"/>
              </a:rPr>
              <a:t>© </a:t>
            </a:r>
            <a:r>
              <a:rPr lang="en-IE" sz="800">
                <a:solidFill>
                  <a:srgbClr val="FF3300"/>
                </a:solidFill>
              </a:rPr>
              <a:t>Gerry Guinane</a:t>
            </a:r>
            <a:endParaRPr lang="en-US" sz="800">
              <a:solidFill>
                <a:srgbClr val="FF33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D9472B-6BB3-45DB-8801-99835CC5E5D9}"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176585E7-285B-4193-8BBE-2CC77F55F140}"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D97DA09C-28D6-4278-AF17-1420A6E6AE4E}"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295C973A-BCB4-4D53-AAAF-B3D2AC50BBF2}"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197C3D-DB51-4F50-827A-7E985BEBCE01}"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534C4316-36AE-4BFA-B330-702AD519E2C6}"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03EC2FCF-4F3A-4BA3-84D3-FB86900F775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11AD07F8-1818-4725-B4DA-1E02FA28DF0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6FB2D096-D587-4357-AE22-A157B00780E2}"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55F19D95-5B3A-4069-921C-C326F8F56BAE}"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80F7690A-CFF7-47B3-BB98-87E5066D9B8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81/Koxxxxxx/T01/L03/PHP_SuperGet.ph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php.net/manual/en/language.variables.superglobals.php" TargetMode="External"/><Relationship Id="rId2" Type="http://schemas.openxmlformats.org/officeDocument/2006/relationships/hyperlink" Target="http://ie.php.net/manual/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p:txBody>
          <a:bodyPr>
            <a:normAutofit/>
          </a:bodyPr>
          <a:lstStyle/>
          <a:p>
            <a:pPr eaLnBrk="1" hangingPunct="1">
              <a:defRPr/>
            </a:pPr>
            <a:endParaRPr lang="en-GB" sz="2800" dirty="0" smtClean="0"/>
          </a:p>
          <a:p>
            <a:pPr eaLnBrk="1" hangingPunct="1">
              <a:defRPr/>
            </a:pPr>
            <a:r>
              <a:rPr lang="en-GB" sz="2800" dirty="0" smtClean="0"/>
              <a:t>Web Applications</a:t>
            </a:r>
          </a:p>
          <a:p>
            <a:pPr>
              <a:defRPr/>
            </a:pPr>
            <a:r>
              <a:rPr lang="en-GB" sz="2000" dirty="0" smtClean="0"/>
              <a:t>Introduction </a:t>
            </a:r>
            <a:r>
              <a:rPr lang="en-GB" sz="2000" smtClean="0"/>
              <a:t>to PHP I</a:t>
            </a:r>
            <a:endParaRPr lang="en-GB" sz="2000" dirty="0" smtClean="0"/>
          </a:p>
        </p:txBody>
      </p:sp>
      <p:sp>
        <p:nvSpPr>
          <p:cNvPr id="3077" name="Text Box 6"/>
          <p:cNvSpPr txBox="1">
            <a:spLocks noChangeArrowheads="1"/>
          </p:cNvSpPr>
          <p:nvPr/>
        </p:nvSpPr>
        <p:spPr bwMode="auto">
          <a:xfrm>
            <a:off x="231775" y="6257925"/>
            <a:ext cx="2202911" cy="461665"/>
          </a:xfrm>
          <a:prstGeom prst="rect">
            <a:avLst/>
          </a:prstGeom>
          <a:noFill/>
          <a:ln w="9525">
            <a:noFill/>
            <a:miter lim="800000"/>
            <a:headEnd/>
            <a:tailEnd/>
          </a:ln>
        </p:spPr>
        <p:txBody>
          <a:bodyPr wrap="none">
            <a:spAutoFit/>
          </a:bodyPr>
          <a:lstStyle/>
          <a:p>
            <a:r>
              <a:rPr lang="en-IE" dirty="0" smtClean="0"/>
              <a:t>Web Apps - L03</a:t>
            </a:r>
            <a:endParaRPr lang="en-US" dirty="0"/>
          </a:p>
        </p:txBody>
      </p:sp>
      <p:pic>
        <p:nvPicPr>
          <p:cNvPr id="3078"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3598863" cy="1230313"/>
          </a:xfrm>
          <a:prstGeom prst="rect">
            <a:avLst/>
          </a:prstGeom>
          <a:noFill/>
          <a:ln w="9525">
            <a:noFill/>
            <a:miter lim="800000"/>
            <a:headEnd/>
            <a:tailEnd/>
          </a:ln>
        </p:spPr>
      </p:pic>
      <p:sp>
        <p:nvSpPr>
          <p:cNvPr id="6" name="Title 5"/>
          <p:cNvSpPr>
            <a:spLocks noGrp="1"/>
          </p:cNvSpPr>
          <p:nvPr>
            <p:ph type="ctrTitle"/>
          </p:nvPr>
        </p:nvSpPr>
        <p:spPr>
          <a:xfrm>
            <a:off x="685800" y="1340768"/>
            <a:ext cx="7772400" cy="792832"/>
          </a:xfrm>
        </p:spPr>
        <p:txBody>
          <a:bodyPr>
            <a:normAutofit fontScale="90000"/>
          </a:bodyPr>
          <a:lstStyle/>
          <a:p>
            <a:r>
              <a:rPr lang="en-GB" sz="4400" dirty="0" smtClean="0"/>
              <a:t>Data Driven Applications</a:t>
            </a:r>
            <a:br>
              <a:rPr lang="en-GB" sz="4400"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IE" sz="4000"/>
              <a:t>Echo and Semicolon (;)</a:t>
            </a:r>
          </a:p>
        </p:txBody>
      </p:sp>
      <p:sp>
        <p:nvSpPr>
          <p:cNvPr id="130051" name="Rectangle 3"/>
          <p:cNvSpPr>
            <a:spLocks noGrp="1" noChangeArrowheads="1"/>
          </p:cNvSpPr>
          <p:nvPr>
            <p:ph type="body" idx="1"/>
          </p:nvPr>
        </p:nvSpPr>
        <p:spPr/>
        <p:txBody>
          <a:bodyPr/>
          <a:lstStyle/>
          <a:p>
            <a:pPr>
              <a:lnSpc>
                <a:spcPct val="90000"/>
              </a:lnSpc>
            </a:pPr>
            <a:r>
              <a:rPr lang="en-GB" sz="2400" dirty="0"/>
              <a:t>The previous example shows how to insert PHP code into an HTML file. </a:t>
            </a:r>
          </a:p>
          <a:p>
            <a:pPr>
              <a:lnSpc>
                <a:spcPct val="90000"/>
              </a:lnSpc>
            </a:pPr>
            <a:r>
              <a:rPr lang="en-GB" sz="2400" dirty="0"/>
              <a:t>It also shows the echo statement used to output a </a:t>
            </a:r>
            <a:r>
              <a:rPr lang="en-GB" sz="2400" dirty="0" smtClean="0"/>
              <a:t>string and some variable values.. </a:t>
            </a:r>
            <a:endParaRPr lang="en-GB" sz="2400" dirty="0"/>
          </a:p>
          <a:p>
            <a:pPr>
              <a:lnSpc>
                <a:spcPct val="90000"/>
              </a:lnSpc>
            </a:pPr>
            <a:r>
              <a:rPr lang="en-GB" sz="2400" dirty="0"/>
              <a:t>See that the echo statement ends with a semicolon. </a:t>
            </a:r>
          </a:p>
          <a:p>
            <a:pPr>
              <a:lnSpc>
                <a:spcPct val="90000"/>
              </a:lnSpc>
            </a:pPr>
            <a:r>
              <a:rPr lang="en-GB" sz="2400" dirty="0">
                <a:solidFill>
                  <a:srgbClr val="FF3300"/>
                </a:solidFill>
              </a:rPr>
              <a:t>Every command in PHP must end with a semicolon.</a:t>
            </a:r>
            <a:r>
              <a:rPr lang="en-GB" sz="2400" dirty="0"/>
              <a:t> </a:t>
            </a:r>
          </a:p>
          <a:p>
            <a:pPr>
              <a:lnSpc>
                <a:spcPct val="90000"/>
              </a:lnSpc>
            </a:pPr>
            <a:r>
              <a:rPr lang="en-GB" sz="2400" dirty="0"/>
              <a:t>If you forget to use semicolon or use colon instead after a command you will get an error message like this</a:t>
            </a:r>
            <a:endParaRPr lang="en-US" sz="2400" dirty="0"/>
          </a:p>
        </p:txBody>
      </p:sp>
      <p:sp>
        <p:nvSpPr>
          <p:cNvPr id="130052" name="Text Box 4"/>
          <p:cNvSpPr txBox="1">
            <a:spLocks noChangeArrowheads="1"/>
          </p:cNvSpPr>
          <p:nvPr/>
        </p:nvSpPr>
        <p:spPr bwMode="auto">
          <a:xfrm>
            <a:off x="467544" y="4797152"/>
            <a:ext cx="8013700" cy="641350"/>
          </a:xfrm>
          <a:prstGeom prst="rect">
            <a:avLst/>
          </a:prstGeom>
          <a:solidFill>
            <a:srgbClr val="080808"/>
          </a:solidFill>
          <a:ln w="9525">
            <a:noFill/>
            <a:miter lim="800000"/>
            <a:headEnd/>
            <a:tailEnd/>
          </a:ln>
          <a:effectLst/>
        </p:spPr>
        <p:txBody>
          <a:bodyPr>
            <a:spAutoFit/>
          </a:bodyPr>
          <a:lstStyle/>
          <a:p>
            <a:r>
              <a:rPr lang="en-US" sz="1800">
                <a:solidFill>
                  <a:schemeClr val="bg1">
                    <a:lumMod val="95000"/>
                  </a:schemeClr>
                </a:solidFill>
                <a:latin typeface="Courier New" pitchFamily="49" charset="0"/>
              </a:rPr>
              <a:t>Parse error: parse error, unexpected ':', expecting ',' or ';' in c:\..\...\htdocs\sd2welcome.php on line 22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IE" sz="4000"/>
              <a:t>PHP Variables</a:t>
            </a:r>
          </a:p>
        </p:txBody>
      </p:sp>
      <p:sp>
        <p:nvSpPr>
          <p:cNvPr id="132099" name="Rectangle 3"/>
          <p:cNvSpPr>
            <a:spLocks noGrp="1" noChangeArrowheads="1"/>
          </p:cNvSpPr>
          <p:nvPr>
            <p:ph type="body" idx="1"/>
          </p:nvPr>
        </p:nvSpPr>
        <p:spPr/>
        <p:txBody>
          <a:bodyPr/>
          <a:lstStyle/>
          <a:p>
            <a:r>
              <a:rPr lang="en-US" sz="1800"/>
              <a:t>Variables in PHP are represented by a dollar sign followed by the name of the variable. The variable name is </a:t>
            </a:r>
            <a:r>
              <a:rPr lang="en-US" sz="1800" b="1"/>
              <a:t>case-sensitive</a:t>
            </a:r>
            <a:r>
              <a:rPr lang="en-US" sz="1800"/>
              <a:t>, so $myvar is different from $myVar.</a:t>
            </a:r>
          </a:p>
          <a:p>
            <a:r>
              <a:rPr lang="en-US" sz="1800"/>
              <a:t>A valid variable name starts with a letter or underscore, followed by any number of letters, numbers, or underscores.</a:t>
            </a:r>
          </a:p>
          <a:p>
            <a:r>
              <a:rPr lang="en-US" sz="1800"/>
              <a:t>Example :</a:t>
            </a:r>
          </a:p>
          <a:p>
            <a:endParaRPr lang="en-US" sz="1800"/>
          </a:p>
        </p:txBody>
      </p:sp>
      <p:sp>
        <p:nvSpPr>
          <p:cNvPr id="132100" name="Text Box 4"/>
          <p:cNvSpPr txBox="1">
            <a:spLocks noChangeArrowheads="1"/>
          </p:cNvSpPr>
          <p:nvPr/>
        </p:nvSpPr>
        <p:spPr bwMode="auto">
          <a:xfrm>
            <a:off x="179388" y="3927475"/>
            <a:ext cx="8512175" cy="2097088"/>
          </a:xfrm>
          <a:prstGeom prst="rect">
            <a:avLst/>
          </a:prstGeom>
          <a:solidFill>
            <a:srgbClr val="080808"/>
          </a:solidFill>
          <a:ln w="9525">
            <a:noFill/>
            <a:miter lim="800000"/>
            <a:headEnd/>
            <a:tailEnd/>
          </a:ln>
          <a:effectLst/>
        </p:spPr>
        <p:txBody>
          <a:bodyPr wrap="none">
            <a:spAutoFit/>
          </a:bodyPr>
          <a:lstStyle/>
          <a:p>
            <a:pPr eaLnBrk="0" hangingPunct="0">
              <a:spcBef>
                <a:spcPct val="30000"/>
              </a:spcBef>
            </a:pPr>
            <a:endParaRPr lang="en-US" sz="1800">
              <a:solidFill>
                <a:schemeClr val="bg1">
                  <a:lumMod val="95000"/>
                </a:schemeClr>
              </a:solidFill>
              <a:latin typeface="Courier New" pitchFamily="49" charset="0"/>
            </a:endParaRPr>
          </a:p>
          <a:p>
            <a:pPr eaLnBrk="0" hangingPunct="0">
              <a:spcBef>
                <a:spcPct val="30000"/>
              </a:spcBef>
            </a:pPr>
            <a:r>
              <a:rPr lang="en-US" sz="1800">
                <a:solidFill>
                  <a:schemeClr val="bg1">
                    <a:lumMod val="95000"/>
                  </a:schemeClr>
                </a:solidFill>
                <a:latin typeface="Courier New" pitchFamily="49" charset="0"/>
              </a:rPr>
              <a:t>&lt;?php</a:t>
            </a:r>
            <a:br>
              <a:rPr lang="en-US" sz="1800">
                <a:solidFill>
                  <a:schemeClr val="bg1">
                    <a:lumMod val="95000"/>
                  </a:schemeClr>
                </a:solidFill>
                <a:latin typeface="Courier New" pitchFamily="49" charset="0"/>
              </a:rPr>
            </a:br>
            <a:r>
              <a:rPr lang="en-US" sz="1800">
                <a:solidFill>
                  <a:schemeClr val="bg1">
                    <a:lumMod val="95000"/>
                  </a:schemeClr>
                </a:solidFill>
                <a:latin typeface="Courier New" pitchFamily="49" charset="0"/>
              </a:rPr>
              <a:t>$myvar          = "Hello";     // valid</a:t>
            </a:r>
            <a:br>
              <a:rPr lang="en-US" sz="1800">
                <a:solidFill>
                  <a:schemeClr val="bg1">
                    <a:lumMod val="95000"/>
                  </a:schemeClr>
                </a:solidFill>
                <a:latin typeface="Courier New" pitchFamily="49" charset="0"/>
              </a:rPr>
            </a:br>
            <a:r>
              <a:rPr lang="en-US" sz="1800">
                <a:solidFill>
                  <a:schemeClr val="bg1">
                    <a:lumMod val="95000"/>
                  </a:schemeClr>
                </a:solidFill>
                <a:latin typeface="Courier New" pitchFamily="49" charset="0"/>
              </a:rPr>
              <a:t>$yourVar_is-123 = "World";     // valid</a:t>
            </a:r>
            <a:br>
              <a:rPr lang="en-US" sz="1800">
                <a:solidFill>
                  <a:schemeClr val="bg1">
                    <a:lumMod val="95000"/>
                  </a:schemeClr>
                </a:solidFill>
                <a:latin typeface="Courier New" pitchFamily="49" charset="0"/>
              </a:rPr>
            </a:br>
            <a:r>
              <a:rPr lang="en-US" sz="1800">
                <a:solidFill>
                  <a:schemeClr val="bg1">
                    <a:lumMod val="95000"/>
                  </a:schemeClr>
                </a:solidFill>
                <a:latin typeface="Courier New" pitchFamily="49" charset="0"/>
              </a:rPr>
              <a:t>$123ImHere      = "Something"; // invalid, starts with number</a:t>
            </a:r>
            <a:br>
              <a:rPr lang="en-US" sz="1800">
                <a:solidFill>
                  <a:schemeClr val="bg1">
                    <a:lumMod val="95000"/>
                  </a:schemeClr>
                </a:solidFill>
                <a:latin typeface="Courier New" pitchFamily="49" charset="0"/>
              </a:rPr>
            </a:br>
            <a:r>
              <a:rPr lang="en-US" sz="1800">
                <a:solidFill>
                  <a:schemeClr val="bg1">
                    <a:lumMod val="95000"/>
                  </a:schemeClr>
                </a:solidFill>
                <a:latin typeface="Courier New" pitchFamily="49" charset="0"/>
              </a:rPr>
              <a:t>?&gt; </a:t>
            </a:r>
          </a:p>
          <a:p>
            <a:endParaRPr lang="en-US" sz="1800">
              <a:solidFill>
                <a:schemeClr val="bg1">
                  <a:lumMod val="95000"/>
                </a:schemeClr>
              </a:solidFill>
              <a:latin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07950" y="0"/>
            <a:ext cx="7772400" cy="1143000"/>
          </a:xfrm>
        </p:spPr>
        <p:txBody>
          <a:bodyPr/>
          <a:lstStyle/>
          <a:p>
            <a:r>
              <a:rPr lang="en-IE" sz="4000"/>
              <a:t>Variables scope</a:t>
            </a:r>
            <a:endParaRPr lang="en-US" sz="4000"/>
          </a:p>
        </p:txBody>
      </p:sp>
      <p:sp>
        <p:nvSpPr>
          <p:cNvPr id="133123" name="Rectangle 3"/>
          <p:cNvSpPr>
            <a:spLocks noGrp="1" noChangeArrowheads="1"/>
          </p:cNvSpPr>
          <p:nvPr>
            <p:ph type="body" idx="1"/>
          </p:nvPr>
        </p:nvSpPr>
        <p:spPr>
          <a:xfrm>
            <a:off x="361764" y="1340768"/>
            <a:ext cx="7772400" cy="4114800"/>
          </a:xfrm>
        </p:spPr>
        <p:txBody>
          <a:bodyPr/>
          <a:lstStyle/>
          <a:p>
            <a:r>
              <a:rPr lang="en-US" sz="2000" dirty="0"/>
              <a:t>The scope of a variable is the context within which it is defined. </a:t>
            </a:r>
          </a:p>
          <a:p>
            <a:r>
              <a:rPr lang="en-US" sz="2000" dirty="0"/>
              <a:t>Basically you can not access a variable which is defined in different scope.</a:t>
            </a:r>
          </a:p>
          <a:p>
            <a:r>
              <a:rPr lang="en-US" sz="2000" dirty="0"/>
              <a:t>The script below </a:t>
            </a:r>
            <a:r>
              <a:rPr lang="en-US" sz="2000" dirty="0" smtClean="0"/>
              <a:t>illustrates the scope of a variable $a which is declared in the scope of a PHP script.  </a:t>
            </a:r>
            <a:endParaRPr lang="en-US" sz="2000" dirty="0"/>
          </a:p>
          <a:p>
            <a:r>
              <a:rPr lang="en-US" sz="2000" dirty="0" smtClean="0"/>
              <a:t>Depending </a:t>
            </a:r>
            <a:r>
              <a:rPr lang="en-US" sz="2000" dirty="0"/>
              <a:t>on </a:t>
            </a:r>
            <a:r>
              <a:rPr lang="en-US" sz="2000" dirty="0" err="1"/>
              <a:t>error_reporting</a:t>
            </a:r>
            <a:r>
              <a:rPr lang="en-US" sz="2000" dirty="0"/>
              <a:t> value in php.ini the script below will print nothing </a:t>
            </a:r>
            <a:r>
              <a:rPr lang="en-US" sz="2000" dirty="0" smtClean="0"/>
              <a:t>where the variable is outside scope or </a:t>
            </a:r>
            <a:r>
              <a:rPr lang="en-US" sz="2000" dirty="0"/>
              <a:t>issue an error message. </a:t>
            </a:r>
          </a:p>
        </p:txBody>
      </p:sp>
      <p:sp>
        <p:nvSpPr>
          <p:cNvPr id="6" name="Text Box 4"/>
          <p:cNvSpPr txBox="1">
            <a:spLocks noChangeArrowheads="1"/>
          </p:cNvSpPr>
          <p:nvPr/>
        </p:nvSpPr>
        <p:spPr bwMode="auto">
          <a:xfrm>
            <a:off x="361764" y="4149080"/>
            <a:ext cx="8496944" cy="2492990"/>
          </a:xfrm>
          <a:prstGeom prst="rect">
            <a:avLst/>
          </a:prstGeom>
          <a:solidFill>
            <a:srgbClr val="080808"/>
          </a:solidFill>
          <a:ln w="9525">
            <a:noFill/>
            <a:miter lim="800000"/>
            <a:headEnd/>
            <a:tailEnd/>
          </a:ln>
          <a:effectLst/>
        </p:spPr>
        <p:txBody>
          <a:bodyPr wrap="square">
            <a:spAutoFit/>
          </a:bodyPr>
          <a:lstStyle/>
          <a:p>
            <a:r>
              <a:rPr lang="en-IE" sz="1200" dirty="0">
                <a:solidFill>
                  <a:schemeClr val="bg1">
                    <a:lumMod val="95000"/>
                  </a:schemeClr>
                </a:solidFill>
                <a:latin typeface="Courier New" pitchFamily="49" charset="0"/>
              </a:rPr>
              <a:t>$a=100;  //define a variable in main script</a:t>
            </a:r>
          </a:p>
          <a:p>
            <a:endParaRPr lang="en-IE" sz="1200" dirty="0">
              <a:solidFill>
                <a:schemeClr val="bg1">
                  <a:lumMod val="95000"/>
                </a:schemeClr>
              </a:solidFill>
              <a:latin typeface="Courier New" pitchFamily="49" charset="0"/>
            </a:endParaRPr>
          </a:p>
          <a:p>
            <a:r>
              <a:rPr lang="en-IE" sz="1200" dirty="0">
                <a:solidFill>
                  <a:schemeClr val="bg1">
                    <a:lumMod val="95000"/>
                  </a:schemeClr>
                </a:solidFill>
                <a:latin typeface="Courier New" pitchFamily="49" charset="0"/>
              </a:rPr>
              <a:t>//echo the value of $a</a:t>
            </a:r>
          </a:p>
          <a:p>
            <a:r>
              <a:rPr lang="en-IE" sz="1200" dirty="0">
                <a:solidFill>
                  <a:schemeClr val="bg1">
                    <a:lumMod val="95000"/>
                  </a:schemeClr>
                </a:solidFill>
                <a:latin typeface="Courier New" pitchFamily="49" charset="0"/>
              </a:rPr>
              <a:t>echo "&lt;p&gt;Variable value from global/main script is ".$a;</a:t>
            </a:r>
          </a:p>
          <a:p>
            <a:endParaRPr lang="en-IE" sz="1200" dirty="0">
              <a:solidFill>
                <a:schemeClr val="bg1">
                  <a:lumMod val="95000"/>
                </a:schemeClr>
              </a:solidFill>
              <a:latin typeface="Courier New" pitchFamily="49" charset="0"/>
            </a:endParaRPr>
          </a:p>
          <a:p>
            <a:r>
              <a:rPr lang="en-IE" sz="1200" dirty="0">
                <a:solidFill>
                  <a:schemeClr val="bg1">
                    <a:lumMod val="95000"/>
                  </a:schemeClr>
                </a:solidFill>
                <a:latin typeface="Courier New" pitchFamily="49" charset="0"/>
              </a:rPr>
              <a:t>//call the FUNCTION</a:t>
            </a:r>
          </a:p>
          <a:p>
            <a:r>
              <a:rPr lang="en-IE" sz="1200" dirty="0">
                <a:solidFill>
                  <a:schemeClr val="bg1">
                    <a:lumMod val="95000"/>
                  </a:schemeClr>
                </a:solidFill>
                <a:latin typeface="Courier New" pitchFamily="49" charset="0"/>
              </a:rPr>
              <a:t>echoVar1();  //call the </a:t>
            </a:r>
            <a:r>
              <a:rPr lang="en-IE" sz="1200" dirty="0" smtClean="0">
                <a:solidFill>
                  <a:schemeClr val="bg1">
                    <a:lumMod val="95000"/>
                  </a:schemeClr>
                </a:solidFill>
                <a:latin typeface="Courier New" pitchFamily="49" charset="0"/>
              </a:rPr>
              <a:t>function</a:t>
            </a:r>
          </a:p>
          <a:p>
            <a:endParaRPr lang="en-IE" sz="1200" dirty="0">
              <a:solidFill>
                <a:schemeClr val="bg1">
                  <a:lumMod val="95000"/>
                </a:schemeClr>
              </a:solidFill>
              <a:latin typeface="Courier New" pitchFamily="49" charset="0"/>
            </a:endParaRPr>
          </a:p>
          <a:p>
            <a:r>
              <a:rPr lang="en-IE" sz="1200" dirty="0">
                <a:solidFill>
                  <a:schemeClr val="bg1">
                    <a:lumMod val="95000"/>
                  </a:schemeClr>
                </a:solidFill>
                <a:latin typeface="Courier New" pitchFamily="49" charset="0"/>
              </a:rPr>
              <a:t>//define a FUNCTION</a:t>
            </a:r>
          </a:p>
          <a:p>
            <a:r>
              <a:rPr lang="en-IE" sz="1200" dirty="0">
                <a:solidFill>
                  <a:schemeClr val="bg1">
                    <a:lumMod val="95000"/>
                  </a:schemeClr>
                </a:solidFill>
                <a:latin typeface="Courier New" pitchFamily="49" charset="0"/>
              </a:rPr>
              <a:t>function echoVar1()</a:t>
            </a:r>
          </a:p>
          <a:p>
            <a:r>
              <a:rPr lang="en-IE" sz="1200" dirty="0">
                <a:solidFill>
                  <a:schemeClr val="bg1">
                    <a:lumMod val="95000"/>
                  </a:schemeClr>
                </a:solidFill>
                <a:latin typeface="Courier New" pitchFamily="49" charset="0"/>
              </a:rPr>
              <a:t>{</a:t>
            </a:r>
          </a:p>
          <a:p>
            <a:r>
              <a:rPr lang="en-IE" sz="1200" dirty="0">
                <a:solidFill>
                  <a:schemeClr val="bg1">
                    <a:lumMod val="95000"/>
                  </a:schemeClr>
                </a:solidFill>
                <a:latin typeface="Courier New" pitchFamily="49" charset="0"/>
              </a:rPr>
              <a:t>echo '&lt;p&gt;EchoVar1:$a is outside the scope of this function :'.$a</a:t>
            </a:r>
            <a:r>
              <a:rPr lang="en-IE" sz="1200" dirty="0" smtClean="0">
                <a:solidFill>
                  <a:schemeClr val="bg1">
                    <a:lumMod val="95000"/>
                  </a:schemeClr>
                </a:solidFill>
                <a:latin typeface="Courier New" pitchFamily="49" charset="0"/>
              </a:rPr>
              <a:t>;</a:t>
            </a:r>
          </a:p>
          <a:p>
            <a:r>
              <a:rPr lang="en-IE" sz="1200" dirty="0" smtClean="0">
                <a:solidFill>
                  <a:schemeClr val="bg1">
                    <a:lumMod val="95000"/>
                  </a:schemeClr>
                </a:solidFill>
                <a:latin typeface="Courier New" pitchFamily="49" charset="0"/>
              </a:rPr>
              <a:t>}</a:t>
            </a:r>
            <a:endParaRPr lang="en-US" sz="1200" dirty="0">
              <a:solidFill>
                <a:schemeClr val="bg1">
                  <a:lumMod val="95000"/>
                </a:schemeClr>
              </a:solidFill>
              <a:latin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50825" y="0"/>
            <a:ext cx="7772400" cy="1143000"/>
          </a:xfrm>
        </p:spPr>
        <p:txBody>
          <a:bodyPr/>
          <a:lstStyle/>
          <a:p>
            <a:r>
              <a:rPr lang="en-IE" sz="3600"/>
              <a:t>Global Scope for variables</a:t>
            </a:r>
            <a:endParaRPr lang="en-US" sz="3600"/>
          </a:p>
        </p:txBody>
      </p:sp>
      <p:sp>
        <p:nvSpPr>
          <p:cNvPr id="143363" name="Rectangle 3"/>
          <p:cNvSpPr>
            <a:spLocks noGrp="1" noChangeArrowheads="1"/>
          </p:cNvSpPr>
          <p:nvPr>
            <p:ph type="body" idx="1"/>
          </p:nvPr>
        </p:nvSpPr>
        <p:spPr>
          <a:xfrm>
            <a:off x="539750" y="1628775"/>
            <a:ext cx="7772400" cy="4114800"/>
          </a:xfrm>
        </p:spPr>
        <p:txBody>
          <a:bodyPr/>
          <a:lstStyle/>
          <a:p>
            <a:r>
              <a:rPr lang="en-US" sz="2400" dirty="0"/>
              <a:t>If you want your global variable (variable defined outside functions) to be available in function scope you need to use the </a:t>
            </a:r>
            <a:r>
              <a:rPr lang="en-US" sz="2400" dirty="0">
                <a:solidFill>
                  <a:srgbClr val="FF3300"/>
                </a:solidFill>
              </a:rPr>
              <a:t>global </a:t>
            </a:r>
            <a:r>
              <a:rPr lang="en-US" sz="2400" dirty="0"/>
              <a:t>keyword. </a:t>
            </a:r>
          </a:p>
          <a:p>
            <a:r>
              <a:rPr lang="en-US" sz="2400" dirty="0"/>
              <a:t>The code example below shows how to use the </a:t>
            </a:r>
            <a:r>
              <a:rPr lang="en-US" sz="2400" b="1" dirty="0" smtClean="0">
                <a:solidFill>
                  <a:srgbClr val="FF0000"/>
                </a:solidFill>
              </a:rPr>
              <a:t>global</a:t>
            </a:r>
            <a:r>
              <a:rPr lang="en-US" sz="2400" dirty="0" smtClean="0"/>
              <a:t> </a:t>
            </a:r>
            <a:r>
              <a:rPr lang="en-US" sz="2400" dirty="0"/>
              <a:t>keyword. </a:t>
            </a:r>
          </a:p>
        </p:txBody>
      </p:sp>
      <p:sp>
        <p:nvSpPr>
          <p:cNvPr id="143364" name="Text Box 4"/>
          <p:cNvSpPr txBox="1">
            <a:spLocks noChangeArrowheads="1"/>
          </p:cNvSpPr>
          <p:nvPr/>
        </p:nvSpPr>
        <p:spPr bwMode="auto">
          <a:xfrm>
            <a:off x="251520" y="3717032"/>
            <a:ext cx="8496944" cy="2308324"/>
          </a:xfrm>
          <a:prstGeom prst="rect">
            <a:avLst/>
          </a:prstGeom>
          <a:solidFill>
            <a:srgbClr val="080808"/>
          </a:solidFill>
          <a:ln w="9525">
            <a:noFill/>
            <a:miter lim="800000"/>
            <a:headEnd/>
            <a:tailEnd/>
          </a:ln>
          <a:effectLst/>
        </p:spPr>
        <p:txBody>
          <a:bodyPr wrap="square">
            <a:spAutoFit/>
          </a:bodyPr>
          <a:lstStyle/>
          <a:p>
            <a:r>
              <a:rPr lang="en-US" sz="1600" dirty="0" smtClean="0">
                <a:solidFill>
                  <a:schemeClr val="bg1">
                    <a:lumMod val="95000"/>
                  </a:schemeClr>
                </a:solidFill>
                <a:latin typeface="Courier New" pitchFamily="49" charset="0"/>
              </a:rPr>
              <a:t>$a=100;  //define a variable in main script</a:t>
            </a:r>
          </a:p>
          <a:p>
            <a:r>
              <a:rPr lang="en-IE" sz="1600" dirty="0">
                <a:solidFill>
                  <a:schemeClr val="bg1">
                    <a:lumMod val="95000"/>
                  </a:schemeClr>
                </a:solidFill>
                <a:latin typeface="Courier New" pitchFamily="49" charset="0"/>
              </a:rPr>
              <a:t>function echoVar2()</a:t>
            </a:r>
          </a:p>
          <a:p>
            <a:pPr lvl="1"/>
            <a:r>
              <a:rPr lang="en-IE" sz="1600" dirty="0">
                <a:solidFill>
                  <a:schemeClr val="bg1">
                    <a:lumMod val="95000"/>
                  </a:schemeClr>
                </a:solidFill>
                <a:latin typeface="Courier New" pitchFamily="49" charset="0"/>
              </a:rPr>
              <a:t>{</a:t>
            </a:r>
          </a:p>
          <a:p>
            <a:pPr lvl="1"/>
            <a:r>
              <a:rPr lang="en-IE" sz="1600" b="1" dirty="0">
                <a:solidFill>
                  <a:srgbClr val="FF0000"/>
                </a:solidFill>
                <a:latin typeface="Courier New" pitchFamily="49" charset="0"/>
              </a:rPr>
              <a:t>global</a:t>
            </a:r>
            <a:r>
              <a:rPr lang="en-IE" sz="1600" dirty="0">
                <a:solidFill>
                  <a:schemeClr val="bg1">
                    <a:lumMod val="95000"/>
                  </a:schemeClr>
                </a:solidFill>
                <a:latin typeface="Courier New" pitchFamily="49" charset="0"/>
              </a:rPr>
              <a:t> $a;</a:t>
            </a:r>
          </a:p>
          <a:p>
            <a:pPr lvl="1"/>
            <a:r>
              <a:rPr lang="en-IE" sz="1600" dirty="0">
                <a:solidFill>
                  <a:schemeClr val="bg1">
                    <a:lumMod val="95000"/>
                  </a:schemeClr>
                </a:solidFill>
                <a:latin typeface="Courier New" pitchFamily="49" charset="0"/>
              </a:rPr>
              <a:t>echo '&lt;p&gt;EchoVar2: using &lt;</a:t>
            </a:r>
            <a:r>
              <a:rPr lang="en-IE" sz="1600" dirty="0" err="1">
                <a:solidFill>
                  <a:schemeClr val="bg1">
                    <a:lumMod val="95000"/>
                  </a:schemeClr>
                </a:solidFill>
                <a:latin typeface="Courier New" pitchFamily="49" charset="0"/>
              </a:rPr>
              <a:t>em</a:t>
            </a:r>
            <a:r>
              <a:rPr lang="en-IE" sz="1600" dirty="0">
                <a:solidFill>
                  <a:schemeClr val="bg1">
                    <a:lumMod val="95000"/>
                  </a:schemeClr>
                </a:solidFill>
                <a:latin typeface="Courier New" pitchFamily="49" charset="0"/>
              </a:rPr>
              <a:t>&gt;global&lt;/</a:t>
            </a:r>
            <a:r>
              <a:rPr lang="en-IE" sz="1600" dirty="0" err="1">
                <a:solidFill>
                  <a:schemeClr val="bg1">
                    <a:lumMod val="95000"/>
                  </a:schemeClr>
                </a:solidFill>
                <a:latin typeface="Courier New" pitchFamily="49" charset="0"/>
              </a:rPr>
              <a:t>em</a:t>
            </a:r>
            <a:r>
              <a:rPr lang="en-IE" sz="1600" dirty="0">
                <a:solidFill>
                  <a:schemeClr val="bg1">
                    <a:lumMod val="95000"/>
                  </a:schemeClr>
                </a:solidFill>
                <a:latin typeface="Courier New" pitchFamily="49" charset="0"/>
              </a:rPr>
              <a:t>&gt; keyword  :'.$a</a:t>
            </a:r>
            <a:r>
              <a:rPr lang="en-IE" sz="1600" dirty="0" smtClean="0">
                <a:solidFill>
                  <a:schemeClr val="bg1">
                    <a:lumMod val="95000"/>
                  </a:schemeClr>
                </a:solidFill>
                <a:latin typeface="Courier New" pitchFamily="49" charset="0"/>
              </a:rPr>
              <a:t>;</a:t>
            </a:r>
          </a:p>
          <a:p>
            <a:pPr lvl="1"/>
            <a:r>
              <a:rPr lang="en-IE" sz="1600" dirty="0" smtClean="0">
                <a:solidFill>
                  <a:schemeClr val="bg1">
                    <a:lumMod val="95000"/>
                  </a:schemeClr>
                </a:solidFill>
                <a:latin typeface="Courier New" pitchFamily="49" charset="0"/>
              </a:rPr>
              <a:t>}</a:t>
            </a:r>
          </a:p>
          <a:p>
            <a:r>
              <a:rPr lang="en-US" sz="1600" dirty="0" smtClean="0">
                <a:solidFill>
                  <a:schemeClr val="bg1">
                    <a:lumMod val="95000"/>
                  </a:schemeClr>
                </a:solidFill>
                <a:latin typeface="Courier New" pitchFamily="49" charset="0"/>
              </a:rPr>
              <a:t>echo </a:t>
            </a:r>
            <a:r>
              <a:rPr lang="en-US" sz="1600" dirty="0" smtClean="0">
                <a:solidFill>
                  <a:schemeClr val="bg1">
                    <a:lumMod val="95000"/>
                  </a:schemeClr>
                </a:solidFill>
                <a:latin typeface="Courier New" pitchFamily="49" charset="0"/>
              </a:rPr>
              <a:t>"&lt;p&gt;Variable value from main script is ".$a;</a:t>
            </a:r>
          </a:p>
          <a:p>
            <a:r>
              <a:rPr lang="en-US" sz="1600" dirty="0" smtClean="0">
                <a:solidFill>
                  <a:schemeClr val="bg1">
                    <a:lumMod val="95000"/>
                  </a:schemeClr>
                </a:solidFill>
                <a:latin typeface="Courier New" pitchFamily="49" charset="0"/>
              </a:rPr>
              <a:t>echoVar2();  //call the function</a:t>
            </a:r>
          </a:p>
          <a:p>
            <a:endParaRPr lang="en-US" sz="1600" dirty="0">
              <a:solidFill>
                <a:schemeClr val="bg1">
                  <a:lumMod val="95000"/>
                </a:schemeClr>
              </a:solidFill>
              <a:latin typeface="Courier New" pitchFamily="49" charset="0"/>
            </a:endParaRPr>
          </a:p>
        </p:txBody>
      </p:sp>
      <p:sp>
        <p:nvSpPr>
          <p:cNvPr id="2" name="TextBox 1"/>
          <p:cNvSpPr txBox="1"/>
          <p:nvPr/>
        </p:nvSpPr>
        <p:spPr>
          <a:xfrm>
            <a:off x="6084168" y="6309320"/>
            <a:ext cx="2812437" cy="400110"/>
          </a:xfrm>
          <a:prstGeom prst="rect">
            <a:avLst/>
          </a:prstGeom>
          <a:noFill/>
        </p:spPr>
        <p:txBody>
          <a:bodyPr wrap="none" rtlCol="0">
            <a:spAutoFit/>
          </a:bodyPr>
          <a:lstStyle/>
          <a:p>
            <a:r>
              <a:rPr lang="en-IE" sz="2000" dirty="0" err="1" smtClean="0"/>
              <a:t>PHP_VariablesScope.php</a:t>
            </a:r>
            <a:endParaRPr lang="en-IE"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IE" sz="3600"/>
              <a:t>PHP Superglobals</a:t>
            </a:r>
          </a:p>
        </p:txBody>
      </p:sp>
      <p:sp>
        <p:nvSpPr>
          <p:cNvPr id="140291" name="Rectangle 3"/>
          <p:cNvSpPr>
            <a:spLocks noGrp="1" noChangeArrowheads="1"/>
          </p:cNvSpPr>
          <p:nvPr>
            <p:ph type="body" idx="1"/>
          </p:nvPr>
        </p:nvSpPr>
        <p:spPr/>
        <p:txBody>
          <a:bodyPr/>
          <a:lstStyle/>
          <a:p>
            <a:r>
              <a:rPr lang="en-US" sz="2400" dirty="0" smtClean="0"/>
              <a:t>Several predefined variables/arrays in PHP are "</a:t>
            </a:r>
            <a:r>
              <a:rPr lang="en-US" sz="2400" dirty="0" err="1" smtClean="0"/>
              <a:t>superglobals</a:t>
            </a:r>
            <a:r>
              <a:rPr lang="en-US" sz="2400" dirty="0" smtClean="0"/>
              <a:t>", which means they are available in all scopes throughout a script. </a:t>
            </a:r>
          </a:p>
          <a:p>
            <a:r>
              <a:rPr lang="en-US" sz="2400" dirty="0" smtClean="0"/>
              <a:t>There is no need to do </a:t>
            </a:r>
            <a:r>
              <a:rPr lang="en-US" sz="2400" b="1" dirty="0" smtClean="0">
                <a:solidFill>
                  <a:srgbClr val="FF0000"/>
                </a:solidFill>
              </a:rPr>
              <a:t>global $variable; </a:t>
            </a:r>
            <a:r>
              <a:rPr lang="en-US" sz="2400" dirty="0" smtClean="0"/>
              <a:t>to access them within functions or methods.</a:t>
            </a:r>
          </a:p>
          <a:p>
            <a:r>
              <a:rPr lang="en-US" sz="2400" dirty="0" err="1" smtClean="0"/>
              <a:t>Superglobals</a:t>
            </a:r>
            <a:r>
              <a:rPr lang="en-US" sz="2400" dirty="0" smtClean="0"/>
              <a:t> </a:t>
            </a:r>
            <a:r>
              <a:rPr lang="en-US" sz="2400" dirty="0"/>
              <a:t>are variables that are available anywhere in the program code.</a:t>
            </a:r>
          </a:p>
          <a:p>
            <a:r>
              <a:rPr lang="en-IE" sz="2400" dirty="0"/>
              <a:t>They provide a ‘bridge’ between the PHP code and the system/user input</a:t>
            </a:r>
          </a:p>
          <a:p>
            <a:r>
              <a:rPr lang="en-IE" sz="2400" dirty="0"/>
              <a:t>For example they can be used to pass variables from user entry to the script</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Superglobals</a:t>
            </a:r>
            <a:r>
              <a:rPr lang="en-IE" dirty="0" smtClean="0"/>
              <a:t> are ARRAYS</a:t>
            </a:r>
            <a:endParaRPr lang="en-US" dirty="0"/>
          </a:p>
        </p:txBody>
      </p:sp>
      <p:sp>
        <p:nvSpPr>
          <p:cNvPr id="3" name="Content Placeholder 2"/>
          <p:cNvSpPr>
            <a:spLocks noGrp="1"/>
          </p:cNvSpPr>
          <p:nvPr>
            <p:ph idx="1"/>
          </p:nvPr>
        </p:nvSpPr>
        <p:spPr/>
        <p:txBody>
          <a:bodyPr/>
          <a:lstStyle/>
          <a:p>
            <a:r>
              <a:rPr lang="en-US" dirty="0" smtClean="0"/>
              <a:t>These </a:t>
            </a:r>
            <a:r>
              <a:rPr lang="en-US" dirty="0" err="1" smtClean="0"/>
              <a:t>superglobal</a:t>
            </a:r>
            <a:r>
              <a:rPr lang="en-US" dirty="0" smtClean="0"/>
              <a:t> variables are:</a:t>
            </a:r>
          </a:p>
          <a:p>
            <a:pPr lvl="2"/>
            <a:r>
              <a:rPr lang="en-US" dirty="0" smtClean="0"/>
              <a:t>    $GLOBALS</a:t>
            </a:r>
          </a:p>
          <a:p>
            <a:pPr lvl="2"/>
            <a:r>
              <a:rPr lang="en-US" dirty="0" smtClean="0"/>
              <a:t>    $_SERVER</a:t>
            </a:r>
          </a:p>
          <a:p>
            <a:pPr lvl="2"/>
            <a:r>
              <a:rPr lang="en-US" dirty="0" smtClean="0"/>
              <a:t>    $_GET</a:t>
            </a:r>
          </a:p>
          <a:p>
            <a:pPr lvl="2"/>
            <a:r>
              <a:rPr lang="en-US" dirty="0" smtClean="0"/>
              <a:t>    $_POST</a:t>
            </a:r>
          </a:p>
          <a:p>
            <a:pPr lvl="2"/>
            <a:r>
              <a:rPr lang="en-US" dirty="0" smtClean="0"/>
              <a:t>    $_FILES</a:t>
            </a:r>
          </a:p>
          <a:p>
            <a:pPr lvl="2"/>
            <a:r>
              <a:rPr lang="en-US" dirty="0" smtClean="0"/>
              <a:t>    $_COOKIE</a:t>
            </a:r>
          </a:p>
          <a:p>
            <a:pPr lvl="2"/>
            <a:r>
              <a:rPr lang="en-US" dirty="0" smtClean="0"/>
              <a:t>    $_SESSION</a:t>
            </a:r>
          </a:p>
          <a:p>
            <a:pPr lvl="2"/>
            <a:r>
              <a:rPr lang="en-US" dirty="0" smtClean="0"/>
              <a:t>    $_REQUEST</a:t>
            </a:r>
          </a:p>
          <a:p>
            <a:pPr lvl="2"/>
            <a:r>
              <a:rPr lang="en-US" dirty="0" smtClean="0"/>
              <a:t>    $_ENV</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PHP Arrays</a:t>
            </a:r>
            <a:endParaRPr lang="en-IE" dirty="0"/>
          </a:p>
        </p:txBody>
      </p:sp>
      <p:sp>
        <p:nvSpPr>
          <p:cNvPr id="3" name="Content Placeholder 2"/>
          <p:cNvSpPr>
            <a:spLocks noGrp="1"/>
          </p:cNvSpPr>
          <p:nvPr>
            <p:ph sz="quarter" idx="1"/>
          </p:nvPr>
        </p:nvSpPr>
        <p:spPr/>
        <p:txBody>
          <a:bodyPr/>
          <a:lstStyle/>
          <a:p>
            <a:r>
              <a:rPr lang="en-IE" dirty="0" smtClean="0"/>
              <a:t>We will discuss in more detail later .. </a:t>
            </a:r>
          </a:p>
          <a:p>
            <a:r>
              <a:rPr lang="en-IE" dirty="0" smtClean="0"/>
              <a:t>For now its enough to say that in PHP an array is a set of multiple values. </a:t>
            </a:r>
          </a:p>
          <a:p>
            <a:r>
              <a:rPr lang="en-IE" dirty="0" smtClean="0"/>
              <a:t>Arrays are identified by an array name. </a:t>
            </a:r>
            <a:r>
              <a:rPr lang="en-IE" dirty="0" err="1" smtClean="0"/>
              <a:t>eg</a:t>
            </a:r>
            <a:r>
              <a:rPr lang="en-IE" dirty="0"/>
              <a:t> </a:t>
            </a:r>
            <a:r>
              <a:rPr lang="en-IE" dirty="0">
                <a:solidFill>
                  <a:srgbClr val="FF0000"/>
                </a:solidFill>
              </a:rPr>
              <a:t>$_SERVER</a:t>
            </a:r>
            <a:endParaRPr lang="en-IE" dirty="0" smtClean="0">
              <a:solidFill>
                <a:srgbClr val="FF0000"/>
              </a:solidFill>
            </a:endParaRPr>
          </a:p>
          <a:p>
            <a:r>
              <a:rPr lang="en-IE" dirty="0" smtClean="0"/>
              <a:t>Individual values are identified by an index </a:t>
            </a:r>
            <a:r>
              <a:rPr lang="en-IE" dirty="0" err="1" smtClean="0"/>
              <a:t>eg</a:t>
            </a:r>
            <a:r>
              <a:rPr lang="en-IE" dirty="0"/>
              <a:t> $_SERVER['</a:t>
            </a:r>
            <a:r>
              <a:rPr lang="en-IE" dirty="0">
                <a:solidFill>
                  <a:srgbClr val="FF0000"/>
                </a:solidFill>
              </a:rPr>
              <a:t>REMOTE_ADDR</a:t>
            </a:r>
            <a:r>
              <a:rPr lang="en-IE" dirty="0" smtClean="0"/>
              <a:t>']</a:t>
            </a:r>
            <a:endParaRPr lang="en-IE" dirty="0"/>
          </a:p>
        </p:txBody>
      </p:sp>
    </p:spTree>
    <p:extLst>
      <p:ext uri="{BB962C8B-B14F-4D97-AF65-F5344CB8AC3E}">
        <p14:creationId xmlns:p14="http://schemas.microsoft.com/office/powerpoint/2010/main" val="80198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IE" sz="3200"/>
              <a:t>PHP superglobals – example $_SERVER</a:t>
            </a:r>
          </a:p>
        </p:txBody>
      </p:sp>
      <p:sp>
        <p:nvSpPr>
          <p:cNvPr id="141315" name="Rectangle 3"/>
          <p:cNvSpPr>
            <a:spLocks noGrp="1" noChangeArrowheads="1"/>
          </p:cNvSpPr>
          <p:nvPr>
            <p:ph type="body" idx="1"/>
          </p:nvPr>
        </p:nvSpPr>
        <p:spPr>
          <a:xfrm>
            <a:off x="467544" y="1556792"/>
            <a:ext cx="8208912" cy="4095760"/>
          </a:xfrm>
        </p:spPr>
        <p:txBody>
          <a:bodyPr/>
          <a:lstStyle/>
          <a:p>
            <a:r>
              <a:rPr lang="en-US" sz="1600" b="1" dirty="0"/>
              <a:t>$_SERVER</a:t>
            </a:r>
            <a:r>
              <a:rPr lang="en-US" sz="1600" dirty="0"/>
              <a:t/>
            </a:r>
            <a:br>
              <a:rPr lang="en-US" sz="1600" dirty="0"/>
            </a:br>
            <a:r>
              <a:rPr lang="en-US" sz="1600" dirty="0"/>
              <a:t>Variables set by the web server or otherwise directly related to the execution environment of the current script. </a:t>
            </a:r>
          </a:p>
          <a:p>
            <a:r>
              <a:rPr lang="en-US" sz="1600" dirty="0"/>
              <a:t>One useful variable is $_SERVER['REMOTE_ADDR'] which you can use to know you website visitor's IP </a:t>
            </a:r>
            <a:r>
              <a:rPr lang="en-US" sz="1600" dirty="0" smtClean="0"/>
              <a:t>address</a:t>
            </a:r>
          </a:p>
          <a:p>
            <a:r>
              <a:rPr lang="en-US" sz="1600" dirty="0" smtClean="0"/>
              <a:t>The example below also shows how PHP and HTML can work together to format the output from an echo statement</a:t>
            </a:r>
            <a:r>
              <a:rPr lang="en-US" sz="1600" dirty="0"/>
              <a:t/>
            </a:r>
            <a:br>
              <a:rPr lang="en-US" sz="1600" dirty="0"/>
            </a:br>
            <a:endParaRPr lang="en-US" sz="1600" dirty="0"/>
          </a:p>
        </p:txBody>
      </p:sp>
      <p:sp>
        <p:nvSpPr>
          <p:cNvPr id="141316" name="Text Box 4"/>
          <p:cNvSpPr txBox="1">
            <a:spLocks noChangeArrowheads="1"/>
          </p:cNvSpPr>
          <p:nvPr/>
        </p:nvSpPr>
        <p:spPr bwMode="auto">
          <a:xfrm>
            <a:off x="2928926" y="4000504"/>
            <a:ext cx="5530681" cy="2677656"/>
          </a:xfrm>
          <a:prstGeom prst="rect">
            <a:avLst/>
          </a:prstGeom>
          <a:solidFill>
            <a:srgbClr val="080808"/>
          </a:solidFill>
          <a:ln w="9525">
            <a:noFill/>
            <a:miter lim="800000"/>
            <a:headEnd/>
            <a:tailEnd/>
          </a:ln>
          <a:effectLst/>
        </p:spPr>
        <p:txBody>
          <a:bodyPr wrap="none">
            <a:spAutoFit/>
          </a:bodyPr>
          <a:lstStyle/>
          <a:p>
            <a:pPr>
              <a:lnSpc>
                <a:spcPct val="80000"/>
              </a:lnSpc>
              <a:spcBef>
                <a:spcPct val="20000"/>
              </a:spcBef>
              <a:buClr>
                <a:schemeClr val="accent1"/>
              </a:buClr>
              <a:buSzPct val="80000"/>
              <a:buFont typeface="Wingdings" pitchFamily="2" charset="2"/>
              <a:buNone/>
            </a:pPr>
            <a:r>
              <a:rPr lang="en-IE" b="0" dirty="0">
                <a:solidFill>
                  <a:schemeClr val="bg1">
                    <a:lumMod val="95000"/>
                  </a:schemeClr>
                </a:solidFill>
                <a:effectLst>
                  <a:outerShdw blurRad="38100" dist="38100" dir="2700000" algn="tl">
                    <a:srgbClr val="000066"/>
                  </a:outerShdw>
                </a:effectLst>
                <a:latin typeface="Courier New" pitchFamily="49" charset="0"/>
              </a:rPr>
              <a:t>:</a:t>
            </a:r>
            <a:endParaRPr lang="en-US" b="0" dirty="0">
              <a:solidFill>
                <a:schemeClr val="bg1">
                  <a:lumMod val="95000"/>
                </a:schemeClr>
              </a:solidFill>
              <a:effectLst>
                <a:outerShdw blurRad="38100" dist="38100" dir="2700000" algn="tl">
                  <a:srgbClr val="000066"/>
                </a:outerShdw>
              </a:effectLst>
              <a:latin typeface="Courier New" pitchFamily="49" charset="0"/>
            </a:endParaRPr>
          </a:p>
          <a:p>
            <a:pPr>
              <a:lnSpc>
                <a:spcPct val="80000"/>
              </a:lnSpc>
              <a:spcBef>
                <a:spcPct val="20000"/>
              </a:spcBef>
              <a:buClr>
                <a:schemeClr val="accent1"/>
              </a:buClr>
              <a:buSzPct val="80000"/>
              <a:buFont typeface="Wingdings" pitchFamily="2" charset="2"/>
              <a:buNone/>
            </a:pPr>
            <a:r>
              <a:rPr lang="en-US" b="0" dirty="0">
                <a:solidFill>
                  <a:schemeClr val="bg1">
                    <a:lumMod val="95000"/>
                  </a:schemeClr>
                </a:solidFill>
                <a:effectLst>
                  <a:outerShdw blurRad="38100" dist="38100" dir="2700000" algn="tl">
                    <a:srgbClr val="000066"/>
                  </a:outerShdw>
                </a:effectLst>
                <a:latin typeface="Courier New" pitchFamily="49" charset="0"/>
              </a:rPr>
              <a:t>&lt;p&gt;Your computer IP is </a:t>
            </a:r>
            <a:br>
              <a:rPr lang="en-US" b="0" dirty="0">
                <a:solidFill>
                  <a:schemeClr val="bg1">
                    <a:lumMod val="95000"/>
                  </a:schemeClr>
                </a:solidFill>
                <a:effectLst>
                  <a:outerShdw blurRad="38100" dist="38100" dir="2700000" algn="tl">
                    <a:srgbClr val="000066"/>
                  </a:outerShdw>
                </a:effectLst>
                <a:latin typeface="Courier New" pitchFamily="49" charset="0"/>
              </a:rPr>
            </a:br>
            <a:endParaRPr lang="en-US" b="0" dirty="0">
              <a:solidFill>
                <a:schemeClr val="bg1">
                  <a:lumMod val="95000"/>
                </a:schemeClr>
              </a:solidFill>
              <a:effectLst>
                <a:outerShdw blurRad="38100" dist="38100" dir="2700000" algn="tl">
                  <a:srgbClr val="000066"/>
                </a:outerShdw>
              </a:effectLst>
              <a:latin typeface="Courier New" pitchFamily="49" charset="0"/>
            </a:endParaRPr>
          </a:p>
          <a:p>
            <a:pPr>
              <a:lnSpc>
                <a:spcPct val="80000"/>
              </a:lnSpc>
              <a:spcBef>
                <a:spcPct val="20000"/>
              </a:spcBef>
              <a:buClr>
                <a:schemeClr val="accent1"/>
              </a:buClr>
              <a:buSzPct val="80000"/>
              <a:buFont typeface="Wingdings" pitchFamily="2" charset="2"/>
              <a:buNone/>
            </a:pPr>
            <a:r>
              <a:rPr lang="en-US" b="0" dirty="0">
                <a:solidFill>
                  <a:schemeClr val="bg1">
                    <a:lumMod val="95000"/>
                  </a:schemeClr>
                </a:solidFill>
                <a:effectLst>
                  <a:outerShdw blurRad="38100" dist="38100" dir="2700000" algn="tl">
                    <a:srgbClr val="000066"/>
                  </a:outerShdw>
                </a:effectLst>
                <a:latin typeface="Courier New" pitchFamily="49" charset="0"/>
              </a:rPr>
              <a:t>&lt;?</a:t>
            </a:r>
            <a:r>
              <a:rPr lang="en-US" b="0" dirty="0" err="1">
                <a:solidFill>
                  <a:schemeClr val="bg1">
                    <a:lumMod val="95000"/>
                  </a:schemeClr>
                </a:solidFill>
                <a:effectLst>
                  <a:outerShdw blurRad="38100" dist="38100" dir="2700000" algn="tl">
                    <a:srgbClr val="000066"/>
                  </a:outerShdw>
                </a:effectLst>
                <a:latin typeface="Courier New" pitchFamily="49" charset="0"/>
              </a:rPr>
              <a:t>php</a:t>
            </a:r>
            <a:r>
              <a:rPr lang="en-US" b="0" dirty="0">
                <a:solidFill>
                  <a:schemeClr val="bg1">
                    <a:lumMod val="95000"/>
                  </a:schemeClr>
                </a:solidFill>
                <a:effectLst>
                  <a:outerShdw blurRad="38100" dist="38100" dir="2700000" algn="tl">
                    <a:srgbClr val="000066"/>
                  </a:outerShdw>
                </a:effectLst>
                <a:latin typeface="Courier New" pitchFamily="49" charset="0"/>
              </a:rPr>
              <a:t/>
            </a:r>
            <a:br>
              <a:rPr lang="en-US" b="0" dirty="0">
                <a:solidFill>
                  <a:schemeClr val="bg1">
                    <a:lumMod val="95000"/>
                  </a:schemeClr>
                </a:solidFill>
                <a:effectLst>
                  <a:outerShdw blurRad="38100" dist="38100" dir="2700000" algn="tl">
                    <a:srgbClr val="000066"/>
                  </a:outerShdw>
                </a:effectLst>
                <a:latin typeface="Courier New" pitchFamily="49" charset="0"/>
              </a:rPr>
            </a:br>
            <a:r>
              <a:rPr lang="en-US" b="0" dirty="0">
                <a:solidFill>
                  <a:schemeClr val="bg1">
                    <a:lumMod val="95000"/>
                  </a:schemeClr>
                </a:solidFill>
                <a:effectLst>
                  <a:outerShdw blurRad="38100" dist="38100" dir="2700000" algn="tl">
                    <a:srgbClr val="000066"/>
                  </a:outerShdw>
                </a:effectLst>
                <a:latin typeface="Courier New" pitchFamily="49" charset="0"/>
              </a:rPr>
              <a:t>echo $_SERVER['REMOTE_ADDR'];</a:t>
            </a:r>
            <a:br>
              <a:rPr lang="en-US" b="0" dirty="0">
                <a:solidFill>
                  <a:schemeClr val="bg1">
                    <a:lumMod val="95000"/>
                  </a:schemeClr>
                </a:solidFill>
                <a:effectLst>
                  <a:outerShdw blurRad="38100" dist="38100" dir="2700000" algn="tl">
                    <a:srgbClr val="000066"/>
                  </a:outerShdw>
                </a:effectLst>
                <a:latin typeface="Courier New" pitchFamily="49" charset="0"/>
              </a:rPr>
            </a:br>
            <a:r>
              <a:rPr lang="en-US" b="0" dirty="0">
                <a:solidFill>
                  <a:schemeClr val="bg1">
                    <a:lumMod val="95000"/>
                  </a:schemeClr>
                </a:solidFill>
                <a:effectLst>
                  <a:outerShdw blurRad="38100" dist="38100" dir="2700000" algn="tl">
                    <a:srgbClr val="000066"/>
                  </a:outerShdw>
                </a:effectLst>
                <a:latin typeface="Courier New" pitchFamily="49" charset="0"/>
              </a:rPr>
              <a:t>?&gt;</a:t>
            </a:r>
            <a:br>
              <a:rPr lang="en-US" b="0" dirty="0">
                <a:solidFill>
                  <a:schemeClr val="bg1">
                    <a:lumMod val="95000"/>
                  </a:schemeClr>
                </a:solidFill>
                <a:effectLst>
                  <a:outerShdw blurRad="38100" dist="38100" dir="2700000" algn="tl">
                    <a:srgbClr val="000066"/>
                  </a:outerShdw>
                </a:effectLst>
                <a:latin typeface="Courier New" pitchFamily="49" charset="0"/>
              </a:rPr>
            </a:br>
            <a:r>
              <a:rPr lang="en-US" b="0" dirty="0">
                <a:solidFill>
                  <a:schemeClr val="bg1">
                    <a:lumMod val="95000"/>
                  </a:schemeClr>
                </a:solidFill>
                <a:effectLst>
                  <a:outerShdw blurRad="38100" dist="38100" dir="2700000" algn="tl">
                    <a:srgbClr val="000066"/>
                  </a:outerShdw>
                </a:effectLst>
                <a:latin typeface="Courier New" pitchFamily="49" charset="0"/>
              </a:rPr>
              <a:t>:</a:t>
            </a:r>
          </a:p>
          <a:p>
            <a:endParaRPr lang="en-US" b="0" dirty="0">
              <a:solidFill>
                <a:schemeClr val="bg1">
                  <a:lumMod val="95000"/>
                </a:schemeClr>
              </a:solidFill>
              <a:latin typeface="Courier New" pitchFamily="49" charset="0"/>
            </a:endParaRPr>
          </a:p>
        </p:txBody>
      </p:sp>
      <p:sp>
        <p:nvSpPr>
          <p:cNvPr id="7" name="TextBox 6"/>
          <p:cNvSpPr txBox="1"/>
          <p:nvPr/>
        </p:nvSpPr>
        <p:spPr>
          <a:xfrm rot="21399909">
            <a:off x="375518" y="4557738"/>
            <a:ext cx="1898277" cy="1169551"/>
          </a:xfrm>
          <a:prstGeom prst="rect">
            <a:avLst/>
          </a:prstGeom>
          <a:solidFill>
            <a:schemeClr val="bg1">
              <a:lumMod val="20000"/>
              <a:lumOff val="80000"/>
            </a:schemeClr>
          </a:solidFill>
        </p:spPr>
        <p:txBody>
          <a:bodyPr wrap="none" rtlCol="0">
            <a:spAutoFit/>
          </a:bodyPr>
          <a:lstStyle/>
          <a:p>
            <a:r>
              <a:rPr lang="en-IE" sz="1400" dirty="0" err="1" smtClean="0">
                <a:solidFill>
                  <a:srgbClr val="FF0000"/>
                </a:solidFill>
              </a:rPr>
              <a:t>Tryit</a:t>
            </a:r>
            <a:r>
              <a:rPr lang="en-IE" sz="1400" dirty="0" smtClean="0">
                <a:solidFill>
                  <a:srgbClr val="FF0000"/>
                </a:solidFill>
              </a:rPr>
              <a:t>! - 1</a:t>
            </a:r>
          </a:p>
          <a:p>
            <a:r>
              <a:rPr lang="en-IE" sz="1400" dirty="0" smtClean="0">
                <a:solidFill>
                  <a:srgbClr val="FF0000"/>
                </a:solidFill>
              </a:rPr>
              <a:t>Create a file called </a:t>
            </a:r>
          </a:p>
          <a:p>
            <a:r>
              <a:rPr lang="en-IE" sz="1400" dirty="0" smtClean="0">
                <a:solidFill>
                  <a:srgbClr val="FF0000"/>
                </a:solidFill>
              </a:rPr>
              <a:t>PHP_SuperGlobal1.php</a:t>
            </a:r>
          </a:p>
          <a:p>
            <a:r>
              <a:rPr lang="en-IE" sz="1400" dirty="0" smtClean="0">
                <a:solidFill>
                  <a:srgbClr val="FF0000"/>
                </a:solidFill>
              </a:rPr>
              <a:t>Cut and paste this code </a:t>
            </a:r>
          </a:p>
          <a:p>
            <a:r>
              <a:rPr lang="en-IE" sz="1400" dirty="0" smtClean="0">
                <a:solidFill>
                  <a:srgbClr val="FF0000"/>
                </a:solidFill>
              </a:rPr>
              <a:t>+ the usual html</a:t>
            </a:r>
            <a:endParaRPr lang="en-US" sz="1400" dirty="0">
              <a:solidFill>
                <a:srgbClr val="FF0000"/>
              </a:solidFill>
            </a:endParaRPr>
          </a:p>
        </p:txBody>
      </p:sp>
      <p:sp>
        <p:nvSpPr>
          <p:cNvPr id="18" name="Down Arrow 17"/>
          <p:cNvSpPr/>
          <p:nvPr/>
        </p:nvSpPr>
        <p:spPr bwMode="auto">
          <a:xfrm>
            <a:off x="642910" y="6000768"/>
            <a:ext cx="500066"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IE" sz="3200"/>
              <a:t>PHP superglobals – example $_SERVER</a:t>
            </a:r>
          </a:p>
        </p:txBody>
      </p:sp>
      <p:sp>
        <p:nvSpPr>
          <p:cNvPr id="141315" name="Rectangle 3"/>
          <p:cNvSpPr>
            <a:spLocks noGrp="1" noChangeArrowheads="1"/>
          </p:cNvSpPr>
          <p:nvPr>
            <p:ph type="body" idx="1"/>
          </p:nvPr>
        </p:nvSpPr>
        <p:spPr>
          <a:xfrm>
            <a:off x="395536" y="1415374"/>
            <a:ext cx="7918648" cy="4095760"/>
          </a:xfrm>
        </p:spPr>
        <p:txBody>
          <a:bodyPr>
            <a:noAutofit/>
          </a:bodyPr>
          <a:lstStyle/>
          <a:p>
            <a:r>
              <a:rPr lang="en-US" sz="2400" b="1" dirty="0"/>
              <a:t>$_</a:t>
            </a:r>
            <a:r>
              <a:rPr lang="en-US" sz="2400" b="1" dirty="0" smtClean="0"/>
              <a:t>SERVER - </a:t>
            </a:r>
            <a:r>
              <a:rPr lang="en-US" sz="2400" dirty="0" smtClean="0"/>
              <a:t>Variables </a:t>
            </a:r>
            <a:r>
              <a:rPr lang="en-US" sz="2400" dirty="0"/>
              <a:t>set by the web server or otherwise directly related to the execution environment of the current script. </a:t>
            </a:r>
          </a:p>
          <a:p>
            <a:r>
              <a:rPr lang="en-US" sz="2400" dirty="0" smtClean="0"/>
              <a:t>This example shows the full extent of the $_SERVER array.</a:t>
            </a:r>
          </a:p>
          <a:p>
            <a:r>
              <a:rPr lang="en-US" sz="2400" dirty="0" smtClean="0"/>
              <a:t>It shows how to iterate through an array using ‘</a:t>
            </a:r>
            <a:r>
              <a:rPr lang="en-US" sz="2400" dirty="0" err="1" smtClean="0"/>
              <a:t>foreach</a:t>
            </a:r>
            <a:r>
              <a:rPr lang="en-US" sz="2400" dirty="0" smtClean="0"/>
              <a:t>’ construct</a:t>
            </a:r>
          </a:p>
          <a:p>
            <a:r>
              <a:rPr lang="en-US" sz="2400" dirty="0" smtClean="0"/>
              <a:t>It also shows how a HTML </a:t>
            </a:r>
            <a:r>
              <a:rPr lang="en-US" sz="2400" dirty="0" err="1" smtClean="0"/>
              <a:t>stylesheet</a:t>
            </a:r>
            <a:r>
              <a:rPr lang="en-US" sz="2400" dirty="0" smtClean="0"/>
              <a:t> can be used to format the output in conjunction with PHP</a:t>
            </a:r>
            <a:r>
              <a:rPr lang="en-US" sz="2400" dirty="0"/>
              <a:t/>
            </a:r>
            <a:br>
              <a:rPr lang="en-US" sz="2400" dirty="0"/>
            </a:br>
            <a:endParaRPr lang="en-US" sz="2400" dirty="0"/>
          </a:p>
        </p:txBody>
      </p:sp>
      <p:sp>
        <p:nvSpPr>
          <p:cNvPr id="8" name="TextBox 7"/>
          <p:cNvSpPr txBox="1"/>
          <p:nvPr/>
        </p:nvSpPr>
        <p:spPr>
          <a:xfrm>
            <a:off x="214282" y="5072074"/>
            <a:ext cx="2307042" cy="830997"/>
          </a:xfrm>
          <a:prstGeom prst="rect">
            <a:avLst/>
          </a:prstGeom>
          <a:solidFill>
            <a:schemeClr val="bg1">
              <a:lumMod val="20000"/>
              <a:lumOff val="80000"/>
            </a:schemeClr>
          </a:solidFill>
        </p:spPr>
        <p:txBody>
          <a:bodyPr wrap="none" rtlCol="0">
            <a:spAutoFit/>
          </a:bodyPr>
          <a:lstStyle/>
          <a:p>
            <a:r>
              <a:rPr lang="en-IE" sz="1200" dirty="0" err="1" smtClean="0">
                <a:solidFill>
                  <a:srgbClr val="FF0000"/>
                </a:solidFill>
              </a:rPr>
              <a:t>Tryit</a:t>
            </a:r>
            <a:r>
              <a:rPr lang="en-IE" sz="1200" dirty="0" smtClean="0">
                <a:solidFill>
                  <a:srgbClr val="FF0000"/>
                </a:solidFill>
              </a:rPr>
              <a:t>! </a:t>
            </a:r>
          </a:p>
          <a:p>
            <a:r>
              <a:rPr lang="en-IE" sz="1200" dirty="0" smtClean="0">
                <a:solidFill>
                  <a:srgbClr val="FF0000"/>
                </a:solidFill>
              </a:rPr>
              <a:t>Create a file called </a:t>
            </a:r>
          </a:p>
          <a:p>
            <a:r>
              <a:rPr lang="en-IE" sz="1200" dirty="0">
                <a:solidFill>
                  <a:srgbClr val="FF0000"/>
                </a:solidFill>
              </a:rPr>
              <a:t>PHP_SuperGlobal2.php</a:t>
            </a:r>
            <a:endParaRPr lang="en-IE" sz="1200" dirty="0" smtClean="0">
              <a:solidFill>
                <a:srgbClr val="FF0000"/>
              </a:solidFill>
            </a:endParaRPr>
          </a:p>
          <a:p>
            <a:r>
              <a:rPr lang="en-IE" sz="1200" dirty="0" smtClean="0">
                <a:solidFill>
                  <a:srgbClr val="FF0000"/>
                </a:solidFill>
              </a:rPr>
              <a:t>See notes page for additional code</a:t>
            </a:r>
            <a:endParaRPr lang="en-US" sz="1200" dirty="0">
              <a:solidFill>
                <a:srgbClr val="FF0000"/>
              </a:solidFill>
            </a:endParaRPr>
          </a:p>
        </p:txBody>
      </p:sp>
      <p:sp>
        <p:nvSpPr>
          <p:cNvPr id="18" name="Down Arrow 17"/>
          <p:cNvSpPr/>
          <p:nvPr/>
        </p:nvSpPr>
        <p:spPr bwMode="auto">
          <a:xfrm>
            <a:off x="642910" y="6000768"/>
            <a:ext cx="500066"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IE" sz="3600"/>
              <a:t>PHP superglobals – example $_GET</a:t>
            </a:r>
          </a:p>
        </p:txBody>
      </p:sp>
      <p:sp>
        <p:nvSpPr>
          <p:cNvPr id="142339" name="Rectangle 3"/>
          <p:cNvSpPr>
            <a:spLocks noGrp="1" noChangeArrowheads="1"/>
          </p:cNvSpPr>
          <p:nvPr>
            <p:ph type="body" idx="1"/>
          </p:nvPr>
        </p:nvSpPr>
        <p:spPr>
          <a:xfrm>
            <a:off x="0" y="1628775"/>
            <a:ext cx="3454400" cy="4114800"/>
          </a:xfrm>
        </p:spPr>
        <p:txBody>
          <a:bodyPr/>
          <a:lstStyle/>
          <a:p>
            <a:r>
              <a:rPr lang="en-US" sz="2000" dirty="0"/>
              <a:t>Variables provided to the script via HTTP GET. </a:t>
            </a:r>
          </a:p>
          <a:p>
            <a:r>
              <a:rPr lang="en-US" sz="2000" dirty="0"/>
              <a:t>You can supply GET variables into a PHP script by appending the script's URL like this : </a:t>
            </a:r>
          </a:p>
        </p:txBody>
      </p:sp>
      <p:sp>
        <p:nvSpPr>
          <p:cNvPr id="142340" name="Text Box 4"/>
          <p:cNvSpPr txBox="1">
            <a:spLocks noChangeArrowheads="1"/>
          </p:cNvSpPr>
          <p:nvPr/>
        </p:nvSpPr>
        <p:spPr bwMode="auto">
          <a:xfrm>
            <a:off x="3786182" y="1714488"/>
            <a:ext cx="4833374" cy="1200329"/>
          </a:xfrm>
          <a:prstGeom prst="rect">
            <a:avLst/>
          </a:prstGeom>
          <a:solidFill>
            <a:srgbClr val="080808"/>
          </a:solidFill>
          <a:ln w="9525">
            <a:noFill/>
            <a:miter lim="800000"/>
            <a:headEnd/>
            <a:tailEnd/>
          </a:ln>
          <a:effectLst/>
        </p:spPr>
        <p:txBody>
          <a:bodyPr wrap="none">
            <a:spAutoFit/>
          </a:bodyPr>
          <a:lstStyle/>
          <a:p>
            <a:endParaRPr lang="en-GB" sz="1200" b="0" dirty="0">
              <a:solidFill>
                <a:schemeClr val="bg1">
                  <a:lumMod val="95000"/>
                </a:schemeClr>
              </a:solidFill>
              <a:latin typeface="Courier New" pitchFamily="49" charset="0"/>
            </a:endParaRPr>
          </a:p>
          <a:p>
            <a:r>
              <a:rPr lang="en-GB" sz="1200" b="0" dirty="0">
                <a:solidFill>
                  <a:schemeClr val="bg1">
                    <a:lumMod val="95000"/>
                  </a:schemeClr>
                </a:solidFill>
                <a:latin typeface="Courier New" pitchFamily="49" charset="0"/>
              </a:rPr>
              <a:t>&lt;?</a:t>
            </a:r>
            <a:r>
              <a:rPr lang="en-GB" sz="1200" b="0" dirty="0" err="1">
                <a:solidFill>
                  <a:schemeClr val="bg1">
                    <a:lumMod val="95000"/>
                  </a:schemeClr>
                </a:solidFill>
                <a:latin typeface="Courier New" pitchFamily="49" charset="0"/>
              </a:rPr>
              <a:t>php</a:t>
            </a:r>
            <a:endParaRPr lang="en-GB" sz="1200" b="0" dirty="0">
              <a:solidFill>
                <a:schemeClr val="bg1">
                  <a:lumMod val="95000"/>
                </a:schemeClr>
              </a:solidFill>
              <a:latin typeface="Courier New" pitchFamily="49" charset="0"/>
            </a:endParaRPr>
          </a:p>
          <a:p>
            <a:r>
              <a:rPr lang="en-GB" sz="1200" b="0" dirty="0">
                <a:solidFill>
                  <a:schemeClr val="bg1">
                    <a:lumMod val="95000"/>
                  </a:schemeClr>
                </a:solidFill>
                <a:latin typeface="Courier New" pitchFamily="49" charset="0"/>
              </a:rPr>
              <a:t>echo "The course title is {$_GET['course']} &lt;</a:t>
            </a:r>
            <a:r>
              <a:rPr lang="en-GB" sz="1200" b="0" dirty="0" err="1">
                <a:solidFill>
                  <a:schemeClr val="bg1">
                    <a:lumMod val="95000"/>
                  </a:schemeClr>
                </a:solidFill>
                <a:latin typeface="Courier New" pitchFamily="49" charset="0"/>
              </a:rPr>
              <a:t>br</a:t>
            </a:r>
            <a:r>
              <a:rPr lang="en-GB" sz="1200" b="0" dirty="0">
                <a:solidFill>
                  <a:schemeClr val="bg1">
                    <a:lumMod val="95000"/>
                  </a:schemeClr>
                </a:solidFill>
                <a:latin typeface="Courier New" pitchFamily="49" charset="0"/>
              </a:rPr>
              <a:t>&gt;";</a:t>
            </a:r>
          </a:p>
          <a:p>
            <a:r>
              <a:rPr lang="en-GB" sz="1200" b="0" dirty="0">
                <a:solidFill>
                  <a:schemeClr val="bg1">
                    <a:lumMod val="95000"/>
                  </a:schemeClr>
                </a:solidFill>
                <a:latin typeface="Courier New" pitchFamily="49" charset="0"/>
              </a:rPr>
              <a:t>echo "The module name is {$_GET['module']}";</a:t>
            </a:r>
          </a:p>
          <a:p>
            <a:r>
              <a:rPr lang="en-GB" sz="1200" b="0" dirty="0">
                <a:solidFill>
                  <a:schemeClr val="bg1">
                    <a:lumMod val="95000"/>
                  </a:schemeClr>
                </a:solidFill>
                <a:latin typeface="Courier New" pitchFamily="49" charset="0"/>
              </a:rPr>
              <a:t>?&gt;</a:t>
            </a:r>
          </a:p>
          <a:p>
            <a:endParaRPr lang="en-GB" sz="1200" b="0" dirty="0">
              <a:solidFill>
                <a:schemeClr val="bg1">
                  <a:lumMod val="95000"/>
                </a:schemeClr>
              </a:solidFill>
              <a:latin typeface="Courier New" pitchFamily="49" charset="0"/>
            </a:endParaRPr>
          </a:p>
        </p:txBody>
      </p:sp>
      <p:sp>
        <p:nvSpPr>
          <p:cNvPr id="142341" name="Text Box 5"/>
          <p:cNvSpPr txBox="1">
            <a:spLocks noChangeArrowheads="1"/>
          </p:cNvSpPr>
          <p:nvPr/>
        </p:nvSpPr>
        <p:spPr bwMode="auto">
          <a:xfrm>
            <a:off x="301752" y="3712720"/>
            <a:ext cx="8109102" cy="1877437"/>
          </a:xfrm>
          <a:prstGeom prst="rect">
            <a:avLst/>
          </a:prstGeom>
          <a:solidFill>
            <a:srgbClr val="080808"/>
          </a:solidFill>
          <a:ln w="9525">
            <a:noFill/>
            <a:miter lim="800000"/>
            <a:headEnd/>
            <a:tailEnd/>
          </a:ln>
          <a:effectLst/>
        </p:spPr>
        <p:txBody>
          <a:bodyPr wrap="square">
            <a:spAutoFit/>
          </a:bodyPr>
          <a:lstStyle/>
          <a:p>
            <a:pPr lvl="1">
              <a:lnSpc>
                <a:spcPct val="80000"/>
              </a:lnSpc>
              <a:spcBef>
                <a:spcPct val="20000"/>
              </a:spcBef>
              <a:buClr>
                <a:schemeClr val="tx2"/>
              </a:buClr>
              <a:buSzPct val="70000"/>
              <a:buFont typeface="Wingdings" pitchFamily="2" charset="2"/>
              <a:buNone/>
            </a:pPr>
            <a:endParaRPr lang="en-US" sz="2000" b="0" dirty="0">
              <a:solidFill>
                <a:schemeClr val="bg1">
                  <a:lumMod val="95000"/>
                </a:schemeClr>
              </a:solidFill>
              <a:effectLst>
                <a:outerShdw blurRad="38100" dist="38100" dir="2700000" algn="tl">
                  <a:srgbClr val="000066"/>
                </a:outerShdw>
              </a:effectLst>
            </a:endParaRPr>
          </a:p>
          <a:p>
            <a:pPr lvl="1">
              <a:lnSpc>
                <a:spcPct val="80000"/>
              </a:lnSpc>
              <a:spcBef>
                <a:spcPct val="20000"/>
              </a:spcBef>
              <a:buClr>
                <a:schemeClr val="tx2"/>
              </a:buClr>
              <a:buSzPct val="70000"/>
              <a:buFont typeface="Wingdings" pitchFamily="2" charset="2"/>
              <a:buNone/>
            </a:pPr>
            <a:r>
              <a:rPr lang="en-US" sz="2000" dirty="0">
                <a:solidFill>
                  <a:schemeClr val="bg1">
                    <a:lumMod val="95000"/>
                  </a:schemeClr>
                </a:solidFill>
                <a:effectLst>
                  <a:outerShdw blurRad="38100" dist="38100" dir="2700000" algn="tl">
                    <a:srgbClr val="000066"/>
                  </a:outerShdw>
                </a:effectLst>
                <a:hlinkClick r:id="rId3"/>
              </a:rPr>
              <a:t>http</a:t>
            </a:r>
            <a:r>
              <a:rPr lang="en-US" sz="2000" dirty="0" smtClean="0">
                <a:solidFill>
                  <a:schemeClr val="bg1">
                    <a:lumMod val="95000"/>
                  </a:schemeClr>
                </a:solidFill>
                <a:effectLst>
                  <a:outerShdw blurRad="38100" dist="38100" dir="2700000" algn="tl">
                    <a:srgbClr val="000066"/>
                  </a:outerShdw>
                </a:effectLst>
                <a:hlinkClick r:id="rId3"/>
              </a:rPr>
              <a:t>://</a:t>
            </a:r>
            <a:r>
              <a:rPr lang="en-US" sz="2000" dirty="0" smtClean="0">
                <a:solidFill>
                  <a:schemeClr val="bg1">
                    <a:lumMod val="95000"/>
                  </a:schemeClr>
                </a:solidFill>
                <a:effectLst>
                  <a:outerShdw blurRad="38100" dist="38100" dir="2700000" algn="tl">
                    <a:srgbClr val="000066"/>
                  </a:outerShdw>
                </a:effectLst>
                <a:hlinkClick r:id="rId3"/>
              </a:rPr>
              <a:t>127.0.0.1</a:t>
            </a:r>
            <a:r>
              <a:rPr lang="en-US" sz="2000" dirty="0" smtClean="0">
                <a:solidFill>
                  <a:schemeClr val="bg1">
                    <a:lumMod val="95000"/>
                  </a:schemeClr>
                </a:solidFill>
                <a:effectLst>
                  <a:outerShdw blurRad="38100" dist="38100" dir="2700000" algn="tl">
                    <a:srgbClr val="000066"/>
                  </a:outerShdw>
                </a:effectLst>
                <a:hlinkClick r:id="rId3"/>
              </a:rPr>
              <a:t>:8081/Koxxxxxx/T01/L03/PHP_SuperGet.php</a:t>
            </a:r>
            <a:endParaRPr lang="en-US" sz="2000" dirty="0" smtClean="0">
              <a:solidFill>
                <a:schemeClr val="bg1">
                  <a:lumMod val="95000"/>
                </a:schemeClr>
              </a:solidFill>
              <a:effectLst>
                <a:outerShdw blurRad="38100" dist="38100" dir="2700000" algn="tl">
                  <a:srgbClr val="000066"/>
                </a:outerShdw>
              </a:effectLst>
            </a:endParaRPr>
          </a:p>
          <a:p>
            <a:pPr lvl="1">
              <a:lnSpc>
                <a:spcPct val="80000"/>
              </a:lnSpc>
              <a:spcBef>
                <a:spcPct val="20000"/>
              </a:spcBef>
              <a:buClr>
                <a:schemeClr val="tx2"/>
              </a:buClr>
              <a:buSzPct val="70000"/>
              <a:buFont typeface="Wingdings" pitchFamily="2" charset="2"/>
              <a:buNone/>
            </a:pPr>
            <a:r>
              <a:rPr lang="en-US" sz="2000" dirty="0" smtClean="0">
                <a:solidFill>
                  <a:schemeClr val="bg1">
                    <a:lumMod val="95000"/>
                  </a:schemeClr>
                </a:solidFill>
                <a:effectLst>
                  <a:outerShdw blurRad="38100" dist="38100" dir="2700000" algn="tl">
                    <a:srgbClr val="000066"/>
                  </a:outerShdw>
                </a:effectLst>
              </a:rPr>
              <a:t>?</a:t>
            </a:r>
          </a:p>
          <a:p>
            <a:pPr lvl="1">
              <a:lnSpc>
                <a:spcPct val="80000"/>
              </a:lnSpc>
              <a:spcBef>
                <a:spcPct val="20000"/>
              </a:spcBef>
              <a:buClr>
                <a:schemeClr val="tx2"/>
              </a:buClr>
              <a:buSzPct val="70000"/>
              <a:buFont typeface="Wingdings" pitchFamily="2" charset="2"/>
              <a:buNone/>
            </a:pPr>
            <a:r>
              <a:rPr lang="en-US" sz="2000" dirty="0" smtClean="0">
                <a:solidFill>
                  <a:schemeClr val="bg1">
                    <a:lumMod val="95000"/>
                  </a:schemeClr>
                </a:solidFill>
                <a:effectLst>
                  <a:outerShdw blurRad="38100" dist="38100" dir="2700000" algn="tl">
                    <a:srgbClr val="000066"/>
                  </a:outerShdw>
                </a:effectLst>
              </a:rPr>
              <a:t>course=Software%20Development</a:t>
            </a:r>
          </a:p>
          <a:p>
            <a:pPr lvl="1">
              <a:lnSpc>
                <a:spcPct val="80000"/>
              </a:lnSpc>
              <a:spcBef>
                <a:spcPct val="20000"/>
              </a:spcBef>
              <a:buClr>
                <a:schemeClr val="tx2"/>
              </a:buClr>
              <a:buSzPct val="70000"/>
              <a:buFont typeface="Wingdings" pitchFamily="2" charset="2"/>
              <a:buNone/>
            </a:pPr>
            <a:r>
              <a:rPr lang="en-US" sz="2000" dirty="0" smtClean="0">
                <a:solidFill>
                  <a:schemeClr val="bg1">
                    <a:lumMod val="95000"/>
                  </a:schemeClr>
                </a:solidFill>
                <a:effectLst>
                  <a:outerShdw blurRad="38100" dist="38100" dir="2700000" algn="tl">
                    <a:srgbClr val="000066"/>
                  </a:outerShdw>
                </a:effectLst>
              </a:rPr>
              <a:t>&amp;</a:t>
            </a:r>
          </a:p>
          <a:p>
            <a:pPr lvl="1">
              <a:lnSpc>
                <a:spcPct val="80000"/>
              </a:lnSpc>
              <a:spcBef>
                <a:spcPct val="20000"/>
              </a:spcBef>
              <a:buClr>
                <a:schemeClr val="tx2"/>
              </a:buClr>
              <a:buSzPct val="70000"/>
              <a:buFont typeface="Wingdings" pitchFamily="2" charset="2"/>
              <a:buNone/>
            </a:pPr>
            <a:r>
              <a:rPr lang="en-US" sz="2000" dirty="0" smtClean="0">
                <a:solidFill>
                  <a:schemeClr val="bg1">
                    <a:lumMod val="95000"/>
                  </a:schemeClr>
                </a:solidFill>
                <a:effectLst>
                  <a:outerShdw blurRad="38100" dist="38100" dir="2700000" algn="tl">
                    <a:srgbClr val="000066"/>
                  </a:outerShdw>
                </a:effectLst>
              </a:rPr>
              <a:t>module=Database%20Systems</a:t>
            </a:r>
            <a:endParaRPr lang="en-US" sz="2000" b="0" dirty="0">
              <a:solidFill>
                <a:schemeClr val="bg1">
                  <a:lumMod val="95000"/>
                </a:schemeClr>
              </a:solidFill>
            </a:endParaRPr>
          </a:p>
        </p:txBody>
      </p:sp>
      <p:sp>
        <p:nvSpPr>
          <p:cNvPr id="8" name="TextBox 7"/>
          <p:cNvSpPr txBox="1"/>
          <p:nvPr/>
        </p:nvSpPr>
        <p:spPr>
          <a:xfrm>
            <a:off x="6727051" y="5783813"/>
            <a:ext cx="1980029" cy="923330"/>
          </a:xfrm>
          <a:prstGeom prst="rect">
            <a:avLst/>
          </a:prstGeom>
          <a:solidFill>
            <a:schemeClr val="bg1">
              <a:lumMod val="20000"/>
              <a:lumOff val="80000"/>
            </a:schemeClr>
          </a:solidFill>
        </p:spPr>
        <p:txBody>
          <a:bodyPr wrap="none" rtlCol="0">
            <a:spAutoFit/>
          </a:bodyPr>
          <a:lstStyle/>
          <a:p>
            <a:r>
              <a:rPr lang="en-IE" sz="1800" dirty="0" err="1" smtClean="0">
                <a:solidFill>
                  <a:srgbClr val="FF0000"/>
                </a:solidFill>
              </a:rPr>
              <a:t>Tryit</a:t>
            </a:r>
            <a:r>
              <a:rPr lang="en-IE" sz="1800" dirty="0" smtClean="0">
                <a:solidFill>
                  <a:srgbClr val="FF0000"/>
                </a:solidFill>
              </a:rPr>
              <a:t>!</a:t>
            </a:r>
          </a:p>
          <a:p>
            <a:r>
              <a:rPr lang="en-IE" sz="1800" dirty="0" smtClean="0">
                <a:solidFill>
                  <a:srgbClr val="FF0000"/>
                </a:solidFill>
              </a:rPr>
              <a:t>Create a file called </a:t>
            </a:r>
          </a:p>
          <a:p>
            <a:r>
              <a:rPr lang="en-IE" sz="1800" dirty="0" err="1">
                <a:solidFill>
                  <a:srgbClr val="FF0000"/>
                </a:solidFill>
              </a:rPr>
              <a:t>PHP_SuperGet.php</a:t>
            </a:r>
            <a:endParaRPr lang="en-US" sz="1800" dirty="0">
              <a:solidFill>
                <a:srgbClr val="FF0000"/>
              </a:solidFill>
            </a:endParaRPr>
          </a:p>
        </p:txBody>
      </p:sp>
      <p:sp>
        <p:nvSpPr>
          <p:cNvPr id="11" name="Bent Arrow 10"/>
          <p:cNvSpPr/>
          <p:nvPr/>
        </p:nvSpPr>
        <p:spPr bwMode="auto">
          <a:xfrm rot="5400000">
            <a:off x="8380775" y="6012779"/>
            <a:ext cx="785818" cy="571504"/>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IE"/>
              <a:t>Learning Outcomes</a:t>
            </a:r>
            <a:endParaRPr lang="en-US"/>
          </a:p>
        </p:txBody>
      </p:sp>
      <p:sp>
        <p:nvSpPr>
          <p:cNvPr id="59395" name="Rectangle 3"/>
          <p:cNvSpPr>
            <a:spLocks noGrp="1" noChangeArrowheads="1"/>
          </p:cNvSpPr>
          <p:nvPr>
            <p:ph type="body" idx="1"/>
          </p:nvPr>
        </p:nvSpPr>
        <p:spPr/>
        <p:txBody>
          <a:bodyPr/>
          <a:lstStyle/>
          <a:p>
            <a:r>
              <a:rPr lang="en-IE" dirty="0"/>
              <a:t>You will be able</a:t>
            </a:r>
          </a:p>
          <a:p>
            <a:pPr lvl="1"/>
            <a:r>
              <a:rPr lang="en-IE" dirty="0"/>
              <a:t>Author a simple server side script using PHP</a:t>
            </a:r>
          </a:p>
          <a:p>
            <a:pPr lvl="1"/>
            <a:r>
              <a:rPr lang="en-IE" dirty="0"/>
              <a:t>Review the main features of the PHP </a:t>
            </a:r>
            <a:r>
              <a:rPr lang="en-IE" dirty="0" smtClean="0"/>
              <a:t>language</a:t>
            </a:r>
          </a:p>
          <a:p>
            <a:pPr lvl="1"/>
            <a:r>
              <a:rPr lang="en-IE" dirty="0" smtClean="0"/>
              <a:t>All examples will be followed in class </a:t>
            </a:r>
            <a:endParaRPr lang="en-IE" dirty="0"/>
          </a:p>
          <a:p>
            <a:pPr lvl="1">
              <a:buFont typeface="Wingdings" pitchFamily="2" charset="2"/>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IE" sz="3600" dirty="0" smtClean="0"/>
              <a:t>Other </a:t>
            </a:r>
            <a:r>
              <a:rPr lang="en-IE" sz="3600" dirty="0" err="1" smtClean="0"/>
              <a:t>Superglobals</a:t>
            </a:r>
            <a:r>
              <a:rPr lang="en-IE" sz="3600" dirty="0" smtClean="0"/>
              <a:t> </a:t>
            </a:r>
            <a:r>
              <a:rPr lang="en-IE" sz="3600" dirty="0"/>
              <a:t>reference</a:t>
            </a:r>
          </a:p>
        </p:txBody>
      </p:sp>
      <p:sp>
        <p:nvSpPr>
          <p:cNvPr id="146435" name="Rectangle 3"/>
          <p:cNvSpPr>
            <a:spLocks noGrp="1" noChangeArrowheads="1"/>
          </p:cNvSpPr>
          <p:nvPr>
            <p:ph type="body" idx="1"/>
          </p:nvPr>
        </p:nvSpPr>
        <p:spPr>
          <a:xfrm>
            <a:off x="250825" y="1773238"/>
            <a:ext cx="7772400" cy="4114800"/>
          </a:xfrm>
        </p:spPr>
        <p:txBody>
          <a:bodyPr/>
          <a:lstStyle/>
          <a:p>
            <a:pPr>
              <a:lnSpc>
                <a:spcPct val="80000"/>
              </a:lnSpc>
            </a:pPr>
            <a:r>
              <a:rPr lang="en-GB" sz="1600" dirty="0"/>
              <a:t>$_</a:t>
            </a:r>
            <a:r>
              <a:rPr lang="en-GB" sz="1600" dirty="0" smtClean="0"/>
              <a:t>POST  (P)</a:t>
            </a:r>
            <a:r>
              <a:rPr lang="en-GB" sz="1600" dirty="0"/>
              <a:t/>
            </a:r>
            <a:br>
              <a:rPr lang="en-GB" sz="1600" dirty="0"/>
            </a:br>
            <a:r>
              <a:rPr lang="en-GB" sz="1600" dirty="0"/>
              <a:t>Variables provided to the script via HTTP POST. These comes from a form which set method="post"</a:t>
            </a:r>
            <a:br>
              <a:rPr lang="en-GB" sz="1600" dirty="0"/>
            </a:br>
            <a:endParaRPr lang="en-GB" sz="1600" dirty="0"/>
          </a:p>
          <a:p>
            <a:pPr>
              <a:lnSpc>
                <a:spcPct val="80000"/>
              </a:lnSpc>
            </a:pPr>
            <a:r>
              <a:rPr lang="en-GB" sz="1600" dirty="0"/>
              <a:t>$_</a:t>
            </a:r>
            <a:r>
              <a:rPr lang="en-GB" sz="1600" dirty="0" smtClean="0"/>
              <a:t>COOKIE  (C)</a:t>
            </a:r>
            <a:r>
              <a:rPr lang="en-GB" sz="1600" dirty="0"/>
              <a:t/>
            </a:r>
            <a:br>
              <a:rPr lang="en-GB" sz="1600" dirty="0"/>
            </a:br>
            <a:r>
              <a:rPr lang="en-GB" sz="1600" dirty="0"/>
              <a:t>Variables provided to the script via HTTP cookies.</a:t>
            </a:r>
            <a:br>
              <a:rPr lang="en-GB" sz="1600" dirty="0"/>
            </a:br>
            <a:endParaRPr lang="en-GB" sz="1600" dirty="0"/>
          </a:p>
          <a:p>
            <a:pPr>
              <a:lnSpc>
                <a:spcPct val="80000"/>
              </a:lnSpc>
            </a:pPr>
            <a:r>
              <a:rPr lang="en-GB" sz="1600" dirty="0" smtClean="0"/>
              <a:t>$_ENV  (E)</a:t>
            </a:r>
            <a:r>
              <a:rPr lang="en-GB" sz="1600" dirty="0"/>
              <a:t/>
            </a:r>
            <a:br>
              <a:rPr lang="en-GB" sz="1600" dirty="0"/>
            </a:br>
            <a:r>
              <a:rPr lang="en-GB" sz="1600" dirty="0"/>
              <a:t>Variables provided to the script via the environment. </a:t>
            </a:r>
            <a:br>
              <a:rPr lang="en-GB" sz="1600" dirty="0"/>
            </a:br>
            <a:endParaRPr lang="en-GB" sz="1600" dirty="0"/>
          </a:p>
          <a:p>
            <a:pPr>
              <a:lnSpc>
                <a:spcPct val="80000"/>
              </a:lnSpc>
            </a:pPr>
            <a:endParaRPr lang="en-GB" sz="1200" dirty="0"/>
          </a:p>
          <a:p>
            <a:pPr>
              <a:lnSpc>
                <a:spcPct val="80000"/>
              </a:lnSpc>
            </a:pPr>
            <a:r>
              <a:rPr lang="en-GB" sz="1600" dirty="0"/>
              <a:t>$</a:t>
            </a:r>
            <a:r>
              <a:rPr lang="en-GB" sz="1600" dirty="0" smtClean="0"/>
              <a:t>GLOBALS  (G)</a:t>
            </a:r>
            <a:r>
              <a:rPr lang="en-GB" sz="1600" dirty="0"/>
              <a:t/>
            </a:r>
            <a:br>
              <a:rPr lang="en-GB" sz="1600" dirty="0"/>
            </a:br>
            <a:r>
              <a:rPr lang="en-GB" sz="1600" dirty="0"/>
              <a:t>Contains a reference to every variable which is currently available within the global scope of the script. </a:t>
            </a:r>
          </a:p>
          <a:p>
            <a:pPr>
              <a:lnSpc>
                <a:spcPct val="80000"/>
              </a:lnSpc>
            </a:pPr>
            <a:endParaRPr lang="en-US" sz="1600" dirty="0"/>
          </a:p>
        </p:txBody>
      </p:sp>
      <p:sp>
        <p:nvSpPr>
          <p:cNvPr id="2" name="TextBox 1"/>
          <p:cNvSpPr txBox="1"/>
          <p:nvPr/>
        </p:nvSpPr>
        <p:spPr>
          <a:xfrm>
            <a:off x="301752" y="5032633"/>
            <a:ext cx="7920880" cy="830997"/>
          </a:xfrm>
          <a:prstGeom prst="rect">
            <a:avLst/>
          </a:prstGeom>
          <a:noFill/>
        </p:spPr>
        <p:txBody>
          <a:bodyPr wrap="square" rtlCol="0">
            <a:spAutoFit/>
          </a:bodyPr>
          <a:lstStyle/>
          <a:p>
            <a:r>
              <a:rPr lang="en-IE" dirty="0" smtClean="0"/>
              <a:t>Exercise – write some PHP code to display the contents of each of the above arrays in a formatted table – see note below. </a:t>
            </a:r>
            <a:endParaRPr lang="en-I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References</a:t>
            </a:r>
            <a:endParaRPr lang="en-US" dirty="0"/>
          </a:p>
        </p:txBody>
      </p:sp>
      <p:sp>
        <p:nvSpPr>
          <p:cNvPr id="3" name="Content Placeholder 2"/>
          <p:cNvSpPr>
            <a:spLocks noGrp="1"/>
          </p:cNvSpPr>
          <p:nvPr>
            <p:ph idx="1"/>
          </p:nvPr>
        </p:nvSpPr>
        <p:spPr/>
        <p:txBody>
          <a:bodyPr/>
          <a:lstStyle/>
          <a:p>
            <a:r>
              <a:rPr lang="en-IE" dirty="0" smtClean="0"/>
              <a:t>PHP Manual: </a:t>
            </a:r>
            <a:r>
              <a:rPr lang="en-IE" dirty="0" smtClean="0">
                <a:hlinkClick r:id="rId2"/>
              </a:rPr>
              <a:t>http://ie.php.net/manual/en/</a:t>
            </a:r>
            <a:endParaRPr lang="en-IE" dirty="0" smtClean="0"/>
          </a:p>
          <a:p>
            <a:r>
              <a:rPr lang="en-US" dirty="0" err="1" smtClean="0"/>
              <a:t>SuperGlobals</a:t>
            </a:r>
            <a:r>
              <a:rPr lang="en-US" dirty="0"/>
              <a:t>: </a:t>
            </a:r>
            <a:r>
              <a:rPr lang="en-US" dirty="0">
                <a:hlinkClick r:id="rId3"/>
              </a:rPr>
              <a:t>http://</a:t>
            </a:r>
            <a:r>
              <a:rPr lang="en-US" dirty="0" smtClean="0">
                <a:hlinkClick r:id="rId3"/>
              </a:rPr>
              <a:t>php.net/manual/en/language.variables.superglobals.php</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Setup</a:t>
            </a:r>
            <a:endParaRPr lang="en-IE" dirty="0"/>
          </a:p>
        </p:txBody>
      </p:sp>
      <p:sp>
        <p:nvSpPr>
          <p:cNvPr id="3" name="Content Placeholder 2"/>
          <p:cNvSpPr>
            <a:spLocks noGrp="1"/>
          </p:cNvSpPr>
          <p:nvPr>
            <p:ph sz="quarter" idx="1"/>
          </p:nvPr>
        </p:nvSpPr>
        <p:spPr/>
        <p:txBody>
          <a:bodyPr/>
          <a:lstStyle/>
          <a:p>
            <a:r>
              <a:rPr lang="en-IE" dirty="0" smtClean="0"/>
              <a:t>Make sure your Apache server is running – check your XAMPP control panel</a:t>
            </a:r>
          </a:p>
          <a:p>
            <a:r>
              <a:rPr lang="en-IE" dirty="0" smtClean="0"/>
              <a:t>In your </a:t>
            </a:r>
            <a:r>
              <a:rPr lang="en-IE" dirty="0" err="1" smtClean="0"/>
              <a:t>htdocs</a:t>
            </a:r>
            <a:r>
              <a:rPr lang="en-IE" dirty="0" smtClean="0"/>
              <a:t> folder create a subfolder for this topic and lecture;</a:t>
            </a:r>
            <a:endParaRPr lang="en-IE" dirty="0"/>
          </a:p>
          <a:p>
            <a:r>
              <a:rPr lang="en-IE" dirty="0" err="1" smtClean="0"/>
              <a:t>Eg</a:t>
            </a:r>
            <a:r>
              <a:rPr lang="en-IE" dirty="0" smtClean="0"/>
              <a:t> ..</a:t>
            </a:r>
            <a:r>
              <a:rPr lang="en-IE" dirty="0" err="1" smtClean="0"/>
              <a:t>htdocs</a:t>
            </a:r>
            <a:r>
              <a:rPr lang="en-IE" dirty="0" smtClean="0"/>
              <a:t>/K00999999/T0x/L03</a:t>
            </a:r>
            <a:endParaRPr lang="en-IE" dirty="0" smtClean="0"/>
          </a:p>
          <a:p>
            <a:r>
              <a:rPr lang="en-IE" dirty="0" smtClean="0"/>
              <a:t>This will be the </a:t>
            </a:r>
            <a:r>
              <a:rPr lang="en-IE" dirty="0" smtClean="0">
                <a:solidFill>
                  <a:srgbClr val="FF0000"/>
                </a:solidFill>
              </a:rPr>
              <a:t>document root folder for this lecture</a:t>
            </a:r>
            <a:endParaRPr lang="en-IE" dirty="0">
              <a:solidFill>
                <a:srgbClr val="FF0000"/>
              </a:solidFill>
            </a:endParaRPr>
          </a:p>
        </p:txBody>
      </p:sp>
    </p:spTree>
    <p:extLst>
      <p:ext uri="{BB962C8B-B14F-4D97-AF65-F5344CB8AC3E}">
        <p14:creationId xmlns:p14="http://schemas.microsoft.com/office/powerpoint/2010/main" val="35150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IE" sz="4000"/>
              <a:t>PHP – Opening and closing tags</a:t>
            </a:r>
          </a:p>
        </p:txBody>
      </p:sp>
      <p:sp>
        <p:nvSpPr>
          <p:cNvPr id="128003" name="Rectangle 3"/>
          <p:cNvSpPr>
            <a:spLocks noGrp="1" noChangeArrowheads="1"/>
          </p:cNvSpPr>
          <p:nvPr>
            <p:ph type="body" idx="1"/>
          </p:nvPr>
        </p:nvSpPr>
        <p:spPr>
          <a:xfrm>
            <a:off x="539750" y="1628775"/>
            <a:ext cx="7772400" cy="4114800"/>
          </a:xfrm>
        </p:spPr>
        <p:txBody>
          <a:bodyPr/>
          <a:lstStyle/>
          <a:p>
            <a:r>
              <a:rPr lang="en-IE" sz="2800" dirty="0"/>
              <a:t>Any  one of the following four pairs of opening and closing tags </a:t>
            </a:r>
            <a:r>
              <a:rPr lang="en-IE" sz="2800" i="1" dirty="0"/>
              <a:t>may</a:t>
            </a:r>
            <a:r>
              <a:rPr lang="en-IE" sz="2800" dirty="0"/>
              <a:t> be used to embed PHP in HTML</a:t>
            </a:r>
          </a:p>
          <a:p>
            <a:r>
              <a:rPr lang="en-IE" sz="2800" dirty="0"/>
              <a:t>As a general rule – use only the first two pairs as the second two (short tags) are not supported on all servers</a:t>
            </a:r>
            <a:endParaRPr lang="en-US" sz="2800" dirty="0"/>
          </a:p>
        </p:txBody>
      </p:sp>
      <p:sp>
        <p:nvSpPr>
          <p:cNvPr id="128004" name="Text Box 4"/>
          <p:cNvSpPr txBox="1">
            <a:spLocks noChangeArrowheads="1"/>
          </p:cNvSpPr>
          <p:nvPr/>
        </p:nvSpPr>
        <p:spPr bwMode="auto">
          <a:xfrm>
            <a:off x="582465" y="4444160"/>
            <a:ext cx="8305479" cy="2308324"/>
          </a:xfrm>
          <a:prstGeom prst="rect">
            <a:avLst/>
          </a:prstGeom>
          <a:solidFill>
            <a:srgbClr val="000099"/>
          </a:solidFill>
          <a:ln w="9525">
            <a:noFill/>
            <a:miter lim="800000"/>
            <a:headEnd/>
            <a:tailEnd/>
          </a:ln>
          <a:effectLst/>
        </p:spPr>
        <p:txBody>
          <a:bodyPr wrap="none">
            <a:spAutoFit/>
          </a:bodyPr>
          <a:lstStyle/>
          <a:p>
            <a:r>
              <a:rPr lang="en-US" dirty="0">
                <a:solidFill>
                  <a:schemeClr val="bg1">
                    <a:lumMod val="95000"/>
                  </a:schemeClr>
                </a:solidFill>
              </a:rPr>
              <a:t>Opening Tag</a:t>
            </a:r>
            <a:r>
              <a:rPr lang="en-US" dirty="0">
                <a:solidFill>
                  <a:srgbClr val="FF0000"/>
                </a:solidFill>
              </a:rPr>
              <a:t>					</a:t>
            </a:r>
            <a:r>
              <a:rPr lang="en-US" dirty="0">
                <a:solidFill>
                  <a:schemeClr val="bg1">
                    <a:lumMod val="95000"/>
                  </a:schemeClr>
                </a:solidFill>
              </a:rPr>
              <a:t>Closing Tag</a:t>
            </a:r>
          </a:p>
          <a:p>
            <a:endParaRPr lang="en-US" dirty="0">
              <a:solidFill>
                <a:srgbClr val="FF0000"/>
              </a:solidFill>
            </a:endParaRPr>
          </a:p>
          <a:p>
            <a:r>
              <a:rPr lang="en-US" dirty="0">
                <a:solidFill>
                  <a:srgbClr val="FF0000"/>
                </a:solidFill>
                <a:latin typeface="Courier New" pitchFamily="49" charset="0"/>
              </a:rPr>
              <a:t>&lt;?</a:t>
            </a:r>
            <a:r>
              <a:rPr lang="en-US" dirty="0" err="1">
                <a:solidFill>
                  <a:srgbClr val="FF0000"/>
                </a:solidFill>
                <a:latin typeface="Courier New" pitchFamily="49" charset="0"/>
              </a:rPr>
              <a:t>php</a:t>
            </a:r>
            <a:r>
              <a:rPr lang="en-US" dirty="0">
                <a:solidFill>
                  <a:srgbClr val="FF0000"/>
                </a:solidFill>
                <a:latin typeface="Courier New" pitchFamily="49" charset="0"/>
              </a:rPr>
              <a:t>						</a:t>
            </a:r>
            <a:r>
              <a:rPr lang="en-US" dirty="0" smtClean="0">
                <a:solidFill>
                  <a:srgbClr val="FF0000"/>
                </a:solidFill>
                <a:latin typeface="Courier New" pitchFamily="49" charset="0"/>
              </a:rPr>
              <a:t>?&gt; (preferred)</a:t>
            </a:r>
            <a:endParaRPr lang="en-US" dirty="0">
              <a:solidFill>
                <a:srgbClr val="FF0000"/>
              </a:solidFill>
              <a:latin typeface="Courier New" pitchFamily="49" charset="0"/>
            </a:endParaRPr>
          </a:p>
          <a:p>
            <a:r>
              <a:rPr lang="en-US" dirty="0">
                <a:solidFill>
                  <a:srgbClr val="FF0000"/>
                </a:solidFill>
                <a:latin typeface="Courier New" pitchFamily="49" charset="0"/>
              </a:rPr>
              <a:t>&lt;script language="</a:t>
            </a:r>
            <a:r>
              <a:rPr lang="en-US" dirty="0" err="1">
                <a:solidFill>
                  <a:srgbClr val="FF0000"/>
                </a:solidFill>
                <a:latin typeface="Courier New" pitchFamily="49" charset="0"/>
              </a:rPr>
              <a:t>php</a:t>
            </a:r>
            <a:r>
              <a:rPr lang="en-US" dirty="0">
                <a:solidFill>
                  <a:srgbClr val="FF0000"/>
                </a:solidFill>
                <a:latin typeface="Courier New" pitchFamily="49" charset="0"/>
              </a:rPr>
              <a:t>"&gt;		&lt;/script&gt;</a:t>
            </a:r>
          </a:p>
          <a:p>
            <a:r>
              <a:rPr lang="en-US" dirty="0">
                <a:solidFill>
                  <a:srgbClr val="FF0000"/>
                </a:solidFill>
                <a:latin typeface="Courier New" pitchFamily="49" charset="0"/>
              </a:rPr>
              <a:t>&lt;%						%&gt;</a:t>
            </a:r>
          </a:p>
          <a:p>
            <a:r>
              <a:rPr lang="en-US" dirty="0">
                <a:solidFill>
                  <a:srgbClr val="FF0000"/>
                </a:solidFill>
                <a:latin typeface="Courier New" pitchFamily="49" charset="0"/>
              </a:rPr>
              <a:t>&lt;?						?&gt;</a:t>
            </a:r>
          </a:p>
        </p:txBody>
      </p:sp>
      <p:sp>
        <p:nvSpPr>
          <p:cNvPr id="128006" name="Text Box 6"/>
          <p:cNvSpPr txBox="1">
            <a:spLocks noChangeArrowheads="1"/>
          </p:cNvSpPr>
          <p:nvPr/>
        </p:nvSpPr>
        <p:spPr bwMode="auto">
          <a:xfrm>
            <a:off x="87313" y="6329363"/>
            <a:ext cx="441325" cy="457200"/>
          </a:xfrm>
          <a:prstGeom prst="rect">
            <a:avLst/>
          </a:prstGeom>
          <a:noFill/>
          <a:ln w="9525">
            <a:noFill/>
            <a:miter lim="800000"/>
            <a:headEnd/>
            <a:tailEnd/>
          </a:ln>
          <a:effectLst/>
        </p:spPr>
        <p:txBody>
          <a:bodyPr wrap="none">
            <a:spAutoFit/>
          </a:bodyPr>
          <a:lstStyle/>
          <a:p>
            <a:r>
              <a:rPr lang="en-US" b="0">
                <a:sym typeface="Wingdings" pitchFamily="2" charset="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IE" sz="4000"/>
              <a:t>PHP Comments</a:t>
            </a:r>
          </a:p>
        </p:txBody>
      </p:sp>
      <p:sp>
        <p:nvSpPr>
          <p:cNvPr id="131075" name="Rectangle 3"/>
          <p:cNvSpPr>
            <a:spLocks noGrp="1" noChangeArrowheads="1"/>
          </p:cNvSpPr>
          <p:nvPr>
            <p:ph type="body" idx="1"/>
          </p:nvPr>
        </p:nvSpPr>
        <p:spPr/>
        <p:txBody>
          <a:bodyPr/>
          <a:lstStyle/>
          <a:p>
            <a:r>
              <a:rPr lang="en-GB"/>
              <a:t>PHP support three kinds of comment tags :</a:t>
            </a:r>
          </a:p>
          <a:p>
            <a:pPr>
              <a:buFont typeface="Wingdings" pitchFamily="2" charset="2"/>
              <a:buNone/>
            </a:pPr>
            <a:r>
              <a:rPr lang="en-GB"/>
              <a:t>//      This is a one line comment</a:t>
            </a:r>
          </a:p>
          <a:p>
            <a:pPr>
              <a:buFont typeface="Wingdings" pitchFamily="2" charset="2"/>
              <a:buNone/>
            </a:pPr>
            <a:r>
              <a:rPr lang="en-GB"/>
              <a:t>#      This is a Unix shell-style comment. It's also a one line comment</a:t>
            </a:r>
          </a:p>
          <a:p>
            <a:pPr>
              <a:buFont typeface="Wingdings" pitchFamily="2" charset="2"/>
              <a:buNone/>
            </a:pPr>
            <a:r>
              <a:rPr lang="en-GB"/>
              <a:t>/* ..... */      Use this multi line comment if you need to.</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IE"/>
              <a:t>PHP - Comments</a:t>
            </a:r>
            <a:endParaRPr lang="en-US"/>
          </a:p>
        </p:txBody>
      </p:sp>
      <p:sp>
        <p:nvSpPr>
          <p:cNvPr id="134147" name="Rectangle 3"/>
          <p:cNvSpPr>
            <a:spLocks noGrp="1" noChangeArrowheads="1"/>
          </p:cNvSpPr>
          <p:nvPr>
            <p:ph type="body" idx="1"/>
          </p:nvPr>
        </p:nvSpPr>
        <p:spPr/>
        <p:txBody>
          <a:bodyPr/>
          <a:lstStyle/>
          <a:p>
            <a:r>
              <a:rPr lang="en-IE"/>
              <a:t>Use inside the PHP block</a:t>
            </a:r>
            <a:endParaRPr lang="en-US"/>
          </a:p>
        </p:txBody>
      </p:sp>
      <p:sp>
        <p:nvSpPr>
          <p:cNvPr id="134148" name="Text Box 4"/>
          <p:cNvSpPr txBox="1">
            <a:spLocks noChangeArrowheads="1"/>
          </p:cNvSpPr>
          <p:nvPr/>
        </p:nvSpPr>
        <p:spPr bwMode="auto">
          <a:xfrm>
            <a:off x="395288" y="3429000"/>
            <a:ext cx="8480207" cy="1200329"/>
          </a:xfrm>
          <a:prstGeom prst="rect">
            <a:avLst/>
          </a:prstGeom>
          <a:solidFill>
            <a:srgbClr val="000099"/>
          </a:solidFill>
          <a:ln w="9525">
            <a:noFill/>
            <a:miter lim="800000"/>
            <a:headEnd/>
            <a:tailEnd/>
          </a:ln>
          <a:effectLst/>
        </p:spPr>
        <p:txBody>
          <a:bodyPr wrap="none">
            <a:spAutoFit/>
          </a:bodyPr>
          <a:lstStyle/>
          <a:p>
            <a:r>
              <a:rPr lang="en-IE" dirty="0">
                <a:solidFill>
                  <a:schemeClr val="bg1">
                    <a:lumMod val="95000"/>
                  </a:schemeClr>
                </a:solidFill>
                <a:latin typeface="Courier New" pitchFamily="49" charset="0"/>
              </a:rPr>
              <a:t>&lt;?</a:t>
            </a:r>
            <a:endParaRPr lang="en-US" dirty="0">
              <a:solidFill>
                <a:schemeClr val="bg1">
                  <a:lumMod val="95000"/>
                </a:schemeClr>
              </a:solidFill>
              <a:latin typeface="Courier New" pitchFamily="49" charset="0"/>
            </a:endParaRPr>
          </a:p>
          <a:p>
            <a:r>
              <a:rPr lang="en-US" dirty="0">
                <a:solidFill>
                  <a:schemeClr val="bg1">
                    <a:lumMod val="95000"/>
                  </a:schemeClr>
                </a:solidFill>
                <a:latin typeface="Courier New" pitchFamily="49" charset="0"/>
              </a:rPr>
              <a:t>//This is a PHP comment</a:t>
            </a:r>
          </a:p>
          <a:p>
            <a:r>
              <a:rPr lang="en-IE" dirty="0">
                <a:solidFill>
                  <a:schemeClr val="bg1">
                    <a:lumMod val="95000"/>
                  </a:schemeClr>
                </a:solidFill>
                <a:latin typeface="Courier New" pitchFamily="49" charset="0"/>
              </a:rPr>
              <a:t>?&gt;                                           </a:t>
            </a:r>
            <a:endParaRPr lang="en-US" b="0" dirty="0">
              <a:solidFill>
                <a:schemeClr val="bg1">
                  <a:lumMod val="95000"/>
                </a:schemeClr>
              </a:solidFill>
              <a:latin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01752" y="43934"/>
            <a:ext cx="8534400" cy="758952"/>
          </a:xfrm>
        </p:spPr>
        <p:txBody>
          <a:bodyPr/>
          <a:lstStyle/>
          <a:p>
            <a:r>
              <a:rPr lang="en-IE" dirty="0" smtClean="0"/>
              <a:t>PHP and HTML Comments</a:t>
            </a:r>
            <a:endParaRPr lang="en-US" dirty="0"/>
          </a:p>
        </p:txBody>
      </p:sp>
      <p:sp>
        <p:nvSpPr>
          <p:cNvPr id="118788" name="Text Box 4"/>
          <p:cNvSpPr txBox="1">
            <a:spLocks noChangeArrowheads="1"/>
          </p:cNvSpPr>
          <p:nvPr/>
        </p:nvSpPr>
        <p:spPr bwMode="auto">
          <a:xfrm>
            <a:off x="248571" y="987552"/>
            <a:ext cx="8640762" cy="5909310"/>
          </a:xfrm>
          <a:prstGeom prst="rect">
            <a:avLst/>
          </a:prstGeom>
          <a:solidFill>
            <a:srgbClr val="080808"/>
          </a:solidFill>
          <a:ln w="9525">
            <a:noFill/>
            <a:miter lim="800000"/>
            <a:headEnd/>
            <a:tailEnd/>
          </a:ln>
          <a:effectLst/>
        </p:spPr>
        <p:txBody>
          <a:bodyPr>
            <a:spAutoFit/>
          </a:bodyPr>
          <a:lstStyle/>
          <a:p>
            <a:r>
              <a:rPr lang="en-IE" sz="1400" dirty="0">
                <a:solidFill>
                  <a:schemeClr val="bg1">
                    <a:lumMod val="95000"/>
                  </a:schemeClr>
                </a:solidFill>
                <a:latin typeface="Courier New" pitchFamily="49" charset="0"/>
              </a:rPr>
              <a:t>&lt;html</a:t>
            </a:r>
            <a:r>
              <a:rPr lang="en-IE" sz="1400" dirty="0" smtClean="0">
                <a:solidFill>
                  <a:schemeClr val="bg1">
                    <a:lumMod val="95000"/>
                  </a:schemeClr>
                </a:solidFill>
                <a:latin typeface="Courier New" pitchFamily="49" charset="0"/>
              </a:rPr>
              <a:t>&gt;&lt;</a:t>
            </a:r>
            <a:r>
              <a:rPr lang="en-IE" sz="1400" dirty="0">
                <a:solidFill>
                  <a:schemeClr val="bg1">
                    <a:lumMod val="95000"/>
                  </a:schemeClr>
                </a:solidFill>
                <a:latin typeface="Courier New" pitchFamily="49" charset="0"/>
              </a:rPr>
              <a:t>head&gt;</a:t>
            </a:r>
          </a:p>
          <a:p>
            <a:r>
              <a:rPr lang="en-IE" sz="1400" dirty="0">
                <a:solidFill>
                  <a:schemeClr val="bg1">
                    <a:lumMod val="95000"/>
                  </a:schemeClr>
                </a:solidFill>
                <a:latin typeface="Courier New" pitchFamily="49" charset="0"/>
              </a:rPr>
              <a:t>&lt;title&gt;</a:t>
            </a:r>
            <a:r>
              <a:rPr lang="en-IE" sz="1400" dirty="0" err="1">
                <a:solidFill>
                  <a:schemeClr val="bg1">
                    <a:lumMod val="95000"/>
                  </a:schemeClr>
                </a:solidFill>
                <a:latin typeface="Courier New" pitchFamily="49" charset="0"/>
              </a:rPr>
              <a:t>PHP_Comments</a:t>
            </a:r>
            <a:r>
              <a:rPr lang="en-IE" sz="1400" dirty="0">
                <a:solidFill>
                  <a:schemeClr val="bg1">
                    <a:lumMod val="95000"/>
                  </a:schemeClr>
                </a:solidFill>
                <a:latin typeface="Courier New" pitchFamily="49" charset="0"/>
              </a:rPr>
              <a:t>&lt;/title&gt;</a:t>
            </a:r>
          </a:p>
          <a:p>
            <a:r>
              <a:rPr lang="en-IE" sz="1400" b="1" dirty="0">
                <a:solidFill>
                  <a:srgbClr val="99FF99"/>
                </a:solidFill>
                <a:latin typeface="Courier New" pitchFamily="49" charset="0"/>
              </a:rPr>
              <a:t>&lt;!-- This is a HTML comment --&gt;</a:t>
            </a:r>
          </a:p>
          <a:p>
            <a:r>
              <a:rPr lang="en-IE" sz="1400" dirty="0">
                <a:solidFill>
                  <a:schemeClr val="bg1">
                    <a:lumMod val="95000"/>
                  </a:schemeClr>
                </a:solidFill>
                <a:latin typeface="Courier New" pitchFamily="49" charset="0"/>
              </a:rPr>
              <a:t>&lt;/head&gt;</a:t>
            </a:r>
          </a:p>
          <a:p>
            <a:r>
              <a:rPr lang="en-IE" sz="1400" dirty="0">
                <a:solidFill>
                  <a:schemeClr val="bg1">
                    <a:lumMod val="95000"/>
                  </a:schemeClr>
                </a:solidFill>
                <a:latin typeface="Courier New" pitchFamily="49" charset="0"/>
              </a:rPr>
              <a:t>&lt;body&gt;</a:t>
            </a:r>
          </a:p>
          <a:p>
            <a:r>
              <a:rPr lang="en-IE" sz="1400" b="1" dirty="0">
                <a:solidFill>
                  <a:srgbClr val="99FF99"/>
                </a:solidFill>
                <a:latin typeface="Courier New" pitchFamily="49" charset="0"/>
              </a:rPr>
              <a:t>&lt;!-- </a:t>
            </a:r>
          </a:p>
          <a:p>
            <a:r>
              <a:rPr lang="en-IE" sz="1400" b="1" dirty="0">
                <a:solidFill>
                  <a:srgbClr val="99FF99"/>
                </a:solidFill>
                <a:latin typeface="Courier New" pitchFamily="49" charset="0"/>
              </a:rPr>
              <a:t>	PHP Comments must be contained inside the PHP script tags</a:t>
            </a:r>
          </a:p>
          <a:p>
            <a:r>
              <a:rPr lang="en-IE" sz="1400" b="1" dirty="0">
                <a:solidFill>
                  <a:srgbClr val="99FF99"/>
                </a:solidFill>
                <a:latin typeface="Courier New" pitchFamily="49" charset="0"/>
              </a:rPr>
              <a:t> --&gt;</a:t>
            </a:r>
          </a:p>
          <a:p>
            <a:r>
              <a:rPr lang="en-IE" sz="1400" dirty="0">
                <a:solidFill>
                  <a:schemeClr val="bg1">
                    <a:lumMod val="95000"/>
                  </a:schemeClr>
                </a:solidFill>
                <a:latin typeface="Courier New" pitchFamily="49" charset="0"/>
              </a:rPr>
              <a:t>&lt;h1&gt;Web Applications - PHP&lt;/h1&gt; </a:t>
            </a:r>
          </a:p>
          <a:p>
            <a:r>
              <a:rPr lang="en-IE" sz="1400" dirty="0">
                <a:solidFill>
                  <a:schemeClr val="bg1">
                    <a:lumMod val="95000"/>
                  </a:schemeClr>
                </a:solidFill>
                <a:latin typeface="Courier New" pitchFamily="49" charset="0"/>
              </a:rPr>
              <a:t> </a:t>
            </a:r>
          </a:p>
          <a:p>
            <a:r>
              <a:rPr lang="en-IE" sz="1400" b="1" dirty="0">
                <a:solidFill>
                  <a:srgbClr val="99FF99"/>
                </a:solidFill>
                <a:latin typeface="Courier New" pitchFamily="49" charset="0"/>
              </a:rPr>
              <a:t>&lt;!--START of PHP Block--&gt;</a:t>
            </a:r>
          </a:p>
          <a:p>
            <a:r>
              <a:rPr lang="en-IE" sz="1400" dirty="0">
                <a:solidFill>
                  <a:schemeClr val="bg1">
                    <a:lumMod val="95000"/>
                  </a:schemeClr>
                </a:solidFill>
                <a:latin typeface="Courier New" pitchFamily="49" charset="0"/>
              </a:rPr>
              <a:t>&lt;?</a:t>
            </a:r>
            <a:r>
              <a:rPr lang="en-IE" sz="1400" dirty="0" err="1">
                <a:solidFill>
                  <a:schemeClr val="bg1">
                    <a:lumMod val="95000"/>
                  </a:schemeClr>
                </a:solidFill>
                <a:latin typeface="Courier New" pitchFamily="49" charset="0"/>
              </a:rPr>
              <a:t>php</a:t>
            </a:r>
            <a:endParaRPr lang="en-IE" sz="1400" dirty="0">
              <a:solidFill>
                <a:schemeClr val="bg1">
                  <a:lumMod val="95000"/>
                </a:schemeClr>
              </a:solidFill>
              <a:latin typeface="Courier New" pitchFamily="49" charset="0"/>
            </a:endParaRPr>
          </a:p>
          <a:p>
            <a:r>
              <a:rPr lang="en-IE" sz="1400" b="1" dirty="0">
                <a:solidFill>
                  <a:srgbClr val="FFC000"/>
                </a:solidFill>
                <a:latin typeface="Courier New" pitchFamily="49" charset="0"/>
              </a:rPr>
              <a:t>/*</a:t>
            </a:r>
          </a:p>
          <a:p>
            <a:r>
              <a:rPr lang="en-IE" sz="1400" b="1" dirty="0">
                <a:solidFill>
                  <a:srgbClr val="FFC000"/>
                </a:solidFill>
                <a:latin typeface="Courier New" pitchFamily="49" charset="0"/>
              </a:rPr>
              <a:t>	This is an example of a </a:t>
            </a:r>
          </a:p>
          <a:p>
            <a:r>
              <a:rPr lang="en-IE" sz="1400" b="1" dirty="0">
                <a:solidFill>
                  <a:srgbClr val="FFC000"/>
                </a:solidFill>
                <a:latin typeface="Courier New" pitchFamily="49" charset="0"/>
              </a:rPr>
              <a:t>	multi-line PHP comment</a:t>
            </a:r>
          </a:p>
          <a:p>
            <a:r>
              <a:rPr lang="en-IE" sz="1400" b="1" dirty="0">
                <a:solidFill>
                  <a:srgbClr val="FFC000"/>
                </a:solidFill>
                <a:latin typeface="Courier New" pitchFamily="49" charset="0"/>
              </a:rPr>
              <a:t>*/</a:t>
            </a:r>
          </a:p>
          <a:p>
            <a:endParaRPr lang="en-IE" sz="1400" dirty="0">
              <a:solidFill>
                <a:schemeClr val="bg1">
                  <a:lumMod val="95000"/>
                </a:schemeClr>
              </a:solidFill>
              <a:latin typeface="Courier New" pitchFamily="49" charset="0"/>
            </a:endParaRPr>
          </a:p>
          <a:p>
            <a:r>
              <a:rPr lang="en-IE" sz="1400" dirty="0">
                <a:solidFill>
                  <a:schemeClr val="bg1">
                    <a:lumMod val="95000"/>
                  </a:schemeClr>
                </a:solidFill>
                <a:latin typeface="Courier New" pitchFamily="49" charset="0"/>
              </a:rPr>
              <a:t>//PHP can be used to echo HTML tags!!</a:t>
            </a:r>
          </a:p>
          <a:p>
            <a:r>
              <a:rPr lang="en-IE" sz="1400" dirty="0">
                <a:solidFill>
                  <a:schemeClr val="bg1">
                    <a:lumMod val="95000"/>
                  </a:schemeClr>
                </a:solidFill>
                <a:latin typeface="Courier New" pitchFamily="49" charset="0"/>
              </a:rPr>
              <a:t>echo  "&lt;h2&gt;Using Comments in your Code&lt;/h2&gt;";  </a:t>
            </a:r>
            <a:r>
              <a:rPr lang="en-IE" sz="1400" b="1" dirty="0">
                <a:solidFill>
                  <a:srgbClr val="FFC000"/>
                </a:solidFill>
                <a:latin typeface="Courier New" pitchFamily="49" charset="0"/>
              </a:rPr>
              <a:t>//every line of PHP must end in a semi-colon</a:t>
            </a:r>
          </a:p>
          <a:p>
            <a:r>
              <a:rPr lang="en-IE" sz="1400" dirty="0">
                <a:solidFill>
                  <a:schemeClr val="bg1">
                    <a:lumMod val="95000"/>
                  </a:schemeClr>
                </a:solidFill>
                <a:latin typeface="Courier New" pitchFamily="49" charset="0"/>
              </a:rPr>
              <a:t>echo  "&lt;p&gt;This is a demo of using PHP and HTML comments to document your application";</a:t>
            </a:r>
          </a:p>
          <a:p>
            <a:endParaRPr lang="en-IE" sz="1400" dirty="0">
              <a:solidFill>
                <a:schemeClr val="bg1">
                  <a:lumMod val="95000"/>
                </a:schemeClr>
              </a:solidFill>
              <a:latin typeface="Courier New" pitchFamily="49" charset="0"/>
            </a:endParaRPr>
          </a:p>
          <a:p>
            <a:r>
              <a:rPr lang="en-IE" sz="1400" dirty="0">
                <a:solidFill>
                  <a:schemeClr val="bg1">
                    <a:lumMod val="95000"/>
                  </a:schemeClr>
                </a:solidFill>
                <a:latin typeface="Courier New" pitchFamily="49" charset="0"/>
              </a:rPr>
              <a:t>?&gt;</a:t>
            </a:r>
          </a:p>
          <a:p>
            <a:r>
              <a:rPr lang="en-IE" sz="1400" b="1" dirty="0">
                <a:solidFill>
                  <a:srgbClr val="99FF99"/>
                </a:solidFill>
                <a:latin typeface="Courier New" pitchFamily="49" charset="0"/>
              </a:rPr>
              <a:t>&lt;!--END of PHP Block--&gt;</a:t>
            </a:r>
          </a:p>
          <a:p>
            <a:r>
              <a:rPr lang="en-IE" sz="1400" dirty="0">
                <a:solidFill>
                  <a:schemeClr val="bg1">
                    <a:lumMod val="95000"/>
                  </a:schemeClr>
                </a:solidFill>
                <a:latin typeface="Courier New" pitchFamily="49" charset="0"/>
              </a:rPr>
              <a:t>&lt;hr</a:t>
            </a:r>
            <a:r>
              <a:rPr lang="en-IE" sz="1400" dirty="0" smtClean="0">
                <a:solidFill>
                  <a:schemeClr val="bg1">
                    <a:lumMod val="95000"/>
                  </a:schemeClr>
                </a:solidFill>
                <a:latin typeface="Courier New" pitchFamily="49" charset="0"/>
              </a:rPr>
              <a:t>&gt;&lt;/</a:t>
            </a:r>
            <a:r>
              <a:rPr lang="en-IE" sz="1400" dirty="0">
                <a:solidFill>
                  <a:schemeClr val="bg1">
                    <a:lumMod val="95000"/>
                  </a:schemeClr>
                </a:solidFill>
                <a:latin typeface="Courier New" pitchFamily="49" charset="0"/>
              </a:rPr>
              <a:t>body</a:t>
            </a:r>
            <a:r>
              <a:rPr lang="en-IE" sz="1400" dirty="0" smtClean="0">
                <a:solidFill>
                  <a:schemeClr val="bg1">
                    <a:lumMod val="95000"/>
                  </a:schemeClr>
                </a:solidFill>
                <a:latin typeface="Courier New" pitchFamily="49" charset="0"/>
              </a:rPr>
              <a:t>&gt;&lt;/</a:t>
            </a:r>
            <a:r>
              <a:rPr lang="en-IE" sz="1400" dirty="0">
                <a:solidFill>
                  <a:schemeClr val="bg1">
                    <a:lumMod val="95000"/>
                  </a:schemeClr>
                </a:solidFill>
                <a:latin typeface="Courier New" pitchFamily="49" charset="0"/>
              </a:rPr>
              <a:t>html</a:t>
            </a:r>
            <a:r>
              <a:rPr lang="en-IE" sz="1400" dirty="0" smtClean="0">
                <a:solidFill>
                  <a:schemeClr val="bg1">
                    <a:lumMod val="95000"/>
                  </a:schemeClr>
                </a:solidFill>
                <a:latin typeface="Courier New" pitchFamily="49" charset="0"/>
              </a:rPr>
              <a:t>&gt;</a:t>
            </a:r>
            <a:endParaRPr lang="en-US" sz="1400" dirty="0">
              <a:solidFill>
                <a:schemeClr val="bg1">
                  <a:lumMod val="95000"/>
                </a:schemeClr>
              </a:solidFill>
              <a:latin typeface="Courier New" pitchFamily="49" charset="0"/>
            </a:endParaRPr>
          </a:p>
        </p:txBody>
      </p:sp>
      <p:sp>
        <p:nvSpPr>
          <p:cNvPr id="2" name="TextBox 1"/>
          <p:cNvSpPr txBox="1"/>
          <p:nvPr/>
        </p:nvSpPr>
        <p:spPr>
          <a:xfrm>
            <a:off x="2755198" y="802886"/>
            <a:ext cx="6160725" cy="369332"/>
          </a:xfrm>
          <a:prstGeom prst="rect">
            <a:avLst/>
          </a:prstGeom>
          <a:solidFill>
            <a:schemeClr val="tx2">
              <a:lumMod val="20000"/>
              <a:lumOff val="80000"/>
            </a:schemeClr>
          </a:solidFill>
        </p:spPr>
        <p:txBody>
          <a:bodyPr wrap="none" rtlCol="0">
            <a:spAutoFit/>
          </a:bodyPr>
          <a:lstStyle/>
          <a:p>
            <a:r>
              <a:rPr lang="en-IE" sz="1800" dirty="0" smtClean="0"/>
              <a:t>Save this file as </a:t>
            </a:r>
            <a:r>
              <a:rPr lang="en-IE" sz="1800" i="1" dirty="0" smtClean="0"/>
              <a:t>PHP_comments.html</a:t>
            </a:r>
            <a:r>
              <a:rPr lang="en-IE" sz="1800" dirty="0" smtClean="0"/>
              <a:t> AND </a:t>
            </a:r>
            <a:r>
              <a:rPr lang="en-IE" sz="1800" i="1" dirty="0" err="1" smtClean="0"/>
              <a:t>PHP_comments.php</a:t>
            </a:r>
            <a:endParaRPr lang="en-IE" sz="18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normAutofit fontScale="90000"/>
          </a:bodyPr>
          <a:lstStyle/>
          <a:p>
            <a:r>
              <a:rPr lang="en-IE" sz="3600"/>
              <a:t>There may be multiple PHP blocks in the .php file </a:t>
            </a:r>
          </a:p>
        </p:txBody>
      </p:sp>
      <p:sp>
        <p:nvSpPr>
          <p:cNvPr id="129027" name="Rectangle 3"/>
          <p:cNvSpPr>
            <a:spLocks noGrp="1" noChangeArrowheads="1"/>
          </p:cNvSpPr>
          <p:nvPr>
            <p:ph type="body" idx="1"/>
          </p:nvPr>
        </p:nvSpPr>
        <p:spPr/>
        <p:txBody>
          <a:bodyPr/>
          <a:lstStyle/>
          <a:p>
            <a:r>
              <a:rPr lang="en-IE" dirty="0"/>
              <a:t>PHP code can appear anywhere in the HTML code – so long as its between PHP start and finish tags</a:t>
            </a:r>
          </a:p>
          <a:p>
            <a:r>
              <a:rPr lang="en-IE" dirty="0"/>
              <a:t>PHP code can appear several times in the HTML code – (multiple blocks)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0" y="0"/>
            <a:ext cx="7772400" cy="692150"/>
          </a:xfrm>
        </p:spPr>
        <p:txBody>
          <a:bodyPr>
            <a:normAutofit fontScale="90000"/>
          </a:bodyPr>
          <a:lstStyle/>
          <a:p>
            <a:r>
              <a:rPr lang="en-IE" sz="4000" dirty="0"/>
              <a:t>Multiple PHP Blocks Example :</a:t>
            </a:r>
            <a:endParaRPr lang="en-US" sz="4000" dirty="0"/>
          </a:p>
        </p:txBody>
      </p:sp>
      <p:sp>
        <p:nvSpPr>
          <p:cNvPr id="135171" name="Text Box 3"/>
          <p:cNvSpPr txBox="1">
            <a:spLocks noChangeArrowheads="1"/>
          </p:cNvSpPr>
          <p:nvPr/>
        </p:nvSpPr>
        <p:spPr bwMode="auto">
          <a:xfrm>
            <a:off x="0" y="654050"/>
            <a:ext cx="8640763" cy="6203950"/>
          </a:xfrm>
          <a:prstGeom prst="rect">
            <a:avLst/>
          </a:prstGeom>
          <a:solidFill>
            <a:srgbClr val="080808"/>
          </a:solidFill>
          <a:ln w="9525">
            <a:noFill/>
            <a:miter lim="800000"/>
            <a:headEnd/>
            <a:tailEnd/>
          </a:ln>
          <a:effectLst/>
        </p:spPr>
        <p:txBody>
          <a:bodyPr>
            <a:spAutoFit/>
          </a:bodyPr>
          <a:lstStyle/>
          <a:p>
            <a:r>
              <a:rPr lang="en-IE" sz="1600" dirty="0">
                <a:solidFill>
                  <a:schemeClr val="bg1">
                    <a:lumMod val="95000"/>
                  </a:schemeClr>
                </a:solidFill>
                <a:latin typeface="Courier New" pitchFamily="49" charset="0"/>
              </a:rPr>
              <a:t>&lt;html&gt;&lt;head&gt;</a:t>
            </a:r>
          </a:p>
          <a:p>
            <a:r>
              <a:rPr lang="en-IE" sz="1600" dirty="0">
                <a:solidFill>
                  <a:schemeClr val="bg1">
                    <a:lumMod val="95000"/>
                  </a:schemeClr>
                </a:solidFill>
                <a:latin typeface="Courier New" pitchFamily="49" charset="0"/>
              </a:rPr>
              <a:t>&lt;title&gt;</a:t>
            </a:r>
            <a:r>
              <a:rPr lang="en-IE" sz="1600" dirty="0" err="1">
                <a:solidFill>
                  <a:schemeClr val="bg1">
                    <a:lumMod val="95000"/>
                  </a:schemeClr>
                </a:solidFill>
                <a:latin typeface="Courier New" pitchFamily="49" charset="0"/>
              </a:rPr>
              <a:t>PHP_Multiblocks</a:t>
            </a:r>
            <a:r>
              <a:rPr lang="en-IE" sz="1600" dirty="0">
                <a:solidFill>
                  <a:schemeClr val="bg1">
                    <a:lumMod val="95000"/>
                  </a:schemeClr>
                </a:solidFill>
                <a:latin typeface="Courier New" pitchFamily="49" charset="0"/>
              </a:rPr>
              <a:t>&lt;/title&gt;</a:t>
            </a:r>
          </a:p>
          <a:p>
            <a:r>
              <a:rPr lang="en-IE" sz="1600" dirty="0">
                <a:solidFill>
                  <a:schemeClr val="bg1">
                    <a:lumMod val="95000"/>
                  </a:schemeClr>
                </a:solidFill>
                <a:latin typeface="Courier New" pitchFamily="49" charset="0"/>
              </a:rPr>
              <a:t>&lt;/head&gt;</a:t>
            </a:r>
          </a:p>
          <a:p>
            <a:r>
              <a:rPr lang="en-IE" sz="1600" dirty="0">
                <a:solidFill>
                  <a:schemeClr val="bg1">
                    <a:lumMod val="95000"/>
                  </a:schemeClr>
                </a:solidFill>
                <a:latin typeface="Courier New" pitchFamily="49" charset="0"/>
              </a:rPr>
              <a:t>&lt;body&gt;</a:t>
            </a:r>
          </a:p>
          <a:p>
            <a:r>
              <a:rPr lang="en-IE" sz="1600" dirty="0">
                <a:solidFill>
                  <a:schemeClr val="bg1">
                    <a:lumMod val="95000"/>
                  </a:schemeClr>
                </a:solidFill>
                <a:latin typeface="Courier New" pitchFamily="49" charset="0"/>
              </a:rPr>
              <a:t>&lt;h1&gt;This is the first PHP block&lt;/h1&gt;</a:t>
            </a:r>
          </a:p>
          <a:p>
            <a:r>
              <a:rPr lang="en-IE" sz="1600" b="1" dirty="0">
                <a:solidFill>
                  <a:srgbClr val="FFC000"/>
                </a:solidFill>
                <a:latin typeface="Courier New" pitchFamily="49" charset="0"/>
              </a:rPr>
              <a:t>&lt;?</a:t>
            </a:r>
            <a:r>
              <a:rPr lang="en-IE" sz="1600" b="1" dirty="0" err="1">
                <a:solidFill>
                  <a:srgbClr val="FFC000"/>
                </a:solidFill>
                <a:latin typeface="Courier New" pitchFamily="49" charset="0"/>
              </a:rPr>
              <a:t>php</a:t>
            </a:r>
            <a:endParaRPr lang="en-IE" sz="1600" b="1" dirty="0">
              <a:solidFill>
                <a:srgbClr val="FFC000"/>
              </a:solidFill>
              <a:latin typeface="Courier New" pitchFamily="49" charset="0"/>
            </a:endParaRPr>
          </a:p>
          <a:p>
            <a:r>
              <a:rPr lang="en-IE" sz="1600" b="1" dirty="0">
                <a:solidFill>
                  <a:srgbClr val="FFC000"/>
                </a:solidFill>
                <a:latin typeface="Courier New" pitchFamily="49" charset="0"/>
              </a:rPr>
              <a:t>//assign values to some variables</a:t>
            </a:r>
          </a:p>
          <a:p>
            <a:r>
              <a:rPr lang="en-IE" sz="1600" b="1" dirty="0">
                <a:solidFill>
                  <a:srgbClr val="FFC000"/>
                </a:solidFill>
                <a:latin typeface="Courier New" pitchFamily="49" charset="0"/>
              </a:rPr>
              <a:t>$</a:t>
            </a:r>
            <a:r>
              <a:rPr lang="en-IE" sz="1600" b="1" dirty="0" err="1">
                <a:solidFill>
                  <a:srgbClr val="FFC000"/>
                </a:solidFill>
                <a:latin typeface="Courier New" pitchFamily="49" charset="0"/>
              </a:rPr>
              <a:t>i</a:t>
            </a:r>
            <a:r>
              <a:rPr lang="en-IE" sz="1600" b="1" dirty="0">
                <a:solidFill>
                  <a:srgbClr val="FFC000"/>
                </a:solidFill>
                <a:latin typeface="Courier New" pitchFamily="49" charset="0"/>
              </a:rPr>
              <a:t>=1;  </a:t>
            </a:r>
          </a:p>
          <a:p>
            <a:r>
              <a:rPr lang="en-IE" sz="1600" b="1" dirty="0">
                <a:solidFill>
                  <a:srgbClr val="FFC000"/>
                </a:solidFill>
                <a:latin typeface="Courier New" pitchFamily="49" charset="0"/>
              </a:rPr>
              <a:t>$x=10;</a:t>
            </a:r>
          </a:p>
          <a:p>
            <a:r>
              <a:rPr lang="en-IE" sz="1600" b="1" dirty="0">
                <a:solidFill>
                  <a:srgbClr val="FFC000"/>
                </a:solidFill>
                <a:latin typeface="Courier New" pitchFamily="49" charset="0"/>
              </a:rPr>
              <a:t>echo  "&lt;p&gt;Welcome to Web Programming";</a:t>
            </a:r>
          </a:p>
          <a:p>
            <a:r>
              <a:rPr lang="en-IE" sz="1600" b="1" dirty="0">
                <a:solidFill>
                  <a:srgbClr val="FFC000"/>
                </a:solidFill>
                <a:latin typeface="Courier New" pitchFamily="49" charset="0"/>
              </a:rPr>
              <a:t>echo  "&lt;p&gt;The value of $</a:t>
            </a:r>
            <a:r>
              <a:rPr lang="en-IE" sz="1600" b="1" dirty="0" err="1">
                <a:solidFill>
                  <a:srgbClr val="FFC000"/>
                </a:solidFill>
                <a:latin typeface="Courier New" pitchFamily="49" charset="0"/>
              </a:rPr>
              <a:t>i</a:t>
            </a:r>
            <a:r>
              <a:rPr lang="en-IE" sz="1600" b="1" dirty="0">
                <a:solidFill>
                  <a:srgbClr val="FFC000"/>
                </a:solidFill>
                <a:latin typeface="Courier New" pitchFamily="49" charset="0"/>
              </a:rPr>
              <a:t> is".$</a:t>
            </a:r>
            <a:r>
              <a:rPr lang="en-IE" sz="1600" b="1" dirty="0" err="1">
                <a:solidFill>
                  <a:srgbClr val="FFC000"/>
                </a:solidFill>
                <a:latin typeface="Courier New" pitchFamily="49" charset="0"/>
              </a:rPr>
              <a:t>i</a:t>
            </a:r>
            <a:r>
              <a:rPr lang="en-IE" sz="1600" b="1" dirty="0">
                <a:solidFill>
                  <a:srgbClr val="FFC000"/>
                </a:solidFill>
                <a:latin typeface="Courier New" pitchFamily="49" charset="0"/>
              </a:rPr>
              <a:t>;</a:t>
            </a:r>
          </a:p>
          <a:p>
            <a:r>
              <a:rPr lang="en-IE" sz="1600" b="1" dirty="0">
                <a:solidFill>
                  <a:srgbClr val="FFC000"/>
                </a:solidFill>
                <a:latin typeface="Courier New" pitchFamily="49" charset="0"/>
              </a:rPr>
              <a:t>echo  "&lt;p&gt;The value of $x </a:t>
            </a:r>
            <a:r>
              <a:rPr lang="en-IE" sz="1600" b="1" dirty="0" err="1">
                <a:solidFill>
                  <a:srgbClr val="FFC000"/>
                </a:solidFill>
                <a:latin typeface="Courier New" pitchFamily="49" charset="0"/>
              </a:rPr>
              <a:t>is".$x</a:t>
            </a:r>
            <a:r>
              <a:rPr lang="en-IE" sz="1600" b="1" dirty="0">
                <a:solidFill>
                  <a:srgbClr val="FFC000"/>
                </a:solidFill>
                <a:latin typeface="Courier New" pitchFamily="49" charset="0"/>
              </a:rPr>
              <a:t>;</a:t>
            </a:r>
          </a:p>
          <a:p>
            <a:r>
              <a:rPr lang="en-IE" sz="1600" b="1" dirty="0">
                <a:solidFill>
                  <a:srgbClr val="FFC000"/>
                </a:solidFill>
                <a:latin typeface="Courier New" pitchFamily="49" charset="0"/>
              </a:rPr>
              <a:t>?&gt;</a:t>
            </a:r>
          </a:p>
          <a:p>
            <a:endParaRPr lang="en-IE" sz="1600" dirty="0">
              <a:solidFill>
                <a:schemeClr val="bg1">
                  <a:lumMod val="95000"/>
                </a:schemeClr>
              </a:solidFill>
              <a:latin typeface="Courier New" pitchFamily="49" charset="0"/>
            </a:endParaRPr>
          </a:p>
          <a:p>
            <a:r>
              <a:rPr lang="en-IE" sz="1600" dirty="0">
                <a:solidFill>
                  <a:schemeClr val="bg1">
                    <a:lumMod val="95000"/>
                  </a:schemeClr>
                </a:solidFill>
                <a:latin typeface="Courier New" pitchFamily="49" charset="0"/>
              </a:rPr>
              <a:t>&lt;h1&gt;This is the second PHP block&lt;/h1&gt;</a:t>
            </a:r>
          </a:p>
          <a:p>
            <a:r>
              <a:rPr lang="en-IE" sz="1600" b="1" dirty="0">
                <a:solidFill>
                  <a:srgbClr val="FFC000"/>
                </a:solidFill>
                <a:latin typeface="Courier New" pitchFamily="49" charset="0"/>
              </a:rPr>
              <a:t>&lt;script language="</a:t>
            </a:r>
            <a:r>
              <a:rPr lang="en-IE" sz="1600" b="1" dirty="0" err="1">
                <a:solidFill>
                  <a:srgbClr val="FFC000"/>
                </a:solidFill>
                <a:latin typeface="Courier New" pitchFamily="49" charset="0"/>
              </a:rPr>
              <a:t>php</a:t>
            </a:r>
            <a:r>
              <a:rPr lang="en-IE" sz="1600" b="1" dirty="0">
                <a:solidFill>
                  <a:srgbClr val="FFC000"/>
                </a:solidFill>
                <a:latin typeface="Courier New" pitchFamily="49" charset="0"/>
              </a:rPr>
              <a:t>"&gt;	</a:t>
            </a:r>
            <a:r>
              <a:rPr lang="en-IE" sz="1600" b="1" dirty="0" smtClean="0">
                <a:solidFill>
                  <a:srgbClr val="FFC000"/>
                </a:solidFill>
                <a:latin typeface="Courier New" pitchFamily="49" charset="0"/>
              </a:rPr>
              <a:t>//notice the use of the SCRIPT tag</a:t>
            </a:r>
            <a:r>
              <a:rPr lang="en-IE" sz="1600" b="1" dirty="0">
                <a:solidFill>
                  <a:srgbClr val="FFC000"/>
                </a:solidFill>
                <a:latin typeface="Courier New" pitchFamily="49" charset="0"/>
              </a:rPr>
              <a:t>	</a:t>
            </a:r>
          </a:p>
          <a:p>
            <a:r>
              <a:rPr lang="en-IE" sz="1600" b="1" dirty="0">
                <a:solidFill>
                  <a:srgbClr val="FFC000"/>
                </a:solidFill>
                <a:latin typeface="Courier New" pitchFamily="49" charset="0"/>
              </a:rPr>
              <a:t>//use the variables to control a loop</a:t>
            </a:r>
          </a:p>
          <a:p>
            <a:r>
              <a:rPr lang="en-IE" sz="1600" b="1" dirty="0">
                <a:solidFill>
                  <a:srgbClr val="FFC000"/>
                </a:solidFill>
                <a:latin typeface="Courier New" pitchFamily="49" charset="0"/>
              </a:rPr>
              <a:t>while($</a:t>
            </a:r>
            <a:r>
              <a:rPr lang="en-IE" sz="1600" b="1" dirty="0" err="1">
                <a:solidFill>
                  <a:srgbClr val="FFC000"/>
                </a:solidFill>
                <a:latin typeface="Courier New" pitchFamily="49" charset="0"/>
              </a:rPr>
              <a:t>i</a:t>
            </a:r>
            <a:r>
              <a:rPr lang="en-IE" sz="1600" b="1" dirty="0">
                <a:solidFill>
                  <a:srgbClr val="FFC000"/>
                </a:solidFill>
                <a:latin typeface="Courier New" pitchFamily="49" charset="0"/>
              </a:rPr>
              <a:t>&lt;=$x)   </a:t>
            </a:r>
          </a:p>
          <a:p>
            <a:r>
              <a:rPr lang="en-IE" sz="1600" b="1" dirty="0">
                <a:solidFill>
                  <a:srgbClr val="FFC000"/>
                </a:solidFill>
                <a:latin typeface="Courier New" pitchFamily="49" charset="0"/>
              </a:rPr>
              <a:t>  {</a:t>
            </a:r>
          </a:p>
          <a:p>
            <a:r>
              <a:rPr lang="en-IE" sz="1600" b="1" dirty="0">
                <a:solidFill>
                  <a:srgbClr val="FFC000"/>
                </a:solidFill>
                <a:latin typeface="Courier New" pitchFamily="49" charset="0"/>
              </a:rPr>
              <a:t>  echo " $x*$</a:t>
            </a:r>
            <a:r>
              <a:rPr lang="en-IE" sz="1600" b="1" dirty="0" err="1">
                <a:solidFill>
                  <a:srgbClr val="FFC000"/>
                </a:solidFill>
                <a:latin typeface="Courier New" pitchFamily="49" charset="0"/>
              </a:rPr>
              <a:t>i</a:t>
            </a:r>
            <a:r>
              <a:rPr lang="en-IE" sz="1600" b="1" dirty="0">
                <a:solidFill>
                  <a:srgbClr val="FFC000"/>
                </a:solidFill>
                <a:latin typeface="Courier New" pitchFamily="49" charset="0"/>
              </a:rPr>
              <a:t>= " . $</a:t>
            </a:r>
            <a:r>
              <a:rPr lang="en-IE" sz="1600" b="1" dirty="0" err="1">
                <a:solidFill>
                  <a:srgbClr val="FFC000"/>
                </a:solidFill>
                <a:latin typeface="Courier New" pitchFamily="49" charset="0"/>
              </a:rPr>
              <a:t>i</a:t>
            </a:r>
            <a:r>
              <a:rPr lang="en-IE" sz="1600" b="1" dirty="0">
                <a:solidFill>
                  <a:srgbClr val="FFC000"/>
                </a:solidFill>
                <a:latin typeface="Courier New" pitchFamily="49" charset="0"/>
              </a:rPr>
              <a:t>*$x . "&lt;</a:t>
            </a:r>
            <a:r>
              <a:rPr lang="en-IE" sz="1600" b="1" dirty="0" err="1">
                <a:solidFill>
                  <a:srgbClr val="FFC000"/>
                </a:solidFill>
                <a:latin typeface="Courier New" pitchFamily="49" charset="0"/>
              </a:rPr>
              <a:t>br</a:t>
            </a:r>
            <a:r>
              <a:rPr lang="en-IE" sz="1600" b="1" dirty="0">
                <a:solidFill>
                  <a:srgbClr val="FFC000"/>
                </a:solidFill>
                <a:latin typeface="Courier New" pitchFamily="49" charset="0"/>
              </a:rPr>
              <a:t> /&gt;";</a:t>
            </a:r>
          </a:p>
          <a:p>
            <a:r>
              <a:rPr lang="en-IE" sz="1600" b="1" dirty="0">
                <a:solidFill>
                  <a:srgbClr val="FFC000"/>
                </a:solidFill>
                <a:latin typeface="Courier New" pitchFamily="49" charset="0"/>
              </a:rPr>
              <a:t>  $</a:t>
            </a:r>
            <a:r>
              <a:rPr lang="en-IE" sz="1600" b="1" dirty="0" err="1">
                <a:solidFill>
                  <a:srgbClr val="FFC000"/>
                </a:solidFill>
                <a:latin typeface="Courier New" pitchFamily="49" charset="0"/>
              </a:rPr>
              <a:t>i</a:t>
            </a:r>
            <a:r>
              <a:rPr lang="en-IE" sz="1600" b="1" dirty="0">
                <a:solidFill>
                  <a:srgbClr val="FFC000"/>
                </a:solidFill>
                <a:latin typeface="Courier New" pitchFamily="49" charset="0"/>
              </a:rPr>
              <a:t>++;</a:t>
            </a:r>
          </a:p>
          <a:p>
            <a:r>
              <a:rPr lang="en-IE" sz="1600" b="1" dirty="0">
                <a:solidFill>
                  <a:srgbClr val="FFC000"/>
                </a:solidFill>
                <a:latin typeface="Courier New" pitchFamily="49" charset="0"/>
              </a:rPr>
              <a:t>  }  </a:t>
            </a:r>
          </a:p>
          <a:p>
            <a:r>
              <a:rPr lang="en-IE" sz="1600" b="1" dirty="0">
                <a:solidFill>
                  <a:srgbClr val="FFC000"/>
                </a:solidFill>
                <a:latin typeface="Courier New" pitchFamily="49" charset="0"/>
              </a:rPr>
              <a:t>&lt;/script&gt;</a:t>
            </a:r>
          </a:p>
          <a:p>
            <a:r>
              <a:rPr lang="en-IE" sz="1600" dirty="0">
                <a:solidFill>
                  <a:schemeClr val="bg1">
                    <a:lumMod val="95000"/>
                  </a:schemeClr>
                </a:solidFill>
                <a:latin typeface="Courier New" pitchFamily="49" charset="0"/>
              </a:rPr>
              <a:t>&lt;/body&gt;</a:t>
            </a:r>
          </a:p>
          <a:p>
            <a:r>
              <a:rPr lang="en-IE" sz="1600" dirty="0">
                <a:solidFill>
                  <a:schemeClr val="bg1">
                    <a:lumMod val="95000"/>
                  </a:schemeClr>
                </a:solidFill>
                <a:latin typeface="Courier New" pitchFamily="49" charset="0"/>
              </a:rPr>
              <a:t>&lt;/html&gt; </a:t>
            </a:r>
            <a:endParaRPr lang="en-US" sz="1600" dirty="0">
              <a:solidFill>
                <a:schemeClr val="bg1">
                  <a:lumMod val="95000"/>
                </a:schemeClr>
              </a:solidFill>
              <a:latin typeface="Courier New" pitchFamily="49" charset="0"/>
            </a:endParaRPr>
          </a:p>
        </p:txBody>
      </p:sp>
      <p:sp>
        <p:nvSpPr>
          <p:cNvPr id="135172" name="AutoShape 4"/>
          <p:cNvSpPr>
            <a:spLocks/>
          </p:cNvSpPr>
          <p:nvPr/>
        </p:nvSpPr>
        <p:spPr bwMode="auto">
          <a:xfrm>
            <a:off x="8027988" y="2205038"/>
            <a:ext cx="360362" cy="1152525"/>
          </a:xfrm>
          <a:prstGeom prst="rightBrace">
            <a:avLst>
              <a:gd name="adj1" fmla="val 26652"/>
              <a:gd name="adj2" fmla="val 50000"/>
            </a:avLst>
          </a:prstGeom>
          <a:noFill/>
          <a:ln w="9525">
            <a:solidFill>
              <a:schemeClr val="tx1"/>
            </a:solidFill>
            <a:round/>
            <a:headEnd/>
            <a:tailEnd/>
          </a:ln>
          <a:effectLst/>
        </p:spPr>
        <p:txBody>
          <a:bodyPr wrap="none" anchor="ctr"/>
          <a:lstStyle/>
          <a:p>
            <a:endParaRPr lang="en-US"/>
          </a:p>
        </p:txBody>
      </p:sp>
      <p:sp>
        <p:nvSpPr>
          <p:cNvPr id="135173" name="AutoShape 5"/>
          <p:cNvSpPr>
            <a:spLocks/>
          </p:cNvSpPr>
          <p:nvPr/>
        </p:nvSpPr>
        <p:spPr bwMode="auto">
          <a:xfrm>
            <a:off x="8101013" y="4076700"/>
            <a:ext cx="360362" cy="2016125"/>
          </a:xfrm>
          <a:prstGeom prst="rightBrace">
            <a:avLst>
              <a:gd name="adj1" fmla="val 46623"/>
              <a:gd name="adj2" fmla="val 50000"/>
            </a:avLst>
          </a:prstGeom>
          <a:noFill/>
          <a:ln w="9525">
            <a:solidFill>
              <a:schemeClr val="tx1"/>
            </a:solidFill>
            <a:round/>
            <a:headEnd/>
            <a:tailEnd/>
          </a:ln>
          <a:effectLst/>
        </p:spPr>
        <p:txBody>
          <a:bodyPr wrap="none" anchor="ctr"/>
          <a:lstStyle/>
          <a:p>
            <a:endParaRPr lang="en-US"/>
          </a:p>
        </p:txBody>
      </p:sp>
      <p:sp>
        <p:nvSpPr>
          <p:cNvPr id="135174" name="AutoShape 6"/>
          <p:cNvSpPr>
            <a:spLocks/>
          </p:cNvSpPr>
          <p:nvPr/>
        </p:nvSpPr>
        <p:spPr bwMode="auto">
          <a:xfrm>
            <a:off x="5292725" y="765175"/>
            <a:ext cx="360363" cy="1295400"/>
          </a:xfrm>
          <a:prstGeom prst="rightBrace">
            <a:avLst>
              <a:gd name="adj1" fmla="val 29956"/>
              <a:gd name="adj2" fmla="val 50000"/>
            </a:avLst>
          </a:prstGeom>
          <a:noFill/>
          <a:ln w="9525">
            <a:solidFill>
              <a:schemeClr val="tx1"/>
            </a:solidFill>
            <a:round/>
            <a:headEnd/>
            <a:tailEnd/>
          </a:ln>
          <a:effectLst/>
        </p:spPr>
        <p:txBody>
          <a:bodyPr wrap="none" anchor="ctr"/>
          <a:lstStyle/>
          <a:p>
            <a:endParaRPr lang="en-US"/>
          </a:p>
        </p:txBody>
      </p:sp>
      <p:sp>
        <p:nvSpPr>
          <p:cNvPr id="135175" name="AutoShape 7"/>
          <p:cNvSpPr>
            <a:spLocks/>
          </p:cNvSpPr>
          <p:nvPr/>
        </p:nvSpPr>
        <p:spPr bwMode="auto">
          <a:xfrm>
            <a:off x="5292725" y="3500438"/>
            <a:ext cx="431800" cy="576262"/>
          </a:xfrm>
          <a:prstGeom prst="rightBrace">
            <a:avLst>
              <a:gd name="adj1" fmla="val 11121"/>
              <a:gd name="adj2" fmla="val 50000"/>
            </a:avLst>
          </a:prstGeom>
          <a:noFill/>
          <a:ln w="9525">
            <a:solidFill>
              <a:schemeClr val="tx1"/>
            </a:solidFill>
            <a:round/>
            <a:headEnd/>
            <a:tailEnd/>
          </a:ln>
          <a:effectLst/>
        </p:spPr>
        <p:txBody>
          <a:bodyPr wrap="none" anchor="ctr"/>
          <a:lstStyle/>
          <a:p>
            <a:endParaRPr lang="en-US"/>
          </a:p>
        </p:txBody>
      </p:sp>
      <p:sp>
        <p:nvSpPr>
          <p:cNvPr id="135176" name="Text Box 8"/>
          <p:cNvSpPr txBox="1">
            <a:spLocks noChangeArrowheads="1"/>
          </p:cNvSpPr>
          <p:nvPr/>
        </p:nvSpPr>
        <p:spPr bwMode="auto">
          <a:xfrm>
            <a:off x="5775325" y="1144588"/>
            <a:ext cx="1047750" cy="457200"/>
          </a:xfrm>
          <a:prstGeom prst="rect">
            <a:avLst/>
          </a:prstGeom>
          <a:noFill/>
          <a:ln w="9525">
            <a:noFill/>
            <a:miter lim="800000"/>
            <a:headEnd/>
            <a:tailEnd/>
          </a:ln>
          <a:effectLst/>
        </p:spPr>
        <p:txBody>
          <a:bodyPr wrap="none">
            <a:spAutoFit/>
          </a:bodyPr>
          <a:lstStyle/>
          <a:p>
            <a:r>
              <a:rPr lang="en-IE" b="0"/>
              <a:t>HTML</a:t>
            </a:r>
            <a:endParaRPr lang="en-US" b="0"/>
          </a:p>
        </p:txBody>
      </p:sp>
      <p:sp>
        <p:nvSpPr>
          <p:cNvPr id="135177" name="Text Box 9"/>
          <p:cNvSpPr txBox="1">
            <a:spLocks noChangeArrowheads="1"/>
          </p:cNvSpPr>
          <p:nvPr/>
        </p:nvSpPr>
        <p:spPr bwMode="auto">
          <a:xfrm>
            <a:off x="5795963" y="3573463"/>
            <a:ext cx="1047750" cy="457200"/>
          </a:xfrm>
          <a:prstGeom prst="rect">
            <a:avLst/>
          </a:prstGeom>
          <a:noFill/>
          <a:ln w="9525">
            <a:noFill/>
            <a:miter lim="800000"/>
            <a:headEnd/>
            <a:tailEnd/>
          </a:ln>
          <a:effectLst/>
        </p:spPr>
        <p:txBody>
          <a:bodyPr wrap="none">
            <a:spAutoFit/>
          </a:bodyPr>
          <a:lstStyle/>
          <a:p>
            <a:r>
              <a:rPr lang="en-IE" b="0"/>
              <a:t>HTML</a:t>
            </a:r>
            <a:endParaRPr lang="en-US" b="0"/>
          </a:p>
        </p:txBody>
      </p:sp>
      <p:sp>
        <p:nvSpPr>
          <p:cNvPr id="135178" name="Text Box 10"/>
          <p:cNvSpPr txBox="1">
            <a:spLocks noChangeArrowheads="1"/>
          </p:cNvSpPr>
          <p:nvPr/>
        </p:nvSpPr>
        <p:spPr bwMode="auto">
          <a:xfrm>
            <a:off x="7308850" y="2565400"/>
            <a:ext cx="744538" cy="457200"/>
          </a:xfrm>
          <a:prstGeom prst="rect">
            <a:avLst/>
          </a:prstGeom>
          <a:noFill/>
          <a:ln w="9525">
            <a:noFill/>
            <a:miter lim="800000"/>
            <a:headEnd/>
            <a:tailEnd/>
          </a:ln>
          <a:effectLst/>
        </p:spPr>
        <p:txBody>
          <a:bodyPr wrap="none">
            <a:spAutoFit/>
          </a:bodyPr>
          <a:lstStyle/>
          <a:p>
            <a:r>
              <a:rPr lang="en-IE" b="0"/>
              <a:t>PHP</a:t>
            </a:r>
            <a:endParaRPr lang="en-US" b="0"/>
          </a:p>
        </p:txBody>
      </p:sp>
      <p:sp>
        <p:nvSpPr>
          <p:cNvPr id="135179" name="Text Box 11"/>
          <p:cNvSpPr txBox="1">
            <a:spLocks noChangeArrowheads="1"/>
          </p:cNvSpPr>
          <p:nvPr/>
        </p:nvSpPr>
        <p:spPr bwMode="auto">
          <a:xfrm>
            <a:off x="6843713" y="4365104"/>
            <a:ext cx="744537" cy="457200"/>
          </a:xfrm>
          <a:prstGeom prst="rect">
            <a:avLst/>
          </a:prstGeom>
          <a:noFill/>
          <a:ln w="9525">
            <a:noFill/>
            <a:miter lim="800000"/>
            <a:headEnd/>
            <a:tailEnd/>
          </a:ln>
          <a:effectLst/>
        </p:spPr>
        <p:txBody>
          <a:bodyPr wrap="none">
            <a:spAutoFit/>
          </a:bodyPr>
          <a:lstStyle/>
          <a:p>
            <a:r>
              <a:rPr lang="en-IE" b="0"/>
              <a:t>PHP</a:t>
            </a:r>
            <a:endParaRPr lang="en-US" b="0"/>
          </a:p>
        </p:txBody>
      </p:sp>
      <p:sp>
        <p:nvSpPr>
          <p:cNvPr id="135180" name="AutoShape 12"/>
          <p:cNvSpPr>
            <a:spLocks/>
          </p:cNvSpPr>
          <p:nvPr/>
        </p:nvSpPr>
        <p:spPr bwMode="auto">
          <a:xfrm>
            <a:off x="5508625" y="6281738"/>
            <a:ext cx="431800" cy="576262"/>
          </a:xfrm>
          <a:prstGeom prst="rightBrace">
            <a:avLst>
              <a:gd name="adj1" fmla="val 11121"/>
              <a:gd name="adj2" fmla="val 50000"/>
            </a:avLst>
          </a:prstGeom>
          <a:noFill/>
          <a:ln w="9525">
            <a:solidFill>
              <a:schemeClr val="tx1"/>
            </a:solidFill>
            <a:round/>
            <a:headEnd/>
            <a:tailEnd/>
          </a:ln>
          <a:effectLst/>
        </p:spPr>
        <p:txBody>
          <a:bodyPr wrap="none" anchor="ctr"/>
          <a:lstStyle/>
          <a:p>
            <a:endParaRPr lang="en-US"/>
          </a:p>
        </p:txBody>
      </p:sp>
      <p:sp>
        <p:nvSpPr>
          <p:cNvPr id="135181" name="Text Box 13"/>
          <p:cNvSpPr txBox="1">
            <a:spLocks noChangeArrowheads="1"/>
          </p:cNvSpPr>
          <p:nvPr/>
        </p:nvSpPr>
        <p:spPr bwMode="auto">
          <a:xfrm>
            <a:off x="6011863" y="6354763"/>
            <a:ext cx="1047750" cy="457200"/>
          </a:xfrm>
          <a:prstGeom prst="rect">
            <a:avLst/>
          </a:prstGeom>
          <a:noFill/>
          <a:ln w="9525">
            <a:noFill/>
            <a:miter lim="800000"/>
            <a:headEnd/>
            <a:tailEnd/>
          </a:ln>
          <a:effectLst/>
        </p:spPr>
        <p:txBody>
          <a:bodyPr wrap="none">
            <a:spAutoFit/>
          </a:bodyPr>
          <a:lstStyle/>
          <a:p>
            <a:r>
              <a:rPr lang="en-IE" b="0"/>
              <a:t>HTML</a:t>
            </a:r>
            <a:endParaRPr lang="en-US" b="0"/>
          </a:p>
        </p:txBody>
      </p:sp>
      <p:sp>
        <p:nvSpPr>
          <p:cNvPr id="16" name="TextBox 15"/>
          <p:cNvSpPr txBox="1"/>
          <p:nvPr/>
        </p:nvSpPr>
        <p:spPr>
          <a:xfrm rot="828549">
            <a:off x="6860044" y="357166"/>
            <a:ext cx="2217274" cy="923330"/>
          </a:xfrm>
          <a:prstGeom prst="rect">
            <a:avLst/>
          </a:prstGeom>
          <a:solidFill>
            <a:schemeClr val="bg1">
              <a:lumMod val="20000"/>
              <a:lumOff val="80000"/>
            </a:schemeClr>
          </a:solidFill>
        </p:spPr>
        <p:txBody>
          <a:bodyPr wrap="none" rtlCol="0">
            <a:spAutoFit/>
          </a:bodyPr>
          <a:lstStyle/>
          <a:p>
            <a:r>
              <a:rPr lang="en-IE" sz="1800" dirty="0" err="1" smtClean="0">
                <a:solidFill>
                  <a:srgbClr val="FF0000"/>
                </a:solidFill>
              </a:rPr>
              <a:t>Tryit</a:t>
            </a:r>
            <a:r>
              <a:rPr lang="en-IE" sz="1800" dirty="0" smtClean="0">
                <a:solidFill>
                  <a:srgbClr val="FF0000"/>
                </a:solidFill>
              </a:rPr>
              <a:t>!</a:t>
            </a:r>
          </a:p>
          <a:p>
            <a:r>
              <a:rPr lang="en-IE" sz="1800" dirty="0" smtClean="0">
                <a:solidFill>
                  <a:srgbClr val="FF0000"/>
                </a:solidFill>
              </a:rPr>
              <a:t>Create a file called </a:t>
            </a:r>
          </a:p>
          <a:p>
            <a:r>
              <a:rPr lang="en-IE" sz="1800" dirty="0" err="1" smtClean="0">
                <a:solidFill>
                  <a:srgbClr val="FF0000"/>
                </a:solidFill>
              </a:rPr>
              <a:t>PHP_multiblocks.php</a:t>
            </a:r>
            <a:endParaRPr lang="en-US" sz="1800"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659</TotalTime>
  <Words>2479</Words>
  <Application>Microsoft Office PowerPoint</Application>
  <PresentationFormat>On-screen Show (4:3)</PresentationFormat>
  <Paragraphs>445</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 New</vt:lpstr>
      <vt:lpstr>Georgia</vt:lpstr>
      <vt:lpstr>Times New Roman</vt:lpstr>
      <vt:lpstr>Wingdings</vt:lpstr>
      <vt:lpstr>Wingdings 2</vt:lpstr>
      <vt:lpstr>Civic</vt:lpstr>
      <vt:lpstr>Data Driven Applications </vt:lpstr>
      <vt:lpstr>Learning Outcomes</vt:lpstr>
      <vt:lpstr>Setup</vt:lpstr>
      <vt:lpstr>PHP – Opening and closing tags</vt:lpstr>
      <vt:lpstr>PHP Comments</vt:lpstr>
      <vt:lpstr>PHP - Comments</vt:lpstr>
      <vt:lpstr>PHP and HTML Comments</vt:lpstr>
      <vt:lpstr>There may be multiple PHP blocks in the .php file </vt:lpstr>
      <vt:lpstr>Multiple PHP Blocks Example :</vt:lpstr>
      <vt:lpstr>Echo and Semicolon (;)</vt:lpstr>
      <vt:lpstr>PHP Variables</vt:lpstr>
      <vt:lpstr>Variables scope</vt:lpstr>
      <vt:lpstr>Global Scope for variables</vt:lpstr>
      <vt:lpstr>PHP Superglobals</vt:lpstr>
      <vt:lpstr>Superglobals are ARRAYS</vt:lpstr>
      <vt:lpstr>PHP Arrays</vt:lpstr>
      <vt:lpstr>PHP superglobals – example $_SERVER</vt:lpstr>
      <vt:lpstr>PHP superglobals – example $_SERVER</vt:lpstr>
      <vt:lpstr>PHP superglobals – example $_GET</vt:lpstr>
      <vt:lpstr>Other Superglobals reference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Gerry.Guinane</dc:creator>
  <cp:lastModifiedBy>Gerry.Guinane</cp:lastModifiedBy>
  <cp:revision>86</cp:revision>
  <dcterms:created xsi:type="dcterms:W3CDTF">1601-01-01T00:00:00Z</dcterms:created>
  <dcterms:modified xsi:type="dcterms:W3CDTF">2018-01-22T14:02:55Z</dcterms:modified>
</cp:coreProperties>
</file>