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8"/>
  </p:notesMasterIdLst>
  <p:sldIdLst>
    <p:sldId id="256" r:id="rId2"/>
    <p:sldId id="258" r:id="rId3"/>
    <p:sldId id="284" r:id="rId4"/>
    <p:sldId id="290" r:id="rId5"/>
    <p:sldId id="259" r:id="rId6"/>
    <p:sldId id="285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87" r:id="rId20"/>
    <p:sldId id="288" r:id="rId21"/>
    <p:sldId id="289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C0C0C0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1" autoAdjust="0"/>
    <p:restoredTop sz="85014" autoAdjust="0"/>
  </p:normalViewPr>
  <p:slideViewPr>
    <p:cSldViewPr>
      <p:cViewPr varScale="1">
        <p:scale>
          <a:sx n="51" d="100"/>
          <a:sy n="51" d="100"/>
        </p:scale>
        <p:origin x="53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10" Type="http://schemas.openxmlformats.org/officeDocument/2006/relationships/slide" Target="slides/slide16.xml"/><Relationship Id="rId4" Type="http://schemas.openxmlformats.org/officeDocument/2006/relationships/slide" Target="slides/slide10.xml"/><Relationship Id="rId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8F6490-2F03-45D9-A988-C5E6D5392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9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C871B-AEA0-453C-B773-4B2F7C954010}" type="slidenum">
              <a:rPr lang="en-US"/>
              <a:pPr/>
              <a:t>18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642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E5E03-BBF0-4918-BF6D-961616213837}" type="slidenum">
              <a:rPr lang="en-US"/>
              <a:pPr/>
              <a:t>5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8AF57-D726-4C67-9FB6-3158BF008F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232-D807-4D69-95C3-187AD997F9E2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63CA5-8081-41E0-8345-0C569BEF4013}" type="slidenum">
              <a:rPr lang="en-US"/>
              <a:pPr/>
              <a:t>12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112899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44CD1-B89D-44FA-B414-7CF838B10043}" type="slidenum">
              <a:rPr lang="en-US"/>
              <a:pPr/>
              <a:t>14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2432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7FBB2-BAAF-4110-BB80-172A18FD9A55}" type="slidenum">
              <a:rPr lang="en-US"/>
              <a:pPr/>
              <a:t>15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E" sz="800" dirty="0" smtClean="0"/>
              <a:t>&lt;html&gt;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&lt;head&gt;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&lt;title&gt;</a:t>
            </a:r>
            <a:r>
              <a:rPr lang="en-IE" sz="800" dirty="0" err="1" smtClean="0"/>
              <a:t>PHP_string_functions</a:t>
            </a:r>
            <a:r>
              <a:rPr lang="en-IE" sz="800" dirty="0" smtClean="0"/>
              <a:t>&lt;/title&gt;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&lt;body&gt;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&lt;h1&gt;String Functions&lt;/h1&gt;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&lt;h2&gt;</a:t>
            </a:r>
            <a:r>
              <a:rPr lang="en-IE" sz="800" dirty="0" err="1" smtClean="0"/>
              <a:t>str_repeat</a:t>
            </a:r>
            <a:r>
              <a:rPr lang="en-IE" sz="800" dirty="0" smtClean="0"/>
              <a:t>($string, $n) : repeat $string $n times: &lt;/h2&gt;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r>
              <a:rPr lang="en-IE" sz="800" dirty="0" smtClean="0"/>
              <a:t> echo </a:t>
            </a:r>
            <a:r>
              <a:rPr lang="en-IE" sz="800" dirty="0" err="1" smtClean="0"/>
              <a:t>str_repeat</a:t>
            </a:r>
            <a:r>
              <a:rPr lang="en-IE" sz="800" dirty="0" smtClean="0"/>
              <a:t>('  **REPEAT THIS** ', 10);?&gt;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&lt;/p&gt;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&lt;h2&gt;</a:t>
            </a:r>
            <a:r>
              <a:rPr lang="en-IE" sz="800" dirty="0" err="1" smtClean="0"/>
              <a:t>strrchr</a:t>
            </a:r>
            <a:r>
              <a:rPr lang="en-IE" sz="800" dirty="0" smtClean="0"/>
              <a:t>($string, $char) : find the last </a:t>
            </a:r>
            <a:r>
              <a:rPr lang="en-IE" sz="800" dirty="0" err="1" smtClean="0"/>
              <a:t>occurence</a:t>
            </a:r>
            <a:r>
              <a:rPr lang="en-IE" sz="800" dirty="0" smtClean="0"/>
              <a:t> of the character $char in $string&lt;/h2&gt;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&lt;p&gt;For example: you want to get the file extension from a file name. &lt;/p&gt;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$filename='mydocument.txt';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$</a:t>
            </a:r>
            <a:r>
              <a:rPr lang="en-IE" sz="800" dirty="0" err="1" smtClean="0"/>
              <a:t>ext</a:t>
            </a:r>
            <a:r>
              <a:rPr lang="en-IE" sz="800" dirty="0" smtClean="0"/>
              <a:t>= </a:t>
            </a:r>
            <a:r>
              <a:rPr lang="en-IE" sz="800" dirty="0" err="1" smtClean="0"/>
              <a:t>strrchr</a:t>
            </a:r>
            <a:r>
              <a:rPr lang="en-IE" sz="800" dirty="0" smtClean="0"/>
              <a:t>($filename, '.').'&lt;/</a:t>
            </a:r>
            <a:r>
              <a:rPr lang="en-IE" sz="800" dirty="0" err="1" smtClean="0"/>
              <a:t>br</a:t>
            </a:r>
            <a:r>
              <a:rPr lang="en-IE" sz="800" dirty="0" smtClean="0"/>
              <a:t>&gt;';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echo 'The file name is:  '."$filename". '   and its extension is:  ' ."$</a:t>
            </a:r>
            <a:r>
              <a:rPr lang="en-IE" sz="800" dirty="0" err="1" smtClean="0"/>
              <a:t>ext</a:t>
            </a:r>
            <a:r>
              <a:rPr lang="en-IE" sz="800" dirty="0" smtClean="0"/>
              <a:t>";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?&gt;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&lt;/p&gt;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&lt;h2&gt; trim($string) : remove extra spaces at the beginning and end of $string &lt;/h2&gt;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r>
              <a:rPr lang="en-IE" sz="800" dirty="0" smtClean="0"/>
              <a:t>  echo trim('  </a:t>
            </a:r>
            <a:r>
              <a:rPr lang="en-IE" sz="800" dirty="0" err="1" smtClean="0"/>
              <a:t>abc</a:t>
            </a:r>
            <a:r>
              <a:rPr lang="en-IE" sz="800" dirty="0" smtClean="0"/>
              <a:t> </a:t>
            </a:r>
            <a:r>
              <a:rPr lang="en-IE" sz="800" dirty="0" err="1" smtClean="0"/>
              <a:t>def</a:t>
            </a:r>
            <a:r>
              <a:rPr lang="en-IE" sz="800" dirty="0" smtClean="0"/>
              <a:t>      ');?&gt;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&lt;/p&gt;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&lt;h2&gt;</a:t>
            </a:r>
            <a:r>
              <a:rPr lang="en-IE" sz="800" dirty="0" err="1" smtClean="0"/>
              <a:t>addslashes</a:t>
            </a:r>
            <a:r>
              <a:rPr lang="en-IE" sz="800" dirty="0" smtClean="0"/>
              <a:t>($string) : adding backslashes before characters that need to be quoted in $string&lt;/h2&gt;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This function is usually used on form values before being used for database queries. 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&lt;/p&gt;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$name="O'Brien"; //this string contains a special character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$</a:t>
            </a:r>
            <a:r>
              <a:rPr lang="en-IE" sz="800" dirty="0" err="1" smtClean="0"/>
              <a:t>sql</a:t>
            </a:r>
            <a:r>
              <a:rPr lang="en-IE" sz="800" dirty="0" smtClean="0"/>
              <a:t>="SELECT * FROM users WHERE name =$name";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echo $</a:t>
            </a:r>
            <a:r>
              <a:rPr lang="en-IE" sz="800" dirty="0" err="1" smtClean="0"/>
              <a:t>sql</a:t>
            </a:r>
            <a:r>
              <a:rPr lang="en-IE" sz="800" dirty="0" smtClean="0"/>
              <a:t>.'&lt;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&gt;';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echo </a:t>
            </a:r>
            <a:r>
              <a:rPr lang="en-IE" sz="800" dirty="0" err="1" smtClean="0"/>
              <a:t>addslashes</a:t>
            </a:r>
            <a:r>
              <a:rPr lang="en-IE" sz="800" dirty="0" smtClean="0"/>
              <a:t>($</a:t>
            </a:r>
            <a:r>
              <a:rPr lang="en-IE" sz="800" dirty="0" err="1" smtClean="0"/>
              <a:t>sql</a:t>
            </a:r>
            <a:r>
              <a:rPr lang="en-IE" sz="800" dirty="0" smtClean="0"/>
              <a:t>).'&lt;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&gt;'; //the special character is now escaped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?&gt;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 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&lt;h2&gt;explode($separator, $string) : Split $string by $separator&lt;/h2&gt;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This function is commonly used to extract values in a string which are separated by a </a:t>
            </a:r>
            <a:r>
              <a:rPr lang="en-IE" sz="800" dirty="0" err="1" smtClean="0"/>
              <a:t>a</a:t>
            </a:r>
            <a:r>
              <a:rPr lang="en-IE" sz="800" dirty="0" smtClean="0"/>
              <a:t> certain separator 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string. For example, suppose we have some information stored as comma separated values. To extract each 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values we can do it like shown below: &lt;/p&gt;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// extract information from comma separated values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$csv = 'John Smith,15,Main Street';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$info = explode(',', $csv);  //this creates an array $info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?&gt;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Now, $info is an array with three values : &lt;/p&gt;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Array 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( 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   [0] =&gt; John Smith 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   [1] =&gt; 15 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   [2] =&gt; Main Street 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) 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We can further process this array like displaying them in a table, etc.&lt;/p&gt;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echo "&lt;table border='1'&gt;";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echo '&lt;</a:t>
            </a:r>
            <a:r>
              <a:rPr lang="en-IE" sz="800" dirty="0" err="1" smtClean="0"/>
              <a:t>tr</a:t>
            </a:r>
            <a:r>
              <a:rPr lang="en-IE" sz="800" dirty="0" smtClean="0"/>
              <a:t>&gt;&lt;</a:t>
            </a:r>
            <a:r>
              <a:rPr lang="en-IE" sz="800" dirty="0" err="1" smtClean="0"/>
              <a:t>th</a:t>
            </a:r>
            <a:r>
              <a:rPr lang="en-IE" sz="800" dirty="0" smtClean="0"/>
              <a:t>&gt;$key&lt;/</a:t>
            </a:r>
            <a:r>
              <a:rPr lang="en-IE" sz="800" dirty="0" err="1" smtClean="0"/>
              <a:t>th</a:t>
            </a:r>
            <a:r>
              <a:rPr lang="en-IE" sz="800" dirty="0" smtClean="0"/>
              <a:t>&gt;&lt;</a:t>
            </a:r>
            <a:r>
              <a:rPr lang="en-IE" sz="800" dirty="0" err="1" smtClean="0"/>
              <a:t>th</a:t>
            </a:r>
            <a:r>
              <a:rPr lang="en-IE" sz="800" dirty="0" smtClean="0"/>
              <a:t>&gt;$value&lt;/</a:t>
            </a:r>
            <a:r>
              <a:rPr lang="en-IE" sz="800" dirty="0" err="1" smtClean="0"/>
              <a:t>th</a:t>
            </a:r>
            <a:r>
              <a:rPr lang="en-IE" sz="800" dirty="0" smtClean="0"/>
              <a:t>&gt;&lt;/</a:t>
            </a:r>
            <a:r>
              <a:rPr lang="en-IE" sz="800" dirty="0" err="1" smtClean="0"/>
              <a:t>tr</a:t>
            </a:r>
            <a:r>
              <a:rPr lang="en-IE" sz="800" dirty="0" smtClean="0"/>
              <a:t>&gt;';</a:t>
            </a:r>
          </a:p>
          <a:p>
            <a:pPr>
              <a:lnSpc>
                <a:spcPct val="80000"/>
              </a:lnSpc>
            </a:pPr>
            <a:r>
              <a:rPr lang="en-IE" sz="800" dirty="0" err="1" smtClean="0"/>
              <a:t>foreach</a:t>
            </a:r>
            <a:r>
              <a:rPr lang="en-IE" sz="800" dirty="0" smtClean="0"/>
              <a:t> ($info as $key=&gt;$value){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	echo "&lt;</a:t>
            </a:r>
            <a:r>
              <a:rPr lang="en-IE" sz="800" dirty="0" err="1" smtClean="0"/>
              <a:t>tr</a:t>
            </a:r>
            <a:r>
              <a:rPr lang="en-IE" sz="800" dirty="0" smtClean="0"/>
              <a:t>&gt;&lt;td&gt;$key&lt;/td&gt;&lt;td&gt;$value&lt;/td&gt;&lt;/</a:t>
            </a:r>
            <a:r>
              <a:rPr lang="en-IE" sz="800" dirty="0" err="1" smtClean="0"/>
              <a:t>tr</a:t>
            </a:r>
            <a:r>
              <a:rPr lang="en-IE" sz="800" dirty="0" smtClean="0"/>
              <a:t>&gt;";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echo '&lt;/table&gt;';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?&gt;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&lt;/p&gt;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&lt;h2&gt;implode($string, $array) : Join the values of $array using $string&lt;/h2&gt;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This one do the opposite than the previous function. For example to reverse back the $info array into a 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string we can do it like this :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$info = array('John Smith', 15, 'Main Street');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$csv = implode(',', $info);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echo '&lt;</a:t>
            </a:r>
            <a:r>
              <a:rPr lang="en-IE" sz="800" dirty="0" err="1" smtClean="0"/>
              <a:t>br</a:t>
            </a:r>
            <a:r>
              <a:rPr lang="en-IE" sz="800" dirty="0" smtClean="0"/>
              <a:t>&gt;The string is now:   '."$csv";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?&gt;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&lt;p&gt;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Another example : If we have an array containing some values and we want to print them in an ordered 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list. We can use the implode() like this :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&lt;?</a:t>
            </a:r>
            <a:r>
              <a:rPr lang="en-IE" sz="800" dirty="0" err="1" smtClean="0"/>
              <a:t>php</a:t>
            </a: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// print ordered list of names in array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$names = array('John Smith', 'Peter Murphy', 'Mary Jones', 'Bertie');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echo '&lt;</a:t>
            </a:r>
            <a:r>
              <a:rPr lang="en-IE" sz="800" dirty="0" err="1" smtClean="0"/>
              <a:t>ol</a:t>
            </a:r>
            <a:r>
              <a:rPr lang="en-IE" sz="800" dirty="0" smtClean="0"/>
              <a:t>&gt;&lt;li&gt;' . implode('&lt;/li&gt;&lt;li&gt;', $names) . '&lt;/li&gt;&lt;/</a:t>
            </a:r>
            <a:r>
              <a:rPr lang="en-IE" sz="800" dirty="0" err="1" smtClean="0"/>
              <a:t>ol</a:t>
            </a:r>
            <a:r>
              <a:rPr lang="en-IE" sz="800" dirty="0" smtClean="0"/>
              <a:t>&gt;';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?&gt;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&lt;/body&gt;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&lt;/html&gt;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endParaRPr lang="en-IE" sz="800" dirty="0" smtClean="0"/>
          </a:p>
          <a:p>
            <a:pPr>
              <a:lnSpc>
                <a:spcPct val="80000"/>
              </a:lnSpc>
            </a:pPr>
            <a:r>
              <a:rPr lang="en-IE" sz="800" dirty="0" smtClean="0"/>
              <a:t>&lt;/body&gt;</a:t>
            </a:r>
          </a:p>
          <a:p>
            <a:pPr>
              <a:lnSpc>
                <a:spcPct val="80000"/>
              </a:lnSpc>
            </a:pPr>
            <a:r>
              <a:rPr lang="en-IE" sz="800" dirty="0" smtClean="0"/>
              <a:t>&lt;/html&gt; </a:t>
            </a:r>
          </a:p>
          <a:p>
            <a:pPr>
              <a:lnSpc>
                <a:spcPct val="80000"/>
              </a:lnSpc>
            </a:pPr>
            <a:endParaRPr lang="en-IE" sz="800" dirty="0" smtClean="0"/>
          </a:p>
        </p:txBody>
      </p:sp>
    </p:spTree>
    <p:extLst>
      <p:ext uri="{BB962C8B-B14F-4D97-AF65-F5344CB8AC3E}">
        <p14:creationId xmlns:p14="http://schemas.microsoft.com/office/powerpoint/2010/main" val="222741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9067E-B899-499B-A78E-5E615E11A70B}" type="slidenum">
              <a:rPr lang="en-US"/>
              <a:pPr/>
              <a:t>17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32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322096B-25B5-4421-9EE9-0E6FCCAC45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9472B-6BB3-45DB-8801-99835CC5E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76585E7-285B-4193-8BBE-2CC77F55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D97DA09C-28D6-4278-AF17-1420A6E6A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5C973A-BCB4-4D53-AAAF-B3D2AC50B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97C3D-DB51-4F50-827A-7E985BEB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34C4316-36AE-4BFA-B330-702AD519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3EC2FCF-4F3A-4BA3-84D3-FB86900F7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D07F8-1818-4725-B4DA-1E02FA28D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B2D096-D587-4357-AE22-A157B0078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5F19D95-5B3A-4069-921C-C326F8F56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F7690A-CFF7-47B3-BB98-87E5066D9B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f.strings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type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endParaRPr lang="en-GB" sz="2800" dirty="0" smtClean="0"/>
          </a:p>
          <a:p>
            <a:pPr eaLnBrk="1" hangingPunct="1">
              <a:defRPr/>
            </a:pPr>
            <a:r>
              <a:rPr lang="en-GB" sz="2800" dirty="0" smtClean="0"/>
              <a:t>Web Applications</a:t>
            </a:r>
          </a:p>
          <a:p>
            <a:pPr>
              <a:defRPr/>
            </a:pPr>
            <a:r>
              <a:rPr lang="en-GB" sz="2000" dirty="0" smtClean="0"/>
              <a:t>Introduction to PHP II</a:t>
            </a:r>
          </a:p>
          <a:p>
            <a:pPr>
              <a:defRPr/>
            </a:pPr>
            <a:endParaRPr lang="en-GB" sz="2000" dirty="0" smtClean="0"/>
          </a:p>
          <a:p>
            <a:pPr>
              <a:defRPr/>
            </a:pPr>
            <a:r>
              <a:rPr lang="en-GB" sz="2000" dirty="0" smtClean="0"/>
              <a:t>Variables, Strings, String Functions, Control Structures, Operators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1775" y="6257925"/>
            <a:ext cx="2254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Web Apps </a:t>
            </a:r>
            <a:r>
              <a:rPr lang="en-IE" smtClean="0"/>
              <a:t>– L04</a:t>
            </a:r>
            <a:endParaRPr lang="en-US" dirty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792832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Data Driven Applications</a:t>
            </a:r>
            <a:br>
              <a:rPr lang="en-GB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 </a:t>
            </a:r>
            <a:r>
              <a:rPr lang="en-IE" dirty="0" smtClean="0"/>
              <a:t>Casting &amp; Automatic Type Conversion</a:t>
            </a:r>
            <a:endParaRPr lang="en-IE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cast a variable write the name of the desired type in parentheses </a:t>
            </a:r>
            <a:r>
              <a:rPr lang="en-US" dirty="0">
                <a:solidFill>
                  <a:srgbClr val="FF3300"/>
                </a:solidFill>
              </a:rPr>
              <a:t>() </a:t>
            </a:r>
            <a:r>
              <a:rPr lang="en-US" dirty="0"/>
              <a:t>before the variable which is to be cast.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932379" y="2924944"/>
            <a:ext cx="7273145" cy="2308324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&lt;?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abc</a:t>
            </a:r>
            <a:r>
              <a:rPr lang="en-US" dirty="0">
                <a:solidFill>
                  <a:schemeClr val="bg1"/>
                </a:solidFill>
              </a:rPr>
              <a:t> = 10; 		// $</a:t>
            </a:r>
            <a:r>
              <a:rPr lang="en-US" dirty="0" err="1">
                <a:solidFill>
                  <a:schemeClr val="bg1"/>
                </a:solidFill>
              </a:rPr>
              <a:t>abc</a:t>
            </a:r>
            <a:r>
              <a:rPr lang="en-US" dirty="0">
                <a:solidFill>
                  <a:schemeClr val="bg1"/>
                </a:solidFill>
              </a:rPr>
              <a:t> is an integer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$xyz = (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) $</a:t>
            </a:r>
            <a:r>
              <a:rPr lang="en-US" dirty="0" err="1">
                <a:solidFill>
                  <a:schemeClr val="bg1"/>
                </a:solidFill>
              </a:rPr>
              <a:t>abc</a:t>
            </a:r>
            <a:r>
              <a:rPr lang="en-US" dirty="0">
                <a:solidFill>
                  <a:schemeClr val="bg1"/>
                </a:solidFill>
              </a:rPr>
              <a:t>;   // $xyz is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cast of $</a:t>
            </a:r>
            <a:r>
              <a:rPr lang="en-US" dirty="0" err="1">
                <a:solidFill>
                  <a:schemeClr val="bg1"/>
                </a:solidFill>
              </a:rPr>
              <a:t>abc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echo "</a:t>
            </a:r>
            <a:r>
              <a:rPr lang="en-US" dirty="0" err="1">
                <a:solidFill>
                  <a:schemeClr val="bg1"/>
                </a:solidFill>
              </a:rPr>
              <a:t>abc</a:t>
            </a:r>
            <a:r>
              <a:rPr lang="en-US" dirty="0">
                <a:solidFill>
                  <a:schemeClr val="bg1"/>
                </a:solidFill>
              </a:rPr>
              <a:t> is $</a:t>
            </a:r>
            <a:r>
              <a:rPr lang="en-US" dirty="0" err="1">
                <a:solidFill>
                  <a:schemeClr val="bg1"/>
                </a:solidFill>
              </a:rPr>
              <a:t>abc</a:t>
            </a:r>
            <a:r>
              <a:rPr lang="en-US" dirty="0">
                <a:solidFill>
                  <a:schemeClr val="bg1"/>
                </a:solidFill>
              </a:rPr>
              <a:t> and xyz is $xyz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&gt;";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?&gt;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87313" y="6329363"/>
            <a:ext cx="2398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ym typeface="Wingdings" pitchFamily="2" charset="2"/>
              </a:rPr>
              <a:t>PHP_casting.php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5288340"/>
            <a:ext cx="2470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casts allowed are: 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), (integer) - cast to integer </a:t>
            </a:r>
          </a:p>
          <a:p>
            <a:r>
              <a:rPr lang="en-US" sz="1200" dirty="0"/>
              <a:t>(bool), (</a:t>
            </a:r>
            <a:r>
              <a:rPr lang="en-US" sz="1200" dirty="0" err="1"/>
              <a:t>boolean</a:t>
            </a:r>
            <a:r>
              <a:rPr lang="en-US" sz="1200" dirty="0"/>
              <a:t>) - cast to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</a:p>
          <a:p>
            <a:r>
              <a:rPr lang="en-US" sz="1200" dirty="0"/>
              <a:t>(float), (double), (real) - cast to float </a:t>
            </a:r>
          </a:p>
          <a:p>
            <a:r>
              <a:rPr lang="en-US" sz="1200" dirty="0"/>
              <a:t>(string) - cast to string </a:t>
            </a:r>
          </a:p>
          <a:p>
            <a:r>
              <a:rPr lang="en-US" sz="1200" dirty="0"/>
              <a:t>(array) - cast to array </a:t>
            </a:r>
          </a:p>
          <a:p>
            <a:r>
              <a:rPr lang="en-US" sz="1200" dirty="0"/>
              <a:t>(object) - cast to object </a:t>
            </a:r>
          </a:p>
          <a:p>
            <a:endParaRPr lang="en-IE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Strings – Creating a string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To declare a string in PHP you can use double quotes ( " ) or single quotes ( ' ). There are some differences you need to know about using these two.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If you're using double-quoted strings variables will be expanded ( processed ).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Special </a:t>
            </a:r>
            <a:r>
              <a:rPr lang="en-GB" sz="2000" dirty="0" smtClean="0"/>
              <a:t>(escaped) characters </a:t>
            </a:r>
            <a:r>
              <a:rPr lang="en-GB" sz="2000" dirty="0"/>
              <a:t>such as line feed ( \n ) and carriage return ( \r ) are expanded too.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Note that browsers don't print newline characters ( \r and \n 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However, with single-quoted strings none of those thing happen.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Example</a:t>
            </a:r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772400" cy="4114800"/>
          </a:xfrm>
        </p:spPr>
        <p:txBody>
          <a:bodyPr/>
          <a:lstStyle/>
          <a:p>
            <a:r>
              <a:rPr lang="en-IE"/>
              <a:t>Note the different treatment of single and double quotes in your browser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58750" y="29448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58750" y="3169286"/>
            <a:ext cx="8884163" cy="1815882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'&lt;h3&gt;single/Double quotes and escape characters&lt;/h3&gt;';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$fruit ='apples';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"Using double quotes - My favourite fruit is - $fruit &lt;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'Using single quotes - My favourite fruit is -  $fruit &lt;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"Using escape character '\' to display special characters  \"$fruit\" &lt;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6309320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p</a:t>
            </a:r>
            <a:r>
              <a:rPr lang="en-IE" dirty="0" err="1" smtClean="0"/>
              <a:t>hp_strings.php</a:t>
            </a:r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String Concatenation</a:t>
            </a: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To concatenate two strings you need the dot ( . ) </a:t>
            </a:r>
            <a:r>
              <a:rPr lang="en-GB" sz="2800" dirty="0" smtClean="0"/>
              <a:t>operator.</a:t>
            </a:r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471" y="2780928"/>
            <a:ext cx="8208962" cy="1600438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GB" sz="14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GB" sz="14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1400" dirty="0">
                <a:solidFill>
                  <a:schemeClr val="bg1"/>
                </a:solidFill>
                <a:latin typeface="Courier New" pitchFamily="49" charset="0"/>
              </a:rPr>
              <a:t>echo '&lt;h3&gt;String Concatenation&lt;/h3&gt;';</a:t>
            </a:r>
          </a:p>
          <a:p>
            <a:r>
              <a:rPr lang="en-IE" sz="1400" dirty="0">
                <a:solidFill>
                  <a:schemeClr val="bg1"/>
                </a:solidFill>
                <a:latin typeface="Courier New" pitchFamily="49" charset="0"/>
              </a:rPr>
              <a:t>$string1='Hello ';</a:t>
            </a:r>
          </a:p>
          <a:p>
            <a:r>
              <a:rPr lang="en-IE" sz="1400" dirty="0">
                <a:solidFill>
                  <a:schemeClr val="bg1"/>
                </a:solidFill>
                <a:latin typeface="Courier New" pitchFamily="49" charset="0"/>
              </a:rPr>
              <a:t>$string2='World ';</a:t>
            </a:r>
          </a:p>
          <a:p>
            <a:r>
              <a:rPr lang="en-IE" sz="1400" dirty="0">
                <a:solidFill>
                  <a:schemeClr val="bg1"/>
                </a:solidFill>
                <a:latin typeface="Courier New" pitchFamily="49" charset="0"/>
              </a:rPr>
              <a:t>echo 'Strings may be joined by the concatenation operator (.) '.$string1.$string2;</a:t>
            </a:r>
            <a:r>
              <a:rPr lang="en-GB" sz="1400" dirty="0">
                <a:solidFill>
                  <a:schemeClr val="bg1"/>
                </a:solidFill>
                <a:latin typeface="Courier New" pitchFamily="49" charset="0"/>
              </a:rPr>
              <a:t>		   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/>
              <a:t>substr : Get a chunk of a string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7772400" cy="4114800"/>
          </a:xfrm>
        </p:spPr>
        <p:txBody>
          <a:bodyPr/>
          <a:lstStyle/>
          <a:p>
            <a:r>
              <a:rPr lang="en-US" b="1" dirty="0" err="1">
                <a:solidFill>
                  <a:srgbClr val="FF3300"/>
                </a:solidFill>
              </a:rPr>
              <a:t>substr</a:t>
            </a:r>
            <a:r>
              <a:rPr lang="en-US" b="1" dirty="0">
                <a:solidFill>
                  <a:srgbClr val="FF3300"/>
                </a:solidFill>
              </a:rPr>
              <a:t>($string, $start, $end)</a:t>
            </a:r>
            <a:endParaRPr lang="en-US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6788150" cy="440120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  <a:p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MyString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=123456789;</a:t>
            </a:r>
          </a:p>
          <a:p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// print '12'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echo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substr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($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MyString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, 0, 2);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echo '&lt;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&gt;';</a:t>
            </a:r>
          </a:p>
          <a:p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// print '56789'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echo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substr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($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MyString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, 4);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echo '&lt;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&gt;';</a:t>
            </a:r>
          </a:p>
          <a:p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// print '89'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echo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substr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($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MyString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, -2);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echo '&lt;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&gt;';</a:t>
            </a:r>
          </a:p>
          <a:p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// print '456'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echo 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substr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($</a:t>
            </a:r>
            <a:r>
              <a:rPr lang="en-US" sz="1400" b="0" dirty="0" err="1">
                <a:solidFill>
                  <a:schemeClr val="bg1"/>
                </a:solidFill>
                <a:latin typeface="Courier New" pitchFamily="49" charset="0"/>
              </a:rPr>
              <a:t>MyString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, 3, -3);</a:t>
            </a:r>
          </a:p>
          <a:p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?&gt;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4970463" y="3141663"/>
            <a:ext cx="3778250" cy="11874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>
                <a:solidFill>
                  <a:srgbClr val="FF3300"/>
                </a:solidFill>
              </a:rPr>
              <a:t>Note! Negative positions are counted from the end of the string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Other string Functions</a:t>
            </a: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 err="1"/>
              <a:t>strrchr</a:t>
            </a:r>
            <a:r>
              <a:rPr lang="en-US" sz="2000" b="1" dirty="0"/>
              <a:t>($string, $char) : find the last </a:t>
            </a:r>
            <a:r>
              <a:rPr lang="en-US" sz="2000" b="1" dirty="0" err="1"/>
              <a:t>occurence</a:t>
            </a:r>
            <a:r>
              <a:rPr lang="en-US" sz="2000" b="1" dirty="0"/>
              <a:t> of the character $char in $string</a:t>
            </a:r>
          </a:p>
          <a:p>
            <a:pPr>
              <a:lnSpc>
                <a:spcPct val="80000"/>
              </a:lnSpc>
            </a:pPr>
            <a:r>
              <a:rPr lang="en-US" sz="2000" b="1" dirty="0" err="1"/>
              <a:t>str_repeat</a:t>
            </a:r>
            <a:r>
              <a:rPr lang="en-US" sz="2000" b="1" dirty="0"/>
              <a:t>($string, $n) : repeat $string $n times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trim($string) : remove extra spaces at the beginning and end of $string</a:t>
            </a:r>
          </a:p>
          <a:p>
            <a:pPr>
              <a:lnSpc>
                <a:spcPct val="80000"/>
              </a:lnSpc>
            </a:pPr>
            <a:r>
              <a:rPr lang="en-US" sz="2000" b="1" dirty="0" err="1"/>
              <a:t>addslashes</a:t>
            </a:r>
            <a:r>
              <a:rPr lang="en-US" sz="2000" b="1" dirty="0"/>
              <a:t>($string) : adding backslashes before characters that need to be quoted in $string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explode($separator, $string) : Split $string by $separator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implode($string, $array) : Join the values of $array using $</a:t>
            </a:r>
            <a:r>
              <a:rPr lang="en-US" sz="2000" b="1" dirty="0" smtClean="0"/>
              <a:t>string</a:t>
            </a:r>
          </a:p>
          <a:p>
            <a:pPr>
              <a:lnSpc>
                <a:spcPct val="80000"/>
              </a:lnSpc>
            </a:pPr>
            <a:r>
              <a:rPr lang="en-US" sz="2000" b="1" dirty="0" err="1" smtClean="0"/>
              <a:t>strlen</a:t>
            </a:r>
            <a:r>
              <a:rPr lang="en-US" sz="2000" b="1" dirty="0" smtClean="0"/>
              <a:t>($string) – returns the length of $string</a:t>
            </a:r>
            <a:endParaRPr lang="en-US" sz="2000" b="1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Manual 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php.net/manual/en/ref.strings.php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1775" y="6042025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See notes page: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Control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examples will show you how to use control structures in PHP. </a:t>
            </a:r>
          </a:p>
          <a:p>
            <a:r>
              <a:rPr lang="en-GB" dirty="0"/>
              <a:t>The control structures are</a:t>
            </a:r>
          </a:p>
          <a:p>
            <a:pPr lvl="1"/>
            <a:r>
              <a:rPr lang="en-GB" dirty="0"/>
              <a:t>    if</a:t>
            </a:r>
          </a:p>
          <a:p>
            <a:pPr lvl="1"/>
            <a:r>
              <a:rPr lang="en-GB" dirty="0"/>
              <a:t>    </a:t>
            </a:r>
            <a:r>
              <a:rPr lang="en-GB" dirty="0" smtClean="0"/>
              <a:t>else</a:t>
            </a:r>
            <a:endParaRPr lang="en-GB" dirty="0"/>
          </a:p>
          <a:p>
            <a:pPr lvl="1"/>
            <a:r>
              <a:rPr lang="en-GB" dirty="0"/>
              <a:t>    </a:t>
            </a:r>
            <a:r>
              <a:rPr lang="en-GB" dirty="0" smtClean="0"/>
              <a:t>while</a:t>
            </a:r>
          </a:p>
          <a:p>
            <a:pPr lvl="1"/>
            <a:r>
              <a:rPr lang="en-GB" dirty="0" smtClean="0"/>
              <a:t>switch</a:t>
            </a:r>
            <a:endParaRPr lang="en-GB" dirty="0"/>
          </a:p>
          <a:p>
            <a:pPr lvl="1"/>
            <a:r>
              <a:rPr lang="en-GB" dirty="0"/>
              <a:t>    for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if….else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31775" y="1216152"/>
            <a:ext cx="8353425" cy="5632311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ip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= $_SERVER['REMOTE_ADDR'];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$agent = $_SERVER['HTTP_USER_AGENT'];</a:t>
            </a: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if(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strpos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($agent, "MSIE") !== false)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$agent = "Internet Explorer";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else if 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strpos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($agent, 'Firefox') !== false)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$agent = "Firefox";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else if 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strpos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($agent, 'Chrome') !== false)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$agent = "Chrome";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else if 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strpos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($agent, 'Safari') !== false)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$agent = "Safari";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else if 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strpos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($agent, '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Webkit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') !== false)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$agent = "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Webkit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";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else if (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strpos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($agent, 'Gecko') !== false)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$agent = "Gecko compatible browser";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else 	$agent = "an unknown browser";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echo "Your computer IP is 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ip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and you are using $agent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";?&gt;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31775" y="5610225"/>
            <a:ext cx="7940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/>
              <a:t>This example also illustrates the use of some of the PHP superglobals. See L24</a:t>
            </a:r>
            <a:endParaRPr lang="en-US"/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4788024" y="0"/>
            <a:ext cx="4355976" cy="2031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strpos</a:t>
            </a:r>
            <a:r>
              <a:rPr lang="en-US" sz="1800" dirty="0"/>
              <a:t>() function returns the numeric position of the first occurrence of it's second argument ('Opera') in the first argument ($agent). </a:t>
            </a:r>
          </a:p>
          <a:p>
            <a:r>
              <a:rPr lang="en-US" sz="1800" dirty="0"/>
              <a:t>If the string 'Opera' is found inside $agent, the function returns the position of the string. Otherwise, it returns FALSE.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while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103438" y="352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684213" y="2708275"/>
            <a:ext cx="3240087" cy="22923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GB" sz="16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GB" sz="16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$number = 1;</a:t>
            </a:r>
          </a:p>
          <a:p>
            <a:endParaRPr lang="en-GB" sz="16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while ($number &lt; 10)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echo $number . '&lt;</a:t>
            </a:r>
            <a:r>
              <a:rPr lang="en-GB" sz="1600" dirty="0" err="1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&gt;';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$number += 1;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?&gt;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395288" y="4940300"/>
            <a:ext cx="80121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/>
              <a:t>Don’t forget  to TERMINATE your loop correctly !!!! Otherwise it goes on forever!!</a:t>
            </a:r>
          </a:p>
          <a:p>
            <a:r>
              <a:rPr lang="en-IE"/>
              <a:t>As example 2 shows a loop can be terminated with a BREAK statement (note BREAK only stops the loop that contains it)</a:t>
            </a:r>
            <a:endParaRPr lang="en-US"/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4859338" y="1628775"/>
            <a:ext cx="3240087" cy="3270250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GB" sz="16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GB" sz="16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$number = 1;</a:t>
            </a:r>
          </a:p>
          <a:p>
            <a:endParaRPr lang="en-GB" sz="16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while ($number &lt; 10)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echo $number . '&lt;</a:t>
            </a:r>
            <a:r>
              <a:rPr lang="en-GB" sz="1600" dirty="0" err="1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&gt;';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if ($number == 6)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{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   break;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}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   $number += 1;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itchFamily="49" charset="0"/>
              </a:rPr>
              <a:t>?&gt;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611188" y="2060575"/>
            <a:ext cx="7683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>
                <a:solidFill>
                  <a:srgbClr val="FF3300"/>
                </a:solidFill>
              </a:rPr>
              <a:t>Ex 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4716463" y="1052513"/>
            <a:ext cx="76835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>
                <a:solidFill>
                  <a:srgbClr val="FF3300"/>
                </a:solidFill>
              </a:rPr>
              <a:t>Ex 2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239" y="1861355"/>
            <a:ext cx="8353425" cy="4247317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echo '&lt;h3&gt;For example 1: &lt;/h3&gt;';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for ($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=1;$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&lt;=10;$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++)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echo 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. '&lt;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&gt;';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echo '&lt;h3&gt;For example 2 (using break): &lt;/h3&gt;';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for ($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= 1; ; 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++) {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if ($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&gt; 10) {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 break;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}</a:t>
            </a: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echo $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.'&lt;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br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&gt;';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?&gt;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Learning Outcomes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/>
              <a:t>You will be able to describe and use the following PHP scripting features</a:t>
            </a:r>
          </a:p>
          <a:p>
            <a:pPr lvl="1"/>
            <a:r>
              <a:rPr lang="en-IE" sz="2400" dirty="0"/>
              <a:t>Variables and Types</a:t>
            </a:r>
          </a:p>
          <a:p>
            <a:pPr lvl="1"/>
            <a:r>
              <a:rPr lang="en-IE" sz="2400" dirty="0"/>
              <a:t>Variable Type casting</a:t>
            </a:r>
          </a:p>
          <a:p>
            <a:pPr lvl="1"/>
            <a:r>
              <a:rPr lang="en-IE" sz="2400" dirty="0"/>
              <a:t>Strings and String Manipulation Functions</a:t>
            </a:r>
          </a:p>
          <a:p>
            <a:pPr lvl="1"/>
            <a:r>
              <a:rPr lang="en-IE" sz="2400" dirty="0"/>
              <a:t>PHP control (</a:t>
            </a:r>
            <a:r>
              <a:rPr lang="en-IE" sz="2400" dirty="0" err="1"/>
              <a:t>if..else</a:t>
            </a:r>
            <a:r>
              <a:rPr lang="en-IE" sz="2400" dirty="0"/>
              <a:t>, while</a:t>
            </a:r>
            <a:r>
              <a:rPr lang="en-IE" sz="2400" dirty="0" smtClean="0"/>
              <a:t>)</a:t>
            </a:r>
          </a:p>
          <a:p>
            <a:pPr lvl="1"/>
            <a:r>
              <a:rPr lang="en-IE" sz="2400" smtClean="0"/>
              <a:t>Operators</a:t>
            </a:r>
            <a:endParaRPr lang="en-I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Switch…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239" y="1861355"/>
            <a:ext cx="8353425" cy="452431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&lt;?</a:t>
            </a:r>
            <a:r>
              <a:rPr lang="en-US" sz="1800" dirty="0" err="1">
                <a:solidFill>
                  <a:schemeClr val="bg1"/>
                </a:solidFill>
                <a:latin typeface="Courier New" pitchFamily="49" charset="0"/>
              </a:rPr>
              <a:t>php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$choice='cake';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switch ($choice) {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case "apple":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    echo "Your choice is apple";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    break;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case "bar":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    echo "Your choice  is bar";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    break;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case "cake":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    echo "Your choice  is cake";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    break;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	default: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		echo "You have not made a valid choice";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		break;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?&gt;</a:t>
            </a: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2482" y="6281752"/>
            <a:ext cx="3663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PHP_control_structures.php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2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foreach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 err="1" smtClean="0"/>
              <a:t>Foreach</a:t>
            </a:r>
            <a:r>
              <a:rPr lang="en-IE" sz="2000" dirty="0" smtClean="0"/>
              <a:t> provides a way to iterate over arrays. </a:t>
            </a:r>
          </a:p>
          <a:p>
            <a:r>
              <a:rPr lang="en-IE" sz="2000" dirty="0" smtClean="0"/>
              <a:t>There are two syntaxes:</a:t>
            </a:r>
          </a:p>
          <a:p>
            <a:r>
              <a:rPr lang="en-IE" sz="2000" dirty="0"/>
              <a:t>The first form loops over the array given by </a:t>
            </a:r>
            <a:r>
              <a:rPr lang="en-IE" sz="2000" i="1" dirty="0" err="1"/>
              <a:t>array_expression</a:t>
            </a:r>
            <a:r>
              <a:rPr lang="en-IE" sz="2000" dirty="0"/>
              <a:t>. On each iteration, the value of the current element is assigned to </a:t>
            </a:r>
            <a:r>
              <a:rPr lang="en-IE" sz="2000" i="1" dirty="0"/>
              <a:t>$value</a:t>
            </a:r>
            <a:r>
              <a:rPr lang="en-IE" sz="2000" dirty="0"/>
              <a:t> and the internal array pointer is advanced by one (so on the next iteration, you'll be looking at the next element). </a:t>
            </a:r>
          </a:p>
          <a:p>
            <a:r>
              <a:rPr lang="en-IE" sz="2000" dirty="0"/>
              <a:t>The second form will additionally assign the current element's key to the </a:t>
            </a:r>
            <a:r>
              <a:rPr lang="en-IE" sz="2000" i="1" dirty="0"/>
              <a:t>$key</a:t>
            </a:r>
            <a:r>
              <a:rPr lang="en-IE" sz="2000" dirty="0"/>
              <a:t> variable on each iteration. </a:t>
            </a:r>
          </a:p>
          <a:p>
            <a:endParaRPr lang="en-IE" sz="2000" dirty="0" smtClean="0"/>
          </a:p>
          <a:p>
            <a:endParaRPr lang="en-IE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239" y="4365104"/>
            <a:ext cx="8353425" cy="2031325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1800" dirty="0" err="1">
                <a:solidFill>
                  <a:schemeClr val="bg1"/>
                </a:solidFill>
                <a:latin typeface="Courier New" pitchFamily="49" charset="0"/>
              </a:rPr>
              <a:t>foreach</a:t>
            </a:r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(</a:t>
            </a:r>
            <a:r>
              <a:rPr lang="en-IE" sz="1800" dirty="0" err="1">
                <a:solidFill>
                  <a:schemeClr val="bg1"/>
                </a:solidFill>
                <a:latin typeface="Courier New" pitchFamily="49" charset="0"/>
              </a:rPr>
              <a:t>array_expression</a:t>
            </a:r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as $value)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statement</a:t>
            </a:r>
          </a:p>
          <a:p>
            <a:endParaRPr lang="en-IE" sz="1800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IE" sz="1800" dirty="0" err="1" smtClean="0">
                <a:solidFill>
                  <a:schemeClr val="bg1"/>
                </a:solidFill>
                <a:latin typeface="Courier New" pitchFamily="49" charset="0"/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IE" sz="1800" dirty="0" err="1">
                <a:solidFill>
                  <a:schemeClr val="bg1"/>
                </a:solidFill>
                <a:latin typeface="Courier New" pitchFamily="49" charset="0"/>
              </a:rPr>
              <a:t>array_expression</a:t>
            </a:r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as $key =&gt; $value)</a:t>
            </a:r>
          </a:p>
          <a:p>
            <a:r>
              <a:rPr lang="en-IE" sz="18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IE" sz="1800" dirty="0" smtClean="0">
                <a:solidFill>
                  <a:schemeClr val="bg1"/>
                </a:solidFill>
                <a:latin typeface="Courier New" pitchFamily="49" charset="0"/>
              </a:rPr>
              <a:t>statement</a:t>
            </a:r>
          </a:p>
          <a:p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6361947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p</a:t>
            </a:r>
            <a:r>
              <a:rPr lang="en-IE" dirty="0" err="1" smtClean="0"/>
              <a:t>hp_arrays_foreach.php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938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Arithmetic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3568" y="1916832"/>
          <a:ext cx="7560839" cy="4179165"/>
        </p:xfrm>
        <a:graphic>
          <a:graphicData uri="http://schemas.openxmlformats.org/drawingml/2006/table">
            <a:tbl>
              <a:tblPr/>
              <a:tblGrid>
                <a:gridCol w="982909"/>
                <a:gridCol w="1512168"/>
                <a:gridCol w="2268252"/>
                <a:gridCol w="2041426"/>
                <a:gridCol w="756084"/>
              </a:tblGrid>
              <a:tr h="55196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Operator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Name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Description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Example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Result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15409">
                <a:tc>
                  <a:txBody>
                    <a:bodyPr/>
                    <a:lstStyle/>
                    <a:p>
                      <a:r>
                        <a:rPr lang="en-US" sz="1500"/>
                        <a:t>x +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Addition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Sum of x and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 + 2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51965">
                <a:tc>
                  <a:txBody>
                    <a:bodyPr/>
                    <a:lstStyle/>
                    <a:p>
                      <a:r>
                        <a:rPr lang="en-US" sz="1500" dirty="0"/>
                        <a:t>x -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Subtraction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Difference of x and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5 - 2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51965">
                <a:tc>
                  <a:txBody>
                    <a:bodyPr/>
                    <a:lstStyle/>
                    <a:p>
                      <a:r>
                        <a:rPr lang="en-US" sz="1500"/>
                        <a:t>x *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Multiplication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Product of x and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 * 2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51965">
                <a:tc>
                  <a:txBody>
                    <a:bodyPr/>
                    <a:lstStyle/>
                    <a:p>
                      <a:r>
                        <a:rPr lang="en-US" sz="1500"/>
                        <a:t>x /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Division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Quotient of x and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15 / 5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788522">
                <a:tc>
                  <a:txBody>
                    <a:bodyPr/>
                    <a:lstStyle/>
                    <a:p>
                      <a:r>
                        <a:rPr lang="en-US" sz="1500"/>
                        <a:t>x %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Modulus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Remainder of x divided by y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5 % 2</a:t>
                      </a:r>
                      <a:br>
                        <a:rPr lang="en-US" sz="1500"/>
                      </a:br>
                      <a:r>
                        <a:rPr lang="en-US" sz="1500"/>
                        <a:t>10 % 8</a:t>
                      </a:r>
                      <a:br>
                        <a:rPr lang="en-US" sz="1500"/>
                      </a:br>
                      <a:r>
                        <a:rPr lang="en-US" sz="1500"/>
                        <a:t>10 % 2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  <a:br>
                        <a:rPr lang="en-US" sz="1500"/>
                      </a:br>
                      <a:r>
                        <a:rPr lang="en-US" sz="1500"/>
                        <a:t>2</a:t>
                      </a:r>
                      <a:br>
                        <a:rPr lang="en-US" sz="1500"/>
                      </a:br>
                      <a:r>
                        <a:rPr lang="en-US" sz="1500"/>
                        <a:t>0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15409">
                <a:tc>
                  <a:txBody>
                    <a:bodyPr/>
                    <a:lstStyle/>
                    <a:p>
                      <a:r>
                        <a:rPr lang="en-US" sz="1500"/>
                        <a:t>- x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Negation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Opposite of x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- 2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 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51965">
                <a:tc>
                  <a:txBody>
                    <a:bodyPr/>
                    <a:lstStyle/>
                    <a:p>
                      <a:r>
                        <a:rPr lang="en-US" sz="1500"/>
                        <a:t>a . b 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Concatenation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Concatenate two strings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"Hi" . "Ha"</a:t>
                      </a:r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HiHa</a:t>
                      </a:r>
                      <a:endParaRPr lang="en-US" sz="1500" dirty="0"/>
                    </a:p>
                  </a:txBody>
                  <a:tcPr marL="77638" marR="77638" marT="38819" marB="38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575" y="1988840"/>
          <a:ext cx="7509321" cy="4177844"/>
        </p:xfrm>
        <a:graphic>
          <a:graphicData uri="http://schemas.openxmlformats.org/drawingml/2006/table">
            <a:tbl>
              <a:tblPr/>
              <a:tblGrid>
                <a:gridCol w="1512169"/>
                <a:gridCol w="1800200"/>
                <a:gridCol w="4196952"/>
              </a:tblGrid>
              <a:tr h="702568"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as... 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1389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left operand gets set to the value of the expression on the right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1389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+=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x +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1389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-=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x -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1389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*=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x *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1389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/=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x /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1389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%=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x % y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1389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.= b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= a . b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Concatenate two strings</a:t>
                      </a:r>
                    </a:p>
                  </a:txBody>
                  <a:tcPr marL="69742" marR="69742" marT="34871" marB="348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Increment/Decrement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132856"/>
          <a:ext cx="7776864" cy="3780265"/>
        </p:xfrm>
        <a:graphic>
          <a:graphicData uri="http://schemas.openxmlformats.org/drawingml/2006/table">
            <a:tbl>
              <a:tblPr/>
              <a:tblGrid>
                <a:gridCol w="1512168"/>
                <a:gridCol w="2125997"/>
                <a:gridCol w="4138699"/>
              </a:tblGrid>
              <a:tr h="64541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Name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645411">
                <a:tc>
                  <a:txBody>
                    <a:bodyPr/>
                    <a:lstStyle/>
                    <a:p>
                      <a:r>
                        <a:rPr lang="en-US"/>
                        <a:t>++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Increments x by one, then returns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645411">
                <a:tc>
                  <a:txBody>
                    <a:bodyPr/>
                    <a:lstStyle/>
                    <a:p>
                      <a:r>
                        <a:rPr lang="en-US"/>
                        <a:t>x 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x, then increments x by 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922016">
                <a:tc>
                  <a:txBody>
                    <a:bodyPr/>
                    <a:lstStyle/>
                    <a:p>
                      <a:r>
                        <a:rPr lang="en-US"/>
                        <a:t>--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Decrements x by one, then returns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922016">
                <a:tc>
                  <a:txBody>
                    <a:bodyPr/>
                    <a:lstStyle/>
                    <a:p>
                      <a:r>
                        <a:rPr lang="en-US"/>
                        <a:t>x 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then decrements x by 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0" y="1988837"/>
          <a:ext cx="7848873" cy="4205663"/>
        </p:xfrm>
        <a:graphic>
          <a:graphicData uri="http://schemas.openxmlformats.org/drawingml/2006/table">
            <a:tbl>
              <a:tblPr/>
              <a:tblGrid>
                <a:gridCol w="1020355"/>
                <a:gridCol w="1569774"/>
                <a:gridCol w="2904082"/>
                <a:gridCol w="2354662"/>
              </a:tblGrid>
              <a:tr h="3462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Operator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Name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Description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Example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/>
                        <a:t>x ==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Equal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x is equal to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5==8 returns false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4891">
                <a:tc>
                  <a:txBody>
                    <a:bodyPr/>
                    <a:lstStyle/>
                    <a:p>
                      <a:r>
                        <a:rPr lang="en-US" sz="1200"/>
                        <a:t>x ===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Identical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x is equal to y, and they are of same type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5==="5" returns false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/>
                        <a:t>x !=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equal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x is not equal to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5!=8 returns true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/>
                        <a:t>x &lt;&gt;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 equal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if x is not equal to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5&lt;&gt;8 returns true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643538">
                <a:tc>
                  <a:txBody>
                    <a:bodyPr/>
                    <a:lstStyle/>
                    <a:p>
                      <a:r>
                        <a:rPr lang="en-US" sz="1200"/>
                        <a:t>x !==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 identical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if x is not equal to y, or they are not of same type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5!=="5" returns true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/>
                        <a:t>x &gt;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Greater than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if x is greater than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5&gt;8 returns false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200"/>
                        <a:t>x &lt;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Less than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if x is less than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5&lt;8 returns true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4891">
                <a:tc>
                  <a:txBody>
                    <a:bodyPr/>
                    <a:lstStyle/>
                    <a:p>
                      <a:r>
                        <a:rPr lang="en-US" sz="1200"/>
                        <a:t>x &gt;=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Greater than or equal to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if x is greater than or equal to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5&gt;=8 returns false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494891">
                <a:tc>
                  <a:txBody>
                    <a:bodyPr/>
                    <a:lstStyle/>
                    <a:p>
                      <a:r>
                        <a:rPr lang="en-US" sz="1200"/>
                        <a:t>x &lt;=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Less than or equal to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x is less than or equal to y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5&lt;=8 returns true</a:t>
                      </a:r>
                    </a:p>
                  </a:txBody>
                  <a:tcPr marL="50180" marR="50180" marT="25090" marB="25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7584" y="1988839"/>
          <a:ext cx="7272807" cy="4309891"/>
        </p:xfrm>
        <a:graphic>
          <a:graphicData uri="http://schemas.openxmlformats.org/drawingml/2006/table">
            <a:tbl>
              <a:tblPr/>
              <a:tblGrid>
                <a:gridCol w="945465"/>
                <a:gridCol w="1454561"/>
                <a:gridCol w="2690938"/>
                <a:gridCol w="2181843"/>
              </a:tblGrid>
              <a:tr h="30757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Operator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Name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Description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Example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703650">
                <a:tc>
                  <a:txBody>
                    <a:bodyPr/>
                    <a:lstStyle/>
                    <a:p>
                      <a:r>
                        <a:rPr lang="en-US" sz="1200"/>
                        <a:t>x and y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And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both x and y are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x=6</a:t>
                      </a:r>
                      <a:br>
                        <a:rPr lang="en-US" sz="1200"/>
                      </a:br>
                      <a:r>
                        <a:rPr lang="en-US" sz="1200"/>
                        <a:t>y=3 </a:t>
                      </a:r>
                      <a:br>
                        <a:rPr lang="en-US" sz="1200"/>
                      </a:br>
                      <a:r>
                        <a:rPr lang="en-US" sz="1200"/>
                        <a:t>(x &lt; 10 and y &gt; 1) returns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703650">
                <a:tc>
                  <a:txBody>
                    <a:bodyPr/>
                    <a:lstStyle/>
                    <a:p>
                      <a:r>
                        <a:rPr lang="en-US" sz="1200"/>
                        <a:t>x or y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either or both x and y are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x=6</a:t>
                      </a:r>
                      <a:br>
                        <a:rPr lang="en-US" sz="1200"/>
                      </a:br>
                      <a:r>
                        <a:rPr lang="en-US" sz="1200"/>
                        <a:t>y=3 </a:t>
                      </a:r>
                      <a:br>
                        <a:rPr lang="en-US" sz="1200"/>
                      </a:br>
                      <a:r>
                        <a:rPr lang="en-US" sz="1200"/>
                        <a:t>(x==6 or y==5) returns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703650">
                <a:tc>
                  <a:txBody>
                    <a:bodyPr/>
                    <a:lstStyle/>
                    <a:p>
                      <a:r>
                        <a:rPr lang="en-US" sz="1200"/>
                        <a:t>x xor y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Xor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either x or y is true, but not both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x=6</a:t>
                      </a:r>
                      <a:br>
                        <a:rPr lang="es-ES" sz="1200"/>
                      </a:br>
                      <a:r>
                        <a:rPr lang="es-ES" sz="1200"/>
                        <a:t>y=3 </a:t>
                      </a:r>
                      <a:br>
                        <a:rPr lang="es-ES" sz="1200"/>
                      </a:br>
                      <a:r>
                        <a:rPr lang="es-ES" sz="1200"/>
                        <a:t>(x==6 xor y==3) returns false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93858">
                <a:tc>
                  <a:txBody>
                    <a:bodyPr/>
                    <a:lstStyle/>
                    <a:p>
                      <a:r>
                        <a:rPr lang="en-US" sz="1200"/>
                        <a:t>x &amp;&amp; y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And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both x and y are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x=6</a:t>
                      </a:r>
                      <a:br>
                        <a:rPr lang="en-US" sz="1200"/>
                      </a:br>
                      <a:r>
                        <a:rPr lang="en-US" sz="1200"/>
                        <a:t>y=3</a:t>
                      </a:r>
                      <a:br>
                        <a:rPr lang="en-US" sz="1200"/>
                      </a:br>
                      <a:r>
                        <a:rPr lang="en-US" sz="1200"/>
                        <a:t>(x &lt; 10 &amp;&amp; y &gt; 1) returns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703650">
                <a:tc>
                  <a:txBody>
                    <a:bodyPr/>
                    <a:lstStyle/>
                    <a:p>
                      <a:r>
                        <a:rPr lang="en-US" sz="1200"/>
                        <a:t>x || y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Or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either or both x and y are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x=6</a:t>
                      </a:r>
                      <a:br>
                        <a:rPr lang="es-ES" sz="1200"/>
                      </a:br>
                      <a:r>
                        <a:rPr lang="es-ES" sz="1200"/>
                        <a:t>y=3</a:t>
                      </a:r>
                      <a:br>
                        <a:rPr lang="es-ES" sz="1200"/>
                      </a:br>
                      <a:r>
                        <a:rPr lang="es-ES" sz="1200"/>
                        <a:t>(x==5 || y==5) returns false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571625">
                <a:tc>
                  <a:txBody>
                    <a:bodyPr/>
                    <a:lstStyle/>
                    <a:p>
                      <a:r>
                        <a:rPr lang="en-US" sz="1200"/>
                        <a:t>! x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True if x is not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x=6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y=3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!(x==y) returns true</a:t>
                      </a:r>
                    </a:p>
                  </a:txBody>
                  <a:tcPr marL="45218" marR="45218" marT="22609" marB="226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Make sure your Apache server is running – check your XAMPP control panel</a:t>
            </a:r>
          </a:p>
          <a:p>
            <a:r>
              <a:rPr lang="en-IE" dirty="0" smtClean="0"/>
              <a:t>In your </a:t>
            </a:r>
            <a:r>
              <a:rPr lang="en-IE" dirty="0" err="1" smtClean="0"/>
              <a:t>htdocs</a:t>
            </a:r>
            <a:r>
              <a:rPr lang="en-IE" dirty="0" smtClean="0"/>
              <a:t> folder make sure there is a  subfolder for this topic </a:t>
            </a:r>
            <a:endParaRPr lang="en-IE" dirty="0"/>
          </a:p>
          <a:p>
            <a:r>
              <a:rPr lang="en-IE" dirty="0" err="1" smtClean="0"/>
              <a:t>Eg</a:t>
            </a:r>
            <a:r>
              <a:rPr lang="en-IE" dirty="0" smtClean="0"/>
              <a:t> ..C:/</a:t>
            </a:r>
            <a:r>
              <a:rPr lang="en-IE" dirty="0" err="1" smtClean="0"/>
              <a:t>xampp</a:t>
            </a:r>
            <a:r>
              <a:rPr lang="en-IE" dirty="0" smtClean="0"/>
              <a:t>/</a:t>
            </a:r>
            <a:r>
              <a:rPr lang="en-IE" dirty="0" err="1" smtClean="0"/>
              <a:t>htdocs</a:t>
            </a:r>
            <a:r>
              <a:rPr lang="en-IE" dirty="0" smtClean="0"/>
              <a:t>/K00999999/T01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Download and unzip the L04 code to this folder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Start NETBEANS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Open the L04 project at this location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8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Configure NETBEANS project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Right click on the project, select PROPERTIES/RUN CONFIGURATION</a:t>
            </a:r>
          </a:p>
          <a:p>
            <a:r>
              <a:rPr lang="en-IE" dirty="0" smtClean="0"/>
              <a:t>Set the PROJECT URL to the correct one for your setup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8960"/>
            <a:ext cx="6029300" cy="31708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896" y="4077072"/>
            <a:ext cx="44451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100392" y="414908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67744" y="357301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75656" y="36450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/>
              <a:t>Variable types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PHP supports eight primitive types.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Four scalar types: 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boolean</a:t>
            </a:r>
            <a:r>
              <a:rPr lang="en-US" sz="1600" dirty="0"/>
              <a:t> : expresses truth value, TRUE or FALSE. Any non zero values and non empty string are also counted as TRUE.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integer : round numbers (-5, 0, 123, 555, ...)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float : floating-point number or 'double' (0.9283838, 23.0, </a:t>
            </a:r>
            <a:r>
              <a:rPr lang="en-US" sz="1600" dirty="0" smtClean="0"/>
              <a:t>1.23e4,...) 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string : "Hello World", 'PHP and </a:t>
            </a:r>
            <a:r>
              <a:rPr lang="en-US" sz="1600" dirty="0" err="1" smtClean="0"/>
              <a:t>MySQL</a:t>
            </a:r>
            <a:r>
              <a:rPr lang="en-US" sz="1600" dirty="0" smtClean="0"/>
              <a:t>’, </a:t>
            </a:r>
            <a:r>
              <a:rPr lang="en-US" sz="1600" dirty="0"/>
              <a:t>etc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Two compound types: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array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object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And finally two special types: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resource ( one example is the return value of </a:t>
            </a:r>
            <a:r>
              <a:rPr lang="en-US" sz="1600" dirty="0" err="1"/>
              <a:t>mysql_connect</a:t>
            </a:r>
            <a:r>
              <a:rPr lang="en-US" sz="1600" dirty="0"/>
              <a:t>() function)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NULL 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Scalar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attached code provides some examples </a:t>
            </a:r>
          </a:p>
          <a:p>
            <a:r>
              <a:rPr lang="en-IE" dirty="0" smtClean="0"/>
              <a:t>For </a:t>
            </a:r>
            <a:r>
              <a:rPr lang="en-IE" dirty="0"/>
              <a:t>more detail see </a:t>
            </a:r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php.net/manual/en/language.types.php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202965"/>
            <a:ext cx="214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PHP_scalar.php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56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Arrays in PHP associate </a:t>
            </a:r>
            <a:r>
              <a:rPr lang="en-IE" i="1" dirty="0" smtClean="0"/>
              <a:t>values</a:t>
            </a:r>
            <a:r>
              <a:rPr lang="en-IE" dirty="0" smtClean="0"/>
              <a:t> to </a:t>
            </a:r>
            <a:r>
              <a:rPr lang="en-IE" i="1" dirty="0" smtClean="0"/>
              <a:t>keys</a:t>
            </a:r>
            <a:r>
              <a:rPr lang="en-IE" dirty="0" smtClean="0"/>
              <a:t>. </a:t>
            </a:r>
          </a:p>
          <a:p>
            <a:r>
              <a:rPr lang="en-IE" dirty="0" smtClean="0"/>
              <a:t>The</a:t>
            </a:r>
            <a:r>
              <a:rPr lang="en-IE" i="1" dirty="0" smtClean="0"/>
              <a:t> key </a:t>
            </a:r>
            <a:r>
              <a:rPr lang="en-IE" dirty="0" smtClean="0"/>
              <a:t>can be an integer or a string. </a:t>
            </a:r>
          </a:p>
          <a:p>
            <a:r>
              <a:rPr lang="en-IE" dirty="0" smtClean="0"/>
              <a:t>If the key is numeric – the </a:t>
            </a:r>
            <a:r>
              <a:rPr lang="en-IE" dirty="0" err="1" smtClean="0"/>
              <a:t>the</a:t>
            </a:r>
            <a:r>
              <a:rPr lang="en-IE" dirty="0" smtClean="0"/>
              <a:t> array is referred to as </a:t>
            </a:r>
            <a:r>
              <a:rPr lang="en-IE" dirty="0" smtClean="0">
                <a:solidFill>
                  <a:srgbClr val="FF0000"/>
                </a:solidFill>
              </a:rPr>
              <a:t>indexed</a:t>
            </a:r>
            <a:r>
              <a:rPr lang="en-IE" dirty="0" smtClean="0"/>
              <a:t>. </a:t>
            </a:r>
          </a:p>
          <a:p>
            <a:r>
              <a:rPr lang="en-IE" dirty="0" smtClean="0"/>
              <a:t>If it uses named keys – it is </a:t>
            </a:r>
            <a:r>
              <a:rPr lang="en-IE" dirty="0" smtClean="0">
                <a:solidFill>
                  <a:srgbClr val="FF0000"/>
                </a:solidFill>
              </a:rPr>
              <a:t>associative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63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/>
              <a:t>Variable types – array example</a:t>
            </a:r>
            <a:endParaRPr lang="en-US" sz="3600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467544" y="1484784"/>
            <a:ext cx="7220246" cy="4770537"/>
          </a:xfrm>
          <a:prstGeom prst="rect">
            <a:avLst/>
          </a:prstGeom>
          <a:solidFill>
            <a:srgbClr val="08080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//create sample arrays: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$books = array(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1 =&gt; "War and Peace",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2 =&gt; "Macbeth"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);</a:t>
            </a:r>
          </a:p>
          <a:p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$cars = array("Volvo", "BMW", "Toyota");</a:t>
            </a:r>
          </a:p>
          <a:p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$person1 = array (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"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Firstname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"=&gt;"John",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"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Lastname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"=&gt;"Smith"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);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$person2 = array (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"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Firstname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"=&gt;"Katie",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"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</a:rPr>
              <a:t>Lastname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"=&gt;"Jones"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//multidimensional array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$people = array("Member1"=&gt;$person1,"Member2"=&gt;$person2);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905" y="630075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PHP_arrays.php</a:t>
            </a: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Types aren’t declared!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dirty="0" smtClean="0"/>
              <a:t>PHP is a loosely typed language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PHP you don't need to explicitly specify a type for variables. </a:t>
            </a:r>
          </a:p>
          <a:p>
            <a:r>
              <a:rPr lang="en-US" sz="2800" dirty="0"/>
              <a:t>A variable's type is determined by the context in which that variable is used. </a:t>
            </a:r>
          </a:p>
          <a:p>
            <a:r>
              <a:rPr lang="en-US" sz="2800" dirty="0"/>
              <a:t>That is to say, </a:t>
            </a:r>
          </a:p>
          <a:p>
            <a:pPr lvl="1"/>
            <a:r>
              <a:rPr lang="en-US" sz="2400" dirty="0"/>
              <a:t>if you assign a string value to variable $</a:t>
            </a:r>
            <a:r>
              <a:rPr lang="en-US" sz="2400" dirty="0" err="1"/>
              <a:t>var</a:t>
            </a:r>
            <a:r>
              <a:rPr lang="en-US" sz="2400" dirty="0"/>
              <a:t>, $</a:t>
            </a:r>
            <a:r>
              <a:rPr lang="en-US" sz="2400" dirty="0" err="1"/>
              <a:t>var</a:t>
            </a:r>
            <a:r>
              <a:rPr lang="en-US" sz="2400" dirty="0"/>
              <a:t> becomes a string. </a:t>
            </a:r>
          </a:p>
          <a:p>
            <a:pPr lvl="1"/>
            <a:r>
              <a:rPr lang="en-US" sz="2400" dirty="0"/>
              <a:t>If you then assign an integer value to $</a:t>
            </a:r>
            <a:r>
              <a:rPr lang="en-US" sz="2400" dirty="0" err="1"/>
              <a:t>var</a:t>
            </a:r>
            <a:r>
              <a:rPr lang="en-US" sz="2400" dirty="0"/>
              <a:t>, it becomes an integer.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4955</TotalTime>
  <Words>2410</Words>
  <Application>Microsoft Office PowerPoint</Application>
  <PresentationFormat>On-screen Show (4:3)</PresentationFormat>
  <Paragraphs>516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 New</vt:lpstr>
      <vt:lpstr>Georgia</vt:lpstr>
      <vt:lpstr>Times New Roman</vt:lpstr>
      <vt:lpstr>Wingdings</vt:lpstr>
      <vt:lpstr>Wingdings 2</vt:lpstr>
      <vt:lpstr>Civic</vt:lpstr>
      <vt:lpstr>Data Driven Applications </vt:lpstr>
      <vt:lpstr>Learning Outcomes</vt:lpstr>
      <vt:lpstr>Setup</vt:lpstr>
      <vt:lpstr>Configure NETBEANS project Properties</vt:lpstr>
      <vt:lpstr>Variable types</vt:lpstr>
      <vt:lpstr>Scalar variables</vt:lpstr>
      <vt:lpstr>Arrays</vt:lpstr>
      <vt:lpstr>Variable types – array example</vt:lpstr>
      <vt:lpstr>Types aren’t declared!</vt:lpstr>
      <vt:lpstr>Type Casting &amp; Automatic Type Conversion</vt:lpstr>
      <vt:lpstr>Strings – Creating a string</vt:lpstr>
      <vt:lpstr>String Example</vt:lpstr>
      <vt:lpstr>String Concatenation</vt:lpstr>
      <vt:lpstr>substr : Get a chunk of a string</vt:lpstr>
      <vt:lpstr>Other string Functions</vt:lpstr>
      <vt:lpstr>Control</vt:lpstr>
      <vt:lpstr>if….else</vt:lpstr>
      <vt:lpstr>while</vt:lpstr>
      <vt:lpstr>For… </vt:lpstr>
      <vt:lpstr>Switch… </vt:lpstr>
      <vt:lpstr>foreach</vt:lpstr>
      <vt:lpstr>Arithmetic operators</vt:lpstr>
      <vt:lpstr>Assignment operators</vt:lpstr>
      <vt:lpstr>Increment/Decrement Operators</vt:lpstr>
      <vt:lpstr>Comparison Operators</vt:lpstr>
      <vt:lpstr>Logical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105</cp:revision>
  <dcterms:created xsi:type="dcterms:W3CDTF">1601-01-01T00:00:00Z</dcterms:created>
  <dcterms:modified xsi:type="dcterms:W3CDTF">2018-01-29T15:56:33Z</dcterms:modified>
</cp:coreProperties>
</file>