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19"/>
  </p:notesMasterIdLst>
  <p:sldIdLst>
    <p:sldId id="256" r:id="rId2"/>
    <p:sldId id="258" r:id="rId3"/>
    <p:sldId id="299" r:id="rId4"/>
    <p:sldId id="300" r:id="rId5"/>
    <p:sldId id="286" r:id="rId6"/>
    <p:sldId id="287" r:id="rId7"/>
    <p:sldId id="290" r:id="rId8"/>
    <p:sldId id="289" r:id="rId9"/>
    <p:sldId id="291" r:id="rId10"/>
    <p:sldId id="280" r:id="rId11"/>
    <p:sldId id="292" r:id="rId12"/>
    <p:sldId id="293" r:id="rId13"/>
    <p:sldId id="294" r:id="rId14"/>
    <p:sldId id="295" r:id="rId15"/>
    <p:sldId id="296" r:id="rId16"/>
    <p:sldId id="297" r:id="rId17"/>
    <p:sldId id="298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C0C0C0"/>
    <a:srgbClr val="FF3300"/>
    <a:srgbClr val="99FF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91" autoAdjust="0"/>
    <p:restoredTop sz="77533" autoAdjust="0"/>
  </p:normalViewPr>
  <p:slideViewPr>
    <p:cSldViewPr>
      <p:cViewPr>
        <p:scale>
          <a:sx n="60" d="100"/>
          <a:sy n="60" d="100"/>
        </p:scale>
        <p:origin x="1368" y="-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0.xml"/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18F6490-2F03-45D9-A988-C5E6D5392F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29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8F6490-2F03-45D9-A988-C5E6D5392FE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096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&lt;html&gt;</a:t>
            </a:r>
          </a:p>
          <a:p>
            <a:r>
              <a:rPr lang="en-IE" dirty="0" smtClean="0"/>
              <a:t>&lt;head&gt;</a:t>
            </a:r>
          </a:p>
          <a:p>
            <a:r>
              <a:rPr lang="en-IE" dirty="0" smtClean="0"/>
              <a:t>&lt;title&gt;</a:t>
            </a:r>
            <a:r>
              <a:rPr lang="en-IE" dirty="0" err="1" smtClean="0"/>
              <a:t>PHP_functions</a:t>
            </a:r>
            <a:r>
              <a:rPr lang="en-IE" dirty="0" smtClean="0"/>
              <a:t>&lt;/title&gt;</a:t>
            </a:r>
          </a:p>
          <a:p>
            <a:r>
              <a:rPr lang="en-IE" dirty="0" smtClean="0"/>
              <a:t>&lt;/head&gt;</a:t>
            </a:r>
          </a:p>
          <a:p>
            <a:r>
              <a:rPr lang="en-IE" dirty="0" smtClean="0"/>
              <a:t>&lt;body&gt;</a:t>
            </a:r>
          </a:p>
          <a:p>
            <a:endParaRPr lang="en-IE" dirty="0" smtClean="0"/>
          </a:p>
          <a:p>
            <a:r>
              <a:rPr lang="en-IE" dirty="0" smtClean="0"/>
              <a:t>&lt;h1&gt;Functions&lt;/h1&gt;</a:t>
            </a:r>
          </a:p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r>
              <a:rPr lang="en-IE" dirty="0" smtClean="0"/>
              <a:t>&lt;?</a:t>
            </a:r>
            <a:r>
              <a:rPr lang="en-IE" dirty="0" err="1" smtClean="0"/>
              <a:t>php</a:t>
            </a:r>
            <a:endParaRPr lang="en-IE" dirty="0" smtClean="0"/>
          </a:p>
          <a:p>
            <a:r>
              <a:rPr lang="en-IE" dirty="0" smtClean="0"/>
              <a:t>//define the functions</a:t>
            </a:r>
          </a:p>
          <a:p>
            <a:endParaRPr lang="en-IE" dirty="0" smtClean="0"/>
          </a:p>
          <a:p>
            <a:r>
              <a:rPr lang="en-IE" dirty="0" smtClean="0"/>
              <a:t>function writeMsg1() {</a:t>
            </a:r>
          </a:p>
          <a:p>
            <a:r>
              <a:rPr lang="en-IE" dirty="0" smtClean="0"/>
              <a:t>    echo "The message </a:t>
            </a:r>
            <a:r>
              <a:rPr lang="en-IE" dirty="0" err="1" smtClean="0"/>
              <a:t>is:Hello</a:t>
            </a:r>
            <a:r>
              <a:rPr lang="en-IE" dirty="0" smtClean="0"/>
              <a:t> World &lt;</a:t>
            </a:r>
            <a:r>
              <a:rPr lang="en-IE" dirty="0" err="1" smtClean="0"/>
              <a:t>br</a:t>
            </a:r>
            <a:r>
              <a:rPr lang="en-IE" dirty="0" smtClean="0"/>
              <a:t>&gt;";</a:t>
            </a:r>
          </a:p>
          <a:p>
            <a:r>
              <a:rPr lang="en-IE" dirty="0" smtClean="0"/>
              <a:t>}</a:t>
            </a:r>
          </a:p>
          <a:p>
            <a:endParaRPr lang="en-IE" dirty="0" smtClean="0"/>
          </a:p>
          <a:p>
            <a:r>
              <a:rPr lang="en-IE" dirty="0" smtClean="0"/>
              <a:t>function writeMsg2($</a:t>
            </a:r>
            <a:r>
              <a:rPr lang="en-IE" dirty="0" err="1" smtClean="0"/>
              <a:t>msg</a:t>
            </a:r>
            <a:r>
              <a:rPr lang="en-IE" dirty="0" smtClean="0"/>
              <a:t>) {</a:t>
            </a:r>
          </a:p>
          <a:p>
            <a:r>
              <a:rPr lang="en-IE" dirty="0" smtClean="0"/>
              <a:t>    echo "The message is: $</a:t>
            </a:r>
            <a:r>
              <a:rPr lang="en-IE" dirty="0" err="1" smtClean="0"/>
              <a:t>msg</a:t>
            </a:r>
            <a:r>
              <a:rPr lang="en-IE" dirty="0" smtClean="0"/>
              <a:t>&lt;</a:t>
            </a:r>
            <a:r>
              <a:rPr lang="en-IE" dirty="0" err="1" smtClean="0"/>
              <a:t>br</a:t>
            </a:r>
            <a:r>
              <a:rPr lang="en-IE" dirty="0" smtClean="0"/>
              <a:t>&gt;";</a:t>
            </a:r>
          </a:p>
          <a:p>
            <a:r>
              <a:rPr lang="en-IE" dirty="0" smtClean="0"/>
              <a:t>}</a:t>
            </a:r>
          </a:p>
          <a:p>
            <a:endParaRPr lang="en-IE" dirty="0" smtClean="0"/>
          </a:p>
          <a:p>
            <a:r>
              <a:rPr lang="en-IE" dirty="0" smtClean="0"/>
              <a:t>function sum($x, $y) {</a:t>
            </a:r>
          </a:p>
          <a:p>
            <a:r>
              <a:rPr lang="en-IE" dirty="0" smtClean="0"/>
              <a:t>    $z = $x + $y;</a:t>
            </a:r>
          </a:p>
          <a:p>
            <a:r>
              <a:rPr lang="en-IE" dirty="0" smtClean="0"/>
              <a:t>    return $z;</a:t>
            </a:r>
          </a:p>
          <a:p>
            <a:r>
              <a:rPr lang="en-IE" dirty="0" smtClean="0"/>
              <a:t>}</a:t>
            </a:r>
          </a:p>
          <a:p>
            <a:endParaRPr lang="en-IE" dirty="0" smtClean="0"/>
          </a:p>
          <a:p>
            <a:r>
              <a:rPr lang="en-IE" dirty="0" smtClean="0"/>
              <a:t>//define some variables:</a:t>
            </a:r>
          </a:p>
          <a:p>
            <a:r>
              <a:rPr lang="en-IE" dirty="0" smtClean="0"/>
              <a:t>$</a:t>
            </a:r>
            <a:r>
              <a:rPr lang="en-IE" dirty="0" err="1" smtClean="0"/>
              <a:t>myMessage</a:t>
            </a:r>
            <a:r>
              <a:rPr lang="en-IE" dirty="0" smtClean="0"/>
              <a:t>="Welcome to Data Driven Applications";</a:t>
            </a:r>
          </a:p>
          <a:p>
            <a:r>
              <a:rPr lang="en-IE" dirty="0" smtClean="0"/>
              <a:t>$var1=10;</a:t>
            </a:r>
          </a:p>
          <a:p>
            <a:r>
              <a:rPr lang="en-IE" dirty="0" smtClean="0"/>
              <a:t>$var2=15;</a:t>
            </a:r>
          </a:p>
          <a:p>
            <a:endParaRPr lang="en-IE" dirty="0" smtClean="0"/>
          </a:p>
          <a:p>
            <a:r>
              <a:rPr lang="en-IE" dirty="0" smtClean="0"/>
              <a:t>//call the functions</a:t>
            </a:r>
          </a:p>
          <a:p>
            <a:r>
              <a:rPr lang="en-IE" dirty="0" smtClean="0"/>
              <a:t>writeMsg1();</a:t>
            </a:r>
          </a:p>
          <a:p>
            <a:r>
              <a:rPr lang="en-IE" dirty="0" smtClean="0"/>
              <a:t>writeMsg2($</a:t>
            </a:r>
            <a:r>
              <a:rPr lang="en-IE" dirty="0" err="1" smtClean="0"/>
              <a:t>myMessage</a:t>
            </a:r>
            <a:r>
              <a:rPr lang="en-IE" dirty="0" smtClean="0"/>
              <a:t>); // call the function</a:t>
            </a:r>
          </a:p>
          <a:p>
            <a:endParaRPr lang="en-IE" dirty="0" smtClean="0"/>
          </a:p>
          <a:p>
            <a:r>
              <a:rPr lang="en-IE" dirty="0" smtClean="0"/>
              <a:t>echo "The sum of $var1 and $var2 is = sum($var1,$var2) &lt;</a:t>
            </a:r>
            <a:r>
              <a:rPr lang="en-IE" dirty="0" err="1" smtClean="0"/>
              <a:t>br</a:t>
            </a:r>
            <a:r>
              <a:rPr lang="en-IE" dirty="0" smtClean="0"/>
              <a:t>&gt;"; //a function cannot be evaluated inside a double-quoted string!! </a:t>
            </a:r>
          </a:p>
          <a:p>
            <a:r>
              <a:rPr lang="en-IE" dirty="0" smtClean="0"/>
              <a:t>echo "The sum of $var1 and $var2 is = ".sum($var1,$var2);  //but this works</a:t>
            </a:r>
          </a:p>
          <a:p>
            <a:endParaRPr lang="en-IE" dirty="0" smtClean="0"/>
          </a:p>
          <a:p>
            <a:r>
              <a:rPr lang="en-IE" dirty="0" smtClean="0"/>
              <a:t>?&gt;</a:t>
            </a:r>
          </a:p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r>
              <a:rPr lang="en-IE" dirty="0" smtClean="0"/>
              <a:t>&lt;/body&gt;</a:t>
            </a:r>
          </a:p>
          <a:p>
            <a:r>
              <a:rPr lang="en-IE" dirty="0" smtClean="0"/>
              <a:t>&lt;/html&gt; 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8F6490-2F03-45D9-A988-C5E6D5392FE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17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&lt;html&gt;</a:t>
            </a:r>
          </a:p>
          <a:p>
            <a:r>
              <a:rPr lang="en-IE" dirty="0" smtClean="0"/>
              <a:t>&lt;head&gt;</a:t>
            </a:r>
          </a:p>
          <a:p>
            <a:r>
              <a:rPr lang="en-IE" dirty="0" smtClean="0"/>
              <a:t>&lt;title&gt;</a:t>
            </a:r>
            <a:r>
              <a:rPr lang="en-IE" dirty="0" err="1" smtClean="0"/>
              <a:t>PHP_functions_return_values</a:t>
            </a:r>
            <a:r>
              <a:rPr lang="en-IE" dirty="0" smtClean="0"/>
              <a:t>&lt;/title&gt;</a:t>
            </a:r>
          </a:p>
          <a:p>
            <a:r>
              <a:rPr lang="en-IE" dirty="0" smtClean="0"/>
              <a:t>&lt;/head&gt;</a:t>
            </a:r>
          </a:p>
          <a:p>
            <a:r>
              <a:rPr lang="en-IE" dirty="0" smtClean="0"/>
              <a:t>&lt;body&gt;</a:t>
            </a:r>
          </a:p>
          <a:p>
            <a:endParaRPr lang="en-IE" dirty="0" smtClean="0"/>
          </a:p>
          <a:p>
            <a:r>
              <a:rPr lang="en-IE" dirty="0" smtClean="0"/>
              <a:t>&lt;h1&gt;Functions Returning Values&lt;/h1&gt;</a:t>
            </a:r>
          </a:p>
          <a:p>
            <a:endParaRPr lang="en-IE" dirty="0" smtClean="0"/>
          </a:p>
          <a:p>
            <a:endParaRPr lang="en-IE" dirty="0" smtClean="0"/>
          </a:p>
          <a:p>
            <a:r>
              <a:rPr lang="en-IE" dirty="0" smtClean="0"/>
              <a:t>&lt;h2&gt;Table of Important Web Programming Technologies&lt;/h2&gt; </a:t>
            </a:r>
          </a:p>
          <a:p>
            <a:endParaRPr lang="en-IE" dirty="0" smtClean="0"/>
          </a:p>
          <a:p>
            <a:r>
              <a:rPr lang="en-IE" dirty="0" smtClean="0"/>
              <a:t>&lt;p&gt;</a:t>
            </a:r>
          </a:p>
          <a:p>
            <a:r>
              <a:rPr lang="en-IE" dirty="0" smtClean="0"/>
              <a:t>&lt;?</a:t>
            </a:r>
            <a:r>
              <a:rPr lang="en-IE" dirty="0" err="1" smtClean="0"/>
              <a:t>php</a:t>
            </a:r>
            <a:endParaRPr lang="en-IE" dirty="0" smtClean="0"/>
          </a:p>
          <a:p>
            <a:endParaRPr lang="en-IE" dirty="0" smtClean="0"/>
          </a:p>
          <a:p>
            <a:r>
              <a:rPr lang="en-IE" dirty="0" smtClean="0"/>
              <a:t>//define functions:</a:t>
            </a:r>
          </a:p>
          <a:p>
            <a:r>
              <a:rPr lang="en-IE" dirty="0" smtClean="0"/>
              <a:t>function </a:t>
            </a:r>
            <a:r>
              <a:rPr lang="en-IE" dirty="0" err="1" smtClean="0"/>
              <a:t>buildRows</a:t>
            </a:r>
            <a:r>
              <a:rPr lang="en-IE" dirty="0" smtClean="0"/>
              <a:t>($array)</a:t>
            </a:r>
          </a:p>
          <a:p>
            <a:r>
              <a:rPr lang="en-IE" dirty="0" smtClean="0"/>
              <a:t>{	//generates a string of html containing the row data and table row element tags</a:t>
            </a:r>
          </a:p>
          <a:p>
            <a:r>
              <a:rPr lang="en-IE" dirty="0" smtClean="0"/>
              <a:t>   $rows = '&lt;</a:t>
            </a:r>
            <a:r>
              <a:rPr lang="en-IE" dirty="0" err="1" smtClean="0"/>
              <a:t>tr</a:t>
            </a:r>
            <a:r>
              <a:rPr lang="en-IE" dirty="0" smtClean="0"/>
              <a:t>&gt;&lt;td&gt;' .</a:t>
            </a:r>
          </a:p>
          <a:p>
            <a:r>
              <a:rPr lang="en-IE" dirty="0" smtClean="0"/>
              <a:t>           implode('&lt;/td&gt;&lt;/</a:t>
            </a:r>
            <a:r>
              <a:rPr lang="en-IE" dirty="0" err="1" smtClean="0"/>
              <a:t>tr</a:t>
            </a:r>
            <a:r>
              <a:rPr lang="en-IE" dirty="0" smtClean="0"/>
              <a:t>&gt;&lt;</a:t>
            </a:r>
            <a:r>
              <a:rPr lang="en-IE" dirty="0" err="1" smtClean="0"/>
              <a:t>tr</a:t>
            </a:r>
            <a:r>
              <a:rPr lang="en-IE" dirty="0" smtClean="0"/>
              <a:t>&gt;&lt;td&gt;', $array) .</a:t>
            </a:r>
          </a:p>
          <a:p>
            <a:r>
              <a:rPr lang="en-IE" dirty="0" smtClean="0"/>
              <a:t>           '&lt;/td&gt;&lt;/</a:t>
            </a:r>
            <a:r>
              <a:rPr lang="en-IE" dirty="0" err="1" smtClean="0"/>
              <a:t>tr</a:t>
            </a:r>
            <a:r>
              <a:rPr lang="en-IE" dirty="0" smtClean="0"/>
              <a:t>&gt;';   //note the use of the implode function</a:t>
            </a:r>
          </a:p>
          <a:p>
            <a:endParaRPr lang="en-IE" dirty="0" smtClean="0"/>
          </a:p>
          <a:p>
            <a:r>
              <a:rPr lang="en-IE" dirty="0" smtClean="0"/>
              <a:t>   return $rows;  //returns a string</a:t>
            </a:r>
          </a:p>
          <a:p>
            <a:r>
              <a:rPr lang="en-IE" dirty="0" smtClean="0"/>
              <a:t>}</a:t>
            </a:r>
          </a:p>
          <a:p>
            <a:endParaRPr lang="en-IE" dirty="0" smtClean="0"/>
          </a:p>
          <a:p>
            <a:r>
              <a:rPr lang="en-IE" dirty="0" smtClean="0"/>
              <a:t>function </a:t>
            </a:r>
            <a:r>
              <a:rPr lang="en-IE" dirty="0" err="1" smtClean="0"/>
              <a:t>buildTable</a:t>
            </a:r>
            <a:r>
              <a:rPr lang="en-IE" dirty="0" smtClean="0"/>
              <a:t>($rows)</a:t>
            </a:r>
          </a:p>
          <a:p>
            <a:r>
              <a:rPr lang="en-IE" dirty="0" smtClean="0"/>
              <a:t>{  //adds the table element tags to the rows</a:t>
            </a:r>
          </a:p>
          <a:p>
            <a:r>
              <a:rPr lang="en-IE" dirty="0" smtClean="0"/>
              <a:t>   $table = "&lt;table </a:t>
            </a:r>
            <a:r>
              <a:rPr lang="en-IE" dirty="0" err="1" smtClean="0"/>
              <a:t>cellpadding</a:t>
            </a:r>
            <a:r>
              <a:rPr lang="en-IE" dirty="0" smtClean="0"/>
              <a:t>='1' </a:t>
            </a:r>
            <a:r>
              <a:rPr lang="en-IE" dirty="0" err="1" smtClean="0"/>
              <a:t>cellspacing</a:t>
            </a:r>
            <a:r>
              <a:rPr lang="en-IE" dirty="0" smtClean="0"/>
              <a:t>='1' </a:t>
            </a:r>
            <a:r>
              <a:rPr lang="en-IE" dirty="0" err="1" smtClean="0"/>
              <a:t>bgcolor</a:t>
            </a:r>
            <a:r>
              <a:rPr lang="en-IE" dirty="0" smtClean="0"/>
              <a:t>='#FFCC00' border='1'&gt;$rows&lt;/table&gt;";</a:t>
            </a:r>
          </a:p>
          <a:p>
            <a:r>
              <a:rPr lang="en-IE" dirty="0" smtClean="0"/>
              <a:t>   return $table;</a:t>
            </a:r>
          </a:p>
          <a:p>
            <a:r>
              <a:rPr lang="en-IE" dirty="0" smtClean="0"/>
              <a:t>}</a:t>
            </a:r>
          </a:p>
          <a:p>
            <a:endParaRPr lang="en-IE" dirty="0" smtClean="0"/>
          </a:p>
          <a:p>
            <a:r>
              <a:rPr lang="en-IE" dirty="0" smtClean="0"/>
              <a:t>//create an array to display in the table</a:t>
            </a:r>
          </a:p>
          <a:p>
            <a:r>
              <a:rPr lang="en-IE" dirty="0" smtClean="0"/>
              <a:t>$</a:t>
            </a:r>
            <a:r>
              <a:rPr lang="en-IE" dirty="0" err="1" smtClean="0"/>
              <a:t>myarray</a:t>
            </a:r>
            <a:r>
              <a:rPr lang="en-IE" dirty="0" smtClean="0"/>
              <a:t> = array('</a:t>
            </a:r>
            <a:r>
              <a:rPr lang="en-IE" dirty="0" err="1" smtClean="0"/>
              <a:t>php</a:t>
            </a:r>
            <a:r>
              <a:rPr lang="en-IE" dirty="0" smtClean="0"/>
              <a:t>',</a:t>
            </a:r>
          </a:p>
          <a:p>
            <a:r>
              <a:rPr lang="en-IE" dirty="0" smtClean="0"/>
              <a:t>                 '</a:t>
            </a:r>
            <a:r>
              <a:rPr lang="en-IE" dirty="0" err="1" smtClean="0"/>
              <a:t>mysql</a:t>
            </a:r>
            <a:r>
              <a:rPr lang="en-IE" dirty="0" smtClean="0"/>
              <a:t>',</a:t>
            </a:r>
          </a:p>
          <a:p>
            <a:r>
              <a:rPr lang="en-IE" dirty="0" smtClean="0"/>
              <a:t>                 'apache',</a:t>
            </a:r>
          </a:p>
          <a:p>
            <a:r>
              <a:rPr lang="en-IE" dirty="0" smtClean="0"/>
              <a:t>                 'java',</a:t>
            </a:r>
          </a:p>
          <a:p>
            <a:r>
              <a:rPr lang="en-IE" dirty="0" smtClean="0"/>
              <a:t>                 'xml');</a:t>
            </a:r>
          </a:p>
          <a:p>
            <a:endParaRPr lang="en-IE" dirty="0" smtClean="0"/>
          </a:p>
          <a:p>
            <a:r>
              <a:rPr lang="en-IE" dirty="0" smtClean="0"/>
              <a:t>//call the functions to create the table</a:t>
            </a:r>
          </a:p>
          <a:p>
            <a:r>
              <a:rPr lang="en-IE" dirty="0" smtClean="0"/>
              <a:t>echo </a:t>
            </a:r>
            <a:r>
              <a:rPr lang="en-IE" dirty="0" err="1" smtClean="0"/>
              <a:t>buildTable</a:t>
            </a:r>
            <a:r>
              <a:rPr lang="en-IE" dirty="0" smtClean="0"/>
              <a:t>(</a:t>
            </a:r>
            <a:r>
              <a:rPr lang="en-IE" dirty="0" err="1" smtClean="0"/>
              <a:t>buildRows</a:t>
            </a:r>
            <a:r>
              <a:rPr lang="en-IE" dirty="0" smtClean="0"/>
              <a:t>($</a:t>
            </a:r>
            <a:r>
              <a:rPr lang="en-IE" dirty="0" err="1" smtClean="0"/>
              <a:t>myarray</a:t>
            </a:r>
            <a:r>
              <a:rPr lang="en-IE" dirty="0" smtClean="0"/>
              <a:t>));</a:t>
            </a:r>
          </a:p>
          <a:p>
            <a:endParaRPr lang="en-IE" dirty="0" smtClean="0"/>
          </a:p>
          <a:p>
            <a:r>
              <a:rPr lang="en-IE" dirty="0" smtClean="0"/>
              <a:t>?&gt;</a:t>
            </a:r>
          </a:p>
          <a:p>
            <a:endParaRPr lang="en-IE" dirty="0" smtClean="0"/>
          </a:p>
          <a:p>
            <a:r>
              <a:rPr lang="en-IE" dirty="0" smtClean="0"/>
              <a:t>&lt;/p&gt;</a:t>
            </a:r>
          </a:p>
          <a:p>
            <a:r>
              <a:rPr lang="en-IE" dirty="0" smtClean="0"/>
              <a:t>&lt;/body&gt;</a:t>
            </a:r>
          </a:p>
          <a:p>
            <a:r>
              <a:rPr lang="en-IE" dirty="0" smtClean="0"/>
              <a:t>&lt;/html&gt; 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8F6490-2F03-45D9-A988-C5E6D5392FE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07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&lt;html&gt;</a:t>
            </a:r>
          </a:p>
          <a:p>
            <a:r>
              <a:rPr lang="en-IE" dirty="0" smtClean="0"/>
              <a:t>&lt;head&gt;</a:t>
            </a:r>
          </a:p>
          <a:p>
            <a:r>
              <a:rPr lang="en-IE" dirty="0" smtClean="0"/>
              <a:t>&lt;title&gt;PHP_form1&lt;/title&gt;</a:t>
            </a:r>
          </a:p>
          <a:p>
            <a:r>
              <a:rPr lang="en-IE" dirty="0" smtClean="0"/>
              <a:t>&lt;/head&gt;</a:t>
            </a:r>
          </a:p>
          <a:p>
            <a:r>
              <a:rPr lang="en-IE" dirty="0" smtClean="0"/>
              <a:t>&lt;body&gt;</a:t>
            </a:r>
          </a:p>
          <a:p>
            <a:endParaRPr lang="en-IE" dirty="0" smtClean="0"/>
          </a:p>
          <a:p>
            <a:r>
              <a:rPr lang="en-IE" dirty="0" smtClean="0"/>
              <a:t>&lt;h1&gt;Form 1&lt;/h1&gt;</a:t>
            </a:r>
          </a:p>
          <a:p>
            <a:r>
              <a:rPr lang="en-IE" dirty="0" smtClean="0"/>
              <a:t>&lt;p&gt;This simple example shows how user data may be entered in a form and processed by a separate script.</a:t>
            </a:r>
          </a:p>
          <a:p>
            <a:r>
              <a:rPr lang="en-IE" dirty="0" smtClean="0"/>
              <a:t>&lt;/p&gt;</a:t>
            </a:r>
          </a:p>
          <a:p>
            <a:r>
              <a:rPr lang="en-IE" dirty="0" smtClean="0"/>
              <a:t>&lt;form action="PHP_form1_processing.php" method="post"&gt;</a:t>
            </a:r>
          </a:p>
          <a:p>
            <a:r>
              <a:rPr lang="en-IE" dirty="0" smtClean="0"/>
              <a:t>Enter a value: &lt;input type="text" name="value1"&gt;&lt;</a:t>
            </a:r>
            <a:r>
              <a:rPr lang="en-IE" dirty="0" err="1" smtClean="0"/>
              <a:t>br</a:t>
            </a:r>
            <a:r>
              <a:rPr lang="en-IE" dirty="0" smtClean="0"/>
              <a:t>&gt;</a:t>
            </a:r>
          </a:p>
          <a:p>
            <a:r>
              <a:rPr lang="en-IE" dirty="0" smtClean="0"/>
              <a:t>Enter a value: &lt;input type="text" name="value2"&gt;&lt;</a:t>
            </a:r>
            <a:r>
              <a:rPr lang="en-IE" dirty="0" err="1" smtClean="0"/>
              <a:t>br</a:t>
            </a:r>
            <a:r>
              <a:rPr lang="en-IE" dirty="0" smtClean="0"/>
              <a:t>&gt;</a:t>
            </a:r>
          </a:p>
          <a:p>
            <a:r>
              <a:rPr lang="en-IE" dirty="0" smtClean="0"/>
              <a:t>&lt;input type="submit" type="button" value="Get Sum" name="</a:t>
            </a:r>
            <a:r>
              <a:rPr lang="en-IE" dirty="0" err="1" smtClean="0"/>
              <a:t>data_submitted</a:t>
            </a:r>
            <a:r>
              <a:rPr lang="en-IE" dirty="0" smtClean="0"/>
              <a:t>"&gt;</a:t>
            </a:r>
          </a:p>
          <a:p>
            <a:r>
              <a:rPr lang="en-IE" dirty="0" smtClean="0"/>
              <a:t>&lt;/form&gt;</a:t>
            </a:r>
          </a:p>
          <a:p>
            <a:endParaRPr lang="en-IE" dirty="0" smtClean="0"/>
          </a:p>
          <a:p>
            <a:r>
              <a:rPr lang="en-IE" dirty="0" smtClean="0"/>
              <a:t>&lt;/body&gt;</a:t>
            </a:r>
          </a:p>
          <a:p>
            <a:r>
              <a:rPr lang="en-IE" dirty="0" smtClean="0"/>
              <a:t>&lt;/html&gt; 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8F6490-2F03-45D9-A988-C5E6D5392FE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00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&lt;html&gt;</a:t>
            </a:r>
          </a:p>
          <a:p>
            <a:r>
              <a:rPr lang="en-IE" dirty="0" smtClean="0"/>
              <a:t>&lt;head&gt;</a:t>
            </a:r>
          </a:p>
          <a:p>
            <a:r>
              <a:rPr lang="en-IE" dirty="0" smtClean="0"/>
              <a:t>&lt;title&gt;PHP_form1_processing&lt;/title&gt;</a:t>
            </a:r>
          </a:p>
          <a:p>
            <a:r>
              <a:rPr lang="en-IE" dirty="0" smtClean="0"/>
              <a:t>&lt;/head&gt;</a:t>
            </a:r>
          </a:p>
          <a:p>
            <a:r>
              <a:rPr lang="en-IE" dirty="0" smtClean="0"/>
              <a:t>&lt;body&gt;</a:t>
            </a:r>
          </a:p>
          <a:p>
            <a:endParaRPr lang="en-IE" dirty="0" smtClean="0"/>
          </a:p>
          <a:p>
            <a:r>
              <a:rPr lang="en-IE" dirty="0" smtClean="0"/>
              <a:t>&lt;h1&gt;Form 1 Processing&lt;/h1&gt;</a:t>
            </a:r>
          </a:p>
          <a:p>
            <a:endParaRPr lang="en-IE" dirty="0" smtClean="0"/>
          </a:p>
          <a:p>
            <a:r>
              <a:rPr lang="en-IE" dirty="0" smtClean="0"/>
              <a:t>&lt;?</a:t>
            </a:r>
            <a:r>
              <a:rPr lang="en-IE" dirty="0" err="1" smtClean="0"/>
              <a:t>php</a:t>
            </a:r>
            <a:endParaRPr lang="en-IE" dirty="0" smtClean="0"/>
          </a:p>
          <a:p>
            <a:r>
              <a:rPr lang="en-IE" dirty="0" smtClean="0"/>
              <a:t>//define the functions</a:t>
            </a:r>
          </a:p>
          <a:p>
            <a:r>
              <a:rPr lang="en-IE" dirty="0" smtClean="0"/>
              <a:t>function sum($x, $y) {</a:t>
            </a:r>
          </a:p>
          <a:p>
            <a:r>
              <a:rPr lang="en-IE" dirty="0" smtClean="0"/>
              <a:t>    $z = $x + $y;</a:t>
            </a:r>
          </a:p>
          <a:p>
            <a:r>
              <a:rPr lang="en-IE" dirty="0" smtClean="0"/>
              <a:t>    return $z;</a:t>
            </a:r>
          </a:p>
          <a:p>
            <a:r>
              <a:rPr lang="en-IE" dirty="0" smtClean="0"/>
              <a:t>}</a:t>
            </a:r>
          </a:p>
          <a:p>
            <a:r>
              <a:rPr lang="en-IE" dirty="0" smtClean="0"/>
              <a:t>?&gt;</a:t>
            </a:r>
          </a:p>
          <a:p>
            <a:endParaRPr lang="en-IE" dirty="0" smtClean="0"/>
          </a:p>
          <a:p>
            <a:r>
              <a:rPr lang="en-IE" dirty="0" smtClean="0"/>
              <a:t>&lt;?</a:t>
            </a:r>
            <a:r>
              <a:rPr lang="en-IE" dirty="0" err="1" smtClean="0"/>
              <a:t>php</a:t>
            </a:r>
            <a:endParaRPr lang="en-IE" dirty="0" smtClean="0"/>
          </a:p>
          <a:p>
            <a:r>
              <a:rPr lang="en-IE" dirty="0" smtClean="0"/>
              <a:t>if (</a:t>
            </a:r>
            <a:r>
              <a:rPr lang="en-IE" dirty="0" err="1" smtClean="0"/>
              <a:t>isset</a:t>
            </a:r>
            <a:r>
              <a:rPr lang="en-IE" dirty="0" smtClean="0"/>
              <a:t>($_POST['</a:t>
            </a:r>
            <a:r>
              <a:rPr lang="en-IE" dirty="0" err="1" smtClean="0"/>
              <a:t>data_submitted</a:t>
            </a:r>
            <a:r>
              <a:rPr lang="en-IE" dirty="0" smtClean="0"/>
              <a:t>'])){  //check that the form has been submitted</a:t>
            </a:r>
          </a:p>
          <a:p>
            <a:r>
              <a:rPr lang="en-IE" dirty="0" smtClean="0"/>
              <a:t>	echo 'The SUM of '.$_POST['value1'];</a:t>
            </a:r>
          </a:p>
          <a:p>
            <a:r>
              <a:rPr lang="en-IE" dirty="0" smtClean="0"/>
              <a:t>	echo ' and '.$_POST['value2'];</a:t>
            </a:r>
          </a:p>
          <a:p>
            <a:r>
              <a:rPr lang="en-IE" dirty="0" smtClean="0"/>
              <a:t>	echo ' is = '.sum($_POST['value1'],$_POST['value2']);  //call the function</a:t>
            </a:r>
          </a:p>
          <a:p>
            <a:r>
              <a:rPr lang="en-IE" dirty="0" smtClean="0"/>
              <a:t>}</a:t>
            </a:r>
          </a:p>
          <a:p>
            <a:r>
              <a:rPr lang="en-IE" dirty="0" smtClean="0"/>
              <a:t>else //the form has not been submitted</a:t>
            </a:r>
          </a:p>
          <a:p>
            <a:r>
              <a:rPr lang="en-IE" dirty="0" smtClean="0"/>
              <a:t>{</a:t>
            </a:r>
          </a:p>
          <a:p>
            <a:r>
              <a:rPr lang="en-IE" dirty="0" smtClean="0"/>
              <a:t>	echo "&lt;p&gt;Please enter some values in the form.&lt;/p&gt;";</a:t>
            </a:r>
          </a:p>
          <a:p>
            <a:r>
              <a:rPr lang="en-IE" dirty="0" smtClean="0"/>
              <a:t>	echo "&lt;a </a:t>
            </a:r>
            <a:r>
              <a:rPr lang="en-IE" dirty="0" err="1" smtClean="0"/>
              <a:t>href</a:t>
            </a:r>
            <a:r>
              <a:rPr lang="en-IE" dirty="0" smtClean="0"/>
              <a:t>=PHP_form1.php&gt;Go back&lt;/a&gt;";</a:t>
            </a:r>
          </a:p>
          <a:p>
            <a:r>
              <a:rPr lang="en-IE" dirty="0" smtClean="0"/>
              <a:t>}</a:t>
            </a:r>
          </a:p>
          <a:p>
            <a:r>
              <a:rPr lang="en-IE" dirty="0" smtClean="0"/>
              <a:t>?&gt;</a:t>
            </a:r>
          </a:p>
          <a:p>
            <a:endParaRPr lang="en-IE" dirty="0" smtClean="0"/>
          </a:p>
          <a:p>
            <a:r>
              <a:rPr lang="en-IE" dirty="0" smtClean="0"/>
              <a:t>&lt;/body&gt;</a:t>
            </a:r>
          </a:p>
          <a:p>
            <a:r>
              <a:rPr lang="en-IE" dirty="0" smtClean="0"/>
              <a:t>&lt;/html&gt; 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8F6490-2F03-45D9-A988-C5E6D5392FE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32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&lt;html&gt;</a:t>
            </a:r>
          </a:p>
          <a:p>
            <a:r>
              <a:rPr lang="en-IE" dirty="0" smtClean="0"/>
              <a:t>&lt;head&gt;</a:t>
            </a:r>
          </a:p>
          <a:p>
            <a:r>
              <a:rPr lang="en-IE" dirty="0" smtClean="0"/>
              <a:t>&lt;title&gt;PHP_form2_self_processing&lt;/title&gt;</a:t>
            </a:r>
          </a:p>
          <a:p>
            <a:r>
              <a:rPr lang="en-IE" dirty="0" smtClean="0"/>
              <a:t>&lt;/head&gt;</a:t>
            </a:r>
          </a:p>
          <a:p>
            <a:r>
              <a:rPr lang="en-IE" dirty="0" smtClean="0"/>
              <a:t>&lt;body&gt;</a:t>
            </a:r>
          </a:p>
          <a:p>
            <a:endParaRPr lang="en-IE" dirty="0" smtClean="0"/>
          </a:p>
          <a:p>
            <a:r>
              <a:rPr lang="en-IE" dirty="0" smtClean="0"/>
              <a:t>&lt;h1&gt;Form 2 Self Processing&lt;/h1&gt;</a:t>
            </a:r>
          </a:p>
          <a:p>
            <a:endParaRPr lang="en-IE" dirty="0" smtClean="0"/>
          </a:p>
          <a:p>
            <a:r>
              <a:rPr lang="en-IE" dirty="0" smtClean="0"/>
              <a:t>&lt;form action="&lt;?</a:t>
            </a:r>
            <a:r>
              <a:rPr lang="en-IE" dirty="0" err="1" smtClean="0"/>
              <a:t>php</a:t>
            </a:r>
            <a:r>
              <a:rPr lang="en-IE" dirty="0" smtClean="0"/>
              <a:t> echo $_SERVER["PHP_SELF"];?&gt;" method="post"&gt;</a:t>
            </a:r>
          </a:p>
          <a:p>
            <a:r>
              <a:rPr lang="en-IE" dirty="0" smtClean="0"/>
              <a:t>Enter a value: &lt;input type="text" name="value1"&gt;&lt;</a:t>
            </a:r>
            <a:r>
              <a:rPr lang="en-IE" dirty="0" err="1" smtClean="0"/>
              <a:t>br</a:t>
            </a:r>
            <a:r>
              <a:rPr lang="en-IE" dirty="0" smtClean="0"/>
              <a:t>&gt;</a:t>
            </a:r>
          </a:p>
          <a:p>
            <a:r>
              <a:rPr lang="en-IE" dirty="0" smtClean="0"/>
              <a:t>Enter a value: &lt;input type="text" name="value2"&gt;&lt;</a:t>
            </a:r>
            <a:r>
              <a:rPr lang="en-IE" dirty="0" err="1" smtClean="0"/>
              <a:t>br</a:t>
            </a:r>
            <a:r>
              <a:rPr lang="en-IE" dirty="0" smtClean="0"/>
              <a:t>&gt;</a:t>
            </a:r>
          </a:p>
          <a:p>
            <a:r>
              <a:rPr lang="en-IE" dirty="0" smtClean="0"/>
              <a:t>&lt;input type="submit" type="button" value="Get Sum" name="</a:t>
            </a:r>
            <a:r>
              <a:rPr lang="en-IE" dirty="0" err="1" smtClean="0"/>
              <a:t>data_submitted</a:t>
            </a:r>
            <a:r>
              <a:rPr lang="en-IE" dirty="0" smtClean="0"/>
              <a:t>"&gt;</a:t>
            </a:r>
          </a:p>
          <a:p>
            <a:r>
              <a:rPr lang="en-IE" dirty="0" smtClean="0"/>
              <a:t>&lt;/form&gt;</a:t>
            </a:r>
          </a:p>
          <a:p>
            <a:r>
              <a:rPr lang="en-IE" dirty="0" smtClean="0"/>
              <a:t>&lt;hr&gt;</a:t>
            </a:r>
          </a:p>
          <a:p>
            <a:endParaRPr lang="en-IE" dirty="0" smtClean="0"/>
          </a:p>
          <a:p>
            <a:r>
              <a:rPr lang="en-IE" dirty="0" smtClean="0"/>
              <a:t>&lt;?</a:t>
            </a:r>
            <a:r>
              <a:rPr lang="en-IE" dirty="0" err="1" smtClean="0"/>
              <a:t>php</a:t>
            </a:r>
            <a:endParaRPr lang="en-IE" dirty="0" smtClean="0"/>
          </a:p>
          <a:p>
            <a:r>
              <a:rPr lang="en-IE" dirty="0" smtClean="0"/>
              <a:t>//define the functions</a:t>
            </a:r>
          </a:p>
          <a:p>
            <a:r>
              <a:rPr lang="en-IE" dirty="0" smtClean="0"/>
              <a:t>function sum($x, $y) {</a:t>
            </a:r>
          </a:p>
          <a:p>
            <a:r>
              <a:rPr lang="en-IE" dirty="0" smtClean="0"/>
              <a:t>    $z = $x + $y;</a:t>
            </a:r>
          </a:p>
          <a:p>
            <a:r>
              <a:rPr lang="en-IE" dirty="0" smtClean="0"/>
              <a:t>    return $z;</a:t>
            </a:r>
          </a:p>
          <a:p>
            <a:r>
              <a:rPr lang="en-IE" dirty="0" smtClean="0"/>
              <a:t>}</a:t>
            </a:r>
          </a:p>
          <a:p>
            <a:r>
              <a:rPr lang="en-IE" dirty="0" smtClean="0"/>
              <a:t>?&gt;</a:t>
            </a:r>
          </a:p>
          <a:p>
            <a:endParaRPr lang="en-IE" dirty="0" smtClean="0"/>
          </a:p>
          <a:p>
            <a:r>
              <a:rPr lang="en-IE" dirty="0" smtClean="0"/>
              <a:t>&lt;?</a:t>
            </a:r>
            <a:r>
              <a:rPr lang="en-IE" dirty="0" err="1" smtClean="0"/>
              <a:t>php</a:t>
            </a:r>
            <a:endParaRPr lang="en-IE" dirty="0" smtClean="0"/>
          </a:p>
          <a:p>
            <a:endParaRPr lang="en-IE" dirty="0" smtClean="0"/>
          </a:p>
          <a:p>
            <a:r>
              <a:rPr lang="en-IE" dirty="0" smtClean="0"/>
              <a:t>echo '$_SERVER["PHP_SELF"] ='.$_SERVER["PHP_SELF"].'&lt;/</a:t>
            </a:r>
            <a:r>
              <a:rPr lang="en-IE" dirty="0" err="1" smtClean="0"/>
              <a:t>br</a:t>
            </a:r>
            <a:r>
              <a:rPr lang="en-IE" dirty="0" smtClean="0"/>
              <a:t>&gt;&lt;/</a:t>
            </a:r>
            <a:r>
              <a:rPr lang="en-IE" dirty="0" err="1" smtClean="0"/>
              <a:t>br</a:t>
            </a:r>
            <a:r>
              <a:rPr lang="en-IE" dirty="0" smtClean="0"/>
              <a:t>&gt;';</a:t>
            </a:r>
          </a:p>
          <a:p>
            <a:endParaRPr lang="en-IE" dirty="0" smtClean="0"/>
          </a:p>
          <a:p>
            <a:r>
              <a:rPr lang="en-IE" dirty="0" smtClean="0"/>
              <a:t>if (</a:t>
            </a:r>
            <a:r>
              <a:rPr lang="en-IE" dirty="0" err="1" smtClean="0"/>
              <a:t>isset</a:t>
            </a:r>
            <a:r>
              <a:rPr lang="en-IE" dirty="0" smtClean="0"/>
              <a:t>($_POST['</a:t>
            </a:r>
            <a:r>
              <a:rPr lang="en-IE" dirty="0" err="1" smtClean="0"/>
              <a:t>data_submitted</a:t>
            </a:r>
            <a:r>
              <a:rPr lang="en-IE" dirty="0" smtClean="0"/>
              <a:t>'])){  //check that the form has been submitted</a:t>
            </a:r>
          </a:p>
          <a:p>
            <a:r>
              <a:rPr lang="en-IE" dirty="0" smtClean="0"/>
              <a:t>	echo 'The SUM of '.$_POST['value1'];</a:t>
            </a:r>
          </a:p>
          <a:p>
            <a:r>
              <a:rPr lang="en-IE" dirty="0" smtClean="0"/>
              <a:t>	echo ' and '.$_POST['value2'];</a:t>
            </a:r>
          </a:p>
          <a:p>
            <a:r>
              <a:rPr lang="en-IE" dirty="0" smtClean="0"/>
              <a:t>	echo ' is = '.sum($_POST['value1'],$_POST['value2']);</a:t>
            </a:r>
          </a:p>
          <a:p>
            <a:r>
              <a:rPr lang="en-IE" dirty="0" smtClean="0"/>
              <a:t>}</a:t>
            </a:r>
          </a:p>
          <a:p>
            <a:r>
              <a:rPr lang="en-IE" dirty="0" smtClean="0"/>
              <a:t>else //the form has not been submitted</a:t>
            </a:r>
          </a:p>
          <a:p>
            <a:r>
              <a:rPr lang="en-IE" dirty="0" smtClean="0"/>
              <a:t>{</a:t>
            </a:r>
          </a:p>
          <a:p>
            <a:r>
              <a:rPr lang="en-IE" dirty="0" smtClean="0"/>
              <a:t>	echo "Please enter some values in the form.";</a:t>
            </a:r>
          </a:p>
          <a:p>
            <a:r>
              <a:rPr lang="en-IE" dirty="0" smtClean="0"/>
              <a:t>}</a:t>
            </a:r>
          </a:p>
          <a:p>
            <a:r>
              <a:rPr lang="en-IE" dirty="0" smtClean="0"/>
              <a:t>?&gt;</a:t>
            </a:r>
          </a:p>
          <a:p>
            <a:endParaRPr lang="en-IE" dirty="0" smtClean="0"/>
          </a:p>
          <a:p>
            <a:r>
              <a:rPr lang="en-IE" dirty="0" smtClean="0"/>
              <a:t>&lt;/body&gt;</a:t>
            </a:r>
          </a:p>
          <a:p>
            <a:r>
              <a:rPr lang="en-IE" dirty="0" smtClean="0"/>
              <a:t>&lt;/html&gt;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8F6490-2F03-45D9-A988-C5E6D5392FE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66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D322096B-25B5-4421-9EE9-0E6FCCAC45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Text Box 9"/>
          <p:cNvSpPr txBox="1">
            <a:spLocks noChangeArrowheads="1"/>
          </p:cNvSpPr>
          <p:nvPr userDrawn="1"/>
        </p:nvSpPr>
        <p:spPr bwMode="auto">
          <a:xfrm rot="16200000">
            <a:off x="8591550" y="338138"/>
            <a:ext cx="89058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800">
                <a:solidFill>
                  <a:srgbClr val="FF3300"/>
                </a:solidFill>
                <a:cs typeface="Times New Roman" pitchFamily="18" charset="0"/>
              </a:rPr>
              <a:t>© </a:t>
            </a:r>
            <a:r>
              <a:rPr lang="en-IE" sz="800">
                <a:solidFill>
                  <a:srgbClr val="FF3300"/>
                </a:solidFill>
              </a:rPr>
              <a:t>Gerry Guinane</a:t>
            </a:r>
            <a:endParaRPr lang="en-US" sz="800">
              <a:solidFill>
                <a:srgbClr val="FF33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9472B-6BB3-45DB-8801-99835CC5E5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pPr>
              <a:defRPr/>
            </a:pPr>
            <a:fld id="{176585E7-285B-4193-8BBE-2CC77F55F14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pPr>
              <a:defRPr/>
            </a:pPr>
            <a:fld id="{D97DA09C-28D6-4278-AF17-1420A6E6AE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295C973A-BCB4-4D53-AAAF-B3D2AC50BBF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97C3D-DB51-4F50-827A-7E985BEBCE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534C4316-36AE-4BFA-B330-702AD519E2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pPr>
              <a:defRPr/>
            </a:pPr>
            <a:fld id="{03EC2FCF-4F3A-4BA3-84D3-FB86900F77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1AD07F8-1818-4725-B4DA-1E02FA28DF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6FB2D096-D587-4357-AE22-A157B00780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pPr>
              <a:defRPr/>
            </a:pPr>
            <a:fld id="{55F19D95-5B3A-4069-921C-C326F8F56BA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80F7690A-CFF7-47B3-BB98-87E5066D9B8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>
              <a:defRPr/>
            </a:pPr>
            <a:endParaRPr lang="en-GB" sz="2800" dirty="0" smtClean="0"/>
          </a:p>
          <a:p>
            <a:pPr eaLnBrk="1" hangingPunct="1">
              <a:defRPr/>
            </a:pPr>
            <a:r>
              <a:rPr lang="en-GB" sz="2800" dirty="0" smtClean="0"/>
              <a:t>Web Applications</a:t>
            </a:r>
          </a:p>
          <a:p>
            <a:pPr>
              <a:defRPr/>
            </a:pPr>
            <a:r>
              <a:rPr lang="en-GB" sz="2000" dirty="0" smtClean="0"/>
              <a:t>Introduction to PHP II</a:t>
            </a:r>
          </a:p>
          <a:p>
            <a:pPr>
              <a:defRPr/>
            </a:pPr>
            <a:endParaRPr lang="en-GB" sz="2000" dirty="0"/>
          </a:p>
          <a:p>
            <a:pPr>
              <a:defRPr/>
            </a:pPr>
            <a:r>
              <a:rPr lang="en-GB" sz="2000" dirty="0" smtClean="0"/>
              <a:t>PHP Functions and HTML/PHP Forms</a:t>
            </a:r>
          </a:p>
        </p:txBody>
      </p:sp>
      <p:sp>
        <p:nvSpPr>
          <p:cNvPr id="3077" name="Text Box 6"/>
          <p:cNvSpPr txBox="1">
            <a:spLocks noChangeArrowheads="1"/>
          </p:cNvSpPr>
          <p:nvPr/>
        </p:nvSpPr>
        <p:spPr bwMode="auto">
          <a:xfrm>
            <a:off x="231775" y="6257925"/>
            <a:ext cx="22542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dirty="0"/>
              <a:t>Web Apps </a:t>
            </a:r>
            <a:r>
              <a:rPr lang="en-IE" dirty="0" smtClean="0"/>
              <a:t>– L05</a:t>
            </a:r>
            <a:endParaRPr lang="en-US" dirty="0"/>
          </a:p>
        </p:txBody>
      </p:sp>
      <p:pic>
        <p:nvPicPr>
          <p:cNvPr id="3078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3598863" cy="123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792832"/>
          </a:xfrm>
        </p:spPr>
        <p:txBody>
          <a:bodyPr>
            <a:normAutofit fontScale="90000"/>
          </a:bodyPr>
          <a:lstStyle/>
          <a:p>
            <a:r>
              <a:rPr lang="en-GB" sz="4400" dirty="0" smtClean="0"/>
              <a:t>Data Driven Applications</a:t>
            </a:r>
            <a:br>
              <a:rPr lang="en-GB" sz="4400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Using Forms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Using forms in a web based application is very common. 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Most forms are used to gather information like in a signup form, survey / polling, guestbook, etc.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A form can have the method set as </a:t>
            </a:r>
            <a:r>
              <a:rPr lang="en-US" sz="2000" b="1" u="sng" dirty="0">
                <a:solidFill>
                  <a:srgbClr val="FF3300"/>
                </a:solidFill>
              </a:rPr>
              <a:t>post </a:t>
            </a:r>
            <a:r>
              <a:rPr lang="en-US" sz="1800" dirty="0"/>
              <a:t>or </a:t>
            </a:r>
            <a:r>
              <a:rPr lang="en-US" sz="2000" b="1" u="sng" dirty="0">
                <a:solidFill>
                  <a:srgbClr val="FF3300"/>
                </a:solidFill>
              </a:rPr>
              <a:t>get.</a:t>
            </a:r>
            <a:r>
              <a:rPr lang="en-US" sz="2000" dirty="0"/>
              <a:t> 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When using a form with method="post" you can use $_</a:t>
            </a:r>
            <a:r>
              <a:rPr lang="en-US" sz="2000" dirty="0" smtClean="0"/>
              <a:t>POST array </a:t>
            </a:r>
            <a:r>
              <a:rPr lang="en-US" sz="2000" dirty="0"/>
              <a:t>to access the form values. 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And when the form is using method="get" you can use $_GET </a:t>
            </a:r>
            <a:r>
              <a:rPr lang="en-US" sz="2000" dirty="0" smtClean="0"/>
              <a:t>array to </a:t>
            </a:r>
            <a:r>
              <a:rPr lang="en-US" sz="2000" dirty="0"/>
              <a:t>access the values. 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The $_REQUEST </a:t>
            </a:r>
            <a:r>
              <a:rPr lang="en-US" sz="2000" dirty="0" err="1" smtClean="0"/>
              <a:t>superglobal</a:t>
            </a:r>
            <a:r>
              <a:rPr lang="en-US" sz="2000" dirty="0" smtClean="0"/>
              <a:t> can be used to access form values with method="post" and method="get" but it is recommended to use $_POST or $_GET instead so you will know from what method did the values come from. </a:t>
            </a:r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Simple Form Example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This simple form illustrates how the form </a:t>
            </a:r>
            <a:r>
              <a:rPr lang="en-IE" b="1" dirty="0" smtClean="0">
                <a:solidFill>
                  <a:srgbClr val="FF0000"/>
                </a:solidFill>
              </a:rPr>
              <a:t>method</a:t>
            </a:r>
            <a:r>
              <a:rPr lang="en-IE" dirty="0" smtClean="0"/>
              <a:t> is specified and which </a:t>
            </a:r>
            <a:r>
              <a:rPr lang="en-IE" b="1" dirty="0" smtClean="0">
                <a:solidFill>
                  <a:srgbClr val="FF0000"/>
                </a:solidFill>
              </a:rPr>
              <a:t>script</a:t>
            </a:r>
            <a:r>
              <a:rPr lang="en-IE" dirty="0" smtClean="0"/>
              <a:t> subsequently processes the form data.</a:t>
            </a:r>
          </a:p>
          <a:p>
            <a:r>
              <a:rPr lang="en-IE" dirty="0" smtClean="0"/>
              <a:t>The form also specifies the variable names that will be used in the $_POST array</a:t>
            </a:r>
            <a:endParaRPr lang="en-IE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043608" y="3813048"/>
            <a:ext cx="6519734" cy="1938992"/>
          </a:xfrm>
          <a:prstGeom prst="rect">
            <a:avLst/>
          </a:prstGeom>
          <a:solidFill>
            <a:srgbClr val="080808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&lt;</a:t>
            </a:r>
            <a:r>
              <a:rPr lang="en-US" sz="2000" dirty="0">
                <a:solidFill>
                  <a:schemeClr val="bg1"/>
                </a:solidFill>
              </a:rPr>
              <a:t>h1&gt;Form 1&lt;/h1&gt;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&lt;form action="PHP_form1_processing.php" method="post"&gt;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Enter a value: &lt;input type="text" name="value1"&gt;&lt;</a:t>
            </a:r>
            <a:r>
              <a:rPr lang="en-US" sz="2000" dirty="0" err="1">
                <a:solidFill>
                  <a:schemeClr val="bg1"/>
                </a:solidFill>
              </a:rPr>
              <a:t>br</a:t>
            </a:r>
            <a:r>
              <a:rPr lang="en-US" sz="20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Enter a value: &lt;input type="text" name="value2"&gt;&lt;</a:t>
            </a:r>
            <a:r>
              <a:rPr lang="en-US" sz="2000" dirty="0" err="1">
                <a:solidFill>
                  <a:schemeClr val="bg1"/>
                </a:solidFill>
              </a:rPr>
              <a:t>br</a:t>
            </a:r>
            <a:r>
              <a:rPr lang="en-US" sz="2000" dirty="0">
                <a:solidFill>
                  <a:schemeClr val="bg1"/>
                </a:solidFill>
              </a:rPr>
              <a:t>&gt;</a:t>
            </a:r>
          </a:p>
          <a:p>
            <a:r>
              <a:rPr lang="en-IE" sz="2000" dirty="0">
                <a:solidFill>
                  <a:schemeClr val="bg1"/>
                </a:solidFill>
              </a:rPr>
              <a:t>&lt;input type="submit" name="</a:t>
            </a:r>
            <a:r>
              <a:rPr lang="en-IE" sz="2000" dirty="0" err="1">
                <a:solidFill>
                  <a:schemeClr val="bg1"/>
                </a:solidFill>
              </a:rPr>
              <a:t>data_submitted</a:t>
            </a:r>
            <a:r>
              <a:rPr lang="en-IE" sz="2000" dirty="0">
                <a:solidFill>
                  <a:schemeClr val="bg1"/>
                </a:solidFill>
              </a:rPr>
              <a:t>"&gt;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&lt;/</a:t>
            </a:r>
            <a:r>
              <a:rPr lang="en-US" sz="2000" dirty="0">
                <a:solidFill>
                  <a:schemeClr val="bg1"/>
                </a:solidFill>
              </a:rPr>
              <a:t>form&gt;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851920" y="2348880"/>
            <a:ext cx="216024" cy="165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660232" y="1916832"/>
            <a:ext cx="792088" cy="2232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7098" y="6316014"/>
            <a:ext cx="2194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PHP_form1.php</a:t>
            </a:r>
            <a:endParaRPr lang="en-IE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220072" y="3140968"/>
            <a:ext cx="360040" cy="136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508104" y="3284984"/>
            <a:ext cx="432048" cy="151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860032" y="3284984"/>
            <a:ext cx="360040" cy="180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768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Form Processing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When the submit button is pressed the $_POST array will be populated with 3 values from the form</a:t>
            </a:r>
          </a:p>
          <a:p>
            <a:pPr lvl="1"/>
            <a:r>
              <a:rPr lang="en-IE" dirty="0"/>
              <a:t>$_POST['</a:t>
            </a:r>
            <a:r>
              <a:rPr lang="en-IE" dirty="0" err="1"/>
              <a:t>data_submitted</a:t>
            </a:r>
            <a:r>
              <a:rPr lang="en-IE" dirty="0" smtClean="0"/>
              <a:t>'] – BOOLEAN 1 (‘Get Sum’)  or 0 (empty)</a:t>
            </a:r>
          </a:p>
          <a:p>
            <a:pPr lvl="1"/>
            <a:r>
              <a:rPr lang="en-IE" dirty="0"/>
              <a:t>$_POST['value1</a:t>
            </a:r>
            <a:r>
              <a:rPr lang="en-IE" dirty="0" smtClean="0"/>
              <a:t>'] – first form field string/numeric</a:t>
            </a:r>
          </a:p>
          <a:p>
            <a:pPr lvl="1"/>
            <a:r>
              <a:rPr lang="en-IE" dirty="0"/>
              <a:t>$_POST[</a:t>
            </a:r>
            <a:r>
              <a:rPr lang="en-IE" dirty="0" smtClean="0"/>
              <a:t>'value2'] </a:t>
            </a:r>
            <a:r>
              <a:rPr lang="en-IE" dirty="0"/>
              <a:t>– </a:t>
            </a:r>
            <a:r>
              <a:rPr lang="en-IE" dirty="0" smtClean="0"/>
              <a:t>second </a:t>
            </a:r>
            <a:r>
              <a:rPr lang="en-IE" dirty="0"/>
              <a:t>form field string/numeric</a:t>
            </a:r>
          </a:p>
          <a:p>
            <a:r>
              <a:rPr lang="en-IE" dirty="0" smtClean="0"/>
              <a:t>$_POST['</a:t>
            </a:r>
            <a:r>
              <a:rPr lang="en-IE" dirty="0" err="1" smtClean="0"/>
              <a:t>data_submitted</a:t>
            </a:r>
            <a:r>
              <a:rPr lang="en-IE" dirty="0" smtClean="0"/>
              <a:t>'] may be used to determine if the </a:t>
            </a:r>
            <a:r>
              <a:rPr lang="en-IE" dirty="0"/>
              <a:t>submit </a:t>
            </a:r>
            <a:r>
              <a:rPr lang="en-IE" dirty="0" smtClean="0"/>
              <a:t>button has </a:t>
            </a:r>
            <a:r>
              <a:rPr lang="en-IE" dirty="0"/>
              <a:t>been </a:t>
            </a:r>
            <a:r>
              <a:rPr lang="en-IE" dirty="0" smtClean="0"/>
              <a:t>pressed. If the button is pressed the </a:t>
            </a:r>
            <a:r>
              <a:rPr lang="en-IE" i="1" dirty="0" smtClean="0">
                <a:solidFill>
                  <a:srgbClr val="FF0000"/>
                </a:solidFill>
              </a:rPr>
              <a:t>value=“Get Sum” </a:t>
            </a:r>
            <a:r>
              <a:rPr lang="en-IE" dirty="0" smtClean="0"/>
              <a:t>is inserted </a:t>
            </a:r>
            <a:r>
              <a:rPr lang="en-IE" dirty="0"/>
              <a:t>into $_POST['</a:t>
            </a:r>
            <a:r>
              <a:rPr lang="en-IE" dirty="0" err="1"/>
              <a:t>data_submitted</a:t>
            </a:r>
            <a:r>
              <a:rPr lang="en-IE" dirty="0"/>
              <a:t>']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6309320"/>
            <a:ext cx="3664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PHP_form1_processing.php</a:t>
            </a:r>
          </a:p>
        </p:txBody>
      </p:sp>
    </p:spTree>
    <p:extLst>
      <p:ext uri="{BB962C8B-B14F-4D97-AF65-F5344CB8AC3E}">
        <p14:creationId xmlns:p14="http://schemas.microsoft.com/office/powerpoint/2010/main" val="834082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Form Self Processing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Its common practice to put the script that processes a form in the same script page as the form itself. </a:t>
            </a:r>
          </a:p>
          <a:p>
            <a:r>
              <a:rPr lang="en-IE" dirty="0">
                <a:solidFill>
                  <a:srgbClr val="FF0000"/>
                </a:solidFill>
              </a:rPr>
              <a:t>$_SERVER["PHP_SELF</a:t>
            </a:r>
            <a:r>
              <a:rPr lang="en-IE" dirty="0" smtClean="0">
                <a:solidFill>
                  <a:srgbClr val="FF0000"/>
                </a:solidFill>
              </a:rPr>
              <a:t>"] </a:t>
            </a:r>
            <a:r>
              <a:rPr lang="en-IE" dirty="0" smtClean="0"/>
              <a:t>is </a:t>
            </a:r>
            <a:r>
              <a:rPr lang="en-IE" dirty="0"/>
              <a:t>a </a:t>
            </a:r>
            <a:r>
              <a:rPr lang="en-IE" dirty="0" smtClean="0"/>
              <a:t>PHP </a:t>
            </a:r>
            <a:r>
              <a:rPr lang="en-IE" dirty="0"/>
              <a:t>server reserved variable - </a:t>
            </a:r>
            <a:r>
              <a:rPr lang="en-US" dirty="0"/>
              <a:t>The filename of the currently executing script, relative to the document root. </a:t>
            </a:r>
          </a:p>
          <a:p>
            <a:endParaRPr lang="en-IE" dirty="0" smtClean="0"/>
          </a:p>
          <a:p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281549" y="6309320"/>
            <a:ext cx="4262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PHP_form2_self_processing.php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01449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Exercise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Create a simple form based web application to accept two numbers. </a:t>
            </a:r>
          </a:p>
          <a:p>
            <a:r>
              <a:rPr lang="en-IE" dirty="0" smtClean="0"/>
              <a:t>The form should have two fields for the numbers and three buttons. </a:t>
            </a:r>
          </a:p>
          <a:p>
            <a:r>
              <a:rPr lang="en-IE" dirty="0" smtClean="0"/>
              <a:t>The buttons are to be labelled ADD, SUBTRACT and TABLE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61417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88640"/>
            <a:ext cx="4200525" cy="2438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48" y="3851148"/>
            <a:ext cx="3914775" cy="2247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2322" y="2957857"/>
            <a:ext cx="3943350" cy="36576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1187624" y="1556792"/>
            <a:ext cx="1008111" cy="229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635896" y="1645271"/>
            <a:ext cx="1226426" cy="1312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600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Try designing/adding some </a:t>
            </a:r>
            <a:r>
              <a:rPr lang="en-IE" dirty="0" err="1" smtClean="0"/>
              <a:t>css</a:t>
            </a:r>
            <a:r>
              <a:rPr lang="en-IE" dirty="0" smtClean="0"/>
              <a:t> of your own</a:t>
            </a:r>
            <a:endParaRPr lang="en-I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1222723"/>
            <a:ext cx="2297544" cy="21151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573016"/>
            <a:ext cx="2686072" cy="23779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9296" y="2366952"/>
            <a:ext cx="2789069" cy="361568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1835696" y="2708920"/>
            <a:ext cx="936104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016416" y="2636912"/>
            <a:ext cx="1582880" cy="936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058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Or use twitter bootstrap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772816"/>
            <a:ext cx="687705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520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Learning Outcomes</a:t>
            </a: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2800" dirty="0"/>
              <a:t>You will be able to describe and use the following PHP scripting features</a:t>
            </a:r>
          </a:p>
          <a:p>
            <a:pPr lvl="1"/>
            <a:r>
              <a:rPr lang="en-IE" sz="2400" smtClean="0"/>
              <a:t>PHP </a:t>
            </a:r>
            <a:r>
              <a:rPr lang="en-IE" sz="2400" dirty="0"/>
              <a:t>user defined functions</a:t>
            </a:r>
          </a:p>
          <a:p>
            <a:pPr lvl="1"/>
            <a:r>
              <a:rPr lang="en-IE" sz="2400" dirty="0"/>
              <a:t>PHP </a:t>
            </a:r>
            <a:r>
              <a:rPr lang="en-IE" sz="2400" dirty="0" err="1"/>
              <a:t>superglobal</a:t>
            </a:r>
            <a:r>
              <a:rPr lang="en-IE" sz="2400" dirty="0"/>
              <a:t> functions and variables</a:t>
            </a:r>
          </a:p>
          <a:p>
            <a:pPr lvl="1"/>
            <a:r>
              <a:rPr lang="en-IE" sz="2400" dirty="0"/>
              <a:t>HTML/PHP forms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Setup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Make sure your Apache server is running – check your XAMPP control panel</a:t>
            </a:r>
          </a:p>
          <a:p>
            <a:r>
              <a:rPr lang="en-IE" dirty="0" smtClean="0"/>
              <a:t>In your </a:t>
            </a:r>
            <a:r>
              <a:rPr lang="en-IE" dirty="0" err="1" smtClean="0"/>
              <a:t>htdocs</a:t>
            </a:r>
            <a:r>
              <a:rPr lang="en-IE" dirty="0" smtClean="0"/>
              <a:t> folder make sure there is a  subfolder for this topic </a:t>
            </a:r>
            <a:endParaRPr lang="en-IE" dirty="0"/>
          </a:p>
          <a:p>
            <a:r>
              <a:rPr lang="en-IE" dirty="0" err="1" smtClean="0"/>
              <a:t>Eg</a:t>
            </a:r>
            <a:r>
              <a:rPr lang="en-IE" dirty="0" smtClean="0"/>
              <a:t> ..C:/</a:t>
            </a:r>
            <a:r>
              <a:rPr lang="en-IE" dirty="0" err="1" smtClean="0"/>
              <a:t>xampp</a:t>
            </a:r>
            <a:r>
              <a:rPr lang="en-IE" dirty="0" smtClean="0"/>
              <a:t>/</a:t>
            </a:r>
            <a:r>
              <a:rPr lang="en-IE" dirty="0" err="1" smtClean="0"/>
              <a:t>htdocs</a:t>
            </a:r>
            <a:r>
              <a:rPr lang="en-IE" dirty="0" smtClean="0"/>
              <a:t>/K00999999/T01</a:t>
            </a:r>
          </a:p>
          <a:p>
            <a:r>
              <a:rPr lang="en-IE" dirty="0" smtClean="0">
                <a:solidFill>
                  <a:srgbClr val="FF0000"/>
                </a:solidFill>
              </a:rPr>
              <a:t>Download and unzip the </a:t>
            </a:r>
            <a:r>
              <a:rPr lang="en-IE" dirty="0" smtClean="0">
                <a:solidFill>
                  <a:srgbClr val="FF0000"/>
                </a:solidFill>
              </a:rPr>
              <a:t>code for this lecture to </a:t>
            </a:r>
            <a:r>
              <a:rPr lang="en-IE" dirty="0" smtClean="0">
                <a:solidFill>
                  <a:srgbClr val="FF0000"/>
                </a:solidFill>
              </a:rPr>
              <a:t>this folder</a:t>
            </a:r>
          </a:p>
          <a:p>
            <a:r>
              <a:rPr lang="en-IE" dirty="0" smtClean="0">
                <a:solidFill>
                  <a:srgbClr val="FF0000"/>
                </a:solidFill>
              </a:rPr>
              <a:t>Start NETBEANS</a:t>
            </a:r>
          </a:p>
          <a:p>
            <a:r>
              <a:rPr lang="en-IE" dirty="0" smtClean="0">
                <a:solidFill>
                  <a:srgbClr val="FF0000"/>
                </a:solidFill>
              </a:rPr>
              <a:t>Open the L04 project at this location</a:t>
            </a:r>
            <a:endParaRPr lang="en-I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278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3068960"/>
            <a:ext cx="5280446" cy="27685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Configure NETBEANS project Properties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sz="2400" dirty="0" smtClean="0"/>
              <a:t>Right click on the project, select PROPERTIES/RUN CONFIGURATION</a:t>
            </a:r>
          </a:p>
          <a:p>
            <a:r>
              <a:rPr lang="en-IE" sz="2400" dirty="0" smtClean="0"/>
              <a:t>Set the PROJECT URL </a:t>
            </a:r>
            <a:r>
              <a:rPr lang="en-IE" sz="2400" dirty="0" smtClean="0"/>
              <a:t>and index file to </a:t>
            </a:r>
            <a:r>
              <a:rPr lang="en-IE" sz="2400" dirty="0" smtClean="0"/>
              <a:t>the correct one for your setup</a:t>
            </a:r>
            <a:endParaRPr lang="en-IE" sz="2400" dirty="0"/>
          </a:p>
        </p:txBody>
      </p:sp>
      <p:sp>
        <p:nvSpPr>
          <p:cNvPr id="6" name="Rectangle 5"/>
          <p:cNvSpPr/>
          <p:nvPr/>
        </p:nvSpPr>
        <p:spPr>
          <a:xfrm>
            <a:off x="3781785" y="4077072"/>
            <a:ext cx="381642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668344" y="4293096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267744" y="3573016"/>
            <a:ext cx="100811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1" name="Straight Arrow Connector 10"/>
          <p:cNvCxnSpPr>
            <a:endCxn id="9" idx="1"/>
          </p:cNvCxnSpPr>
          <p:nvPr/>
        </p:nvCxnSpPr>
        <p:spPr>
          <a:xfrm>
            <a:off x="1475656" y="3645024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230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PHP Functions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2 Types of Function in PHP</a:t>
            </a:r>
          </a:p>
          <a:p>
            <a:r>
              <a:rPr lang="en-IE" dirty="0" smtClean="0"/>
              <a:t>User defined functions</a:t>
            </a:r>
          </a:p>
          <a:p>
            <a:r>
              <a:rPr lang="en-IE" dirty="0" smtClean="0"/>
              <a:t>Built-in Functions – there are over 1000 built-in functions in PHP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43543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User Defined Functions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/>
              <a:t>A user defined function declaration starts with the word "function":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039780" y="2708920"/>
            <a:ext cx="7273145" cy="3108543"/>
          </a:xfrm>
          <a:prstGeom prst="rect">
            <a:avLst/>
          </a:prstGeom>
          <a:solidFill>
            <a:srgbClr val="080808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urier New" pitchFamily="49" charset="0"/>
              </a:rPr>
              <a:t>&lt;?</a:t>
            </a:r>
            <a:r>
              <a:rPr lang="en-US" sz="2800" dirty="0" err="1">
                <a:solidFill>
                  <a:schemeClr val="bg1"/>
                </a:solidFill>
                <a:latin typeface="Courier New" pitchFamily="49" charset="0"/>
              </a:rPr>
              <a:t>php</a:t>
            </a:r>
            <a:endParaRPr lang="en-US" sz="2800" dirty="0">
              <a:solidFill>
                <a:schemeClr val="bg1"/>
              </a:solidFill>
              <a:latin typeface="Courier New" pitchFamily="49" charset="0"/>
            </a:endParaRPr>
          </a:p>
          <a:p>
            <a:r>
              <a:rPr lang="en-IE" sz="2800" dirty="0">
                <a:solidFill>
                  <a:schemeClr val="bg1"/>
                </a:solidFill>
                <a:latin typeface="Courier New" pitchFamily="49" charset="0"/>
              </a:rPr>
              <a:t>function </a:t>
            </a:r>
            <a:r>
              <a:rPr lang="en-IE" sz="2800" dirty="0" smtClean="0">
                <a:solidFill>
                  <a:schemeClr val="bg1"/>
                </a:solidFill>
                <a:latin typeface="Courier New" pitchFamily="49" charset="0"/>
              </a:rPr>
              <a:t>writeMsg1() </a:t>
            </a:r>
            <a:r>
              <a:rPr lang="en-IE" sz="2800" dirty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r>
              <a:rPr lang="en-IE" sz="2800" dirty="0">
                <a:solidFill>
                  <a:schemeClr val="bg1"/>
                </a:solidFill>
                <a:latin typeface="Courier New" pitchFamily="49" charset="0"/>
              </a:rPr>
              <a:t>    echo "Hello world</a:t>
            </a:r>
            <a:r>
              <a:rPr lang="en-IE" sz="2800" dirty="0" smtClean="0">
                <a:solidFill>
                  <a:schemeClr val="bg1"/>
                </a:solidFill>
                <a:latin typeface="Courier New" pitchFamily="49" charset="0"/>
              </a:rPr>
              <a:t>!&lt;</a:t>
            </a:r>
            <a:r>
              <a:rPr lang="en-IE" sz="2800" dirty="0" err="1" smtClean="0">
                <a:solidFill>
                  <a:schemeClr val="bg1"/>
                </a:solidFill>
                <a:latin typeface="Courier New" pitchFamily="49" charset="0"/>
              </a:rPr>
              <a:t>br</a:t>
            </a:r>
            <a:r>
              <a:rPr lang="en-IE" sz="2800" dirty="0" smtClean="0">
                <a:solidFill>
                  <a:schemeClr val="bg1"/>
                </a:solidFill>
                <a:latin typeface="Courier New" pitchFamily="49" charset="0"/>
              </a:rPr>
              <a:t>&gt;";</a:t>
            </a:r>
            <a:endParaRPr lang="en-IE" sz="2800" dirty="0">
              <a:solidFill>
                <a:schemeClr val="bg1"/>
              </a:solidFill>
              <a:latin typeface="Courier New" pitchFamily="49" charset="0"/>
            </a:endParaRPr>
          </a:p>
          <a:p>
            <a:r>
              <a:rPr lang="en-IE" sz="28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endParaRPr lang="en-IE" sz="2800" dirty="0">
              <a:solidFill>
                <a:schemeClr val="bg1"/>
              </a:solidFill>
              <a:latin typeface="Courier New" pitchFamily="49" charset="0"/>
            </a:endParaRPr>
          </a:p>
          <a:p>
            <a:r>
              <a:rPr lang="en-IE" sz="2800" dirty="0" smtClean="0">
                <a:solidFill>
                  <a:schemeClr val="bg1"/>
                </a:solidFill>
                <a:latin typeface="Courier New" pitchFamily="49" charset="0"/>
              </a:rPr>
              <a:t>writeMsg1(); </a:t>
            </a:r>
            <a:r>
              <a:rPr lang="en-IE" sz="2800" dirty="0">
                <a:solidFill>
                  <a:schemeClr val="bg1"/>
                </a:solidFill>
                <a:latin typeface="Courier New" pitchFamily="49" charset="0"/>
              </a:rPr>
              <a:t>// call the </a:t>
            </a:r>
            <a:r>
              <a:rPr lang="en-IE" sz="2800" dirty="0" smtClean="0">
                <a:solidFill>
                  <a:schemeClr val="bg1"/>
                </a:solidFill>
                <a:latin typeface="Courier New" pitchFamily="49" charset="0"/>
              </a:rPr>
              <a:t>function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Courier New" pitchFamily="49" charset="0"/>
              </a:rPr>
              <a:t>?&gt;</a:t>
            </a:r>
            <a:endParaRPr lang="en-US" sz="2800" dirty="0">
              <a:solidFill>
                <a:schemeClr val="bg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6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Function Arguments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sz="2000" dirty="0" smtClean="0"/>
              <a:t>A function MUST be declared before it is called. </a:t>
            </a:r>
          </a:p>
          <a:p>
            <a:r>
              <a:rPr lang="en-IE" sz="2000" dirty="0" smtClean="0"/>
              <a:t>Functions , when defined, have a global scope</a:t>
            </a:r>
          </a:p>
          <a:p>
            <a:r>
              <a:rPr lang="en-IE" sz="2000" dirty="0"/>
              <a:t>Information may be passed to functions via the argument list, which is a comma-delimited list of expressions. The arguments are evaluated from left to right. </a:t>
            </a:r>
            <a:endParaRPr lang="en-IE" sz="2000" dirty="0" smtClean="0"/>
          </a:p>
          <a:p>
            <a:r>
              <a:rPr lang="en-IE" sz="2000" dirty="0" smtClean="0"/>
              <a:t>A </a:t>
            </a:r>
            <a:r>
              <a:rPr lang="en-IE" sz="2000" dirty="0"/>
              <a:t>user defined function declaration starts with the word "function":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07704" y="3813048"/>
            <a:ext cx="5109091" cy="2616101"/>
          </a:xfrm>
          <a:prstGeom prst="rect">
            <a:avLst/>
          </a:prstGeom>
          <a:solidFill>
            <a:srgbClr val="080808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itchFamily="49" charset="0"/>
              </a:rPr>
              <a:t>&lt;?</a:t>
            </a:r>
            <a:r>
              <a:rPr lang="en-US" sz="2000" dirty="0" err="1">
                <a:solidFill>
                  <a:schemeClr val="bg1"/>
                </a:solidFill>
                <a:latin typeface="Courier New" pitchFamily="49" charset="0"/>
              </a:rPr>
              <a:t>php</a:t>
            </a:r>
            <a:endParaRPr lang="en-US" sz="2000" dirty="0">
              <a:solidFill>
                <a:schemeClr val="bg1"/>
              </a:solidFill>
              <a:latin typeface="Courier New" pitchFamily="49" charset="0"/>
            </a:endParaRPr>
          </a:p>
          <a:p>
            <a:r>
              <a:rPr lang="en-IE" sz="2000" dirty="0">
                <a:solidFill>
                  <a:schemeClr val="bg1"/>
                </a:solidFill>
                <a:latin typeface="Courier New" pitchFamily="49" charset="0"/>
              </a:rPr>
              <a:t>function </a:t>
            </a:r>
            <a:r>
              <a:rPr lang="en-IE" sz="2000" dirty="0" smtClean="0">
                <a:solidFill>
                  <a:schemeClr val="bg1"/>
                </a:solidFill>
                <a:latin typeface="Courier New" pitchFamily="49" charset="0"/>
              </a:rPr>
              <a:t>writeMsg2() </a:t>
            </a:r>
            <a:r>
              <a:rPr lang="en-IE" sz="2000" dirty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r>
              <a:rPr lang="en-IE" sz="2000" dirty="0">
                <a:solidFill>
                  <a:schemeClr val="bg1"/>
                </a:solidFill>
                <a:latin typeface="Courier New" pitchFamily="49" charset="0"/>
              </a:rPr>
              <a:t>    echo "Hello world!";</a:t>
            </a:r>
          </a:p>
          <a:p>
            <a:r>
              <a:rPr lang="en-IE" sz="20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endParaRPr lang="en-IE" sz="2000" dirty="0" smtClean="0">
              <a:solidFill>
                <a:schemeClr val="bg1"/>
              </a:solidFill>
              <a:latin typeface="Courier New" pitchFamily="49" charset="0"/>
            </a:endParaRPr>
          </a:p>
          <a:p>
            <a:r>
              <a:rPr lang="en-IE" sz="2000" dirty="0" smtClean="0">
                <a:solidFill>
                  <a:schemeClr val="bg1"/>
                </a:solidFill>
                <a:latin typeface="Courier New" pitchFamily="49" charset="0"/>
              </a:rPr>
              <a:t>$</a:t>
            </a:r>
            <a:r>
              <a:rPr lang="en-IE" sz="2000" dirty="0" err="1" smtClean="0">
                <a:solidFill>
                  <a:schemeClr val="bg1"/>
                </a:solidFill>
                <a:latin typeface="Courier New" pitchFamily="49" charset="0"/>
              </a:rPr>
              <a:t>myMessage</a:t>
            </a:r>
            <a:r>
              <a:rPr lang="en-IE" sz="2000" dirty="0" smtClean="0">
                <a:solidFill>
                  <a:schemeClr val="bg1"/>
                </a:solidFill>
                <a:latin typeface="Courier New" pitchFamily="49" charset="0"/>
              </a:rPr>
              <a:t>=</a:t>
            </a:r>
            <a:endParaRPr lang="en-IE" sz="2000" dirty="0">
              <a:solidFill>
                <a:schemeClr val="bg1"/>
              </a:solidFill>
              <a:latin typeface="Courier New" pitchFamily="49" charset="0"/>
            </a:endParaRPr>
          </a:p>
          <a:p>
            <a:r>
              <a:rPr lang="en-IE" sz="2000" dirty="0" err="1">
                <a:solidFill>
                  <a:schemeClr val="bg1"/>
                </a:solidFill>
                <a:latin typeface="Courier New" pitchFamily="49" charset="0"/>
              </a:rPr>
              <a:t>writeMsg</a:t>
            </a:r>
            <a:r>
              <a:rPr lang="en-IE" sz="2000" dirty="0">
                <a:solidFill>
                  <a:schemeClr val="bg1"/>
                </a:solidFill>
                <a:latin typeface="Courier New" pitchFamily="49" charset="0"/>
              </a:rPr>
              <a:t>(); // call the </a:t>
            </a:r>
            <a:r>
              <a:rPr lang="en-IE" sz="2000" dirty="0" smtClean="0">
                <a:solidFill>
                  <a:schemeClr val="bg1"/>
                </a:solidFill>
                <a:latin typeface="Courier New" pitchFamily="49" charset="0"/>
              </a:rPr>
              <a:t>function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</a:rPr>
              <a:t>?&gt;</a:t>
            </a:r>
            <a:endParaRPr lang="en-US" sz="2000" dirty="0">
              <a:solidFill>
                <a:schemeClr val="bg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41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Return a value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Functions may provide any kind of return value</a:t>
            </a:r>
            <a:endParaRPr lang="en-IE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555776" y="2348880"/>
            <a:ext cx="3570208" cy="1631216"/>
          </a:xfrm>
          <a:prstGeom prst="rect">
            <a:avLst/>
          </a:prstGeom>
          <a:solidFill>
            <a:srgbClr val="080808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itchFamily="49" charset="0"/>
              </a:rPr>
              <a:t>&lt;?</a:t>
            </a:r>
            <a:r>
              <a:rPr lang="en-US" sz="2000" dirty="0" err="1">
                <a:solidFill>
                  <a:schemeClr val="bg1"/>
                </a:solidFill>
                <a:latin typeface="Courier New" pitchFamily="49" charset="0"/>
              </a:rPr>
              <a:t>php</a:t>
            </a:r>
            <a:endParaRPr lang="en-US" sz="2000" dirty="0">
              <a:solidFill>
                <a:schemeClr val="bg1"/>
              </a:solidFill>
              <a:latin typeface="Courier New" pitchFamily="49" charset="0"/>
            </a:endParaRPr>
          </a:p>
          <a:p>
            <a:r>
              <a:rPr lang="en-IE" sz="2000" dirty="0">
                <a:solidFill>
                  <a:schemeClr val="bg1"/>
                </a:solidFill>
                <a:latin typeface="Courier New" pitchFamily="49" charset="0"/>
              </a:rPr>
              <a:t>function sum($x, $y) {</a:t>
            </a:r>
          </a:p>
          <a:p>
            <a:r>
              <a:rPr lang="en-IE" sz="2000" dirty="0">
                <a:solidFill>
                  <a:schemeClr val="bg1"/>
                </a:solidFill>
                <a:latin typeface="Courier New" pitchFamily="49" charset="0"/>
              </a:rPr>
              <a:t>    $z = $x + $y;</a:t>
            </a:r>
          </a:p>
          <a:p>
            <a:r>
              <a:rPr lang="en-IE" sz="2000" dirty="0">
                <a:solidFill>
                  <a:schemeClr val="bg1"/>
                </a:solidFill>
                <a:latin typeface="Courier New" pitchFamily="49" charset="0"/>
              </a:rPr>
              <a:t>    return $z;</a:t>
            </a:r>
          </a:p>
          <a:p>
            <a:r>
              <a:rPr lang="en-IE" sz="2000" dirty="0">
                <a:solidFill>
                  <a:schemeClr val="bg1"/>
                </a:solidFill>
                <a:latin typeface="Courier New" pitchFamily="49" charset="0"/>
              </a:rPr>
              <a:t>}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</a:rPr>
              <a:t>?&gt;</a:t>
            </a:r>
            <a:endParaRPr lang="en-US" sz="2000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9474" y="6278297"/>
            <a:ext cx="2656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err="1" smtClean="0"/>
              <a:t>PHP_Functions.php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66285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Returning Values from Functions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Applications are usually a sequence of functions. 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The result from one function is then passed to another function for processing and so on. 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Returning a value from a function is done by using the </a:t>
            </a:r>
            <a:r>
              <a:rPr lang="en-US" sz="2800" dirty="0">
                <a:solidFill>
                  <a:srgbClr val="FF3300"/>
                </a:solidFill>
              </a:rPr>
              <a:t>return </a:t>
            </a:r>
            <a:r>
              <a:rPr lang="en-US" sz="2800" dirty="0"/>
              <a:t>statement.</a:t>
            </a:r>
          </a:p>
          <a:p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224086" y="6359227"/>
            <a:ext cx="4414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PHP_functions_return_values.php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739284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6251</TotalTime>
  <Words>1368</Words>
  <Application>Microsoft Office PowerPoint</Application>
  <PresentationFormat>On-screen Show (4:3)</PresentationFormat>
  <Paragraphs>280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Courier New</vt:lpstr>
      <vt:lpstr>Georgia</vt:lpstr>
      <vt:lpstr>Times New Roman</vt:lpstr>
      <vt:lpstr>Wingdings</vt:lpstr>
      <vt:lpstr>Wingdings 2</vt:lpstr>
      <vt:lpstr>Civic</vt:lpstr>
      <vt:lpstr>Data Driven Applications </vt:lpstr>
      <vt:lpstr>Learning Outcomes</vt:lpstr>
      <vt:lpstr>Setup</vt:lpstr>
      <vt:lpstr>Configure NETBEANS project Properties</vt:lpstr>
      <vt:lpstr>PHP Functions</vt:lpstr>
      <vt:lpstr>User Defined Functions</vt:lpstr>
      <vt:lpstr>Function Arguments</vt:lpstr>
      <vt:lpstr>Return a value</vt:lpstr>
      <vt:lpstr>Returning Values from Functions</vt:lpstr>
      <vt:lpstr>Using Forms</vt:lpstr>
      <vt:lpstr>Simple Form Example</vt:lpstr>
      <vt:lpstr>Form Processing</vt:lpstr>
      <vt:lpstr>Form Self Processing</vt:lpstr>
      <vt:lpstr>Exercise</vt:lpstr>
      <vt:lpstr>PowerPoint Presentation</vt:lpstr>
      <vt:lpstr>Try designing/adding some css of your own</vt:lpstr>
      <vt:lpstr>Or use twitter bootstrap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Gerry.Guinane</dc:creator>
  <cp:lastModifiedBy>Gerry.Guinane</cp:lastModifiedBy>
  <cp:revision>109</cp:revision>
  <dcterms:created xsi:type="dcterms:W3CDTF">1601-01-01T00:00:00Z</dcterms:created>
  <dcterms:modified xsi:type="dcterms:W3CDTF">2018-01-31T11:53:16Z</dcterms:modified>
</cp:coreProperties>
</file>