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0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78" r:id="rId26"/>
    <p:sldId id="282" r:id="rId27"/>
    <p:sldId id="283" r:id="rId28"/>
    <p:sldId id="2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1" autoAdjust="0"/>
    <p:restoredTop sz="84870" autoAdjust="0"/>
  </p:normalViewPr>
  <p:slideViewPr>
    <p:cSldViewPr>
      <p:cViewPr varScale="1">
        <p:scale>
          <a:sx n="63" d="100"/>
          <a:sy n="63" d="100"/>
        </p:scale>
        <p:origin x="129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op5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OBJECT ORIENTED PHP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2254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/>
              <a:t>Web Apps </a:t>
            </a:r>
            <a:r>
              <a:rPr lang="en-IE" dirty="0" smtClean="0"/>
              <a:t>– L06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Methods to the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Functions defined in a class are called methods.</a:t>
            </a:r>
          </a:p>
          <a:p>
            <a:r>
              <a:rPr lang="en-IE" dirty="0" smtClean="0"/>
              <a:t>They are defined in the same way as regular PHP functions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8494633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$name;		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$this-&gt;name;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$this-&gt;name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//end class person</a:t>
            </a:r>
          </a:p>
        </p:txBody>
      </p:sp>
    </p:spTree>
    <p:extLst>
      <p:ext uri="{BB962C8B-B14F-4D97-AF65-F5344CB8AC3E}">
        <p14:creationId xmlns:p14="http://schemas.microsoft.com/office/powerpoint/2010/main" val="35099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The '$this' variable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 $this is a built-in variable (built into all objects) which points to the </a:t>
            </a:r>
            <a:r>
              <a:rPr lang="en-IE" dirty="0" smtClean="0"/>
              <a:t>current object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$</a:t>
            </a:r>
            <a:r>
              <a:rPr lang="en-IE" dirty="0"/>
              <a:t>this is a special self-referencing variable.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use $</a:t>
            </a:r>
            <a:r>
              <a:rPr lang="en-IE" dirty="0" smtClean="0"/>
              <a:t>this to </a:t>
            </a:r>
            <a:r>
              <a:rPr lang="en-IE" dirty="0"/>
              <a:t>access properties and to call other methods of the current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4221088"/>
            <a:ext cx="4955203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$this-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&gt;name;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752" y="623731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Person.php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099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Include the class library in the main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You would never create your PHP classes directly inside your main </a:t>
            </a:r>
            <a:r>
              <a:rPr lang="en-IE" sz="2400" dirty="0" err="1"/>
              <a:t>php</a:t>
            </a:r>
            <a:r>
              <a:rPr lang="en-IE" sz="2400" dirty="0"/>
              <a:t> pages </a:t>
            </a:r>
            <a:r>
              <a:rPr lang="en-IE" sz="2400" dirty="0" smtClean="0"/>
              <a:t>– that would </a:t>
            </a:r>
            <a:r>
              <a:rPr lang="en-IE" sz="2400" dirty="0"/>
              <a:t>help defeat the purposes of object oriented PHP in the first </a:t>
            </a:r>
            <a:r>
              <a:rPr lang="en-IE" sz="2400" dirty="0" smtClean="0"/>
              <a:t>place.</a:t>
            </a:r>
            <a:endParaRPr lang="en-IE" sz="2400" dirty="0"/>
          </a:p>
          <a:p>
            <a:r>
              <a:rPr lang="en-IE" sz="2400" dirty="0"/>
              <a:t>Instead, it is always best practice to create separate </a:t>
            </a:r>
            <a:r>
              <a:rPr lang="en-IE" sz="2400" dirty="0" err="1"/>
              <a:t>php</a:t>
            </a:r>
            <a:r>
              <a:rPr lang="en-IE" sz="2400" dirty="0"/>
              <a:t> pages that only </a:t>
            </a:r>
            <a:r>
              <a:rPr lang="en-IE" sz="2400" dirty="0" smtClean="0"/>
              <a:t>contain your </a:t>
            </a:r>
            <a:r>
              <a:rPr lang="en-IE" sz="2400" dirty="0"/>
              <a:t>classes. </a:t>
            </a:r>
            <a:endParaRPr lang="en-IE" sz="2400" dirty="0" smtClean="0"/>
          </a:p>
          <a:p>
            <a:r>
              <a:rPr lang="en-IE" sz="2400" dirty="0" smtClean="0"/>
              <a:t>Then </a:t>
            </a:r>
            <a:r>
              <a:rPr lang="en-IE" sz="2400" dirty="0"/>
              <a:t>you would access your </a:t>
            </a:r>
            <a:r>
              <a:rPr lang="en-IE" sz="2400" dirty="0" err="1"/>
              <a:t>php</a:t>
            </a:r>
            <a:r>
              <a:rPr lang="en-IE" sz="2400" dirty="0"/>
              <a:t> objects/classes by including them </a:t>
            </a:r>
            <a:r>
              <a:rPr lang="en-IE" sz="2400" dirty="0" smtClean="0"/>
              <a:t>in your </a:t>
            </a:r>
            <a:r>
              <a:rPr lang="en-IE" sz="2400" dirty="0"/>
              <a:t>main </a:t>
            </a:r>
            <a:r>
              <a:rPr lang="en-IE" sz="2400" dirty="0" err="1"/>
              <a:t>php</a:t>
            </a:r>
            <a:r>
              <a:rPr lang="en-IE" sz="2400" dirty="0"/>
              <a:t> pages with either a </a:t>
            </a:r>
            <a:r>
              <a:rPr lang="en-IE" sz="2400" dirty="0" err="1"/>
              <a:t>php</a:t>
            </a:r>
            <a:r>
              <a:rPr lang="en-IE" sz="2400" dirty="0"/>
              <a:t> 'include' or 'require'.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5157192"/>
            <a:ext cx="634019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classlib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Person.php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?&gt;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94" y="6171304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PHP_using_classes1.php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605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Instantiate the object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98668"/>
            <a:ext cx="8503920" cy="4572000"/>
          </a:xfrm>
        </p:spPr>
        <p:txBody>
          <a:bodyPr/>
          <a:lstStyle/>
          <a:p>
            <a:r>
              <a:rPr lang="en-IE" dirty="0"/>
              <a:t>When you instantiate a class, you create an instance of it, thus creating the object.</a:t>
            </a:r>
          </a:p>
          <a:p>
            <a:r>
              <a:rPr lang="en-IE" dirty="0"/>
              <a:t>In other words, instantiation is the process of creating an instance of an object </a:t>
            </a:r>
            <a:r>
              <a:rPr lang="en-IE" dirty="0" smtClean="0"/>
              <a:t>in the SERVER’s memory.</a:t>
            </a:r>
          </a:p>
          <a:p>
            <a:r>
              <a:rPr lang="en-IE" dirty="0"/>
              <a:t>To create an object out of a class, you need to use the 'new' keyword.</a:t>
            </a:r>
            <a:endParaRPr lang="en-IE" dirty="0" smtClean="0"/>
          </a:p>
          <a:p>
            <a:r>
              <a:rPr lang="en-IE" dirty="0" smtClean="0"/>
              <a:t>$person1 is a handle/name for our new object </a:t>
            </a:r>
          </a:p>
          <a:p>
            <a:r>
              <a:rPr lang="en-IE" dirty="0" smtClean="0"/>
              <a:t>Multiple objects of the same class can be created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32232" y="5658564"/>
            <a:ext cx="787908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$person1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Person(“John Smith”,”12-Jan-2000”);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ARROW operator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When accessing methods and properties of a class, you use the arrow  (-&gt;) operator. </a:t>
            </a:r>
            <a:endParaRPr lang="en-IE" dirty="0" smtClean="0"/>
          </a:p>
          <a:p>
            <a:r>
              <a:rPr lang="en-IE" dirty="0" smtClean="0"/>
              <a:t>This is not the same operator as the one used with associative arrays (=&gt;)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605367" y="3813048"/>
            <a:ext cx="7927170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-&gt;method();  //access a method</a:t>
            </a:r>
          </a:p>
          <a:p>
            <a:endParaRPr lang="en-I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&gt;property; //access a property</a:t>
            </a:r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7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an object’s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Now that we've created/instantiated </a:t>
            </a:r>
            <a:r>
              <a:rPr lang="en-IE" dirty="0" smtClean="0"/>
              <a:t>a 'person</a:t>
            </a:r>
            <a:r>
              <a:rPr lang="en-IE" dirty="0"/>
              <a:t>' </a:t>
            </a:r>
            <a:r>
              <a:rPr lang="en-IE" dirty="0" smtClean="0"/>
              <a:t>object, </a:t>
            </a:r>
            <a:r>
              <a:rPr lang="en-IE" dirty="0"/>
              <a:t>we can </a:t>
            </a:r>
            <a:r>
              <a:rPr lang="en-IE" dirty="0" smtClean="0"/>
              <a:t>set its </a:t>
            </a:r>
            <a:r>
              <a:rPr lang="en-IE" dirty="0"/>
              <a:t>properties using the methods (the setters) we created.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752" y="3520660"/>
            <a:ext cx="8824852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$person1-</a:t>
            </a:r>
            <a:r>
              <a:rPr lang="en-IE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IE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("John </a:t>
            </a:r>
            <a:r>
              <a:rPr lang="en-IE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O’Brien");</a:t>
            </a:r>
            <a:endParaRPr lang="en-IE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6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 an objects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we use the getter methods to access the data held in our objects </a:t>
            </a:r>
            <a:r>
              <a:rPr lang="en-IE" dirty="0" smtClean="0"/>
              <a:t>…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228273"/>
            <a:ext cx="5368777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$person1-&gt;</a:t>
            </a:r>
            <a:r>
              <a:rPr lang="en-IE" sz="3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IE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E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Don’t Directly access properties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You don't have to use methods to access objects properties; you can directly get </a:t>
            </a:r>
            <a:r>
              <a:rPr lang="en-IE" dirty="0" smtClean="0"/>
              <a:t>to them </a:t>
            </a:r>
            <a:r>
              <a:rPr lang="en-IE" dirty="0"/>
              <a:t>using the arrow operator (-&gt;) and the name of the variable</a:t>
            </a:r>
            <a:r>
              <a:rPr lang="en-IE" dirty="0" smtClean="0"/>
              <a:t>.</a:t>
            </a:r>
          </a:p>
          <a:p>
            <a:r>
              <a:rPr lang="en-IE" dirty="0"/>
              <a:t>Though doable, it is considered bad practice to do it because it can lead to </a:t>
            </a:r>
            <a:r>
              <a:rPr lang="en-IE" dirty="0" smtClean="0"/>
              <a:t>trouble down </a:t>
            </a:r>
            <a:r>
              <a:rPr lang="en-IE" dirty="0"/>
              <a:t>the road.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should use getter methods instead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4869160"/>
            <a:ext cx="38876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$person1-&gt;name;</a:t>
            </a:r>
            <a:endParaRPr lang="en-IE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0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Constructors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All </a:t>
            </a:r>
            <a:r>
              <a:rPr lang="en-IE" dirty="0" smtClean="0"/>
              <a:t>classes</a:t>
            </a:r>
            <a:r>
              <a:rPr lang="en-IE" dirty="0" smtClean="0"/>
              <a:t> </a:t>
            </a:r>
            <a:r>
              <a:rPr lang="en-IE" dirty="0"/>
              <a:t>can have a special built-in method called a 'constructor'. </a:t>
            </a:r>
            <a:endParaRPr lang="en-IE" dirty="0" smtClean="0"/>
          </a:p>
          <a:p>
            <a:r>
              <a:rPr lang="en-IE" dirty="0" smtClean="0"/>
              <a:t>Constructors</a:t>
            </a:r>
            <a:r>
              <a:rPr lang="en-IE" dirty="0"/>
              <a:t> </a:t>
            </a:r>
            <a:r>
              <a:rPr lang="en-IE" dirty="0" smtClean="0"/>
              <a:t>allow </a:t>
            </a:r>
            <a:r>
              <a:rPr lang="en-IE" dirty="0"/>
              <a:t>you to initialize your object's properties </a:t>
            </a:r>
            <a:r>
              <a:rPr lang="en-IE" dirty="0" smtClean="0"/>
              <a:t>when </a:t>
            </a:r>
            <a:r>
              <a:rPr lang="en-IE" dirty="0"/>
              <a:t>you instantiate (create) an object</a:t>
            </a:r>
            <a:r>
              <a:rPr lang="en-IE" dirty="0" smtClean="0"/>
              <a:t>.</a:t>
            </a:r>
          </a:p>
          <a:p>
            <a:r>
              <a:rPr lang="en-IE" dirty="0"/>
              <a:t>PHP will </a:t>
            </a:r>
            <a:r>
              <a:rPr lang="en-IE" dirty="0" smtClean="0"/>
              <a:t>automatically call </a:t>
            </a:r>
            <a:r>
              <a:rPr lang="en-IE" dirty="0"/>
              <a:t>the __construct() method/function when you create an object from your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612" y="4803582"/>
            <a:ext cx="8666155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function __construct($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persons_name,$dob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 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set_dob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($dob);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Constructors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 'construct' method starts with two underscores (__) and the word 'construct'.</a:t>
            </a:r>
          </a:p>
          <a:p>
            <a:r>
              <a:rPr lang="en-IE" dirty="0"/>
              <a:t>You 'feed' the constructor method by providing a list of arguments (like a </a:t>
            </a:r>
            <a:r>
              <a:rPr lang="en-IE" dirty="0" smtClean="0"/>
              <a:t>function) after </a:t>
            </a:r>
            <a:r>
              <a:rPr lang="en-IE" dirty="0"/>
              <a:t>the class name.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92" y="4149080"/>
            <a:ext cx="787908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$person1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Person(“John Smith”,”12-Jan-2000”);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4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Learning Outcomes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You will be able to :</a:t>
            </a:r>
          </a:p>
          <a:p>
            <a:pPr lvl="1"/>
            <a:r>
              <a:rPr lang="en-IE" sz="2300" dirty="0" smtClean="0"/>
              <a:t> Design </a:t>
            </a:r>
            <a:r>
              <a:rPr lang="en-IE" sz="2300" dirty="0"/>
              <a:t>a PHP class.</a:t>
            </a:r>
          </a:p>
          <a:p>
            <a:pPr lvl="1"/>
            <a:r>
              <a:rPr lang="en-IE" sz="2300" dirty="0" smtClean="0"/>
              <a:t>Generate/create  </a:t>
            </a:r>
            <a:r>
              <a:rPr lang="en-IE" sz="2300" dirty="0"/>
              <a:t>of objects based on your class.</a:t>
            </a:r>
          </a:p>
          <a:p>
            <a:pPr lvl="1"/>
            <a:r>
              <a:rPr lang="en-IE" sz="2300" dirty="0" smtClean="0"/>
              <a:t>Insert </a:t>
            </a:r>
            <a:r>
              <a:rPr lang="en-IE" sz="2300" dirty="0"/>
              <a:t>data into your objects.</a:t>
            </a:r>
          </a:p>
          <a:p>
            <a:pPr lvl="1"/>
            <a:r>
              <a:rPr lang="en-IE" sz="2300" dirty="0" smtClean="0"/>
              <a:t>Retrieve </a:t>
            </a:r>
            <a:r>
              <a:rPr lang="en-IE" sz="2300" dirty="0"/>
              <a:t>data from your objects.</a:t>
            </a:r>
            <a:endParaRPr lang="en-IE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Restricting Access to properties and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One of the fundamental principles in OOP is 'encapsulation'.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idea is that </a:t>
            </a:r>
            <a:r>
              <a:rPr lang="en-IE" dirty="0" smtClean="0"/>
              <a:t>you create </a:t>
            </a:r>
            <a:r>
              <a:rPr lang="en-IE" dirty="0"/>
              <a:t>cleaner better code, if you restrict access to the data structures (</a:t>
            </a:r>
            <a:r>
              <a:rPr lang="en-IE" dirty="0" smtClean="0"/>
              <a:t>properties) in </a:t>
            </a:r>
            <a:r>
              <a:rPr lang="en-IE" dirty="0"/>
              <a:t>your objects.</a:t>
            </a:r>
          </a:p>
          <a:p>
            <a:r>
              <a:rPr lang="en-IE" dirty="0"/>
              <a:t>You restrict access to class properties using something called 'access modifiers'.</a:t>
            </a:r>
          </a:p>
          <a:p>
            <a:r>
              <a:rPr lang="en-IE" dirty="0"/>
              <a:t>There are 3 access modifiers:</a:t>
            </a:r>
          </a:p>
          <a:p>
            <a:pPr lvl="1"/>
            <a:r>
              <a:rPr lang="en-IE" dirty="0" smtClean="0"/>
              <a:t>public</a:t>
            </a:r>
            <a:endParaRPr lang="en-IE" dirty="0"/>
          </a:p>
          <a:p>
            <a:pPr lvl="1"/>
            <a:r>
              <a:rPr lang="en-IE" dirty="0" smtClean="0"/>
              <a:t>private</a:t>
            </a:r>
            <a:endParaRPr lang="en-IE" dirty="0"/>
          </a:p>
          <a:p>
            <a:pPr lvl="1"/>
            <a:r>
              <a:rPr lang="en-IE" dirty="0" smtClean="0"/>
              <a:t>protected</a:t>
            </a:r>
            <a:endParaRPr lang="en-IE" dirty="0"/>
          </a:p>
          <a:p>
            <a:r>
              <a:rPr lang="en-IE" dirty="0"/>
              <a:t>Public is the default modifier.</a:t>
            </a:r>
          </a:p>
        </p:txBody>
      </p:sp>
    </p:spTree>
    <p:extLst>
      <p:ext uri="{BB962C8B-B14F-4D97-AF65-F5344CB8AC3E}">
        <p14:creationId xmlns:p14="http://schemas.microsoft.com/office/powerpoint/2010/main" val="274067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 Modifiers -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When you declare a property as 'private', only the same class can access </a:t>
            </a:r>
            <a:r>
              <a:rPr lang="en-IE" dirty="0" smtClean="0"/>
              <a:t>the property</a:t>
            </a:r>
            <a:r>
              <a:rPr lang="en-IE" dirty="0"/>
              <a:t>.</a:t>
            </a:r>
          </a:p>
          <a:p>
            <a:r>
              <a:rPr lang="en-IE" dirty="0"/>
              <a:t>When a property is declared 'protected', only the same class and classes </a:t>
            </a:r>
            <a:r>
              <a:rPr lang="en-IE" dirty="0" smtClean="0"/>
              <a:t>derived from </a:t>
            </a:r>
            <a:r>
              <a:rPr lang="en-IE" dirty="0"/>
              <a:t>that class can access the property - this has to do with </a:t>
            </a:r>
            <a:r>
              <a:rPr lang="en-IE" dirty="0" smtClean="0"/>
              <a:t>inheritance</a:t>
            </a:r>
            <a:endParaRPr lang="en-IE" dirty="0"/>
          </a:p>
          <a:p>
            <a:r>
              <a:rPr lang="en-IE" dirty="0"/>
              <a:t>Properties declared as 'public' have no access restrictions, meaning anyone </a:t>
            </a:r>
            <a:r>
              <a:rPr lang="en-IE" dirty="0" smtClean="0"/>
              <a:t>can access </a:t>
            </a:r>
            <a:r>
              <a:rPr lang="en-IE" dirty="0"/>
              <a:t>them.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173" y="4797152"/>
            <a:ext cx="7279557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$name</a:t>
            </a:r>
            <a:r>
              <a:rPr lang="nb-NO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nb-NO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protected </a:t>
            </a:r>
            <a:r>
              <a:rPr lang="nb-NO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$date_of_birth;</a:t>
            </a:r>
            <a:endParaRPr lang="nb-NO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E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7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 Modifiers </a:t>
            </a:r>
            <a:r>
              <a:rPr lang="en-IE" dirty="0" smtClean="0"/>
              <a:t>-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Like properties, you can control access to methods using one of the three </a:t>
            </a:r>
            <a:r>
              <a:rPr lang="en-IE" dirty="0" smtClean="0"/>
              <a:t>access modifiers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2682728"/>
            <a:ext cx="853440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function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$this-&gt;name;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this-&gt;name =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148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Inheritance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Inheritance is a fundamental capability/construct in OOP where you can use </a:t>
            </a:r>
            <a:r>
              <a:rPr lang="en-IE" dirty="0" smtClean="0"/>
              <a:t>one class</a:t>
            </a:r>
            <a:r>
              <a:rPr lang="en-IE" dirty="0"/>
              <a:t>, as the base/basis for another class … or many other classes</a:t>
            </a:r>
            <a:r>
              <a:rPr lang="en-IE" dirty="0" smtClean="0"/>
              <a:t>.</a:t>
            </a:r>
          </a:p>
          <a:p>
            <a:r>
              <a:rPr lang="en-IE" dirty="0"/>
              <a:t>Doing this allows you to efficiently reuse the code found in your base class.</a:t>
            </a:r>
          </a:p>
          <a:p>
            <a:r>
              <a:rPr lang="en-IE" dirty="0"/>
              <a:t>Say, you wanted to create a new 'employee' class … since we can say that </a:t>
            </a:r>
            <a:r>
              <a:rPr lang="en-IE" dirty="0" smtClean="0"/>
              <a:t>'employee‘ is </a:t>
            </a:r>
            <a:r>
              <a:rPr lang="en-IE" dirty="0"/>
              <a:t>a type/kind of 'person', they will share common properties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64782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Employee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‘extends’ is the keyword that enables inheritance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06480" y="2381887"/>
            <a:ext cx="8534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endParaRPr lang="en-IE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IE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//end class employee</a:t>
            </a:r>
            <a:endParaRPr lang="en-IE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08" y="6034523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Employee.php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752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 the employee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script shows both classes in action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492896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PHP_using_classes2.php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960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Persistence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Persistence of an object means to store it in non-volatile storage. </a:t>
            </a:r>
          </a:p>
          <a:p>
            <a:r>
              <a:rPr lang="en-IE" dirty="0" smtClean="0"/>
              <a:t>In this example we take the objects that we have created and store them as comma separated values  in a file (.csv) </a:t>
            </a:r>
            <a:endParaRPr lang="en-IE" dirty="0" smtClean="0"/>
          </a:p>
          <a:p>
            <a:r>
              <a:rPr lang="en-IE" dirty="0" smtClean="0"/>
              <a:t>Note the use of the </a:t>
            </a:r>
            <a:r>
              <a:rPr lang="en-I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I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dirty="0" smtClean="0"/>
              <a:t>function with the </a:t>
            </a:r>
            <a:r>
              <a:rPr lang="en-I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die </a:t>
            </a:r>
            <a:r>
              <a:rPr lang="en-IE" dirty="0" smtClean="0"/>
              <a:t>construct. </a:t>
            </a:r>
            <a:endParaRPr lang="en-IE" dirty="0" smtClean="0"/>
          </a:p>
          <a:p>
            <a:r>
              <a:rPr lang="en-IE" dirty="0" smtClean="0"/>
              <a:t>This example illustrates that </a:t>
            </a:r>
            <a:r>
              <a:rPr lang="en-IE" b="1" dirty="0" smtClean="0">
                <a:solidFill>
                  <a:srgbClr val="FF0000"/>
                </a:solidFill>
              </a:rPr>
              <a:t>it is not possible to store an object methods – only its data members. 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15320" y="628988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PHP_using_classes3.php</a:t>
            </a:r>
          </a:p>
        </p:txBody>
      </p:sp>
    </p:spTree>
    <p:extLst>
      <p:ext uri="{BB962C8B-B14F-4D97-AF65-F5344CB8AC3E}">
        <p14:creationId xmlns:p14="http://schemas.microsoft.com/office/powerpoint/2010/main" val="300017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Reloading objects from persistent storage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example </a:t>
            </a:r>
            <a:r>
              <a:rPr lang="en-IE" dirty="0" smtClean="0"/>
              <a:t>re-constructs </a:t>
            </a:r>
            <a:r>
              <a:rPr lang="en-IE" dirty="0" smtClean="0"/>
              <a:t>the objects we saved in the previous example. 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15320" y="6289888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PHP_using_classes4.php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372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PHP Manual - </a:t>
            </a: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php.net/manual/en/language.oop5.php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40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make sure there is a  subfolder for this topic 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..C:/</a:t>
            </a:r>
            <a:r>
              <a:rPr lang="en-IE" dirty="0" err="1" smtClean="0"/>
              <a:t>xampp</a:t>
            </a:r>
            <a:r>
              <a:rPr lang="en-IE" dirty="0" smtClean="0"/>
              <a:t>/</a:t>
            </a:r>
            <a:r>
              <a:rPr lang="en-IE" dirty="0" err="1" smtClean="0"/>
              <a:t>htdocs</a:t>
            </a:r>
            <a:r>
              <a:rPr lang="en-IE" dirty="0" smtClean="0"/>
              <a:t>/K00999999/T01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Download and unzip the code for this lecture to this folder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Open the </a:t>
            </a:r>
            <a:r>
              <a:rPr lang="en-IE" dirty="0" err="1" smtClean="0">
                <a:solidFill>
                  <a:srgbClr val="FF0000"/>
                </a:solidFill>
              </a:rPr>
              <a:t>netbeans</a:t>
            </a:r>
            <a:r>
              <a:rPr lang="en-IE" dirty="0" smtClean="0">
                <a:solidFill>
                  <a:srgbClr val="FF0000"/>
                </a:solidFill>
              </a:rPr>
              <a:t> project for this lecture  </a:t>
            </a:r>
            <a:r>
              <a:rPr lang="en-IE" dirty="0" smtClean="0">
                <a:solidFill>
                  <a:srgbClr val="FF0000"/>
                </a:solidFill>
              </a:rPr>
              <a:t>at this location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72" y="3068960"/>
            <a:ext cx="5432840" cy="2557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Configure NETBEANS project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Right click on the project, select PROPERTIES/RUN CONFIGURATION</a:t>
            </a:r>
          </a:p>
          <a:p>
            <a:r>
              <a:rPr lang="en-IE" sz="2400" dirty="0" smtClean="0"/>
              <a:t>Set the PROJECT URL and index file to the correct one for your setup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3781785" y="4077072"/>
            <a:ext cx="38164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68344" y="42930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7744" y="35730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75656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Take note of the folder structure of this project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2828925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256490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Class library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3633527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Other files used by the app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67744" y="2795736"/>
            <a:ext cx="3528392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2386062" y="3429000"/>
            <a:ext cx="3410074" cy="62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OO PHP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Like Java and C#, </a:t>
            </a:r>
            <a:r>
              <a:rPr lang="en-IE" dirty="0" err="1"/>
              <a:t>php</a:t>
            </a:r>
            <a:r>
              <a:rPr lang="en-IE" dirty="0"/>
              <a:t> finally has a complete OOP infrastructure</a:t>
            </a:r>
            <a:r>
              <a:rPr lang="en-IE" dirty="0" smtClean="0"/>
              <a:t>.</a:t>
            </a:r>
          </a:p>
          <a:p>
            <a:r>
              <a:rPr lang="en-IE" dirty="0" smtClean="0"/>
              <a:t>We will learn by building an example</a:t>
            </a:r>
          </a:p>
          <a:p>
            <a:r>
              <a:rPr lang="en-IE" dirty="0" smtClean="0"/>
              <a:t>Open files PHP_using_classes1.php </a:t>
            </a:r>
            <a:r>
              <a:rPr lang="en-IE" dirty="0" smtClean="0"/>
              <a:t>and </a:t>
            </a:r>
            <a:r>
              <a:rPr lang="en-IE" dirty="0" err="1" smtClean="0"/>
              <a:t>classlib</a:t>
            </a:r>
            <a:r>
              <a:rPr lang="en-IE" dirty="0" smtClean="0"/>
              <a:t>/</a:t>
            </a:r>
            <a:r>
              <a:rPr lang="en-IE" dirty="0" err="1" smtClean="0"/>
              <a:t>Person.php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82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a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You define your own class by starting with the keyword 'class' followed by the </a:t>
            </a:r>
            <a:r>
              <a:rPr lang="en-IE" dirty="0" smtClean="0"/>
              <a:t>name you </a:t>
            </a:r>
            <a:r>
              <a:rPr lang="en-IE" dirty="0"/>
              <a:t>want to give your new class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– by convention the class name is capitalised and saved in a file of the same name.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4160056"/>
            <a:ext cx="4055919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class person</a:t>
            </a:r>
          </a:p>
        </p:txBody>
      </p:sp>
    </p:spTree>
    <p:extLst>
      <p:ext uri="{BB962C8B-B14F-4D97-AF65-F5344CB8AC3E}">
        <p14:creationId xmlns:p14="http://schemas.microsoft.com/office/powerpoint/2010/main" val="289135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properties to the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One </a:t>
            </a:r>
            <a:r>
              <a:rPr lang="en-IE" dirty="0"/>
              <a:t>of the </a:t>
            </a:r>
            <a:r>
              <a:rPr lang="en-IE" dirty="0" smtClean="0"/>
              <a:t>big differences </a:t>
            </a:r>
            <a:r>
              <a:rPr lang="en-IE" dirty="0"/>
              <a:t>between functions and classes is that a class contains both </a:t>
            </a:r>
            <a:r>
              <a:rPr lang="en-IE" dirty="0" smtClean="0"/>
              <a:t>data (variables</a:t>
            </a:r>
            <a:r>
              <a:rPr lang="en-IE" dirty="0"/>
              <a:t>) and functions that form a package called an: 'object'. </a:t>
            </a:r>
            <a:endParaRPr lang="en-IE" dirty="0" smtClean="0"/>
          </a:p>
          <a:p>
            <a:r>
              <a:rPr lang="en-IE" dirty="0" smtClean="0"/>
              <a:t>When </a:t>
            </a:r>
            <a:r>
              <a:rPr lang="en-IE" dirty="0"/>
              <a:t>you create </a:t>
            </a:r>
            <a:r>
              <a:rPr lang="en-IE" dirty="0" smtClean="0"/>
              <a:t>a variable </a:t>
            </a:r>
            <a:r>
              <a:rPr lang="en-IE" dirty="0"/>
              <a:t>inside a class, it is called a 'property'.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4160056"/>
            <a:ext cx="4055919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$name;	</a:t>
            </a:r>
            <a:endParaRPr lang="en-I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endParaRPr lang="en-I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class person</a:t>
            </a:r>
          </a:p>
        </p:txBody>
      </p:sp>
    </p:spTree>
    <p:extLst>
      <p:ext uri="{BB962C8B-B14F-4D97-AF65-F5344CB8AC3E}">
        <p14:creationId xmlns:p14="http://schemas.microsoft.com/office/powerpoint/2010/main" val="85174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Methods to the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Functions defined in a class are called methods.</a:t>
            </a:r>
          </a:p>
          <a:p>
            <a:r>
              <a:rPr lang="en-IE" dirty="0" smtClean="0"/>
              <a:t>They are defined in the same way as regular PHP functions</a:t>
            </a:r>
          </a:p>
          <a:p>
            <a:r>
              <a:rPr lang="en-IE" dirty="0" smtClean="0"/>
              <a:t>In our example we will add ‘getter’ and ‘setter’ functions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671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8266</TotalTime>
  <Words>1193</Words>
  <Application>Microsoft Office PowerPoint</Application>
  <PresentationFormat>On-screen Show (4:3)</PresentationFormat>
  <Paragraphs>179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Georgia</vt:lpstr>
      <vt:lpstr>Times New Roman</vt:lpstr>
      <vt:lpstr>Wingdings</vt:lpstr>
      <vt:lpstr>Wingdings 2</vt:lpstr>
      <vt:lpstr>Civic</vt:lpstr>
      <vt:lpstr>Data Driven Applications </vt:lpstr>
      <vt:lpstr>Learning Outcomes</vt:lpstr>
      <vt:lpstr>Setup</vt:lpstr>
      <vt:lpstr>Configure NETBEANS project Properties</vt:lpstr>
      <vt:lpstr>Project structure</vt:lpstr>
      <vt:lpstr>OO PHP</vt:lpstr>
      <vt:lpstr>Creating a class</vt:lpstr>
      <vt:lpstr>Add properties to the class</vt:lpstr>
      <vt:lpstr>Add Methods to the class</vt:lpstr>
      <vt:lpstr>Add Methods to the class</vt:lpstr>
      <vt:lpstr>The '$this' variable</vt:lpstr>
      <vt:lpstr>Include the class library in the main script</vt:lpstr>
      <vt:lpstr>Instantiate the object</vt:lpstr>
      <vt:lpstr>The ARROW operator</vt:lpstr>
      <vt:lpstr>Set an object’s properties</vt:lpstr>
      <vt:lpstr>Access an objects properties</vt:lpstr>
      <vt:lpstr>Don’t Directly access properties </vt:lpstr>
      <vt:lpstr>Constructors</vt:lpstr>
      <vt:lpstr>Constructors</vt:lpstr>
      <vt:lpstr>Restricting Access to properties and methods</vt:lpstr>
      <vt:lpstr>Access Modifiers - properties</vt:lpstr>
      <vt:lpstr>Access Modifiers - methods</vt:lpstr>
      <vt:lpstr>Inheritance</vt:lpstr>
      <vt:lpstr>Employee class</vt:lpstr>
      <vt:lpstr>Use the employee class</vt:lpstr>
      <vt:lpstr>Persistence</vt:lpstr>
      <vt:lpstr>Reloading objects from persistent storage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125</cp:revision>
  <dcterms:created xsi:type="dcterms:W3CDTF">1601-01-01T00:00:00Z</dcterms:created>
  <dcterms:modified xsi:type="dcterms:W3CDTF">2018-02-01T09:49:04Z</dcterms:modified>
</cp:coreProperties>
</file>