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0" r:id="rId7"/>
    <p:sldId id="305" r:id="rId8"/>
    <p:sldId id="303" r:id="rId9"/>
    <p:sldId id="304" r:id="rId10"/>
    <p:sldId id="307"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2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249" autoAdjust="0"/>
  </p:normalViewPr>
  <p:slideViewPr>
    <p:cSldViewPr snapToGrid="0">
      <p:cViewPr>
        <p:scale>
          <a:sx n="75" d="100"/>
          <a:sy n="75" d="100"/>
        </p:scale>
        <p:origin x="408" y="-3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www.bestplaces.net/city/iowa/ames"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rive.google.com/file/d/1rhv-ButSuqcScUmLIQRzTw5Bm9ZuT07v/view?usp=shari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file/d/1rhv-ButSuqcScUmLIQRzTw5Bm9ZuT07v/view?usp=sharing"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Predictive Analysis Project on </a:t>
            </a:r>
            <a:br>
              <a:rPr lang="en-US" sz="4400" dirty="0">
                <a:solidFill>
                  <a:schemeClr val="tx1"/>
                </a:solidFill>
              </a:rPr>
            </a:br>
            <a:r>
              <a:rPr lang="en-US" sz="4400" dirty="0">
                <a:solidFill>
                  <a:schemeClr val="tx1"/>
                </a:solidFill>
              </a:rPr>
              <a:t>Ames, Iowa Real Estate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cap="none" dirty="0">
                <a:latin typeface="Bookman Old Style" panose="02050604050505020204" pitchFamily="18" charset="0"/>
              </a:rPr>
              <a:t>Tabitha Hagen</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8E9234-3E41-8010-BEAD-42C3A878B32C}"/>
              </a:ext>
            </a:extLst>
          </p:cNvPr>
          <p:cNvSpPr>
            <a:spLocks noGrp="1"/>
          </p:cNvSpPr>
          <p:nvPr>
            <p:ph type="title"/>
          </p:nvPr>
        </p:nvSpPr>
        <p:spPr/>
        <p:txBody>
          <a:bodyPr>
            <a:noAutofit/>
          </a:bodyPr>
          <a:lstStyle/>
          <a:p>
            <a:r>
              <a:rPr lang="en-US" sz="4000" b="1" dirty="0"/>
              <a:t>Residential Home Sales in Ames, Iowa</a:t>
            </a:r>
          </a:p>
        </p:txBody>
      </p:sp>
      <p:sp>
        <p:nvSpPr>
          <p:cNvPr id="5" name="Content Placeholder 4">
            <a:extLst>
              <a:ext uri="{FF2B5EF4-FFF2-40B4-BE49-F238E27FC236}">
                <a16:creationId xmlns:a16="http://schemas.microsoft.com/office/drawing/2014/main" id="{8FE46994-9D35-69F3-D083-4DE78D1AB1F8}"/>
              </a:ext>
            </a:extLst>
          </p:cNvPr>
          <p:cNvSpPr>
            <a:spLocks noGrp="1"/>
          </p:cNvSpPr>
          <p:nvPr>
            <p:ph idx="1"/>
          </p:nvPr>
        </p:nvSpPr>
        <p:spPr>
          <a:xfrm>
            <a:off x="5579164" y="829241"/>
            <a:ext cx="5516615" cy="4914860"/>
          </a:xfrm>
        </p:spPr>
        <p:txBody>
          <a:bodyPr>
            <a:normAutofit/>
          </a:bodyPr>
          <a:lstStyle/>
          <a:p>
            <a:pPr algn="just"/>
            <a:r>
              <a:rPr lang="en-US" sz="2800" dirty="0"/>
              <a:t>The data set contains many explanatory variables on the quality and quantity of physical attributes of residential homes in Iowa sold between 2006 and 2010. Most of the variables describe information a typical home buyer would like to know about a property (square footage, number of bedrooms and bathrooms, size of lot, etc.).</a:t>
            </a:r>
          </a:p>
        </p:txBody>
      </p:sp>
      <p:pic>
        <p:nvPicPr>
          <p:cNvPr id="1028" name="Picture 4" descr="Borrowed from &#10;&quot;Best Places to Live in Ames, Iowa &quot;&#10;https://www.bestplaces.net/city/iowa/ames">
            <a:hlinkClick r:id="rId2"/>
            <a:extLst>
              <a:ext uri="{FF2B5EF4-FFF2-40B4-BE49-F238E27FC236}">
                <a16:creationId xmlns:a16="http://schemas.microsoft.com/office/drawing/2014/main" id="{B1D663BB-50EC-C9FE-A705-4B6EBA731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59" y="3149067"/>
            <a:ext cx="3298980" cy="329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ctr"/>
            <a:r>
              <a:rPr lang="en-US" b="1" dirty="0"/>
              <a:t>Description of the 81 Variables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620073789"/>
              </p:ext>
            </p:extLst>
          </p:nvPr>
        </p:nvGraphicFramePr>
        <p:xfrm>
          <a:off x="1096963" y="1908313"/>
          <a:ext cx="10058400" cy="4601734"/>
        </p:xfrm>
        <a:graphic>
          <a:graphicData uri="http://schemas.openxmlformats.org/drawingml/2006/table">
            <a:tbl>
              <a:tblPr firstRow="1" bandRow="1">
                <a:noFill/>
                <a:tableStyleId>{3B4B98B0-60AC-42C2-AFA5-B58CD77FA1E5}</a:tableStyleId>
              </a:tblPr>
              <a:tblGrid>
                <a:gridCol w="2011680">
                  <a:extLst>
                    <a:ext uri="{9D8B030D-6E8A-4147-A177-3AD203B41FA5}">
                      <a16:colId xmlns:a16="http://schemas.microsoft.com/office/drawing/2014/main" val="2981917977"/>
                    </a:ext>
                  </a:extLst>
                </a:gridCol>
                <a:gridCol w="2011680">
                  <a:extLst>
                    <a:ext uri="{9D8B030D-6E8A-4147-A177-3AD203B41FA5}">
                      <a16:colId xmlns:a16="http://schemas.microsoft.com/office/drawing/2014/main" val="716477769"/>
                    </a:ext>
                  </a:extLst>
                </a:gridCol>
                <a:gridCol w="2011680">
                  <a:extLst>
                    <a:ext uri="{9D8B030D-6E8A-4147-A177-3AD203B41FA5}">
                      <a16:colId xmlns:a16="http://schemas.microsoft.com/office/drawing/2014/main" val="945233394"/>
                    </a:ext>
                  </a:extLst>
                </a:gridCol>
                <a:gridCol w="2011680">
                  <a:extLst>
                    <a:ext uri="{9D8B030D-6E8A-4147-A177-3AD203B41FA5}">
                      <a16:colId xmlns:a16="http://schemas.microsoft.com/office/drawing/2014/main" val="2572263168"/>
                    </a:ext>
                  </a:extLst>
                </a:gridCol>
                <a:gridCol w="2011680">
                  <a:extLst>
                    <a:ext uri="{9D8B030D-6E8A-4147-A177-3AD203B41FA5}">
                      <a16:colId xmlns:a16="http://schemas.microsoft.com/office/drawing/2014/main" val="1765783061"/>
                    </a:ext>
                  </a:extLst>
                </a:gridCol>
              </a:tblGrid>
              <a:tr h="0">
                <a:tc gridSpan="3">
                  <a:txBody>
                    <a:bodyPr/>
                    <a:lstStyle/>
                    <a:p>
                      <a:pPr algn="ctr"/>
                      <a:r>
                        <a:rPr lang="en-US" sz="2000" b="1" cap="all" spc="150" dirty="0">
                          <a:solidFill>
                            <a:schemeClr val="tx1">
                              <a:lumMod val="75000"/>
                              <a:lumOff val="25000"/>
                            </a:schemeClr>
                          </a:solidFill>
                        </a:rPr>
                        <a:t>Character variables</a:t>
                      </a:r>
                    </a:p>
                  </a:txBody>
                  <a:tcPr marL="151061" marR="151061" marT="151061" marB="151061">
                    <a:lnL w="12700" cmpd="sng">
                      <a:noFill/>
                    </a:lnL>
                    <a:lnR w="12700" cmpd="sng">
                      <a:noFill/>
                    </a:lnR>
                    <a:lnT w="12700" cmpd="sng">
                      <a:noFill/>
                    </a:lnT>
                    <a:lnB w="38100" cmpd="sng">
                      <a:noFill/>
                    </a:lnB>
                    <a:solidFill>
                      <a:schemeClr val="accent1"/>
                    </a:solidFill>
                  </a:tcPr>
                </a:tc>
                <a:tc hMerge="1">
                  <a:txBody>
                    <a:bodyPr/>
                    <a:lstStyle/>
                    <a:p>
                      <a:endParaRPr lang="en-US"/>
                    </a:p>
                  </a:txBody>
                  <a:tcPr/>
                </a:tc>
                <a:tc hMerge="1">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gridSpan="2">
                  <a:txBody>
                    <a:bodyPr/>
                    <a:lstStyle/>
                    <a:p>
                      <a:pPr algn="ctr"/>
                      <a:r>
                        <a:rPr lang="en-US" sz="2000" b="1" cap="all" spc="150" dirty="0">
                          <a:solidFill>
                            <a:schemeClr val="tx1">
                              <a:lumMod val="75000"/>
                              <a:lumOff val="25000"/>
                            </a:schemeClr>
                          </a:solidFill>
                        </a:rPr>
                        <a:t>Numeric Variables</a:t>
                      </a:r>
                    </a:p>
                  </a:txBody>
                  <a:tcPr marL="151061" marR="151061" marT="151061" marB="151061">
                    <a:lnL w="12700" cmpd="sng">
                      <a:noFill/>
                    </a:lnL>
                    <a:lnR w="12700" cmpd="sng">
                      <a:noFill/>
                    </a:lnR>
                    <a:lnT w="12700" cmpd="sng">
                      <a:noFill/>
                    </a:lnT>
                    <a:lnB w="38100" cmpd="sng">
                      <a:noFill/>
                    </a:lnB>
                    <a:solidFill>
                      <a:schemeClr val="accent1"/>
                    </a:solidFill>
                  </a:tcPr>
                </a:tc>
                <a:tc hMerge="1">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32935">
                <a:tc>
                  <a:txBody>
                    <a:bodyPr/>
                    <a:lstStyle/>
                    <a:p>
                      <a:r>
                        <a:rPr lang="en-US" sz="1200" cap="none" spc="0" dirty="0" err="1">
                          <a:solidFill>
                            <a:schemeClr val="tx1"/>
                          </a:solidFill>
                        </a:rPr>
                        <a:t>MS_SubClass</a:t>
                      </a:r>
                      <a:endParaRPr lang="en-US" sz="1200" cap="none" spc="0" dirty="0">
                        <a:solidFill>
                          <a:schemeClr val="tx1"/>
                        </a:solidFill>
                      </a:endParaRPr>
                    </a:p>
                    <a:p>
                      <a:r>
                        <a:rPr lang="en-US" sz="1200" cap="none" spc="0" dirty="0" err="1">
                          <a:solidFill>
                            <a:schemeClr val="tx1"/>
                          </a:solidFill>
                        </a:rPr>
                        <a:t>MS_Zoning</a:t>
                      </a:r>
                      <a:endParaRPr lang="en-US" sz="1200" cap="none" spc="0" dirty="0">
                        <a:solidFill>
                          <a:schemeClr val="tx1"/>
                        </a:solidFill>
                      </a:endParaRPr>
                    </a:p>
                    <a:p>
                      <a:r>
                        <a:rPr lang="en-US" sz="1200" cap="none" spc="0" dirty="0">
                          <a:solidFill>
                            <a:schemeClr val="tx1"/>
                          </a:solidFill>
                        </a:rPr>
                        <a:t>Street</a:t>
                      </a:r>
                    </a:p>
                    <a:p>
                      <a:r>
                        <a:rPr lang="en-US" sz="1200" cap="none" spc="0" dirty="0">
                          <a:solidFill>
                            <a:schemeClr val="tx1"/>
                          </a:solidFill>
                        </a:rPr>
                        <a:t>Alley</a:t>
                      </a:r>
                    </a:p>
                    <a:p>
                      <a:r>
                        <a:rPr lang="en-US" sz="1200" cap="none" spc="0" dirty="0" err="1">
                          <a:solidFill>
                            <a:schemeClr val="tx1"/>
                          </a:solidFill>
                        </a:rPr>
                        <a:t>Lot_Shape</a:t>
                      </a:r>
                      <a:endParaRPr lang="en-US" sz="12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200" cap="none" spc="0" dirty="0" err="1">
                          <a:solidFill>
                            <a:schemeClr val="tx1"/>
                          </a:solidFill>
                        </a:rPr>
                        <a:t>Roof_Style</a:t>
                      </a:r>
                      <a:endParaRPr lang="en-US" sz="1200" cap="none" spc="0" dirty="0">
                        <a:solidFill>
                          <a:schemeClr val="tx1"/>
                        </a:solidFill>
                      </a:endParaRPr>
                    </a:p>
                    <a:p>
                      <a:r>
                        <a:rPr lang="en-US" sz="1200" cap="none" spc="0" dirty="0" err="1">
                          <a:solidFill>
                            <a:schemeClr val="tx1"/>
                          </a:solidFill>
                        </a:rPr>
                        <a:t>Roof_Matl</a:t>
                      </a:r>
                      <a:endParaRPr lang="en-US" sz="1200" cap="none" spc="0" dirty="0">
                        <a:solidFill>
                          <a:schemeClr val="tx1"/>
                        </a:solidFill>
                      </a:endParaRPr>
                    </a:p>
                    <a:p>
                      <a:r>
                        <a:rPr lang="en-US" sz="1200" cap="none" spc="0" dirty="0">
                          <a:solidFill>
                            <a:schemeClr val="tx1"/>
                          </a:solidFill>
                        </a:rPr>
                        <a:t>Exterior_1</a:t>
                      </a:r>
                      <a:r>
                        <a:rPr lang="en-US" sz="1200" cap="none" spc="0" baseline="30000" dirty="0">
                          <a:solidFill>
                            <a:schemeClr val="tx1"/>
                          </a:solidFill>
                        </a:rPr>
                        <a:t>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a:solidFill>
                            <a:schemeClr val="tx1"/>
                          </a:solidFill>
                        </a:rPr>
                        <a:t>Exterior_2</a:t>
                      </a:r>
                      <a:r>
                        <a:rPr lang="en-US" sz="1200" cap="none" spc="0" baseline="30000" dirty="0">
                          <a:solidFill>
                            <a:schemeClr val="tx1"/>
                          </a:solidFill>
                        </a:rPr>
                        <a:t>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Mas_Vnr_Type</a:t>
                      </a:r>
                      <a:endParaRPr lang="en-US" sz="12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200" cap="none" spc="0" dirty="0">
                          <a:solidFill>
                            <a:schemeClr val="tx1"/>
                          </a:solidFill>
                        </a:rPr>
                        <a:t>Electrical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Kitchen_Qual</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a:solidFill>
                            <a:schemeClr val="tx1"/>
                          </a:solidFill>
                        </a:rPr>
                        <a:t>Functional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Fireplace_Qu</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Garage_Type</a:t>
                      </a:r>
                      <a:endParaRPr lang="en-US" sz="12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Lot_Frontage</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Lot_Area</a:t>
                      </a:r>
                      <a:endParaRPr lang="en-US" sz="1150" cap="none" spc="0" dirty="0">
                        <a:solidFill>
                          <a:schemeClr val="tx1"/>
                        </a:solidFill>
                      </a:endParaRPr>
                    </a:p>
                    <a:p>
                      <a:r>
                        <a:rPr lang="en-US" sz="1150" cap="none" spc="0" dirty="0" err="1">
                          <a:solidFill>
                            <a:schemeClr val="tx1"/>
                          </a:solidFill>
                        </a:rPr>
                        <a:t>Year_Built</a:t>
                      </a:r>
                      <a:endParaRPr lang="en-US" sz="1150" cap="none" spc="0" dirty="0">
                        <a:solidFill>
                          <a:schemeClr val="tx1"/>
                        </a:solidFill>
                      </a:endParaRPr>
                    </a:p>
                    <a:p>
                      <a:r>
                        <a:rPr lang="en-US" sz="1150" cap="none" spc="0" dirty="0" err="1">
                          <a:solidFill>
                            <a:schemeClr val="tx1"/>
                          </a:solidFill>
                        </a:rPr>
                        <a:t>Year_Remod_Add</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Mas_Vnr_Area</a:t>
                      </a:r>
                      <a:endParaRPr lang="en-US" sz="115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Bedroom_AbvGr</a:t>
                      </a:r>
                      <a:endParaRPr lang="en-US" sz="1150" cap="none" spc="0" dirty="0">
                        <a:solidFill>
                          <a:schemeClr val="tx1"/>
                        </a:solidFill>
                      </a:endParaRPr>
                    </a:p>
                    <a:p>
                      <a:r>
                        <a:rPr lang="en-US" sz="1150" cap="none" spc="0" dirty="0" err="1">
                          <a:solidFill>
                            <a:schemeClr val="tx1"/>
                          </a:solidFill>
                        </a:rPr>
                        <a:t>Kitchen_AbvGr</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TotRms_AbvGrd</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a:solidFill>
                            <a:schemeClr val="tx1"/>
                          </a:solidFill>
                        </a:rPr>
                        <a:t>Fireplaces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Garage_Cars</a:t>
                      </a:r>
                      <a:endParaRPr lang="en-US" sz="115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040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Land_Contour</a:t>
                      </a:r>
                      <a:endParaRPr lang="en-US" sz="1200" cap="none" spc="0" dirty="0">
                        <a:solidFill>
                          <a:schemeClr val="tx1"/>
                        </a:solidFill>
                      </a:endParaRPr>
                    </a:p>
                    <a:p>
                      <a:r>
                        <a:rPr lang="en-US" sz="1200" cap="none" spc="0" dirty="0" err="1">
                          <a:solidFill>
                            <a:schemeClr val="tx1"/>
                          </a:solidFill>
                        </a:rPr>
                        <a:t>Utiities</a:t>
                      </a:r>
                      <a:endParaRPr lang="en-US" sz="1200" cap="none" spc="0" dirty="0">
                        <a:solidFill>
                          <a:schemeClr val="tx1"/>
                        </a:solidFill>
                      </a:endParaRPr>
                    </a:p>
                    <a:p>
                      <a:r>
                        <a:rPr lang="en-US" sz="1200" cap="none" spc="0" dirty="0" err="1">
                          <a:solidFill>
                            <a:schemeClr val="tx1"/>
                          </a:solidFill>
                        </a:rPr>
                        <a:t>Lot_config</a:t>
                      </a:r>
                      <a:endParaRPr lang="en-US" sz="1200" cap="none" spc="0" dirty="0">
                        <a:solidFill>
                          <a:schemeClr val="tx1"/>
                        </a:solidFill>
                      </a:endParaRPr>
                    </a:p>
                    <a:p>
                      <a:r>
                        <a:rPr lang="en-US" sz="1200" cap="none" spc="0" dirty="0" err="1">
                          <a:solidFill>
                            <a:schemeClr val="tx1"/>
                          </a:solidFill>
                        </a:rPr>
                        <a:t>Land_Slope</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a:solidFill>
                            <a:schemeClr val="tx1"/>
                          </a:solidFill>
                        </a:rPr>
                        <a:t>Neighborhood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a:solidFill>
                            <a:schemeClr val="tx1"/>
                          </a:solidFill>
                        </a:rPr>
                        <a:t>Condition_1</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Exter_Qual</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Exter_Cond</a:t>
                      </a:r>
                      <a:endParaRPr lang="en-US" sz="1200" cap="none" spc="0" dirty="0">
                        <a:solidFill>
                          <a:schemeClr val="tx1"/>
                        </a:solidFill>
                      </a:endParaRPr>
                    </a:p>
                    <a:p>
                      <a:r>
                        <a:rPr lang="en-US" sz="1200" cap="none" spc="0" dirty="0">
                          <a:solidFill>
                            <a:schemeClr val="tx1"/>
                          </a:solidFill>
                        </a:rPr>
                        <a:t>Foundation</a:t>
                      </a:r>
                    </a:p>
                    <a:p>
                      <a:r>
                        <a:rPr lang="en-US" sz="1200" cap="none" spc="0" dirty="0" err="1">
                          <a:solidFill>
                            <a:schemeClr val="tx1"/>
                          </a:solidFill>
                        </a:rPr>
                        <a:t>Bsmt_Qual</a:t>
                      </a:r>
                      <a:endParaRPr lang="en-US" sz="1200" cap="none" spc="0" dirty="0">
                        <a:solidFill>
                          <a:schemeClr val="tx1"/>
                        </a:solidFill>
                      </a:endParaRPr>
                    </a:p>
                    <a:p>
                      <a:r>
                        <a:rPr lang="en-US" sz="1200" cap="none" spc="0" dirty="0" err="1">
                          <a:solidFill>
                            <a:schemeClr val="tx1"/>
                          </a:solidFill>
                        </a:rPr>
                        <a:t>Bsmt_Cond</a:t>
                      </a:r>
                      <a:endParaRPr lang="en-US" sz="1200" cap="none" spc="0" dirty="0">
                        <a:solidFill>
                          <a:schemeClr val="tx1"/>
                        </a:solidFill>
                      </a:endParaRPr>
                    </a:p>
                    <a:p>
                      <a:r>
                        <a:rPr lang="en-US" sz="1200" cap="none" spc="0" dirty="0" err="1">
                          <a:solidFill>
                            <a:schemeClr val="tx1"/>
                          </a:solidFill>
                        </a:rPr>
                        <a:t>Bsmt_Exposure</a:t>
                      </a:r>
                      <a:endParaRPr lang="en-US" sz="12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Garage_Finish</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Garage_Qual</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Garage_Cond</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Paved_Drive</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Pool_QC</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a:solidFill>
                            <a:schemeClr val="tx1"/>
                          </a:solidFill>
                        </a:rPr>
                        <a:t>Fence</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a:solidFill>
                            <a:schemeClr val="tx1"/>
                          </a:solidFill>
                        </a:rPr>
                        <a:t>BsmtFinSF_1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a:solidFill>
                            <a:schemeClr val="tx1"/>
                          </a:solidFill>
                        </a:rPr>
                        <a:t>BsmtFinSF_2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Bsmt_Unf_SF</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Total_Bsmt_SF</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First_Flr_SF</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Second_Flr_SF</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Low_Qual_Fin_SF</a:t>
                      </a:r>
                      <a:endParaRPr lang="en-US" sz="115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Garage_Area</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Wood_Deck_SF</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Open_Porch_SF</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Enclosed_Porch</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a:solidFill>
                            <a:schemeClr val="tx1"/>
                          </a:solidFill>
                        </a:rPr>
                        <a:t>Three-</a:t>
                      </a:r>
                      <a:r>
                        <a:rPr lang="en-US" sz="1150" cap="none" spc="0" dirty="0" err="1">
                          <a:solidFill>
                            <a:schemeClr val="tx1"/>
                          </a:solidFill>
                        </a:rPr>
                        <a:t>season_porch</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Screen_Porch</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Pool_Area</a:t>
                      </a:r>
                      <a:endParaRPr lang="en-US" sz="115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1232935">
                <a:tc>
                  <a:txBody>
                    <a:bodyPr/>
                    <a:lstStyle/>
                    <a:p>
                      <a:r>
                        <a:rPr lang="en-US" sz="1200" cap="none" spc="0" dirty="0">
                          <a:solidFill>
                            <a:schemeClr val="tx1"/>
                          </a:solidFill>
                        </a:rPr>
                        <a:t>Condition_2</a:t>
                      </a:r>
                    </a:p>
                    <a:p>
                      <a:r>
                        <a:rPr lang="en-US" sz="1200" cap="none" spc="0" dirty="0" err="1">
                          <a:solidFill>
                            <a:schemeClr val="tx1"/>
                          </a:solidFill>
                        </a:rPr>
                        <a:t>Bldg_Type</a:t>
                      </a:r>
                      <a:endParaRPr lang="en-US" sz="1200" cap="none" spc="0" dirty="0">
                        <a:solidFill>
                          <a:schemeClr val="tx1"/>
                        </a:solidFill>
                      </a:endParaRPr>
                    </a:p>
                    <a:p>
                      <a:r>
                        <a:rPr lang="en-US" sz="1200" cap="none" spc="0" dirty="0" err="1">
                          <a:solidFill>
                            <a:schemeClr val="tx1"/>
                          </a:solidFill>
                        </a:rPr>
                        <a:t>House_Style</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Overall_Qual</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Overall_Cond</a:t>
                      </a:r>
                      <a:endParaRPr lang="en-US" sz="12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200" cap="none" spc="0" dirty="0">
                          <a:solidFill>
                            <a:schemeClr val="tx1"/>
                          </a:solidFill>
                        </a:rPr>
                        <a:t>BsmtFin_Type_1</a:t>
                      </a:r>
                    </a:p>
                    <a:p>
                      <a:r>
                        <a:rPr lang="en-US" sz="1200" cap="none" spc="0" dirty="0">
                          <a:solidFill>
                            <a:schemeClr val="tx1"/>
                          </a:solidFill>
                        </a:rPr>
                        <a:t>BsmtFin_Type2</a:t>
                      </a:r>
                    </a:p>
                    <a:p>
                      <a:r>
                        <a:rPr lang="en-US" sz="1200" cap="none" spc="0" dirty="0">
                          <a:solidFill>
                            <a:schemeClr val="tx1"/>
                          </a:solidFill>
                        </a:rPr>
                        <a:t>Heating</a:t>
                      </a:r>
                    </a:p>
                    <a:p>
                      <a:r>
                        <a:rPr lang="en-US" sz="1200" cap="none" spc="0" dirty="0" err="1">
                          <a:solidFill>
                            <a:schemeClr val="tx1"/>
                          </a:solidFill>
                        </a:rPr>
                        <a:t>Heating_QC</a:t>
                      </a:r>
                      <a:endParaRPr lang="en-US" sz="1200" cap="none" spc="0" dirty="0">
                        <a:solidFill>
                          <a:schemeClr val="tx1"/>
                        </a:solidFill>
                      </a:endParaRPr>
                    </a:p>
                    <a:p>
                      <a:r>
                        <a:rPr lang="en-US" sz="1200" cap="none" spc="0" dirty="0" err="1">
                          <a:solidFill>
                            <a:schemeClr val="tx1"/>
                          </a:solidFill>
                        </a:rPr>
                        <a:t>Central_Air</a:t>
                      </a:r>
                      <a:endParaRPr lang="en-US" sz="12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Misc_Feature</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Sale_Type</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err="1">
                          <a:solidFill>
                            <a:schemeClr val="tx1"/>
                          </a:solidFill>
                        </a:rPr>
                        <a:t>Sale_Condition</a:t>
                      </a:r>
                      <a:endParaRPr lang="en-US" sz="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cap="none" spc="0" dirty="0" err="1">
                          <a:solidFill>
                            <a:schemeClr val="tx1"/>
                          </a:solidFill>
                          <a:highlight>
                            <a:srgbClr val="C0C0C0"/>
                          </a:highlight>
                        </a:rPr>
                        <a:t>Above_Median</a:t>
                      </a:r>
                      <a:endParaRPr lang="en-US" sz="1200" b="1" cap="none" spc="0" dirty="0">
                        <a:solidFill>
                          <a:schemeClr val="tx1"/>
                        </a:solidFill>
                        <a:highlight>
                          <a:srgbClr val="C0C0C0"/>
                        </a:highlight>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Gr_Liv_Area</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Bsmt_Full_Bath</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Bsmt_Half_Bath</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Full_Bath</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Half_Bath</a:t>
                      </a:r>
                      <a:endParaRPr lang="en-US" sz="115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Misc_Val</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Mo_Sold</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err="1">
                          <a:solidFill>
                            <a:schemeClr val="tx1"/>
                          </a:solidFill>
                        </a:rPr>
                        <a:t>Year_sold</a:t>
                      </a:r>
                      <a:endParaRPr lang="en-US" sz="115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a:solidFill>
                            <a:schemeClr val="tx1"/>
                          </a:solidFill>
                        </a:rPr>
                        <a:t>Longitude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cap="none" spc="0" dirty="0">
                          <a:solidFill>
                            <a:schemeClr val="tx1"/>
                          </a:solidFill>
                        </a:rPr>
                        <a:t>Latitude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3988D-6C1E-DD5D-3D10-75C24DB1F160}"/>
              </a:ext>
            </a:extLst>
          </p:cNvPr>
          <p:cNvSpPr>
            <a:spLocks noGrp="1"/>
          </p:cNvSpPr>
          <p:nvPr>
            <p:ph type="title"/>
          </p:nvPr>
        </p:nvSpPr>
        <p:spPr>
          <a:xfrm>
            <a:off x="643465" y="323556"/>
            <a:ext cx="3517567" cy="1417318"/>
          </a:xfrm>
        </p:spPr>
        <p:txBody>
          <a:bodyPr/>
          <a:lstStyle/>
          <a:p>
            <a:r>
              <a:rPr lang="en-US" b="1" dirty="0">
                <a:solidFill>
                  <a:srgbClr val="F6A21D"/>
                </a:solidFill>
              </a:rPr>
              <a:t>Cleaning &amp; Ordering Data</a:t>
            </a:r>
          </a:p>
        </p:txBody>
      </p:sp>
      <p:sp>
        <p:nvSpPr>
          <p:cNvPr id="5" name="Content Placeholder 4">
            <a:extLst>
              <a:ext uri="{FF2B5EF4-FFF2-40B4-BE49-F238E27FC236}">
                <a16:creationId xmlns:a16="http://schemas.microsoft.com/office/drawing/2014/main" id="{7540C91D-0233-864B-45C3-9A110F119E96}"/>
              </a:ext>
            </a:extLst>
          </p:cNvPr>
          <p:cNvSpPr>
            <a:spLocks noGrp="1"/>
          </p:cNvSpPr>
          <p:nvPr>
            <p:ph idx="1"/>
          </p:nvPr>
        </p:nvSpPr>
        <p:spPr>
          <a:xfrm>
            <a:off x="5101390" y="488731"/>
            <a:ext cx="6628156" cy="5914247"/>
          </a:xfrm>
        </p:spPr>
        <p:txBody>
          <a:bodyPr>
            <a:normAutofit/>
          </a:bodyPr>
          <a:lstStyle/>
          <a:p>
            <a:pPr marL="0" indent="0">
              <a:buNone/>
            </a:pPr>
            <a:r>
              <a:rPr lang="en-US" sz="3600" b="1" dirty="0">
                <a:latin typeface="+mj-lt"/>
              </a:rPr>
              <a:t>Steps taken to clean Data:</a:t>
            </a:r>
          </a:p>
          <a:p>
            <a:pPr marL="0" indent="0">
              <a:buNone/>
            </a:pPr>
            <a:endParaRPr lang="en-US" sz="3600" b="1" dirty="0">
              <a:latin typeface="+mj-lt"/>
            </a:endParaRPr>
          </a:p>
          <a:p>
            <a:pPr marL="457200" indent="-457200">
              <a:buFont typeface="+mj-lt"/>
              <a:buAutoNum type="arabicPeriod"/>
            </a:pPr>
            <a:r>
              <a:rPr lang="en-US" sz="3600" b="1" dirty="0"/>
              <a:t>Look for missing values</a:t>
            </a:r>
          </a:p>
          <a:p>
            <a:pPr marL="457200" indent="-457200">
              <a:buFont typeface="+mj-lt"/>
              <a:buAutoNum type="arabicPeriod"/>
            </a:pPr>
            <a:r>
              <a:rPr lang="en-US" sz="3600" b="1" dirty="0"/>
              <a:t>Look for Duplicates</a:t>
            </a:r>
          </a:p>
          <a:p>
            <a:pPr marL="457200" indent="-457200">
              <a:buFont typeface="+mj-lt"/>
              <a:buAutoNum type="arabicPeriod"/>
            </a:pPr>
            <a:r>
              <a:rPr lang="en-US" sz="3600" b="1" dirty="0"/>
              <a:t>Modify and Graph variables to compare to see if they can help predict Above_Median</a:t>
            </a:r>
          </a:p>
          <a:p>
            <a:pPr marL="457200" indent="-457200">
              <a:buFont typeface="+mj-lt"/>
              <a:buAutoNum type="arabicPeriod"/>
            </a:pPr>
            <a:endParaRPr lang="en-US" dirty="0"/>
          </a:p>
        </p:txBody>
      </p:sp>
      <p:sp>
        <p:nvSpPr>
          <p:cNvPr id="6" name="Text Placeholder 5">
            <a:extLst>
              <a:ext uri="{FF2B5EF4-FFF2-40B4-BE49-F238E27FC236}">
                <a16:creationId xmlns:a16="http://schemas.microsoft.com/office/drawing/2014/main" id="{A9303039-FAEE-9694-9AC8-B284B5224ED8}"/>
              </a:ext>
            </a:extLst>
          </p:cNvPr>
          <p:cNvSpPr>
            <a:spLocks noGrp="1"/>
          </p:cNvSpPr>
          <p:nvPr>
            <p:ph type="body" sz="half" idx="2"/>
          </p:nvPr>
        </p:nvSpPr>
        <p:spPr>
          <a:xfrm>
            <a:off x="0" y="1740874"/>
            <a:ext cx="4622799" cy="4662104"/>
          </a:xfrm>
        </p:spPr>
        <p:txBody>
          <a:bodyPr>
            <a:noAutofit/>
          </a:bodyPr>
          <a:lstStyle/>
          <a:p>
            <a:r>
              <a:rPr lang="en-US" sz="2200" dirty="0"/>
              <a:t>The data started with 2053 observations or rows and 81 variables.  It appeared to have already had missing values removed from the student version.</a:t>
            </a:r>
          </a:p>
          <a:p>
            <a:r>
              <a:rPr lang="en-US" sz="2200" dirty="0"/>
              <a:t>Upon examination, the data included 12 variables where ratings are varying length are used.  In future data collection, it would be better to streamline this to 1 scale which could be applicable to all 12 areas, making them easier to compare.</a:t>
            </a:r>
          </a:p>
        </p:txBody>
      </p:sp>
    </p:spTree>
    <p:extLst>
      <p:ext uri="{BB962C8B-B14F-4D97-AF65-F5344CB8AC3E}">
        <p14:creationId xmlns:p14="http://schemas.microsoft.com/office/powerpoint/2010/main" val="17664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94A88-0A26-8305-A35C-9B7A67B25AC4}"/>
              </a:ext>
            </a:extLst>
          </p:cNvPr>
          <p:cNvSpPr>
            <a:spLocks noGrp="1"/>
          </p:cNvSpPr>
          <p:nvPr>
            <p:ph type="title"/>
          </p:nvPr>
        </p:nvSpPr>
        <p:spPr/>
        <p:txBody>
          <a:bodyPr/>
          <a:lstStyle/>
          <a:p>
            <a:pPr algn="ctr"/>
            <a:r>
              <a:rPr lang="en-US" b="1" dirty="0"/>
              <a:t>Variables modified:</a:t>
            </a:r>
          </a:p>
        </p:txBody>
      </p:sp>
      <p:sp>
        <p:nvSpPr>
          <p:cNvPr id="6" name="Content Placeholder 5">
            <a:extLst>
              <a:ext uri="{FF2B5EF4-FFF2-40B4-BE49-F238E27FC236}">
                <a16:creationId xmlns:a16="http://schemas.microsoft.com/office/drawing/2014/main" id="{A82726AA-CF4B-549A-91A9-C2DC3F736FFD}"/>
              </a:ext>
            </a:extLst>
          </p:cNvPr>
          <p:cNvSpPr>
            <a:spLocks noGrp="1"/>
          </p:cNvSpPr>
          <p:nvPr>
            <p:ph sz="half" idx="2"/>
          </p:nvPr>
        </p:nvSpPr>
        <p:spPr>
          <a:xfrm>
            <a:off x="1097280" y="2821354"/>
            <a:ext cx="4639736" cy="3506875"/>
          </a:xfrm>
        </p:spPr>
        <p:txBody>
          <a:bodyPr>
            <a:noAutofit/>
          </a:bodyPr>
          <a:lstStyle/>
          <a:p>
            <a:r>
              <a:rPr lang="en-US" sz="2000" b="1" dirty="0"/>
              <a:t>The levels “</a:t>
            </a:r>
            <a:r>
              <a:rPr lang="en-US" sz="2000" b="1" dirty="0" err="1"/>
              <a:t>TwnhsE</a:t>
            </a:r>
            <a:r>
              <a:rPr lang="en-US" sz="2000" b="1" dirty="0"/>
              <a:t>” and “</a:t>
            </a:r>
            <a:r>
              <a:rPr lang="en-US" sz="2000" b="1" dirty="0" err="1"/>
              <a:t>Twnhs</a:t>
            </a:r>
            <a:r>
              <a:rPr lang="en-US" sz="2000" b="1" dirty="0"/>
              <a:t>” mean the same type of building, so they were combined.  The new levels of this variable are:</a:t>
            </a:r>
          </a:p>
          <a:p>
            <a:r>
              <a:rPr lang="en-US" sz="2000" b="1" dirty="0"/>
              <a:t>0 - One Family House</a:t>
            </a:r>
          </a:p>
          <a:p>
            <a:r>
              <a:rPr lang="en-US" sz="2000" b="1" dirty="0"/>
              <a:t>1 – Townhouse</a:t>
            </a:r>
          </a:p>
          <a:p>
            <a:r>
              <a:rPr lang="en-US" sz="2000" b="1" dirty="0"/>
              <a:t>2 – Duplex House</a:t>
            </a:r>
          </a:p>
          <a:p>
            <a:r>
              <a:rPr lang="en-US" sz="2000" b="1" dirty="0"/>
              <a:t>3 – Two Family Condo</a:t>
            </a:r>
          </a:p>
        </p:txBody>
      </p:sp>
      <p:sp>
        <p:nvSpPr>
          <p:cNvPr id="8" name="Content Placeholder 7">
            <a:extLst>
              <a:ext uri="{FF2B5EF4-FFF2-40B4-BE49-F238E27FC236}">
                <a16:creationId xmlns:a16="http://schemas.microsoft.com/office/drawing/2014/main" id="{63579378-7495-0716-12BC-DFFC8E3570ED}"/>
              </a:ext>
            </a:extLst>
          </p:cNvPr>
          <p:cNvSpPr>
            <a:spLocks noGrp="1"/>
          </p:cNvSpPr>
          <p:nvPr>
            <p:ph sz="quarter" idx="4"/>
          </p:nvPr>
        </p:nvSpPr>
        <p:spPr>
          <a:xfrm>
            <a:off x="6515944" y="2958273"/>
            <a:ext cx="4639736" cy="3369956"/>
          </a:xfrm>
        </p:spPr>
        <p:txBody>
          <a:bodyPr>
            <a:normAutofit fontScale="92500" lnSpcReduction="10000"/>
          </a:bodyPr>
          <a:lstStyle/>
          <a:p>
            <a:r>
              <a:rPr lang="en-US" sz="2200" b="1" dirty="0"/>
              <a:t>The levels “No” and “</a:t>
            </a:r>
            <a:r>
              <a:rPr lang="en-US" sz="2200" b="1" dirty="0" err="1"/>
              <a:t>No_Basement</a:t>
            </a:r>
            <a:r>
              <a:rPr lang="en-US" sz="2200" b="1" dirty="0"/>
              <a:t>” mean the same thing so they were combined.  The new levels of this variable are:</a:t>
            </a:r>
          </a:p>
          <a:p>
            <a:r>
              <a:rPr lang="en-US" sz="2200" b="1" dirty="0"/>
              <a:t>0 – No Basement</a:t>
            </a:r>
          </a:p>
          <a:p>
            <a:r>
              <a:rPr lang="en-US" sz="2200" b="1" dirty="0"/>
              <a:t>1 – Minimal</a:t>
            </a:r>
          </a:p>
          <a:p>
            <a:r>
              <a:rPr lang="en-US" sz="2200" b="1" dirty="0"/>
              <a:t>2 – Average</a:t>
            </a:r>
          </a:p>
          <a:p>
            <a:r>
              <a:rPr lang="en-US" sz="2200" b="1" dirty="0"/>
              <a:t>3 – Good</a:t>
            </a:r>
          </a:p>
          <a:p>
            <a:endParaRPr lang="en-US" dirty="0"/>
          </a:p>
        </p:txBody>
      </p:sp>
      <p:sp>
        <p:nvSpPr>
          <p:cNvPr id="9" name="TextBox 8">
            <a:extLst>
              <a:ext uri="{FF2B5EF4-FFF2-40B4-BE49-F238E27FC236}">
                <a16:creationId xmlns:a16="http://schemas.microsoft.com/office/drawing/2014/main" id="{FC84F9FD-2DE9-5217-8C56-C959D0A8C514}"/>
              </a:ext>
            </a:extLst>
          </p:cNvPr>
          <p:cNvSpPr txBox="1"/>
          <p:nvPr/>
        </p:nvSpPr>
        <p:spPr>
          <a:xfrm>
            <a:off x="1097280" y="2163150"/>
            <a:ext cx="4578777" cy="646331"/>
          </a:xfrm>
          <a:prstGeom prst="rect">
            <a:avLst/>
          </a:prstGeom>
          <a:solidFill>
            <a:schemeClr val="accent1"/>
          </a:solidFill>
        </p:spPr>
        <p:txBody>
          <a:bodyPr wrap="square" rtlCol="0">
            <a:spAutoFit/>
          </a:bodyPr>
          <a:lstStyle/>
          <a:p>
            <a:r>
              <a:rPr lang="en-US" sz="3600" b="1" dirty="0" err="1"/>
              <a:t>Bldg_Type</a:t>
            </a:r>
            <a:endParaRPr lang="en-US" sz="3600" b="1" dirty="0"/>
          </a:p>
        </p:txBody>
      </p:sp>
      <p:sp>
        <p:nvSpPr>
          <p:cNvPr id="10" name="TextBox 9">
            <a:extLst>
              <a:ext uri="{FF2B5EF4-FFF2-40B4-BE49-F238E27FC236}">
                <a16:creationId xmlns:a16="http://schemas.microsoft.com/office/drawing/2014/main" id="{79ABF95F-A168-1C1B-D5A8-1F277936D0D8}"/>
              </a:ext>
            </a:extLst>
          </p:cNvPr>
          <p:cNvSpPr txBox="1"/>
          <p:nvPr/>
        </p:nvSpPr>
        <p:spPr>
          <a:xfrm>
            <a:off x="6515943" y="2163150"/>
            <a:ext cx="4578777" cy="646331"/>
          </a:xfrm>
          <a:prstGeom prst="rect">
            <a:avLst/>
          </a:prstGeom>
          <a:solidFill>
            <a:schemeClr val="accent1"/>
          </a:solidFill>
        </p:spPr>
        <p:txBody>
          <a:bodyPr wrap="square" rtlCol="0">
            <a:spAutoFit/>
          </a:bodyPr>
          <a:lstStyle/>
          <a:p>
            <a:r>
              <a:rPr lang="en-US" sz="3600" b="1" dirty="0" err="1"/>
              <a:t>Basement_Exposure</a:t>
            </a:r>
            <a:endParaRPr lang="en-US" sz="3600" b="1" dirty="0"/>
          </a:p>
        </p:txBody>
      </p:sp>
    </p:spTree>
    <p:extLst>
      <p:ext uri="{BB962C8B-B14F-4D97-AF65-F5344CB8AC3E}">
        <p14:creationId xmlns:p14="http://schemas.microsoft.com/office/powerpoint/2010/main" val="62162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94A88-0A26-8305-A35C-9B7A67B25AC4}"/>
              </a:ext>
            </a:extLst>
          </p:cNvPr>
          <p:cNvSpPr>
            <a:spLocks noGrp="1"/>
          </p:cNvSpPr>
          <p:nvPr>
            <p:ph type="title"/>
          </p:nvPr>
        </p:nvSpPr>
        <p:spPr>
          <a:xfrm>
            <a:off x="1097280" y="286604"/>
            <a:ext cx="10058400" cy="656826"/>
          </a:xfrm>
        </p:spPr>
        <p:txBody>
          <a:bodyPr>
            <a:normAutofit fontScale="90000"/>
          </a:bodyPr>
          <a:lstStyle/>
          <a:p>
            <a:pPr algn="ctr"/>
            <a:r>
              <a:rPr lang="en-US" b="1" dirty="0"/>
              <a:t>Comparing Variables with Levels</a:t>
            </a:r>
          </a:p>
        </p:txBody>
      </p:sp>
      <p:sp>
        <p:nvSpPr>
          <p:cNvPr id="13" name="TextBox 12">
            <a:extLst>
              <a:ext uri="{FF2B5EF4-FFF2-40B4-BE49-F238E27FC236}">
                <a16:creationId xmlns:a16="http://schemas.microsoft.com/office/drawing/2014/main" id="{53E0A4DB-CC44-E3C2-D3CE-A7F2686D5809}"/>
              </a:ext>
            </a:extLst>
          </p:cNvPr>
          <p:cNvSpPr txBox="1"/>
          <p:nvPr/>
        </p:nvSpPr>
        <p:spPr>
          <a:xfrm>
            <a:off x="990601" y="5267179"/>
            <a:ext cx="10165080" cy="1200329"/>
          </a:xfrm>
          <a:prstGeom prst="rect">
            <a:avLst/>
          </a:prstGeom>
          <a:noFill/>
        </p:spPr>
        <p:txBody>
          <a:bodyPr wrap="square" rtlCol="0">
            <a:spAutoFit/>
          </a:bodyPr>
          <a:lstStyle/>
          <a:p>
            <a:pPr algn="ctr"/>
            <a:r>
              <a:rPr lang="en-US" sz="2400" dirty="0"/>
              <a:t>The Esquisse App allows quick and easy comparison of Above_Median to the other variables.  The histogram above is one example of a visualization comparing a single variable with 3 levels: “</a:t>
            </a:r>
            <a:r>
              <a:rPr lang="en-US" sz="2400" b="1" dirty="0" err="1"/>
              <a:t>Gtl</a:t>
            </a:r>
            <a:r>
              <a:rPr lang="en-US" sz="2400" dirty="0"/>
              <a:t>”, “</a:t>
            </a:r>
            <a:r>
              <a:rPr lang="en-US" sz="2400" b="1" dirty="0"/>
              <a:t>Mod</a:t>
            </a:r>
            <a:r>
              <a:rPr lang="en-US" sz="2400" dirty="0"/>
              <a:t>”, and “</a:t>
            </a:r>
            <a:r>
              <a:rPr lang="en-US" sz="2400" b="1" dirty="0" err="1"/>
              <a:t>Sev</a:t>
            </a:r>
            <a:r>
              <a:rPr lang="en-US" sz="2400" dirty="0"/>
              <a:t>”</a:t>
            </a:r>
          </a:p>
        </p:txBody>
      </p:sp>
      <p:sp>
        <p:nvSpPr>
          <p:cNvPr id="2" name="TextBox 1">
            <a:extLst>
              <a:ext uri="{FF2B5EF4-FFF2-40B4-BE49-F238E27FC236}">
                <a16:creationId xmlns:a16="http://schemas.microsoft.com/office/drawing/2014/main" id="{9FDA6FBA-9DCD-532A-F6AE-345C8F8DEF33}"/>
              </a:ext>
            </a:extLst>
          </p:cNvPr>
          <p:cNvSpPr txBox="1"/>
          <p:nvPr/>
        </p:nvSpPr>
        <p:spPr>
          <a:xfrm>
            <a:off x="0" y="6436851"/>
            <a:ext cx="12084594" cy="338554"/>
          </a:xfrm>
          <a:prstGeom prst="rect">
            <a:avLst/>
          </a:prstGeom>
          <a:noFill/>
        </p:spPr>
        <p:txBody>
          <a:bodyPr wrap="square" rtlCol="0">
            <a:spAutoFit/>
          </a:bodyPr>
          <a:lstStyle/>
          <a:p>
            <a:pPr algn="ctr"/>
            <a:r>
              <a:rPr lang="en-US" sz="1600" dirty="0">
                <a:solidFill>
                  <a:schemeClr val="bg1"/>
                </a:solidFill>
              </a:rPr>
              <a:t>The complete comparison can be found here: </a:t>
            </a:r>
            <a:r>
              <a:rPr lang="en-US" sz="1600" dirty="0">
                <a:solidFill>
                  <a:schemeClr val="bg1"/>
                </a:solidFill>
                <a:hlinkClick r:id="rId2"/>
              </a:rPr>
              <a:t>https://drive.google.com/file/d/1rhv-ButSuqcScUmLIQRzTw5Bm9ZuT07v/view?usp=sharing</a:t>
            </a:r>
            <a:endParaRPr lang="en-US" sz="1600" dirty="0">
              <a:solidFill>
                <a:schemeClr val="bg1"/>
              </a:solidFill>
            </a:endParaRPr>
          </a:p>
        </p:txBody>
      </p:sp>
      <p:pic>
        <p:nvPicPr>
          <p:cNvPr id="8" name="Picture 7">
            <a:extLst>
              <a:ext uri="{FF2B5EF4-FFF2-40B4-BE49-F238E27FC236}">
                <a16:creationId xmlns:a16="http://schemas.microsoft.com/office/drawing/2014/main" id="{DF8E30B8-BC41-57E0-031A-8CD6DC0D2849}"/>
              </a:ext>
            </a:extLst>
          </p:cNvPr>
          <p:cNvPicPr>
            <a:picLocks noChangeAspect="1"/>
          </p:cNvPicPr>
          <p:nvPr/>
        </p:nvPicPr>
        <p:blipFill>
          <a:blip r:embed="rId3"/>
          <a:stretch>
            <a:fillRect/>
          </a:stretch>
        </p:blipFill>
        <p:spPr>
          <a:xfrm>
            <a:off x="677419" y="1123226"/>
            <a:ext cx="10898121" cy="4143953"/>
          </a:xfrm>
          <a:prstGeom prst="rect">
            <a:avLst/>
          </a:prstGeom>
        </p:spPr>
      </p:pic>
    </p:spTree>
    <p:extLst>
      <p:ext uri="{BB962C8B-B14F-4D97-AF65-F5344CB8AC3E}">
        <p14:creationId xmlns:p14="http://schemas.microsoft.com/office/powerpoint/2010/main" val="327742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94A88-0A26-8305-A35C-9B7A67B25AC4}"/>
              </a:ext>
            </a:extLst>
          </p:cNvPr>
          <p:cNvSpPr>
            <a:spLocks noGrp="1"/>
          </p:cNvSpPr>
          <p:nvPr>
            <p:ph type="title"/>
          </p:nvPr>
        </p:nvSpPr>
        <p:spPr>
          <a:xfrm>
            <a:off x="1097280" y="286604"/>
            <a:ext cx="10058400" cy="656826"/>
          </a:xfrm>
        </p:spPr>
        <p:txBody>
          <a:bodyPr>
            <a:normAutofit fontScale="90000"/>
          </a:bodyPr>
          <a:lstStyle/>
          <a:p>
            <a:pPr algn="ctr"/>
            <a:r>
              <a:rPr lang="en-US" b="1" dirty="0"/>
              <a:t>Comparing Simple Variables</a:t>
            </a:r>
          </a:p>
        </p:txBody>
      </p:sp>
      <p:sp>
        <p:nvSpPr>
          <p:cNvPr id="13" name="TextBox 12">
            <a:extLst>
              <a:ext uri="{FF2B5EF4-FFF2-40B4-BE49-F238E27FC236}">
                <a16:creationId xmlns:a16="http://schemas.microsoft.com/office/drawing/2014/main" id="{53E0A4DB-CC44-E3C2-D3CE-A7F2686D5809}"/>
              </a:ext>
            </a:extLst>
          </p:cNvPr>
          <p:cNvSpPr txBox="1"/>
          <p:nvPr/>
        </p:nvSpPr>
        <p:spPr>
          <a:xfrm>
            <a:off x="1790700" y="5267179"/>
            <a:ext cx="8293100" cy="1200329"/>
          </a:xfrm>
          <a:prstGeom prst="rect">
            <a:avLst/>
          </a:prstGeom>
          <a:noFill/>
        </p:spPr>
        <p:txBody>
          <a:bodyPr wrap="square" rtlCol="0">
            <a:spAutoFit/>
          </a:bodyPr>
          <a:lstStyle/>
          <a:p>
            <a:pPr algn="ctr"/>
            <a:r>
              <a:rPr lang="en-US" sz="2400" dirty="0"/>
              <a:t>The histogram above is one example comparing two variables that showed a marked difference. This was done for each set of variables to determine the best predictors.</a:t>
            </a:r>
          </a:p>
        </p:txBody>
      </p:sp>
      <p:sp>
        <p:nvSpPr>
          <p:cNvPr id="2" name="TextBox 1">
            <a:extLst>
              <a:ext uri="{FF2B5EF4-FFF2-40B4-BE49-F238E27FC236}">
                <a16:creationId xmlns:a16="http://schemas.microsoft.com/office/drawing/2014/main" id="{9FDA6FBA-9DCD-532A-F6AE-345C8F8DEF33}"/>
              </a:ext>
            </a:extLst>
          </p:cNvPr>
          <p:cNvSpPr txBox="1"/>
          <p:nvPr/>
        </p:nvSpPr>
        <p:spPr>
          <a:xfrm>
            <a:off x="0" y="6436851"/>
            <a:ext cx="12084594" cy="338554"/>
          </a:xfrm>
          <a:prstGeom prst="rect">
            <a:avLst/>
          </a:prstGeom>
          <a:noFill/>
        </p:spPr>
        <p:txBody>
          <a:bodyPr wrap="square" rtlCol="0">
            <a:spAutoFit/>
          </a:bodyPr>
          <a:lstStyle/>
          <a:p>
            <a:pPr algn="ctr"/>
            <a:r>
              <a:rPr lang="en-US" sz="1600" dirty="0">
                <a:solidFill>
                  <a:schemeClr val="bg1"/>
                </a:solidFill>
              </a:rPr>
              <a:t>The complete comparison can be found here: </a:t>
            </a:r>
            <a:r>
              <a:rPr lang="en-US" sz="1600" dirty="0">
                <a:solidFill>
                  <a:schemeClr val="bg1"/>
                </a:solidFill>
                <a:hlinkClick r:id="rId2"/>
              </a:rPr>
              <a:t>https://drive.google.com/file/d/1rhv-ButSuqcScUmLIQRzTw5Bm9ZuT07v/view?usp=sharing</a:t>
            </a:r>
            <a:endParaRPr lang="en-US" sz="1600" dirty="0">
              <a:solidFill>
                <a:schemeClr val="bg1"/>
              </a:solidFill>
            </a:endParaRPr>
          </a:p>
        </p:txBody>
      </p:sp>
      <p:pic>
        <p:nvPicPr>
          <p:cNvPr id="6" name="Picture 5">
            <a:extLst>
              <a:ext uri="{FF2B5EF4-FFF2-40B4-BE49-F238E27FC236}">
                <a16:creationId xmlns:a16="http://schemas.microsoft.com/office/drawing/2014/main" id="{BF61FF1D-CC7D-E45C-141E-94B82754C624}"/>
              </a:ext>
            </a:extLst>
          </p:cNvPr>
          <p:cNvPicPr>
            <a:picLocks noChangeAspect="1"/>
          </p:cNvPicPr>
          <p:nvPr/>
        </p:nvPicPr>
        <p:blipFill>
          <a:blip r:embed="rId3"/>
          <a:stretch>
            <a:fillRect/>
          </a:stretch>
        </p:blipFill>
        <p:spPr>
          <a:xfrm>
            <a:off x="686244" y="1056541"/>
            <a:ext cx="10469436" cy="4210638"/>
          </a:xfrm>
          <a:prstGeom prst="rect">
            <a:avLst/>
          </a:prstGeom>
        </p:spPr>
      </p:pic>
    </p:spTree>
    <p:extLst>
      <p:ext uri="{BB962C8B-B14F-4D97-AF65-F5344CB8AC3E}">
        <p14:creationId xmlns:p14="http://schemas.microsoft.com/office/powerpoint/2010/main" val="89221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8E9234-3E41-8010-BEAD-42C3A878B32C}"/>
              </a:ext>
            </a:extLst>
          </p:cNvPr>
          <p:cNvSpPr>
            <a:spLocks noGrp="1"/>
          </p:cNvSpPr>
          <p:nvPr>
            <p:ph type="title"/>
          </p:nvPr>
        </p:nvSpPr>
        <p:spPr>
          <a:xfrm>
            <a:off x="643466" y="786383"/>
            <a:ext cx="3517567" cy="2792389"/>
          </a:xfrm>
        </p:spPr>
        <p:txBody>
          <a:bodyPr>
            <a:noAutofit/>
          </a:bodyPr>
          <a:lstStyle/>
          <a:p>
            <a:r>
              <a:rPr lang="en-US" sz="4000" b="1" dirty="0"/>
              <a:t>21 Chosen variables which may be strong predictors of</a:t>
            </a:r>
          </a:p>
        </p:txBody>
      </p:sp>
      <p:sp>
        <p:nvSpPr>
          <p:cNvPr id="5" name="Content Placeholder 4">
            <a:extLst>
              <a:ext uri="{FF2B5EF4-FFF2-40B4-BE49-F238E27FC236}">
                <a16:creationId xmlns:a16="http://schemas.microsoft.com/office/drawing/2014/main" id="{8FE46994-9D35-69F3-D083-4DE78D1AB1F8}"/>
              </a:ext>
            </a:extLst>
          </p:cNvPr>
          <p:cNvSpPr>
            <a:spLocks noGrp="1"/>
          </p:cNvSpPr>
          <p:nvPr>
            <p:ph idx="1"/>
          </p:nvPr>
        </p:nvSpPr>
        <p:spPr>
          <a:xfrm>
            <a:off x="5510342" y="479902"/>
            <a:ext cx="6148552" cy="5898196"/>
          </a:xfrm>
        </p:spPr>
        <p:txBody>
          <a:bodyPr numCol="2">
            <a:normAutofit fontScale="92500" lnSpcReduction="10000"/>
          </a:bodyPr>
          <a:lstStyle/>
          <a:p>
            <a:pPr algn="just"/>
            <a:r>
              <a:rPr lang="en-US" sz="2600" b="1" dirty="0"/>
              <a:t>Neighborhood</a:t>
            </a:r>
          </a:p>
          <a:p>
            <a:pPr algn="just"/>
            <a:r>
              <a:rPr lang="en-US" sz="2600" b="1" dirty="0" err="1"/>
              <a:t>Second_Flr_SF</a:t>
            </a:r>
            <a:endParaRPr lang="en-US" sz="2600" b="1" dirty="0"/>
          </a:p>
          <a:p>
            <a:pPr algn="just"/>
            <a:r>
              <a:rPr lang="en-US" sz="2600" b="1" dirty="0" err="1"/>
              <a:t>Overall_Qual</a:t>
            </a:r>
            <a:endParaRPr lang="en-US" sz="2600" b="1" dirty="0"/>
          </a:p>
          <a:p>
            <a:pPr algn="just"/>
            <a:r>
              <a:rPr lang="en-US" sz="2600" b="1" dirty="0" err="1"/>
              <a:t>Low_Qual_Fin_SF</a:t>
            </a:r>
            <a:endParaRPr lang="en-US" sz="2600" b="1" dirty="0"/>
          </a:p>
          <a:p>
            <a:pPr algn="just"/>
            <a:r>
              <a:rPr lang="en-US" sz="2600" b="1" dirty="0" err="1"/>
              <a:t>Mas_Vnr_Type</a:t>
            </a:r>
            <a:endParaRPr lang="en-US" sz="2600" b="1" dirty="0"/>
          </a:p>
          <a:p>
            <a:pPr algn="just"/>
            <a:r>
              <a:rPr lang="en-US" sz="2600" b="1" dirty="0" err="1"/>
              <a:t>Mas_Vnr_Area</a:t>
            </a:r>
            <a:endParaRPr lang="en-US" sz="2600" b="1" dirty="0"/>
          </a:p>
          <a:p>
            <a:pPr algn="just"/>
            <a:r>
              <a:rPr lang="en-US" sz="2600" b="1" dirty="0" err="1"/>
              <a:t>Exter_Qual</a:t>
            </a:r>
            <a:endParaRPr lang="en-US" sz="2600" b="1" dirty="0"/>
          </a:p>
          <a:p>
            <a:pPr algn="just"/>
            <a:r>
              <a:rPr lang="en-US" sz="2600" b="1" dirty="0"/>
              <a:t>Foundation</a:t>
            </a:r>
          </a:p>
          <a:p>
            <a:pPr algn="just"/>
            <a:r>
              <a:rPr lang="en-US" sz="2600" b="1" dirty="0" err="1"/>
              <a:t>Bsmt_Qual</a:t>
            </a:r>
            <a:endParaRPr lang="en-US" sz="2600" b="1" dirty="0"/>
          </a:p>
          <a:p>
            <a:pPr algn="just"/>
            <a:r>
              <a:rPr lang="en-US" sz="2600" b="1" dirty="0" err="1"/>
              <a:t>Heating_QC</a:t>
            </a:r>
            <a:endParaRPr lang="en-US" sz="2600" b="1" dirty="0"/>
          </a:p>
          <a:p>
            <a:pPr algn="just"/>
            <a:r>
              <a:rPr lang="en-US" sz="2600" b="1" dirty="0" err="1"/>
              <a:t>Half_Bath</a:t>
            </a:r>
            <a:endParaRPr lang="en-US" sz="2600" b="1" dirty="0"/>
          </a:p>
          <a:p>
            <a:pPr algn="just"/>
            <a:r>
              <a:rPr lang="en-US" sz="2600" b="1" dirty="0" err="1"/>
              <a:t>Kitchen_Qual</a:t>
            </a:r>
            <a:endParaRPr lang="en-US" sz="2600" b="1" dirty="0"/>
          </a:p>
          <a:p>
            <a:pPr algn="just"/>
            <a:r>
              <a:rPr lang="en-US" sz="2600" b="1" dirty="0"/>
              <a:t>Fireplaces</a:t>
            </a:r>
          </a:p>
          <a:p>
            <a:pPr algn="just"/>
            <a:r>
              <a:rPr lang="en-US" sz="2600" b="1" dirty="0" err="1"/>
              <a:t>Fireplace_Qu</a:t>
            </a:r>
            <a:endParaRPr lang="en-US" sz="2600" b="1" dirty="0"/>
          </a:p>
          <a:p>
            <a:pPr algn="just"/>
            <a:r>
              <a:rPr lang="en-US" sz="2600" b="1" dirty="0" err="1"/>
              <a:t>Garage_Type</a:t>
            </a:r>
            <a:endParaRPr lang="en-US" sz="2600" b="1" dirty="0"/>
          </a:p>
          <a:p>
            <a:pPr algn="just"/>
            <a:r>
              <a:rPr lang="en-US" sz="2600" b="1" dirty="0" err="1"/>
              <a:t>Garage_Finish</a:t>
            </a:r>
            <a:endParaRPr lang="en-US" sz="2600" b="1" dirty="0"/>
          </a:p>
          <a:p>
            <a:pPr algn="just"/>
            <a:r>
              <a:rPr lang="en-US" sz="2600" b="1" dirty="0" err="1"/>
              <a:t>Wood_Deck_SF</a:t>
            </a:r>
            <a:endParaRPr lang="en-US" sz="2600" b="1" dirty="0"/>
          </a:p>
          <a:p>
            <a:pPr algn="just"/>
            <a:r>
              <a:rPr lang="en-US" sz="2600" b="1" dirty="0" err="1"/>
              <a:t>Open_Porch_SF</a:t>
            </a:r>
            <a:endParaRPr lang="en-US" sz="2600" b="1" dirty="0"/>
          </a:p>
          <a:p>
            <a:pPr algn="just"/>
            <a:r>
              <a:rPr lang="en-US" sz="2600" b="1" dirty="0" err="1"/>
              <a:t>Enclosed_Porch</a:t>
            </a:r>
            <a:endParaRPr lang="en-US" sz="2600" b="1" dirty="0"/>
          </a:p>
          <a:p>
            <a:pPr algn="just"/>
            <a:r>
              <a:rPr lang="en-US" sz="2600" b="1" dirty="0" err="1"/>
              <a:t>Screen_Porch</a:t>
            </a:r>
            <a:endParaRPr lang="en-US" sz="2600" b="1" dirty="0"/>
          </a:p>
          <a:p>
            <a:pPr algn="just"/>
            <a:r>
              <a:rPr lang="en-US" sz="2600" b="1" dirty="0" err="1"/>
              <a:t>Lot_Shape</a:t>
            </a:r>
            <a:endParaRPr lang="en-US" sz="2600" b="1" dirty="0"/>
          </a:p>
          <a:p>
            <a:pPr algn="just"/>
            <a:endParaRPr lang="en-US" sz="2800" dirty="0"/>
          </a:p>
        </p:txBody>
      </p:sp>
      <p:sp>
        <p:nvSpPr>
          <p:cNvPr id="2" name="Title 3">
            <a:extLst>
              <a:ext uri="{FF2B5EF4-FFF2-40B4-BE49-F238E27FC236}">
                <a16:creationId xmlns:a16="http://schemas.microsoft.com/office/drawing/2014/main" id="{385D23F9-798C-7E4F-966C-E5D49079DEF9}"/>
              </a:ext>
            </a:extLst>
          </p:cNvPr>
          <p:cNvSpPr txBox="1">
            <a:spLocks/>
          </p:cNvSpPr>
          <p:nvPr/>
        </p:nvSpPr>
        <p:spPr>
          <a:xfrm>
            <a:off x="533106" y="3429000"/>
            <a:ext cx="3627927" cy="8552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b="1" dirty="0">
                <a:solidFill>
                  <a:srgbClr val="F6A21D"/>
                </a:solidFill>
              </a:rPr>
              <a:t>Above_Median</a:t>
            </a:r>
          </a:p>
        </p:txBody>
      </p:sp>
      <p:sp>
        <p:nvSpPr>
          <p:cNvPr id="7" name="Title 3">
            <a:extLst>
              <a:ext uri="{FF2B5EF4-FFF2-40B4-BE49-F238E27FC236}">
                <a16:creationId xmlns:a16="http://schemas.microsoft.com/office/drawing/2014/main" id="{FC882A11-54F9-4D3F-6A53-DF3B357F2B8F}"/>
              </a:ext>
            </a:extLst>
          </p:cNvPr>
          <p:cNvSpPr txBox="1">
            <a:spLocks/>
          </p:cNvSpPr>
          <p:nvPr/>
        </p:nvSpPr>
        <p:spPr>
          <a:xfrm>
            <a:off x="952990" y="4530615"/>
            <a:ext cx="2588465" cy="1690774"/>
          </a:xfrm>
          <a:prstGeom prst="rect">
            <a:avLst/>
          </a:prstGeom>
          <a:solidFill>
            <a:srgbClr val="F6A21D"/>
          </a:solidFill>
        </p:spPr>
        <p:txBody>
          <a:bodyPr vert="horz" lIns="91440" tIns="45720" rIns="91440" bIns="45720" rtlCol="0" anchor="b">
            <a:no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algn="ctr"/>
            <a:r>
              <a:rPr lang="en-US" sz="2800" b="1" dirty="0">
                <a:solidFill>
                  <a:schemeClr val="tx1"/>
                </a:solidFill>
              </a:rPr>
              <a:t>Next Steps: </a:t>
            </a:r>
          </a:p>
          <a:p>
            <a:pPr algn="ctr"/>
            <a:r>
              <a:rPr lang="en-US" sz="2800" b="1" dirty="0">
                <a:solidFill>
                  <a:schemeClr val="tx1"/>
                </a:solidFill>
              </a:rPr>
              <a:t>test the variables using models</a:t>
            </a:r>
          </a:p>
        </p:txBody>
      </p:sp>
    </p:spTree>
    <p:extLst>
      <p:ext uri="{BB962C8B-B14F-4D97-AF65-F5344CB8AC3E}">
        <p14:creationId xmlns:p14="http://schemas.microsoft.com/office/powerpoint/2010/main" val="41651890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{74EB53BF-F554-46B1-BAF9-D94234E81022}tf22712842_win32</Template>
  <TotalTime>3419</TotalTime>
  <Words>762</Words>
  <Application>Microsoft Office PowerPoint</Application>
  <PresentationFormat>Widescreen</PresentationFormat>
  <Paragraphs>140</Paragraphs>
  <Slides>8</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1_RetrospectVTI</vt:lpstr>
      <vt:lpstr>Predictive Analysis Project on  Ames, Iowa Real Estate</vt:lpstr>
      <vt:lpstr>Residential Home Sales in Ames, Iowa</vt:lpstr>
      <vt:lpstr>Description of the 81 Variables</vt:lpstr>
      <vt:lpstr>Cleaning &amp; Ordering Data</vt:lpstr>
      <vt:lpstr>Variables modified:</vt:lpstr>
      <vt:lpstr>Comparing Variables with Levels</vt:lpstr>
      <vt:lpstr>Comparing Simple Variables</vt:lpstr>
      <vt:lpstr>21 Chosen variables which may be strong predictors 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Hagen, Tabitha Lynn</dc:creator>
  <cp:lastModifiedBy>Hagen, Tabitha Lynn</cp:lastModifiedBy>
  <cp:revision>15</cp:revision>
  <dcterms:created xsi:type="dcterms:W3CDTF">2022-10-06T14:39:45Z</dcterms:created>
  <dcterms:modified xsi:type="dcterms:W3CDTF">2022-10-12T19:52:16Z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