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6" r:id="rId6"/>
    <p:sldId id="311" r:id="rId7"/>
    <p:sldId id="302" r:id="rId8"/>
    <p:sldId id="307" r:id="rId9"/>
    <p:sldId id="312" r:id="rId10"/>
    <p:sldId id="30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A21D"/>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47" autoAdjust="0"/>
    <p:restoredTop sz="93686" autoAdjust="0"/>
  </p:normalViewPr>
  <p:slideViewPr>
    <p:cSldViewPr snapToGrid="0">
      <p:cViewPr varScale="1">
        <p:scale>
          <a:sx n="65" d="100"/>
          <a:sy n="65" d="100"/>
        </p:scale>
        <p:origin x="810"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hyperlink" Target="https://www.bestplaces.net/city/iowa/ames"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fontScale="90000"/>
          </a:bodyPr>
          <a:lstStyle/>
          <a:p>
            <a:r>
              <a:rPr lang="en-US" sz="4400" dirty="0">
                <a:solidFill>
                  <a:schemeClr val="tx1"/>
                </a:solidFill>
              </a:rPr>
              <a:t>Predictive Analysis Project on </a:t>
            </a:r>
            <a:br>
              <a:rPr lang="en-US" sz="4400" dirty="0">
                <a:solidFill>
                  <a:schemeClr val="tx1"/>
                </a:solidFill>
              </a:rPr>
            </a:br>
            <a:r>
              <a:rPr lang="en-US" sz="4400" dirty="0">
                <a:solidFill>
                  <a:schemeClr val="tx1"/>
                </a:solidFill>
              </a:rPr>
              <a:t>Ames, Iowa Real Estate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77500" lnSpcReduction="20000"/>
          </a:bodyPr>
          <a:lstStyle/>
          <a:p>
            <a:pPr>
              <a:lnSpc>
                <a:spcPct val="100000"/>
              </a:lnSpc>
            </a:pPr>
            <a:r>
              <a:rPr lang="en-US" cap="none" dirty="0">
                <a:latin typeface="Bookman Old Style" panose="02050604050505020204" pitchFamily="18" charset="0"/>
              </a:rPr>
              <a:t>Phase II</a:t>
            </a:r>
          </a:p>
          <a:p>
            <a:pPr>
              <a:lnSpc>
                <a:spcPct val="100000"/>
              </a:lnSpc>
            </a:pPr>
            <a:r>
              <a:rPr lang="en-US" cap="none" dirty="0">
                <a:latin typeface="Bookman Old Style" panose="02050604050505020204" pitchFamily="18" charset="0"/>
              </a:rPr>
              <a:t>Tabitha Hagen</a:t>
            </a:r>
          </a:p>
          <a:p>
            <a:pPr>
              <a:lnSpc>
                <a:spcPct val="100000"/>
              </a:lnSpc>
            </a:pP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8E9234-3E41-8010-BEAD-42C3A878B32C}"/>
              </a:ext>
            </a:extLst>
          </p:cNvPr>
          <p:cNvSpPr>
            <a:spLocks noGrp="1"/>
          </p:cNvSpPr>
          <p:nvPr>
            <p:ph type="title"/>
          </p:nvPr>
        </p:nvSpPr>
        <p:spPr>
          <a:xfrm>
            <a:off x="643466" y="786383"/>
            <a:ext cx="3517567" cy="2792389"/>
          </a:xfrm>
        </p:spPr>
        <p:txBody>
          <a:bodyPr>
            <a:noAutofit/>
          </a:bodyPr>
          <a:lstStyle/>
          <a:p>
            <a:r>
              <a:rPr lang="en-US" sz="4000" b="1" dirty="0"/>
              <a:t>21 Chosen variables which may be strong predictors of</a:t>
            </a:r>
          </a:p>
        </p:txBody>
      </p:sp>
      <p:sp>
        <p:nvSpPr>
          <p:cNvPr id="5" name="Content Placeholder 4">
            <a:extLst>
              <a:ext uri="{FF2B5EF4-FFF2-40B4-BE49-F238E27FC236}">
                <a16:creationId xmlns:a16="http://schemas.microsoft.com/office/drawing/2014/main" id="{8FE46994-9D35-69F3-D083-4DE78D1AB1F8}"/>
              </a:ext>
            </a:extLst>
          </p:cNvPr>
          <p:cNvSpPr>
            <a:spLocks noGrp="1"/>
          </p:cNvSpPr>
          <p:nvPr>
            <p:ph idx="1"/>
          </p:nvPr>
        </p:nvSpPr>
        <p:spPr>
          <a:xfrm>
            <a:off x="5510342" y="479902"/>
            <a:ext cx="6148552" cy="5898196"/>
          </a:xfrm>
        </p:spPr>
        <p:txBody>
          <a:bodyPr numCol="2">
            <a:normAutofit fontScale="92500" lnSpcReduction="10000"/>
          </a:bodyPr>
          <a:lstStyle/>
          <a:p>
            <a:pPr algn="just"/>
            <a:r>
              <a:rPr lang="en-US" sz="2600" b="1" dirty="0"/>
              <a:t>Neighborhood</a:t>
            </a:r>
          </a:p>
          <a:p>
            <a:pPr algn="just"/>
            <a:r>
              <a:rPr lang="en-US" sz="2600" b="1" dirty="0" err="1"/>
              <a:t>Second_Flr_SF</a:t>
            </a:r>
            <a:endParaRPr lang="en-US" sz="2600" b="1" dirty="0"/>
          </a:p>
          <a:p>
            <a:pPr algn="just"/>
            <a:r>
              <a:rPr lang="en-US" sz="2600" b="1" dirty="0" err="1"/>
              <a:t>Overall_Qual</a:t>
            </a:r>
            <a:endParaRPr lang="en-US" sz="2600" b="1" dirty="0"/>
          </a:p>
          <a:p>
            <a:pPr algn="just"/>
            <a:r>
              <a:rPr lang="en-US" sz="2600" b="1" dirty="0" err="1"/>
              <a:t>Low_Qual_Fin_SF</a:t>
            </a:r>
            <a:endParaRPr lang="en-US" sz="2600" b="1" dirty="0"/>
          </a:p>
          <a:p>
            <a:pPr algn="just"/>
            <a:r>
              <a:rPr lang="en-US" sz="2600" b="1" dirty="0" err="1"/>
              <a:t>Mas_Vnr_Type</a:t>
            </a:r>
            <a:endParaRPr lang="en-US" sz="2600" b="1" dirty="0"/>
          </a:p>
          <a:p>
            <a:pPr algn="just"/>
            <a:r>
              <a:rPr lang="en-US" sz="2600" b="1" dirty="0" err="1"/>
              <a:t>Mas_Vnr_Area</a:t>
            </a:r>
            <a:endParaRPr lang="en-US" sz="2600" b="1" dirty="0"/>
          </a:p>
          <a:p>
            <a:pPr algn="just"/>
            <a:r>
              <a:rPr lang="en-US" sz="2600" b="1" dirty="0" err="1"/>
              <a:t>Exter_Qual</a:t>
            </a:r>
            <a:endParaRPr lang="en-US" sz="2600" b="1" dirty="0"/>
          </a:p>
          <a:p>
            <a:pPr algn="just"/>
            <a:r>
              <a:rPr lang="en-US" sz="2600" b="1" dirty="0"/>
              <a:t>Foundation</a:t>
            </a:r>
          </a:p>
          <a:p>
            <a:pPr algn="just"/>
            <a:r>
              <a:rPr lang="en-US" sz="2600" b="1" dirty="0" err="1"/>
              <a:t>Bsmt_Qual</a:t>
            </a:r>
            <a:endParaRPr lang="en-US" sz="2600" b="1" dirty="0"/>
          </a:p>
          <a:p>
            <a:pPr algn="just"/>
            <a:r>
              <a:rPr lang="en-US" sz="2600" b="1" dirty="0" err="1"/>
              <a:t>Heating_QC</a:t>
            </a:r>
            <a:endParaRPr lang="en-US" sz="2600" b="1" dirty="0"/>
          </a:p>
          <a:p>
            <a:pPr algn="just"/>
            <a:r>
              <a:rPr lang="en-US" sz="2600" b="1" dirty="0" err="1"/>
              <a:t>Half_Bath</a:t>
            </a:r>
            <a:endParaRPr lang="en-US" sz="2600" b="1" dirty="0"/>
          </a:p>
          <a:p>
            <a:pPr algn="just"/>
            <a:r>
              <a:rPr lang="en-US" sz="2600" b="1" dirty="0" err="1"/>
              <a:t>Kitchen_Qual</a:t>
            </a:r>
            <a:endParaRPr lang="en-US" sz="2600" b="1" dirty="0"/>
          </a:p>
          <a:p>
            <a:pPr algn="just"/>
            <a:r>
              <a:rPr lang="en-US" sz="2600" b="1" dirty="0"/>
              <a:t>Fireplaces</a:t>
            </a:r>
          </a:p>
          <a:p>
            <a:pPr algn="just"/>
            <a:r>
              <a:rPr lang="en-US" sz="2600" b="1" dirty="0" err="1"/>
              <a:t>Fireplace_Qu</a:t>
            </a:r>
            <a:endParaRPr lang="en-US" sz="2600" b="1" dirty="0"/>
          </a:p>
          <a:p>
            <a:pPr algn="just"/>
            <a:r>
              <a:rPr lang="en-US" sz="2600" b="1" dirty="0" err="1"/>
              <a:t>Garage_Type</a:t>
            </a:r>
            <a:endParaRPr lang="en-US" sz="2600" b="1" dirty="0"/>
          </a:p>
          <a:p>
            <a:pPr algn="just"/>
            <a:r>
              <a:rPr lang="en-US" sz="2600" b="1" dirty="0" err="1"/>
              <a:t>Garage_Finish</a:t>
            </a:r>
            <a:endParaRPr lang="en-US" sz="2600" b="1" dirty="0"/>
          </a:p>
          <a:p>
            <a:pPr algn="just"/>
            <a:r>
              <a:rPr lang="en-US" sz="2600" b="1" dirty="0" err="1"/>
              <a:t>Wood_Deck_SF</a:t>
            </a:r>
            <a:endParaRPr lang="en-US" sz="2600" b="1" dirty="0"/>
          </a:p>
          <a:p>
            <a:pPr algn="just"/>
            <a:r>
              <a:rPr lang="en-US" sz="2600" b="1" dirty="0" err="1"/>
              <a:t>Open_Porch_SF</a:t>
            </a:r>
            <a:endParaRPr lang="en-US" sz="2600" b="1" dirty="0"/>
          </a:p>
          <a:p>
            <a:pPr algn="just"/>
            <a:r>
              <a:rPr lang="en-US" sz="2600" b="1" dirty="0" err="1"/>
              <a:t>Enclosed_Porch</a:t>
            </a:r>
            <a:endParaRPr lang="en-US" sz="2600" b="1" dirty="0"/>
          </a:p>
          <a:p>
            <a:pPr algn="just"/>
            <a:r>
              <a:rPr lang="en-US" sz="2600" b="1" dirty="0" err="1"/>
              <a:t>Screen_Porch</a:t>
            </a:r>
            <a:endParaRPr lang="en-US" sz="2600" b="1" dirty="0"/>
          </a:p>
          <a:p>
            <a:pPr algn="just"/>
            <a:r>
              <a:rPr lang="en-US" sz="2600" b="1" dirty="0" err="1"/>
              <a:t>Lot_Shape</a:t>
            </a:r>
            <a:endParaRPr lang="en-US" sz="2600" b="1" dirty="0"/>
          </a:p>
          <a:p>
            <a:pPr algn="just"/>
            <a:endParaRPr lang="en-US" sz="2800" dirty="0"/>
          </a:p>
        </p:txBody>
      </p:sp>
      <p:sp>
        <p:nvSpPr>
          <p:cNvPr id="2" name="Title 3">
            <a:extLst>
              <a:ext uri="{FF2B5EF4-FFF2-40B4-BE49-F238E27FC236}">
                <a16:creationId xmlns:a16="http://schemas.microsoft.com/office/drawing/2014/main" id="{385D23F9-798C-7E4F-966C-E5D49079DEF9}"/>
              </a:ext>
            </a:extLst>
          </p:cNvPr>
          <p:cNvSpPr txBox="1">
            <a:spLocks/>
          </p:cNvSpPr>
          <p:nvPr/>
        </p:nvSpPr>
        <p:spPr>
          <a:xfrm>
            <a:off x="533106" y="3429000"/>
            <a:ext cx="3627927" cy="85528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r>
              <a:rPr lang="en-US" b="1" dirty="0">
                <a:solidFill>
                  <a:srgbClr val="F6A21D"/>
                </a:solidFill>
              </a:rPr>
              <a:t>Above_Median</a:t>
            </a:r>
          </a:p>
        </p:txBody>
      </p:sp>
      <p:sp>
        <p:nvSpPr>
          <p:cNvPr id="7" name="Title 3">
            <a:extLst>
              <a:ext uri="{FF2B5EF4-FFF2-40B4-BE49-F238E27FC236}">
                <a16:creationId xmlns:a16="http://schemas.microsoft.com/office/drawing/2014/main" id="{FC882A11-54F9-4D3F-6A53-DF3B357F2B8F}"/>
              </a:ext>
            </a:extLst>
          </p:cNvPr>
          <p:cNvSpPr txBox="1">
            <a:spLocks/>
          </p:cNvSpPr>
          <p:nvPr/>
        </p:nvSpPr>
        <p:spPr>
          <a:xfrm>
            <a:off x="952990" y="4530615"/>
            <a:ext cx="2588465" cy="1690774"/>
          </a:xfrm>
          <a:prstGeom prst="rect">
            <a:avLst/>
          </a:prstGeom>
          <a:solidFill>
            <a:srgbClr val="F6A21D"/>
          </a:solidFill>
        </p:spPr>
        <p:txBody>
          <a:bodyPr vert="horz" lIns="91440" tIns="45720" rIns="91440" bIns="45720" rtlCol="0" anchor="b">
            <a:noAutofit/>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pPr algn="ctr"/>
            <a:r>
              <a:rPr lang="en-US" sz="2800" b="1" dirty="0">
                <a:solidFill>
                  <a:schemeClr val="tx1"/>
                </a:solidFill>
              </a:rPr>
              <a:t>Next Steps: </a:t>
            </a:r>
          </a:p>
          <a:p>
            <a:pPr algn="ctr"/>
            <a:r>
              <a:rPr lang="en-US" sz="2800" b="1" dirty="0">
                <a:solidFill>
                  <a:schemeClr val="tx1"/>
                </a:solidFill>
              </a:rPr>
              <a:t>test the variables using models</a:t>
            </a:r>
          </a:p>
        </p:txBody>
      </p:sp>
      <p:sp>
        <p:nvSpPr>
          <p:cNvPr id="3" name="Title 3">
            <a:extLst>
              <a:ext uri="{FF2B5EF4-FFF2-40B4-BE49-F238E27FC236}">
                <a16:creationId xmlns:a16="http://schemas.microsoft.com/office/drawing/2014/main" id="{AFF5739E-7C42-2A49-24F2-2785821E2AE2}"/>
              </a:ext>
            </a:extLst>
          </p:cNvPr>
          <p:cNvSpPr txBox="1">
            <a:spLocks/>
          </p:cNvSpPr>
          <p:nvPr/>
        </p:nvSpPr>
        <p:spPr>
          <a:xfrm>
            <a:off x="533106" y="183587"/>
            <a:ext cx="3627927" cy="453024"/>
          </a:xfrm>
          <a:prstGeom prst="rect">
            <a:avLst/>
          </a:prstGeom>
          <a:solidFill>
            <a:schemeClr val="accent4">
              <a:lumMod val="75000"/>
            </a:schemeClr>
          </a:solidFill>
        </p:spPr>
        <p:txBody>
          <a:bodyPr vert="horz" lIns="91440" tIns="45720" rIns="91440" bIns="45720" rtlCol="0" anchor="b">
            <a:noAutofit/>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pPr algn="ctr"/>
            <a:r>
              <a:rPr lang="en-US" sz="2800" b="1" dirty="0">
                <a:solidFill>
                  <a:schemeClr val="tx1"/>
                </a:solidFill>
              </a:rPr>
              <a:t>From Phase 1</a:t>
            </a:r>
          </a:p>
        </p:txBody>
      </p:sp>
    </p:spTree>
    <p:extLst>
      <p:ext uri="{BB962C8B-B14F-4D97-AF65-F5344CB8AC3E}">
        <p14:creationId xmlns:p14="http://schemas.microsoft.com/office/powerpoint/2010/main" val="416518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4AD7B4-09CE-FF7D-C7DB-C94C384F84C9}"/>
              </a:ext>
            </a:extLst>
          </p:cNvPr>
          <p:cNvSpPr>
            <a:spLocks noGrp="1"/>
          </p:cNvSpPr>
          <p:nvPr>
            <p:ph type="title"/>
          </p:nvPr>
        </p:nvSpPr>
        <p:spPr>
          <a:xfrm>
            <a:off x="217714" y="4578350"/>
            <a:ext cx="11756571" cy="501650"/>
          </a:xfrm>
        </p:spPr>
        <p:txBody>
          <a:bodyPr anchor="t"/>
          <a:lstStyle/>
          <a:p>
            <a:pPr algn="ctr"/>
            <a:r>
              <a:rPr lang="en-US" b="1" dirty="0">
                <a:solidFill>
                  <a:srgbClr val="F6A21D"/>
                </a:solidFill>
              </a:rPr>
              <a:t>The Generalized Linear Regression Model</a:t>
            </a:r>
          </a:p>
        </p:txBody>
      </p:sp>
      <p:sp>
        <p:nvSpPr>
          <p:cNvPr id="6" name="Text Placeholder 5">
            <a:extLst>
              <a:ext uri="{FF2B5EF4-FFF2-40B4-BE49-F238E27FC236}">
                <a16:creationId xmlns:a16="http://schemas.microsoft.com/office/drawing/2014/main" id="{82006897-7E56-A833-5703-DBB0584D0EC7}"/>
              </a:ext>
            </a:extLst>
          </p:cNvPr>
          <p:cNvSpPr>
            <a:spLocks noGrp="1"/>
          </p:cNvSpPr>
          <p:nvPr>
            <p:ph type="body" sz="half" idx="2"/>
          </p:nvPr>
        </p:nvSpPr>
        <p:spPr>
          <a:xfrm>
            <a:off x="159656" y="5131707"/>
            <a:ext cx="11872686" cy="1682750"/>
          </a:xfrm>
        </p:spPr>
        <p:txBody>
          <a:bodyPr>
            <a:noAutofit/>
          </a:bodyPr>
          <a:lstStyle/>
          <a:p>
            <a:pPr algn="just"/>
            <a:r>
              <a:rPr lang="en-US" sz="2200" dirty="0">
                <a:solidFill>
                  <a:schemeClr val="accent4">
                    <a:lumMod val="75000"/>
                  </a:schemeClr>
                </a:solidFill>
              </a:rPr>
              <a:t>All 21 possible predictor variables were put into a model which made </a:t>
            </a:r>
            <a:r>
              <a:rPr lang="en-US" sz="2200" b="1" dirty="0">
                <a:solidFill>
                  <a:srgbClr val="F6A21D"/>
                </a:solidFill>
              </a:rPr>
              <a:t>Overall_Qual </a:t>
            </a:r>
            <a:r>
              <a:rPr lang="en-US" sz="2200" dirty="0">
                <a:solidFill>
                  <a:schemeClr val="accent4">
                    <a:lumMod val="75000"/>
                  </a:schemeClr>
                </a:solidFill>
              </a:rPr>
              <a:t>and its sublevels stand out. Then, the 21 variables were split into 3 smaller groups and tested again. </a:t>
            </a:r>
            <a:r>
              <a:rPr lang="en-US" sz="2200" b="1" dirty="0">
                <a:solidFill>
                  <a:srgbClr val="F6A21D"/>
                </a:solidFill>
              </a:rPr>
              <a:t>Overal_Qual </a:t>
            </a:r>
            <a:r>
              <a:rPr lang="en-US" sz="2200" dirty="0">
                <a:solidFill>
                  <a:schemeClr val="accent4">
                    <a:lumMod val="75000"/>
                  </a:schemeClr>
                </a:solidFill>
              </a:rPr>
              <a:t>stood out again. However, there were many negative coefficients which logically should have been positive.</a:t>
            </a:r>
            <a:r>
              <a:rPr lang="en-US" sz="2200" b="1" dirty="0">
                <a:solidFill>
                  <a:schemeClr val="accent4">
                    <a:lumMod val="75000"/>
                  </a:schemeClr>
                </a:solidFill>
              </a:rPr>
              <a:t> </a:t>
            </a:r>
            <a:r>
              <a:rPr lang="en-US" sz="2200" dirty="0">
                <a:solidFill>
                  <a:schemeClr val="accent4">
                    <a:lumMod val="75000"/>
                  </a:schemeClr>
                </a:solidFill>
              </a:rPr>
              <a:t>Also, </a:t>
            </a:r>
            <a:r>
              <a:rPr lang="en-US" sz="2200" b="1" dirty="0">
                <a:solidFill>
                  <a:srgbClr val="F6A21D"/>
                </a:solidFill>
              </a:rPr>
              <a:t>Lot_Shape </a:t>
            </a:r>
            <a:r>
              <a:rPr lang="en-US" sz="2200" dirty="0">
                <a:solidFill>
                  <a:schemeClr val="accent4">
                    <a:lumMod val="75000"/>
                  </a:schemeClr>
                </a:solidFill>
              </a:rPr>
              <a:t>stood out as a secondary predictor followed by </a:t>
            </a:r>
            <a:r>
              <a:rPr lang="en-US" sz="2200" b="1" dirty="0">
                <a:solidFill>
                  <a:srgbClr val="F6A21D"/>
                </a:solidFill>
              </a:rPr>
              <a:t>Mas_Vnr_Area</a:t>
            </a:r>
            <a:r>
              <a:rPr lang="en-US" sz="2200" dirty="0">
                <a:solidFill>
                  <a:schemeClr val="accent4">
                    <a:lumMod val="75000"/>
                  </a:schemeClr>
                </a:solidFill>
              </a:rPr>
              <a:t>. </a:t>
            </a:r>
          </a:p>
        </p:txBody>
      </p:sp>
      <p:pic>
        <p:nvPicPr>
          <p:cNvPr id="18" name="Picture 17">
            <a:extLst>
              <a:ext uri="{FF2B5EF4-FFF2-40B4-BE49-F238E27FC236}">
                <a16:creationId xmlns:a16="http://schemas.microsoft.com/office/drawing/2014/main" id="{4F569111-6970-5E8F-3E4B-CFD4682D18CF}"/>
              </a:ext>
            </a:extLst>
          </p:cNvPr>
          <p:cNvPicPr>
            <a:picLocks noChangeAspect="1"/>
          </p:cNvPicPr>
          <p:nvPr/>
        </p:nvPicPr>
        <p:blipFill>
          <a:blip r:embed="rId2"/>
          <a:stretch>
            <a:fillRect/>
          </a:stretch>
        </p:blipFill>
        <p:spPr>
          <a:xfrm>
            <a:off x="1940831" y="38100"/>
            <a:ext cx="8310336" cy="4483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36076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FDB6D56-AA59-4AEB-184C-B4EB31423E6D}"/>
              </a:ext>
            </a:extLst>
          </p:cNvPr>
          <p:cNvPicPr>
            <a:picLocks noGrp="1" noChangeAspect="1"/>
          </p:cNvPicPr>
          <p:nvPr>
            <p:ph idx="4294967295"/>
          </p:nvPr>
        </p:nvPicPr>
        <p:blipFill>
          <a:blip r:embed="rId2"/>
          <a:stretch>
            <a:fillRect/>
          </a:stretch>
        </p:blipFill>
        <p:spPr>
          <a:xfrm>
            <a:off x="0" y="246742"/>
            <a:ext cx="12192000" cy="5529943"/>
          </a:xfrm>
        </p:spPr>
      </p:pic>
      <p:sp>
        <p:nvSpPr>
          <p:cNvPr id="8" name="Text Placeholder 7">
            <a:extLst>
              <a:ext uri="{FF2B5EF4-FFF2-40B4-BE49-F238E27FC236}">
                <a16:creationId xmlns:a16="http://schemas.microsoft.com/office/drawing/2014/main" id="{CDAEB137-9601-D7E9-6A3A-239019ED7AB1}"/>
              </a:ext>
            </a:extLst>
          </p:cNvPr>
          <p:cNvSpPr>
            <a:spLocks noGrp="1"/>
          </p:cNvSpPr>
          <p:nvPr>
            <p:ph type="body" idx="1"/>
          </p:nvPr>
        </p:nvSpPr>
        <p:spPr>
          <a:xfrm>
            <a:off x="0" y="0"/>
            <a:ext cx="12191999" cy="741822"/>
          </a:xfrm>
          <a:solidFill>
            <a:srgbClr val="262626"/>
          </a:solidFill>
        </p:spPr>
        <p:txBody>
          <a:bodyPr>
            <a:normAutofit/>
          </a:bodyPr>
          <a:lstStyle/>
          <a:p>
            <a:pPr algn="ctr"/>
            <a:r>
              <a:rPr lang="en-US" sz="4000" b="1" dirty="0">
                <a:solidFill>
                  <a:srgbClr val="F6A21D"/>
                </a:solidFill>
              </a:rPr>
              <a:t>Classification </a:t>
            </a:r>
            <a:r>
              <a:rPr lang="en-US" sz="4000" b="1" dirty="0" err="1">
                <a:solidFill>
                  <a:srgbClr val="F6A21D"/>
                </a:solidFill>
              </a:rPr>
              <a:t>TRee</a:t>
            </a:r>
            <a:endParaRPr lang="en-US" sz="4000" b="1" dirty="0">
              <a:solidFill>
                <a:srgbClr val="F6A21D"/>
              </a:solidFill>
            </a:endParaRPr>
          </a:p>
        </p:txBody>
      </p:sp>
      <p:sp>
        <p:nvSpPr>
          <p:cNvPr id="10" name="TextBox 9">
            <a:extLst>
              <a:ext uri="{FF2B5EF4-FFF2-40B4-BE49-F238E27FC236}">
                <a16:creationId xmlns:a16="http://schemas.microsoft.com/office/drawing/2014/main" id="{B8325C36-6B40-0FE8-8F20-86B274F62BFE}"/>
              </a:ext>
            </a:extLst>
          </p:cNvPr>
          <p:cNvSpPr txBox="1"/>
          <p:nvPr/>
        </p:nvSpPr>
        <p:spPr>
          <a:xfrm>
            <a:off x="0" y="5582044"/>
            <a:ext cx="12191999" cy="1246495"/>
          </a:xfrm>
          <a:prstGeom prst="rect">
            <a:avLst/>
          </a:prstGeom>
          <a:solidFill>
            <a:srgbClr val="262626"/>
          </a:solidFill>
        </p:spPr>
        <p:txBody>
          <a:bodyPr wrap="square" rtlCol="0">
            <a:spAutoFit/>
          </a:bodyPr>
          <a:lstStyle/>
          <a:p>
            <a:pPr algn="just"/>
            <a:r>
              <a:rPr lang="en-US" sz="2500" dirty="0">
                <a:solidFill>
                  <a:srgbClr val="F6A21D"/>
                </a:solidFill>
              </a:rPr>
              <a:t>All 21 possible predictor variables were put into a Classification Tree model which made </a:t>
            </a:r>
            <a:r>
              <a:rPr lang="en-US" sz="2500" b="1" dirty="0">
                <a:solidFill>
                  <a:schemeClr val="accent4">
                    <a:lumMod val="75000"/>
                  </a:schemeClr>
                </a:solidFill>
              </a:rPr>
              <a:t>Neighborhood</a:t>
            </a:r>
            <a:r>
              <a:rPr lang="en-US" sz="2500" dirty="0">
                <a:solidFill>
                  <a:srgbClr val="F6A21D"/>
                </a:solidFill>
              </a:rPr>
              <a:t> and some of its </a:t>
            </a:r>
            <a:r>
              <a:rPr lang="en-US" sz="2500" b="1" dirty="0">
                <a:solidFill>
                  <a:schemeClr val="accent4">
                    <a:lumMod val="75000"/>
                  </a:schemeClr>
                </a:solidFill>
              </a:rPr>
              <a:t>sublevels</a:t>
            </a:r>
            <a:r>
              <a:rPr lang="en-US" sz="2500" dirty="0">
                <a:solidFill>
                  <a:srgbClr val="F6A21D"/>
                </a:solidFill>
              </a:rPr>
              <a:t> the strongest predictors.  Then it had </a:t>
            </a:r>
            <a:r>
              <a:rPr lang="en-US" sz="2500" b="1" dirty="0">
                <a:solidFill>
                  <a:schemeClr val="accent4">
                    <a:lumMod val="75000"/>
                  </a:schemeClr>
                </a:solidFill>
              </a:rPr>
              <a:t>Overall_Qual </a:t>
            </a:r>
            <a:r>
              <a:rPr lang="en-US" sz="2500" dirty="0">
                <a:solidFill>
                  <a:srgbClr val="F6A21D"/>
                </a:solidFill>
              </a:rPr>
              <a:t>and  more (but not all) of </a:t>
            </a:r>
            <a:r>
              <a:rPr lang="en-US" sz="2500" b="1" dirty="0">
                <a:solidFill>
                  <a:schemeClr val="accent4">
                    <a:lumMod val="75000"/>
                  </a:schemeClr>
                </a:solidFill>
              </a:rPr>
              <a:t>Neighborhood’s sublevels </a:t>
            </a:r>
            <a:r>
              <a:rPr lang="en-US" sz="2500" dirty="0">
                <a:solidFill>
                  <a:srgbClr val="F6A21D"/>
                </a:solidFill>
              </a:rPr>
              <a:t>as secondary predictors.</a:t>
            </a:r>
          </a:p>
        </p:txBody>
      </p:sp>
    </p:spTree>
    <p:extLst>
      <p:ext uri="{BB962C8B-B14F-4D97-AF65-F5344CB8AC3E}">
        <p14:creationId xmlns:p14="http://schemas.microsoft.com/office/powerpoint/2010/main" val="30374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9E5C65E-522B-9544-1005-E3DFDF56749B}"/>
              </a:ext>
            </a:extLst>
          </p:cNvPr>
          <p:cNvSpPr>
            <a:spLocks noGrp="1"/>
          </p:cNvSpPr>
          <p:nvPr>
            <p:ph type="title"/>
          </p:nvPr>
        </p:nvSpPr>
        <p:spPr/>
        <p:txBody>
          <a:bodyPr anchor="t"/>
          <a:lstStyle/>
          <a:p>
            <a:pPr algn="ctr"/>
            <a:r>
              <a:rPr lang="en-US" b="1" dirty="0">
                <a:solidFill>
                  <a:srgbClr val="F6A21D"/>
                </a:solidFill>
              </a:rPr>
              <a:t>XGBoost Regression Model</a:t>
            </a:r>
          </a:p>
        </p:txBody>
      </p:sp>
      <p:sp>
        <p:nvSpPr>
          <p:cNvPr id="8" name="Text Placeholder 7">
            <a:extLst>
              <a:ext uri="{FF2B5EF4-FFF2-40B4-BE49-F238E27FC236}">
                <a16:creationId xmlns:a16="http://schemas.microsoft.com/office/drawing/2014/main" id="{37C9E56A-9DBF-E83C-2200-DB30F1AC64FD}"/>
              </a:ext>
            </a:extLst>
          </p:cNvPr>
          <p:cNvSpPr>
            <a:spLocks noGrp="1"/>
          </p:cNvSpPr>
          <p:nvPr>
            <p:ph type="body" sz="half" idx="2"/>
          </p:nvPr>
        </p:nvSpPr>
        <p:spPr>
          <a:xfrm>
            <a:off x="800459" y="5254171"/>
            <a:ext cx="10448925" cy="1603829"/>
          </a:xfrm>
        </p:spPr>
        <p:txBody>
          <a:bodyPr anchor="ctr">
            <a:noAutofit/>
          </a:bodyPr>
          <a:lstStyle/>
          <a:p>
            <a:pPr algn="just"/>
            <a:r>
              <a:rPr lang="en-US" sz="2200" dirty="0">
                <a:solidFill>
                  <a:srgbClr val="F6A21D"/>
                </a:solidFill>
              </a:rPr>
              <a:t>All 21 possible predictor variables were put into this model which creates multiple random decision trees to find the strongest predictors. </a:t>
            </a:r>
            <a:r>
              <a:rPr lang="en-US" sz="2200" b="1" dirty="0">
                <a:solidFill>
                  <a:schemeClr val="accent4">
                    <a:lumMod val="75000"/>
                  </a:schemeClr>
                </a:solidFill>
              </a:rPr>
              <a:t>Second_Flr_SF </a:t>
            </a:r>
            <a:r>
              <a:rPr lang="en-US" sz="2200" dirty="0">
                <a:solidFill>
                  <a:srgbClr val="F6A21D"/>
                </a:solidFill>
              </a:rPr>
              <a:t>and </a:t>
            </a:r>
            <a:r>
              <a:rPr lang="en-US" sz="2200" b="1" dirty="0">
                <a:solidFill>
                  <a:schemeClr val="accent4">
                    <a:lumMod val="75000"/>
                  </a:schemeClr>
                </a:solidFill>
              </a:rPr>
              <a:t>Open_Porch_SF </a:t>
            </a:r>
            <a:r>
              <a:rPr lang="en-US" sz="2200" dirty="0">
                <a:solidFill>
                  <a:srgbClr val="F6A21D"/>
                </a:solidFill>
              </a:rPr>
              <a:t>equally stood out as the best predictors with Mas_Vnr_Area as a secondary predictor.  </a:t>
            </a:r>
            <a:r>
              <a:rPr lang="en-US" sz="2200" b="1" dirty="0">
                <a:solidFill>
                  <a:schemeClr val="accent4">
                    <a:lumMod val="75000"/>
                  </a:schemeClr>
                </a:solidFill>
              </a:rPr>
              <a:t>Overall_Qual </a:t>
            </a:r>
            <a:r>
              <a:rPr lang="en-US" sz="2200" dirty="0">
                <a:solidFill>
                  <a:srgbClr val="F6A21D"/>
                </a:solidFill>
              </a:rPr>
              <a:t>was not among the top ten predictors, surprisingly.</a:t>
            </a:r>
          </a:p>
        </p:txBody>
      </p:sp>
      <p:pic>
        <p:nvPicPr>
          <p:cNvPr id="12" name="Picture 11">
            <a:extLst>
              <a:ext uri="{FF2B5EF4-FFF2-40B4-BE49-F238E27FC236}">
                <a16:creationId xmlns:a16="http://schemas.microsoft.com/office/drawing/2014/main" id="{42B9E480-E8A0-3CF2-71A2-66EB20493620}"/>
              </a:ext>
            </a:extLst>
          </p:cNvPr>
          <p:cNvPicPr>
            <a:picLocks noChangeAspect="1"/>
          </p:cNvPicPr>
          <p:nvPr/>
        </p:nvPicPr>
        <p:blipFill>
          <a:blip r:embed="rId2"/>
          <a:stretch>
            <a:fillRect/>
          </a:stretch>
        </p:blipFill>
        <p:spPr>
          <a:xfrm>
            <a:off x="1499319" y="0"/>
            <a:ext cx="9051206" cy="4499429"/>
          </a:xfrm>
          <a:prstGeom prst="rect">
            <a:avLst/>
          </a:prstGeom>
        </p:spPr>
      </p:pic>
    </p:spTree>
    <p:extLst>
      <p:ext uri="{BB962C8B-B14F-4D97-AF65-F5344CB8AC3E}">
        <p14:creationId xmlns:p14="http://schemas.microsoft.com/office/powerpoint/2010/main" val="1130263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9E5C65E-522B-9544-1005-E3DFDF56749B}"/>
              </a:ext>
            </a:extLst>
          </p:cNvPr>
          <p:cNvSpPr>
            <a:spLocks noGrp="1"/>
          </p:cNvSpPr>
          <p:nvPr>
            <p:ph type="title"/>
          </p:nvPr>
        </p:nvSpPr>
        <p:spPr/>
        <p:txBody>
          <a:bodyPr anchor="t"/>
          <a:lstStyle/>
          <a:p>
            <a:pPr algn="ctr"/>
            <a:r>
              <a:rPr lang="en-US" b="1" dirty="0">
                <a:solidFill>
                  <a:srgbClr val="F6A21D"/>
                </a:solidFill>
              </a:rPr>
              <a:t>Random Forest Model</a:t>
            </a:r>
          </a:p>
        </p:txBody>
      </p:sp>
      <p:sp>
        <p:nvSpPr>
          <p:cNvPr id="8" name="Text Placeholder 7">
            <a:extLst>
              <a:ext uri="{FF2B5EF4-FFF2-40B4-BE49-F238E27FC236}">
                <a16:creationId xmlns:a16="http://schemas.microsoft.com/office/drawing/2014/main" id="{37C9E56A-9DBF-E83C-2200-DB30F1AC64FD}"/>
              </a:ext>
            </a:extLst>
          </p:cNvPr>
          <p:cNvSpPr>
            <a:spLocks noGrp="1"/>
          </p:cNvSpPr>
          <p:nvPr>
            <p:ph type="body" sz="half" idx="2"/>
          </p:nvPr>
        </p:nvSpPr>
        <p:spPr>
          <a:xfrm>
            <a:off x="800459" y="5254171"/>
            <a:ext cx="10448925" cy="1603829"/>
          </a:xfrm>
        </p:spPr>
        <p:txBody>
          <a:bodyPr anchor="ctr">
            <a:noAutofit/>
          </a:bodyPr>
          <a:lstStyle/>
          <a:p>
            <a:pPr algn="just"/>
            <a:r>
              <a:rPr lang="en-US" sz="2200" dirty="0">
                <a:solidFill>
                  <a:srgbClr val="F6A21D"/>
                </a:solidFill>
              </a:rPr>
              <a:t>All 21 possible predictor variables were put into this model which creates multiple random decision trees to find the strongest predictors. This model showed the wide variety brought on by so many variables.  Ultimately, it did not help in my conclusions.</a:t>
            </a:r>
          </a:p>
        </p:txBody>
      </p:sp>
      <p:pic>
        <p:nvPicPr>
          <p:cNvPr id="2" name="Picture 1" descr="Chart, histogram&#10;&#10;Description automatically generated">
            <a:extLst>
              <a:ext uri="{FF2B5EF4-FFF2-40B4-BE49-F238E27FC236}">
                <a16:creationId xmlns:a16="http://schemas.microsoft.com/office/drawing/2014/main" id="{EE732E3C-5C48-7CB5-1A68-6D5BCB624DF4}"/>
              </a:ext>
            </a:extLst>
          </p:cNvPr>
          <p:cNvPicPr>
            <a:picLocks noChangeAspect="1"/>
          </p:cNvPicPr>
          <p:nvPr/>
        </p:nvPicPr>
        <p:blipFill>
          <a:blip r:embed="rId2"/>
          <a:stretch>
            <a:fillRect/>
          </a:stretch>
        </p:blipFill>
        <p:spPr>
          <a:xfrm>
            <a:off x="1666568" y="1"/>
            <a:ext cx="8517808" cy="4587234"/>
          </a:xfrm>
          <a:prstGeom prst="rect">
            <a:avLst/>
          </a:prstGeom>
        </p:spPr>
      </p:pic>
    </p:spTree>
    <p:extLst>
      <p:ext uri="{BB962C8B-B14F-4D97-AF65-F5344CB8AC3E}">
        <p14:creationId xmlns:p14="http://schemas.microsoft.com/office/powerpoint/2010/main" val="2031501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E77E4-07CA-C9FA-FAEE-B7E135F36341}"/>
              </a:ext>
            </a:extLst>
          </p:cNvPr>
          <p:cNvSpPr>
            <a:spLocks noGrp="1"/>
          </p:cNvSpPr>
          <p:nvPr>
            <p:ph type="title"/>
          </p:nvPr>
        </p:nvSpPr>
        <p:spPr>
          <a:xfrm>
            <a:off x="600781" y="199283"/>
            <a:ext cx="3517567" cy="2093975"/>
          </a:xfrm>
        </p:spPr>
        <p:txBody>
          <a:bodyPr anchor="ctr"/>
          <a:lstStyle/>
          <a:p>
            <a:r>
              <a:rPr lang="en-US" b="1" dirty="0">
                <a:solidFill>
                  <a:schemeClr val="accent4">
                    <a:lumMod val="75000"/>
                  </a:schemeClr>
                </a:solidFill>
              </a:rPr>
              <a:t>CONCLUSION</a:t>
            </a:r>
          </a:p>
        </p:txBody>
      </p:sp>
      <p:sp>
        <p:nvSpPr>
          <p:cNvPr id="3" name="Content Placeholder 2">
            <a:extLst>
              <a:ext uri="{FF2B5EF4-FFF2-40B4-BE49-F238E27FC236}">
                <a16:creationId xmlns:a16="http://schemas.microsoft.com/office/drawing/2014/main" id="{EB1F1CE7-1199-65E3-12E1-4DAF43466CD5}"/>
              </a:ext>
            </a:extLst>
          </p:cNvPr>
          <p:cNvSpPr>
            <a:spLocks noGrp="1"/>
          </p:cNvSpPr>
          <p:nvPr>
            <p:ph idx="1"/>
          </p:nvPr>
        </p:nvSpPr>
        <p:spPr>
          <a:xfrm>
            <a:off x="5458984" y="812799"/>
            <a:ext cx="5779287" cy="5294757"/>
          </a:xfrm>
        </p:spPr>
        <p:txBody>
          <a:bodyPr anchor="ctr">
            <a:normAutofit/>
          </a:bodyPr>
          <a:lstStyle/>
          <a:p>
            <a:pPr marL="0" indent="0" algn="just">
              <a:buNone/>
            </a:pPr>
            <a:r>
              <a:rPr lang="en-US" sz="2400" b="1" dirty="0"/>
              <a:t>The four models did not have agreement which variables were strong predictors of a house being “Above_Median” price.  We saw “</a:t>
            </a:r>
            <a:r>
              <a:rPr lang="en-US" sz="2400" b="1" dirty="0" err="1">
                <a:solidFill>
                  <a:schemeClr val="accent4">
                    <a:lumMod val="75000"/>
                  </a:schemeClr>
                </a:solidFill>
              </a:rPr>
              <a:t>Overall_Qual</a:t>
            </a:r>
            <a:r>
              <a:rPr lang="en-US" sz="2400" b="1" dirty="0"/>
              <a:t>” start strong only to be replaced by “</a:t>
            </a:r>
            <a:r>
              <a:rPr lang="en-US" sz="2400" b="1" dirty="0">
                <a:solidFill>
                  <a:schemeClr val="accent4">
                    <a:lumMod val="75000"/>
                  </a:schemeClr>
                </a:solidFill>
              </a:rPr>
              <a:t>Neighborhood</a:t>
            </a:r>
            <a:r>
              <a:rPr lang="en-US" sz="2400" b="1" dirty="0"/>
              <a:t>” in our second model.  The third model tossed both of these variables aside and said that “</a:t>
            </a:r>
            <a:r>
              <a:rPr lang="en-US" sz="2400" b="1" dirty="0" err="1">
                <a:solidFill>
                  <a:schemeClr val="accent4">
                    <a:lumMod val="75000"/>
                  </a:schemeClr>
                </a:solidFill>
              </a:rPr>
              <a:t>Second_Flr_SF</a:t>
            </a:r>
            <a:r>
              <a:rPr lang="en-US" sz="2400" b="1" dirty="0"/>
              <a:t>” and “</a:t>
            </a:r>
            <a:r>
              <a:rPr lang="en-US" sz="2400" b="1" dirty="0" err="1">
                <a:solidFill>
                  <a:schemeClr val="accent4">
                    <a:lumMod val="75000"/>
                  </a:schemeClr>
                </a:solidFill>
              </a:rPr>
              <a:t>Open_Porch_SF</a:t>
            </a:r>
            <a:r>
              <a:rPr lang="en-US" sz="2400" b="1" dirty="0"/>
              <a:t>” mattered more.  Overall, All of these predictor variables together would probably be good indicators of a home above the Median Home Value in Ames</a:t>
            </a:r>
            <a:r>
              <a:rPr lang="en-US" sz="2400" b="1"/>
              <a:t>, Iowa.</a:t>
            </a:r>
            <a:endParaRPr lang="en-US" sz="2400" b="1" dirty="0"/>
          </a:p>
        </p:txBody>
      </p:sp>
      <p:pic>
        <p:nvPicPr>
          <p:cNvPr id="6" name="Picture 4" descr="Borrowed from &#10;&quot;Best Places to Live in Ames, Iowa &quot;&#10;https://www.bestplaces.net/city/iowa/ames">
            <a:hlinkClick r:id="rId2"/>
            <a:extLst>
              <a:ext uri="{FF2B5EF4-FFF2-40B4-BE49-F238E27FC236}">
                <a16:creationId xmlns:a16="http://schemas.microsoft.com/office/drawing/2014/main" id="{0E9D7E63-2D56-563E-A873-1BBC274D72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743" y="2293258"/>
            <a:ext cx="4225644" cy="422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18457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{74EB53BF-F554-46B1-BAF9-D94234E81022}tf22712842_win32</Template>
  <TotalTime>3513</TotalTime>
  <Words>452</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Bookman Old Style</vt:lpstr>
      <vt:lpstr>Calibri</vt:lpstr>
      <vt:lpstr>Franklin Gothic Book</vt:lpstr>
      <vt:lpstr>1_RetrospectVTI</vt:lpstr>
      <vt:lpstr>Predictive Analysis Project on  Ames, Iowa Real Estate</vt:lpstr>
      <vt:lpstr>21 Chosen variables which may be strong predictors of</vt:lpstr>
      <vt:lpstr>The Generalized Linear Regression Model</vt:lpstr>
      <vt:lpstr>PowerPoint Presentation</vt:lpstr>
      <vt:lpstr>XGBoost Regression Model</vt:lpstr>
      <vt:lpstr>Random Forest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Hagen, Tabitha Lynn</dc:creator>
  <cp:lastModifiedBy>Hagen, Tabitha Lynn</cp:lastModifiedBy>
  <cp:revision>20</cp:revision>
  <dcterms:created xsi:type="dcterms:W3CDTF">2022-10-06T14:39:45Z</dcterms:created>
  <dcterms:modified xsi:type="dcterms:W3CDTF">2022-10-15T18:00:28Z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