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7" r:id="rId3"/>
    <p:sldId id="266" r:id="rId4"/>
    <p:sldId id="270" r:id="rId5"/>
    <p:sldId id="268" r:id="rId6"/>
    <p:sldId id="2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8" autoAdjust="0"/>
    <p:restoredTop sz="86855" autoAdjust="0"/>
  </p:normalViewPr>
  <p:slideViewPr>
    <p:cSldViewPr snapToGrid="0">
      <p:cViewPr varScale="1">
        <p:scale>
          <a:sx n="99" d="100"/>
          <a:sy n="99" d="100"/>
        </p:scale>
        <p:origin x="46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D1463-2E93-43D6-B285-5C29B176D886}" type="datetimeFigureOut">
              <a:rPr lang="en-US" smtClean="0"/>
              <a:t>6/18/2023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740C9-6679-4803-AA4D-C01EC815AEF0}" type="slidenum">
              <a:rPr lang="en-US" smtClean="0"/>
              <a:t>‹#›</a:t>
            </a:fld>
            <a:endParaRPr lang="en-US"/>
          </a:p>
        </p:txBody>
      </p:sp>
    </p:spTree>
    <p:extLst>
      <p:ext uri="{BB962C8B-B14F-4D97-AF65-F5344CB8AC3E}">
        <p14:creationId xmlns:p14="http://schemas.microsoft.com/office/powerpoint/2010/main" val="2826762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https://www.imaginarycloud.com/blog/oltp-vs-ola</a:t>
            </a:r>
          </a:p>
          <a:p>
            <a:r>
              <a:rPr lang="en-US" sz="1200" dirty="0"/>
              <a:t>The requirements are subtle and involve trade-offs among the requirements. </a:t>
            </a:r>
          </a:p>
          <a:p>
            <a:r>
              <a:rPr lang="en-US" sz="1200" dirty="0"/>
              <a:t>There are many ways to model the data; each model has its strengths and weaknesses; Data models are not right and wrong, they are better or worse</a:t>
            </a:r>
          </a:p>
          <a:p>
            <a:r>
              <a:rPr lang="en-US" sz="1200" dirty="0"/>
              <a:t>Complexity: The data model must represent the organization - In most cases the designer is not an expert in the organization’s industry, business model, procedures, and goals. </a:t>
            </a:r>
          </a:p>
          <a:p>
            <a:r>
              <a:rPr lang="en-US" dirty="0"/>
              <a:t>p/</a:t>
            </a:r>
          </a:p>
        </p:txBody>
      </p:sp>
      <p:sp>
        <p:nvSpPr>
          <p:cNvPr id="4" name="Slide Number Placeholder 3"/>
          <p:cNvSpPr>
            <a:spLocks noGrp="1"/>
          </p:cNvSpPr>
          <p:nvPr>
            <p:ph type="sldNum" sz="quarter" idx="5"/>
          </p:nvPr>
        </p:nvSpPr>
        <p:spPr/>
        <p:txBody>
          <a:bodyPr/>
          <a:lstStyle/>
          <a:p>
            <a:fld id="{E66740C9-6679-4803-AA4D-C01EC815AEF0}" type="slidenum">
              <a:rPr lang="en-US" smtClean="0"/>
              <a:t>3</a:t>
            </a:fld>
            <a:endParaRPr lang="en-US"/>
          </a:p>
        </p:txBody>
      </p:sp>
    </p:spTree>
    <p:extLst>
      <p:ext uri="{BB962C8B-B14F-4D97-AF65-F5344CB8AC3E}">
        <p14:creationId xmlns:p14="http://schemas.microsoft.com/office/powerpoint/2010/main" val="310609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https://www.netsuite.com/portal/resource/articles/erp/online-analytical-processing-olap.shtml</a:t>
            </a:r>
          </a:p>
        </p:txBody>
      </p:sp>
      <p:sp>
        <p:nvSpPr>
          <p:cNvPr id="4" name="Slide Number Placeholder 3"/>
          <p:cNvSpPr>
            <a:spLocks noGrp="1"/>
          </p:cNvSpPr>
          <p:nvPr>
            <p:ph type="sldNum" sz="quarter" idx="5"/>
          </p:nvPr>
        </p:nvSpPr>
        <p:spPr/>
        <p:txBody>
          <a:bodyPr/>
          <a:lstStyle/>
          <a:p>
            <a:fld id="{E66740C9-6679-4803-AA4D-C01EC815AEF0}" type="slidenum">
              <a:rPr lang="en-US" smtClean="0"/>
              <a:t>4</a:t>
            </a:fld>
            <a:endParaRPr lang="en-US"/>
          </a:p>
        </p:txBody>
      </p:sp>
    </p:spTree>
    <p:extLst>
      <p:ext uri="{BB962C8B-B14F-4D97-AF65-F5344CB8AC3E}">
        <p14:creationId xmlns:p14="http://schemas.microsoft.com/office/powerpoint/2010/main" val="1797349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BEF85AB-76D4-48D6-81EC-4604A2B34522}"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1E61C-B429-4B5C-BE29-A32A78616900}" type="slidenum">
              <a:rPr lang="en-US" smtClean="0"/>
              <a:t>‹#›</a:t>
            </a:fld>
            <a:endParaRPr lang="en-US"/>
          </a:p>
        </p:txBody>
      </p:sp>
    </p:spTree>
    <p:extLst>
      <p:ext uri="{BB962C8B-B14F-4D97-AF65-F5344CB8AC3E}">
        <p14:creationId xmlns:p14="http://schemas.microsoft.com/office/powerpoint/2010/main" val="1897768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EF85AB-76D4-48D6-81EC-4604A2B34522}"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1E61C-B429-4B5C-BE29-A32A78616900}" type="slidenum">
              <a:rPr lang="en-US" smtClean="0"/>
              <a:t>‹#›</a:t>
            </a:fld>
            <a:endParaRPr lang="en-US"/>
          </a:p>
        </p:txBody>
      </p:sp>
    </p:spTree>
    <p:extLst>
      <p:ext uri="{BB962C8B-B14F-4D97-AF65-F5344CB8AC3E}">
        <p14:creationId xmlns:p14="http://schemas.microsoft.com/office/powerpoint/2010/main" val="1349096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EF85AB-76D4-48D6-81EC-4604A2B34522}"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1E61C-B429-4B5C-BE29-A32A78616900}" type="slidenum">
              <a:rPr lang="en-US" smtClean="0"/>
              <a:t>‹#›</a:t>
            </a:fld>
            <a:endParaRPr lang="en-US"/>
          </a:p>
        </p:txBody>
      </p:sp>
    </p:spTree>
    <p:extLst>
      <p:ext uri="{BB962C8B-B14F-4D97-AF65-F5344CB8AC3E}">
        <p14:creationId xmlns:p14="http://schemas.microsoft.com/office/powerpoint/2010/main" val="183478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EF85AB-76D4-48D6-81EC-4604A2B34522}"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1E61C-B429-4B5C-BE29-A32A78616900}" type="slidenum">
              <a:rPr lang="en-US" smtClean="0"/>
              <a:t>‹#›</a:t>
            </a:fld>
            <a:endParaRPr lang="en-US"/>
          </a:p>
        </p:txBody>
      </p:sp>
    </p:spTree>
    <p:extLst>
      <p:ext uri="{BB962C8B-B14F-4D97-AF65-F5344CB8AC3E}">
        <p14:creationId xmlns:p14="http://schemas.microsoft.com/office/powerpoint/2010/main" val="354119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EF85AB-76D4-48D6-81EC-4604A2B34522}"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1E61C-B429-4B5C-BE29-A32A78616900}" type="slidenum">
              <a:rPr lang="en-US" smtClean="0"/>
              <a:t>‹#›</a:t>
            </a:fld>
            <a:endParaRPr lang="en-US"/>
          </a:p>
        </p:txBody>
      </p:sp>
    </p:spTree>
    <p:extLst>
      <p:ext uri="{BB962C8B-B14F-4D97-AF65-F5344CB8AC3E}">
        <p14:creationId xmlns:p14="http://schemas.microsoft.com/office/powerpoint/2010/main" val="3850301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EF85AB-76D4-48D6-81EC-4604A2B34522}"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1E61C-B429-4B5C-BE29-A32A78616900}" type="slidenum">
              <a:rPr lang="en-US" smtClean="0"/>
              <a:t>‹#›</a:t>
            </a:fld>
            <a:endParaRPr lang="en-US"/>
          </a:p>
        </p:txBody>
      </p:sp>
    </p:spTree>
    <p:extLst>
      <p:ext uri="{BB962C8B-B14F-4D97-AF65-F5344CB8AC3E}">
        <p14:creationId xmlns:p14="http://schemas.microsoft.com/office/powerpoint/2010/main" val="28465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EF85AB-76D4-48D6-81EC-4604A2B34522}" type="datetimeFigureOut">
              <a:rPr lang="en-US" smtClean="0"/>
              <a:t>6/18/2023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A1E61C-B429-4B5C-BE29-A32A78616900}" type="slidenum">
              <a:rPr lang="en-US" smtClean="0"/>
              <a:t>‹#›</a:t>
            </a:fld>
            <a:endParaRPr lang="en-US"/>
          </a:p>
        </p:txBody>
      </p:sp>
    </p:spTree>
    <p:extLst>
      <p:ext uri="{BB962C8B-B14F-4D97-AF65-F5344CB8AC3E}">
        <p14:creationId xmlns:p14="http://schemas.microsoft.com/office/powerpoint/2010/main" val="207328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EF85AB-76D4-48D6-81EC-4604A2B34522}" type="datetimeFigureOut">
              <a:rPr lang="en-US" smtClean="0"/>
              <a:t>6/18/2023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A1E61C-B429-4B5C-BE29-A32A78616900}" type="slidenum">
              <a:rPr lang="en-US" smtClean="0"/>
              <a:t>‹#›</a:t>
            </a:fld>
            <a:endParaRPr lang="en-US"/>
          </a:p>
        </p:txBody>
      </p:sp>
    </p:spTree>
    <p:extLst>
      <p:ext uri="{BB962C8B-B14F-4D97-AF65-F5344CB8AC3E}">
        <p14:creationId xmlns:p14="http://schemas.microsoft.com/office/powerpoint/2010/main" val="28982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F85AB-76D4-48D6-81EC-4604A2B34522}" type="datetimeFigureOut">
              <a:rPr lang="en-US" smtClean="0"/>
              <a:t>6/18/2023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A1E61C-B429-4B5C-BE29-A32A78616900}" type="slidenum">
              <a:rPr lang="en-US" smtClean="0"/>
              <a:t>‹#›</a:t>
            </a:fld>
            <a:endParaRPr lang="en-US"/>
          </a:p>
        </p:txBody>
      </p:sp>
    </p:spTree>
    <p:extLst>
      <p:ext uri="{BB962C8B-B14F-4D97-AF65-F5344CB8AC3E}">
        <p14:creationId xmlns:p14="http://schemas.microsoft.com/office/powerpoint/2010/main" val="2911037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EF85AB-76D4-48D6-81EC-4604A2B34522}"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1E61C-B429-4B5C-BE29-A32A78616900}" type="slidenum">
              <a:rPr lang="en-US" smtClean="0"/>
              <a:t>‹#›</a:t>
            </a:fld>
            <a:endParaRPr lang="en-US"/>
          </a:p>
        </p:txBody>
      </p:sp>
    </p:spTree>
    <p:extLst>
      <p:ext uri="{BB962C8B-B14F-4D97-AF65-F5344CB8AC3E}">
        <p14:creationId xmlns:p14="http://schemas.microsoft.com/office/powerpoint/2010/main" val="227433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EF85AB-76D4-48D6-81EC-4604A2B34522}"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1E61C-B429-4B5C-BE29-A32A78616900}" type="slidenum">
              <a:rPr lang="en-US" smtClean="0"/>
              <a:t>‹#›</a:t>
            </a:fld>
            <a:endParaRPr lang="en-US"/>
          </a:p>
        </p:txBody>
      </p:sp>
    </p:spTree>
    <p:extLst>
      <p:ext uri="{BB962C8B-B14F-4D97-AF65-F5344CB8AC3E}">
        <p14:creationId xmlns:p14="http://schemas.microsoft.com/office/powerpoint/2010/main" val="233808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F85AB-76D4-48D6-81EC-4604A2B34522}" type="datetimeFigureOut">
              <a:rPr lang="en-US" smtClean="0"/>
              <a:t>6/18/2023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1E61C-B429-4B5C-BE29-A32A78616900}" type="slidenum">
              <a:rPr lang="en-US" smtClean="0"/>
              <a:t>‹#›</a:t>
            </a:fld>
            <a:endParaRPr lang="en-US"/>
          </a:p>
        </p:txBody>
      </p:sp>
    </p:spTree>
    <p:extLst>
      <p:ext uri="{BB962C8B-B14F-4D97-AF65-F5344CB8AC3E}">
        <p14:creationId xmlns:p14="http://schemas.microsoft.com/office/powerpoint/2010/main" val="725837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maginarycloud.com/blog/oltp-vs-ola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ibm.com/topics/olt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bm.com/topics/data-warehouse" TargetMode="External"/><Relationship Id="rId2" Type="http://schemas.openxmlformats.org/officeDocument/2006/relationships/hyperlink" Target="https://www.ibm.com/topics/relational-databas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OLTP vs OLAP</a:t>
            </a:r>
          </a:p>
        </p:txBody>
      </p:sp>
    </p:spTree>
    <p:extLst>
      <p:ext uri="{BB962C8B-B14F-4D97-AF65-F5344CB8AC3E}">
        <p14:creationId xmlns:p14="http://schemas.microsoft.com/office/powerpoint/2010/main" val="3312090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FEF2-123E-F1BA-B02A-2F8D66466F08}"/>
              </a:ext>
            </a:extLst>
          </p:cNvPr>
          <p:cNvSpPr>
            <a:spLocks noGrp="1"/>
          </p:cNvSpPr>
          <p:nvPr>
            <p:ph type="title"/>
          </p:nvPr>
        </p:nvSpPr>
        <p:spPr/>
        <p:txBody>
          <a:bodyPr/>
          <a:lstStyle/>
          <a:p>
            <a:r>
              <a:rPr lang="en-US" dirty="0"/>
              <a:t>Online Transaction Processing (OLTP) systems</a:t>
            </a:r>
          </a:p>
        </p:txBody>
      </p:sp>
      <p:sp>
        <p:nvSpPr>
          <p:cNvPr id="3" name="Content Placeholder 2">
            <a:extLst>
              <a:ext uri="{FF2B5EF4-FFF2-40B4-BE49-F238E27FC236}">
                <a16:creationId xmlns:a16="http://schemas.microsoft.com/office/drawing/2014/main" id="{94B5C878-C55F-084A-93B8-3B6BB5039D02}"/>
              </a:ext>
            </a:extLst>
          </p:cNvPr>
          <p:cNvSpPr>
            <a:spLocks noGrp="1"/>
          </p:cNvSpPr>
          <p:nvPr>
            <p:ph idx="1"/>
          </p:nvPr>
        </p:nvSpPr>
        <p:spPr>
          <a:xfrm>
            <a:off x="999149" y="1636526"/>
            <a:ext cx="10589198" cy="1792474"/>
          </a:xfrm>
        </p:spPr>
        <p:txBody>
          <a:bodyPr>
            <a:normAutofit/>
          </a:bodyPr>
          <a:lstStyle/>
          <a:p>
            <a:pPr marL="0" indent="0" algn="l" fontAlgn="base">
              <a:buNone/>
            </a:pPr>
            <a:r>
              <a:rPr lang="en-US" sz="2200" b="0" i="0" dirty="0">
                <a:solidFill>
                  <a:srgbClr val="161616"/>
                </a:solidFill>
                <a:effectLst/>
              </a:rPr>
              <a:t>OLTP, or online transactional processing, systems enable the real-time </a:t>
            </a:r>
            <a:r>
              <a:rPr lang="en-US" sz="2200" dirty="0"/>
              <a:t>execution</a:t>
            </a:r>
            <a:r>
              <a:rPr lang="en-US" sz="2200" b="0" i="0" dirty="0">
                <a:solidFill>
                  <a:srgbClr val="161616"/>
                </a:solidFill>
                <a:effectLst/>
              </a:rPr>
              <a:t> of large numbers of database transactions by large numbers of people, typically over the internet.</a:t>
            </a:r>
          </a:p>
          <a:p>
            <a:pPr marL="0" indent="0" algn="l" fontAlgn="base">
              <a:buNone/>
            </a:pPr>
            <a:r>
              <a:rPr lang="en-US" sz="2200" b="0" i="0" dirty="0">
                <a:solidFill>
                  <a:srgbClr val="161616"/>
                </a:solidFill>
                <a:effectLst/>
              </a:rPr>
              <a:t>OLTP systems are designed for use by frontline workers (e.g., cashiers, bank tellers, part desk clerks) or for customer self-service applications (e.g., online banking, e-commerce, travel reservations)</a:t>
            </a:r>
          </a:p>
          <a:p>
            <a:pPr marL="0" indent="0" algn="l" fontAlgn="base">
              <a:buNone/>
            </a:pPr>
            <a:endParaRPr lang="en-US" sz="1800" b="0" i="0" dirty="0">
              <a:solidFill>
                <a:srgbClr val="161616"/>
              </a:solidFill>
              <a:effectLst/>
            </a:endParaRPr>
          </a:p>
          <a:p>
            <a:pPr marL="0" indent="0">
              <a:buNone/>
            </a:pPr>
            <a:endParaRPr lang="en-US" dirty="0"/>
          </a:p>
        </p:txBody>
      </p:sp>
      <p:pic>
        <p:nvPicPr>
          <p:cNvPr id="4" name="Content Placeholder 3">
            <a:extLst>
              <a:ext uri="{FF2B5EF4-FFF2-40B4-BE49-F238E27FC236}">
                <a16:creationId xmlns:a16="http://schemas.microsoft.com/office/drawing/2014/main" id="{FBDDEADA-22EB-4D62-2713-2AFDC482C90D}"/>
              </a:ext>
            </a:extLst>
          </p:cNvPr>
          <p:cNvPicPr>
            <a:picLocks noChangeAspect="1"/>
          </p:cNvPicPr>
          <p:nvPr/>
        </p:nvPicPr>
        <p:blipFill>
          <a:blip r:embed="rId2"/>
          <a:stretch>
            <a:fillRect/>
          </a:stretch>
        </p:blipFill>
        <p:spPr>
          <a:xfrm>
            <a:off x="7449952" y="3576512"/>
            <a:ext cx="4366889" cy="2770948"/>
          </a:xfrm>
          <a:prstGeom prst="rect">
            <a:avLst/>
          </a:prstGeom>
        </p:spPr>
      </p:pic>
      <p:sp>
        <p:nvSpPr>
          <p:cNvPr id="5" name="Content Placeholder 2">
            <a:extLst>
              <a:ext uri="{FF2B5EF4-FFF2-40B4-BE49-F238E27FC236}">
                <a16:creationId xmlns:a16="http://schemas.microsoft.com/office/drawing/2014/main" id="{07C7F2EC-E563-C116-5E47-43F38DF9D306}"/>
              </a:ext>
            </a:extLst>
          </p:cNvPr>
          <p:cNvSpPr txBox="1">
            <a:spLocks/>
          </p:cNvSpPr>
          <p:nvPr/>
        </p:nvSpPr>
        <p:spPr>
          <a:xfrm>
            <a:off x="838200" y="3625262"/>
            <a:ext cx="5807926" cy="3192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base"/>
            <a:r>
              <a:rPr lang="en-US" sz="1800" dirty="0">
                <a:solidFill>
                  <a:srgbClr val="161616"/>
                </a:solidFill>
              </a:rPr>
              <a:t>Process a large number of relatively simple transactions</a:t>
            </a:r>
          </a:p>
          <a:p>
            <a:pPr lvl="1" fontAlgn="base"/>
            <a:r>
              <a:rPr lang="en-US" sz="1800" dirty="0">
                <a:solidFill>
                  <a:srgbClr val="161616"/>
                </a:solidFill>
              </a:rPr>
              <a:t>Enable multi-user access to the same data, while ensuring data integrity</a:t>
            </a:r>
          </a:p>
          <a:p>
            <a:pPr lvl="1" fontAlgn="base"/>
            <a:r>
              <a:rPr lang="en-US" sz="1800" dirty="0">
                <a:solidFill>
                  <a:srgbClr val="161616"/>
                </a:solidFill>
              </a:rPr>
              <a:t>Emphasize very rapid processing, with response times measured in milliseconds</a:t>
            </a:r>
          </a:p>
          <a:p>
            <a:pPr lvl="1" fontAlgn="base"/>
            <a:r>
              <a:rPr lang="en-US" sz="1800" dirty="0">
                <a:solidFill>
                  <a:srgbClr val="161616"/>
                </a:solidFill>
              </a:rPr>
              <a:t>Provide indexed data sets</a:t>
            </a:r>
          </a:p>
          <a:p>
            <a:pPr lvl="1" fontAlgn="base"/>
            <a:r>
              <a:rPr lang="en-US" sz="1800" dirty="0">
                <a:solidFill>
                  <a:srgbClr val="161616"/>
                </a:solidFill>
              </a:rPr>
              <a:t>Are available 24/7/365</a:t>
            </a:r>
            <a:endParaRPr lang="en-US" sz="3600" dirty="0">
              <a:solidFill>
                <a:srgbClr val="161616"/>
              </a:solidFill>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02326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OLTP Architecture</a:t>
            </a:r>
            <a:endParaRPr lang="en-US" b="1" dirty="0"/>
          </a:p>
        </p:txBody>
      </p:sp>
      <p:sp>
        <p:nvSpPr>
          <p:cNvPr id="3" name="Content Placeholder 2"/>
          <p:cNvSpPr>
            <a:spLocks noGrp="1"/>
          </p:cNvSpPr>
          <p:nvPr>
            <p:ph idx="1"/>
          </p:nvPr>
        </p:nvSpPr>
        <p:spPr>
          <a:xfrm>
            <a:off x="838200" y="1630240"/>
            <a:ext cx="10515600" cy="4351338"/>
          </a:xfrm>
        </p:spPr>
        <p:txBody>
          <a:bodyPr>
            <a:noAutofit/>
          </a:bodyPr>
          <a:lstStyle/>
          <a:p>
            <a:pPr marL="0" indent="0">
              <a:buNone/>
            </a:pPr>
            <a:r>
              <a:rPr lang="en-US" sz="1800" dirty="0"/>
              <a:t>OLTP systems are built on top of databases </a:t>
            </a:r>
            <a:r>
              <a:rPr lang="en-US" sz="1800" dirty="0">
                <a:sym typeface="Wingdings" panose="05000000000000000000" pitchFamily="2" charset="2"/>
              </a:rPr>
              <a:t> </a:t>
            </a:r>
            <a:r>
              <a:rPr lang="en-US" sz="1800" dirty="0">
                <a:solidFill>
                  <a:schemeClr val="accent1"/>
                </a:solidFill>
              </a:rPr>
              <a:t>The design of relational databases for OLTP systems is part art and part science:</a:t>
            </a:r>
          </a:p>
          <a:p>
            <a:pPr marL="0" indent="0">
              <a:buNone/>
            </a:pPr>
            <a:r>
              <a:rPr lang="en-US" sz="1800" dirty="0"/>
              <a:t>Not all systems deserve the level of thought and diligence in creating the foundation that an OLTP system needs. </a:t>
            </a:r>
          </a:p>
          <a:p>
            <a:pPr lvl="1"/>
            <a:r>
              <a:rPr lang="en-US" sz="1800" dirty="0"/>
              <a:t>For a simple single-user application that does not integrate with any other system and has a short predicted life, there is no need to put huge effort into the data model or even use a relational database (although a good data model can reduce programming effort, and SQL is a well-known, convenient data access language.) </a:t>
            </a:r>
          </a:p>
          <a:p>
            <a:pPr lvl="1"/>
            <a:r>
              <a:rPr lang="en-US" sz="1800" dirty="0"/>
              <a:t>If there are plans for a system to grow, support multiple users, integrate with other systems, or have a long lifespan, time spent on the data model will pay for itself many times over during the life of the system(s).</a:t>
            </a:r>
          </a:p>
          <a:p>
            <a:pPr marL="0" indent="0">
              <a:buNone/>
            </a:pPr>
            <a:r>
              <a:rPr lang="en-US" sz="1400" dirty="0"/>
              <a:t>Ref:</a:t>
            </a:r>
          </a:p>
          <a:p>
            <a:pPr marL="0" indent="0">
              <a:buNone/>
            </a:pPr>
            <a:r>
              <a:rPr lang="en-US" sz="1100" dirty="0">
                <a:hlinkClick r:id="rId3"/>
              </a:rPr>
              <a:t>https://www.imaginarycloud.com/blog/oltp-vs-olap/</a:t>
            </a:r>
            <a:endParaRPr lang="en-US" sz="1100" dirty="0"/>
          </a:p>
          <a:p>
            <a:pPr marL="0" indent="0">
              <a:buNone/>
            </a:pPr>
            <a:r>
              <a:rPr lang="en-US" sz="1100" dirty="0">
                <a:hlinkClick r:id="rId4"/>
              </a:rPr>
              <a:t>https://www.ibm.com/topics/oltp</a:t>
            </a:r>
            <a:endParaRPr lang="en-US" sz="1100" dirty="0"/>
          </a:p>
          <a:p>
            <a:pPr lvl="1"/>
            <a:endParaRPr lang="en-US" sz="1400" dirty="0"/>
          </a:p>
          <a:p>
            <a:pPr lvl="1"/>
            <a:endParaRPr lang="en-US" sz="1400" dirty="0"/>
          </a:p>
        </p:txBody>
      </p:sp>
    </p:spTree>
    <p:extLst>
      <p:ext uri="{BB962C8B-B14F-4D97-AF65-F5344CB8AC3E}">
        <p14:creationId xmlns:p14="http://schemas.microsoft.com/office/powerpoint/2010/main" val="2700955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9C1EE-D07C-90A5-046E-D82D30ECF687}"/>
              </a:ext>
            </a:extLst>
          </p:cNvPr>
          <p:cNvSpPr>
            <a:spLocks noGrp="1"/>
          </p:cNvSpPr>
          <p:nvPr>
            <p:ph type="title"/>
          </p:nvPr>
        </p:nvSpPr>
        <p:spPr/>
        <p:txBody>
          <a:bodyPr/>
          <a:lstStyle/>
          <a:p>
            <a:r>
              <a:rPr lang="en-US" sz="4400" dirty="0">
                <a:solidFill>
                  <a:srgbClr val="161616"/>
                </a:solidFill>
                <a:cs typeface="FreesiaUPC" panose="020B0502040204020203" pitchFamily="34" charset="-34"/>
              </a:rPr>
              <a:t>Online Analytical</a:t>
            </a:r>
            <a:r>
              <a:rPr lang="en-US" sz="6600" dirty="0"/>
              <a:t> </a:t>
            </a:r>
            <a:r>
              <a:rPr lang="en-US" sz="4400" dirty="0">
                <a:solidFill>
                  <a:srgbClr val="161616"/>
                </a:solidFill>
                <a:cs typeface="FreesiaUPC" panose="020B0502040204020203" pitchFamily="34" charset="-34"/>
              </a:rPr>
              <a:t>Processing (OLAP) Systems</a:t>
            </a:r>
            <a:endParaRPr lang="en-US" dirty="0"/>
          </a:p>
        </p:txBody>
      </p:sp>
      <p:sp>
        <p:nvSpPr>
          <p:cNvPr id="3" name="Content Placeholder 2">
            <a:extLst>
              <a:ext uri="{FF2B5EF4-FFF2-40B4-BE49-F238E27FC236}">
                <a16:creationId xmlns:a16="http://schemas.microsoft.com/office/drawing/2014/main" id="{1D122630-6D89-6667-53F8-38A450D6A4DC}"/>
              </a:ext>
            </a:extLst>
          </p:cNvPr>
          <p:cNvSpPr>
            <a:spLocks noGrp="1"/>
          </p:cNvSpPr>
          <p:nvPr>
            <p:ph idx="1"/>
          </p:nvPr>
        </p:nvSpPr>
        <p:spPr/>
        <p:txBody>
          <a:bodyPr>
            <a:normAutofit/>
          </a:bodyPr>
          <a:lstStyle/>
          <a:p>
            <a:pPr marL="0" indent="0" fontAlgn="base">
              <a:buNone/>
            </a:pPr>
            <a:r>
              <a:rPr lang="en-US" sz="2400" dirty="0">
                <a:solidFill>
                  <a:srgbClr val="161616"/>
                </a:solidFill>
                <a:cs typeface="FreesiaUPC" panose="020B0502040204020203" pitchFamily="34" charset="-34"/>
              </a:rPr>
              <a:t>OLAP (Online Analytical</a:t>
            </a:r>
            <a:r>
              <a:rPr lang="en-US" sz="4000" dirty="0"/>
              <a:t> </a:t>
            </a:r>
            <a:r>
              <a:rPr lang="en-US" sz="2400" dirty="0">
                <a:solidFill>
                  <a:srgbClr val="161616"/>
                </a:solidFill>
                <a:cs typeface="FreesiaUPC" panose="020B0502040204020203" pitchFamily="34" charset="-34"/>
              </a:rPr>
              <a:t>Processing) systems:</a:t>
            </a:r>
          </a:p>
          <a:p>
            <a:pPr lvl="1" fontAlgn="base"/>
            <a:r>
              <a:rPr lang="en-US" sz="2000" dirty="0">
                <a:solidFill>
                  <a:srgbClr val="161616"/>
                </a:solidFill>
                <a:cs typeface="FreesiaUPC" panose="020B0502040204020203" pitchFamily="34" charset="-34"/>
              </a:rPr>
              <a:t>optimized for conducting complex data analysis</a:t>
            </a:r>
          </a:p>
          <a:p>
            <a:pPr lvl="1" fontAlgn="base"/>
            <a:r>
              <a:rPr lang="en-US" sz="2000" dirty="0">
                <a:solidFill>
                  <a:srgbClr val="161616"/>
                </a:solidFill>
                <a:cs typeface="FreesiaUPC" panose="020B0502040204020203" pitchFamily="34" charset="-34"/>
              </a:rPr>
              <a:t>support </a:t>
            </a:r>
            <a:r>
              <a:rPr lang="en-US" sz="2000" dirty="0">
                <a:solidFill>
                  <a:srgbClr val="161616"/>
                </a:solidFill>
              </a:rPr>
              <a:t>business</a:t>
            </a:r>
            <a:r>
              <a:rPr lang="en-US" sz="2000" dirty="0">
                <a:solidFill>
                  <a:srgbClr val="161616"/>
                </a:solidFill>
                <a:cs typeface="FreesiaUPC" panose="020B0502040204020203" pitchFamily="34" charset="-34"/>
              </a:rPr>
              <a:t> intelligence (BI), data mining, and other decision support applications</a:t>
            </a:r>
          </a:p>
          <a:p>
            <a:pPr lvl="1" fontAlgn="base"/>
            <a:r>
              <a:rPr lang="en-US" sz="2000" dirty="0">
                <a:solidFill>
                  <a:srgbClr val="161616"/>
                </a:solidFill>
                <a:cs typeface="FreesiaUPC" panose="020B0502040204020203" pitchFamily="34" charset="-34"/>
              </a:rPr>
              <a:t>designed for use by data scientists, business analysts, and knowledge workers</a:t>
            </a:r>
          </a:p>
          <a:p>
            <a:pPr lvl="1" fontAlgn="base"/>
            <a:endParaRPr lang="en-US" sz="2000" dirty="0">
              <a:solidFill>
                <a:srgbClr val="161616"/>
              </a:solidFill>
              <a:cs typeface="FreesiaUPC" panose="020B0502040204020203" pitchFamily="34" charset="-34"/>
            </a:endParaRPr>
          </a:p>
          <a:p>
            <a:pPr lvl="1" fontAlgn="base"/>
            <a:endParaRPr lang="en-US" sz="2000" dirty="0">
              <a:solidFill>
                <a:srgbClr val="161616"/>
              </a:solidFill>
              <a:cs typeface="FreesiaUPC" panose="020B0502040204020203" pitchFamily="34" charset="-34"/>
            </a:endParaRPr>
          </a:p>
          <a:p>
            <a:pPr algn="l" fontAlgn="base">
              <a:buFont typeface="Arial" panose="020B0604020202020204" pitchFamily="34" charset="0"/>
              <a:buChar char="•"/>
            </a:pPr>
            <a:endParaRPr lang="en-US" sz="2400" b="0" i="0" dirty="0">
              <a:solidFill>
                <a:srgbClr val="161616"/>
              </a:solidFill>
              <a:effectLst/>
            </a:endParaRPr>
          </a:p>
          <a:p>
            <a:endParaRPr lang="en-US" sz="2400" dirty="0"/>
          </a:p>
        </p:txBody>
      </p:sp>
      <p:pic>
        <p:nvPicPr>
          <p:cNvPr id="4" name="Picture 2" descr="olap process">
            <a:extLst>
              <a:ext uri="{FF2B5EF4-FFF2-40B4-BE49-F238E27FC236}">
                <a16:creationId xmlns:a16="http://schemas.microsoft.com/office/drawing/2014/main" id="{FA000FB5-4248-73FC-E39D-80F5888994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8690" y="3429000"/>
            <a:ext cx="5339480" cy="337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36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9C1EE-D07C-90A5-046E-D82D30ECF687}"/>
              </a:ext>
            </a:extLst>
          </p:cNvPr>
          <p:cNvSpPr>
            <a:spLocks noGrp="1"/>
          </p:cNvSpPr>
          <p:nvPr>
            <p:ph type="title"/>
          </p:nvPr>
        </p:nvSpPr>
        <p:spPr/>
        <p:txBody>
          <a:bodyPr/>
          <a:lstStyle/>
          <a:p>
            <a:r>
              <a:rPr lang="en-US" dirty="0"/>
              <a:t>OLTP vs. OLAP</a:t>
            </a:r>
          </a:p>
        </p:txBody>
      </p:sp>
      <p:sp>
        <p:nvSpPr>
          <p:cNvPr id="3" name="Content Placeholder 2">
            <a:extLst>
              <a:ext uri="{FF2B5EF4-FFF2-40B4-BE49-F238E27FC236}">
                <a16:creationId xmlns:a16="http://schemas.microsoft.com/office/drawing/2014/main" id="{1D122630-6D89-6667-53F8-38A450D6A4DC}"/>
              </a:ext>
            </a:extLst>
          </p:cNvPr>
          <p:cNvSpPr>
            <a:spLocks noGrp="1"/>
          </p:cNvSpPr>
          <p:nvPr>
            <p:ph idx="1"/>
          </p:nvPr>
        </p:nvSpPr>
        <p:spPr/>
        <p:txBody>
          <a:bodyPr>
            <a:normAutofit fontScale="92500" lnSpcReduction="10000"/>
          </a:bodyPr>
          <a:lstStyle/>
          <a:p>
            <a:pPr marL="0" indent="0" algn="l" fontAlgn="base">
              <a:buNone/>
            </a:pPr>
            <a:r>
              <a:rPr lang="en-US" sz="1900" b="0" i="0" dirty="0">
                <a:solidFill>
                  <a:srgbClr val="161616"/>
                </a:solidFill>
                <a:effectLst/>
              </a:rPr>
              <a:t>There are several distinct technical differences </a:t>
            </a:r>
            <a:r>
              <a:rPr lang="en-US" sz="1900" b="1" i="0" dirty="0">
                <a:solidFill>
                  <a:srgbClr val="161616"/>
                </a:solidFill>
                <a:effectLst/>
              </a:rPr>
              <a:t>OLTP</a:t>
            </a:r>
            <a:r>
              <a:rPr lang="en-US" sz="1900" b="0" i="0" dirty="0">
                <a:solidFill>
                  <a:srgbClr val="161616"/>
                </a:solidFill>
                <a:effectLst/>
              </a:rPr>
              <a:t> and </a:t>
            </a:r>
            <a:r>
              <a:rPr lang="en-US" sz="1900" b="1" i="0" dirty="0">
                <a:solidFill>
                  <a:srgbClr val="161616"/>
                </a:solidFill>
                <a:effectLst/>
              </a:rPr>
              <a:t>OLAP</a:t>
            </a:r>
            <a:r>
              <a:rPr lang="en-US" sz="1900" b="0" i="0" dirty="0">
                <a:solidFill>
                  <a:srgbClr val="161616"/>
                </a:solidFill>
                <a:effectLst/>
              </a:rPr>
              <a:t> systems:</a:t>
            </a:r>
          </a:p>
          <a:p>
            <a:pPr lvl="1" fontAlgn="base"/>
            <a:r>
              <a:rPr lang="en-US" sz="1900" b="0" i="0" dirty="0">
                <a:solidFill>
                  <a:srgbClr val="161616"/>
                </a:solidFill>
                <a:effectLst/>
              </a:rPr>
              <a:t>OLTP systems use a </a:t>
            </a:r>
            <a:r>
              <a:rPr lang="en-US" sz="1900" b="0" i="0" u="none" strike="noStrike" dirty="0">
                <a:solidFill>
                  <a:srgbClr val="0062FE"/>
                </a:solidFill>
                <a:effectLst/>
                <a:hlinkClick r:id="rId2" tooltip="relational-databases"/>
              </a:rPr>
              <a:t>relational database</a:t>
            </a:r>
            <a:r>
              <a:rPr lang="en-US" sz="1900" b="0" i="0" dirty="0">
                <a:solidFill>
                  <a:srgbClr val="161616"/>
                </a:solidFill>
                <a:effectLst/>
              </a:rPr>
              <a:t> that can accommodate a large number of concurrent users and frequent queries and updates, while supporting very fast response times. OLAP systems use a multidimensional database—a special kind of database created from multiple relational databases that enables complex queries of involving multiple data facts from current and historical data. (An OLAP database may be organized as a </a:t>
            </a:r>
            <a:r>
              <a:rPr lang="en-US" sz="1900" b="0" i="0" u="none" strike="noStrike" dirty="0">
                <a:solidFill>
                  <a:srgbClr val="0062FE"/>
                </a:solidFill>
                <a:effectLst/>
                <a:hlinkClick r:id="rId3" tooltip="data-warehouse"/>
              </a:rPr>
              <a:t>data warehouse</a:t>
            </a:r>
            <a:r>
              <a:rPr lang="en-US" sz="1900" b="0" i="0" dirty="0">
                <a:solidFill>
                  <a:srgbClr val="161616"/>
                </a:solidFill>
                <a:effectLst/>
              </a:rPr>
              <a:t>.)</a:t>
            </a:r>
          </a:p>
          <a:p>
            <a:pPr lvl="1" fontAlgn="base"/>
            <a:r>
              <a:rPr lang="en-US" sz="1900" b="0" i="0" dirty="0">
                <a:solidFill>
                  <a:srgbClr val="161616"/>
                </a:solidFill>
                <a:effectLst/>
              </a:rPr>
              <a:t>OLTP queries are simple and typically involve just one or a few database records. OLAP queries are complex queries involving large numbers of records.</a:t>
            </a:r>
          </a:p>
          <a:p>
            <a:pPr lvl="1" fontAlgn="base"/>
            <a:r>
              <a:rPr lang="en-US" sz="1900" b="0" i="0" dirty="0">
                <a:solidFill>
                  <a:srgbClr val="161616"/>
                </a:solidFill>
                <a:effectLst/>
              </a:rPr>
              <a:t>OLTP transaction and query response times are lightning-fast; OLAP response times are orders of magnitude slower.</a:t>
            </a:r>
          </a:p>
          <a:p>
            <a:pPr lvl="1" fontAlgn="base"/>
            <a:r>
              <a:rPr lang="en-US" sz="1900" b="0" i="0" dirty="0">
                <a:solidFill>
                  <a:srgbClr val="161616"/>
                </a:solidFill>
                <a:effectLst/>
              </a:rPr>
              <a:t>OLTP systems modify data frequently (this is the nature of transactional processing); OLAP systems do not modify data at all.</a:t>
            </a:r>
          </a:p>
          <a:p>
            <a:pPr lvl="1" fontAlgn="base"/>
            <a:r>
              <a:rPr lang="en-US" sz="1900" b="0" i="0" dirty="0">
                <a:solidFill>
                  <a:srgbClr val="161616"/>
                </a:solidFill>
                <a:effectLst/>
              </a:rPr>
              <a:t>OLTP workloads involve a balance of read and write; OLAP workloads are read-intensive.</a:t>
            </a:r>
          </a:p>
          <a:p>
            <a:pPr lvl="1" fontAlgn="base"/>
            <a:r>
              <a:rPr lang="en-US" sz="1900" b="0" i="0" dirty="0">
                <a:solidFill>
                  <a:srgbClr val="161616"/>
                </a:solidFill>
                <a:effectLst/>
              </a:rPr>
              <a:t>OLTP databases require relatively little storage space; OLAP databases work with enormous data sets and typically have significant storage space requirements.</a:t>
            </a:r>
          </a:p>
          <a:p>
            <a:pPr lvl="1" fontAlgn="base"/>
            <a:r>
              <a:rPr lang="en-US" sz="1900" b="0" i="0" dirty="0">
                <a:solidFill>
                  <a:srgbClr val="161616"/>
                </a:solidFill>
                <a:effectLst/>
              </a:rPr>
              <a:t>OLTP systems require frequent or concurrent backups; OLAP systems can be backed up far less frequently.</a:t>
            </a:r>
          </a:p>
          <a:p>
            <a:pPr algn="l" fontAlgn="base">
              <a:buFont typeface="Arial" panose="020B0604020202020204" pitchFamily="34" charset="0"/>
              <a:buChar char="•"/>
            </a:pPr>
            <a:endParaRPr lang="en-US" b="0" i="0" dirty="0">
              <a:solidFill>
                <a:srgbClr val="161616"/>
              </a:solidFill>
              <a:effectLst/>
            </a:endParaRPr>
          </a:p>
          <a:p>
            <a:endParaRPr lang="en-US" dirty="0"/>
          </a:p>
        </p:txBody>
      </p:sp>
    </p:spTree>
    <p:extLst>
      <p:ext uri="{BB962C8B-B14F-4D97-AF65-F5344CB8AC3E}">
        <p14:creationId xmlns:p14="http://schemas.microsoft.com/office/powerpoint/2010/main" val="184916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9C1EE-D07C-90A5-046E-D82D30ECF687}"/>
              </a:ext>
            </a:extLst>
          </p:cNvPr>
          <p:cNvSpPr>
            <a:spLocks noGrp="1"/>
          </p:cNvSpPr>
          <p:nvPr>
            <p:ph type="title"/>
          </p:nvPr>
        </p:nvSpPr>
        <p:spPr/>
        <p:txBody>
          <a:bodyPr/>
          <a:lstStyle/>
          <a:p>
            <a:r>
              <a:rPr lang="en-US" dirty="0"/>
              <a:t>OLTP vs. OLAP</a:t>
            </a:r>
          </a:p>
        </p:txBody>
      </p:sp>
      <p:sp>
        <p:nvSpPr>
          <p:cNvPr id="3" name="Content Placeholder 2">
            <a:extLst>
              <a:ext uri="{FF2B5EF4-FFF2-40B4-BE49-F238E27FC236}">
                <a16:creationId xmlns:a16="http://schemas.microsoft.com/office/drawing/2014/main" id="{1D122630-6D89-6667-53F8-38A450D6A4DC}"/>
              </a:ext>
            </a:extLst>
          </p:cNvPr>
          <p:cNvSpPr>
            <a:spLocks noGrp="1"/>
          </p:cNvSpPr>
          <p:nvPr>
            <p:ph idx="1"/>
          </p:nvPr>
        </p:nvSpPr>
        <p:spPr>
          <a:xfrm>
            <a:off x="838199" y="1825625"/>
            <a:ext cx="10336731" cy="1851226"/>
          </a:xfrm>
        </p:spPr>
        <p:txBody>
          <a:bodyPr>
            <a:normAutofit/>
          </a:bodyPr>
          <a:lstStyle/>
          <a:p>
            <a:pPr marL="0" indent="0" fontAlgn="base">
              <a:buNone/>
            </a:pPr>
            <a:r>
              <a:rPr lang="en-US" sz="2400" b="0" i="0" dirty="0">
                <a:solidFill>
                  <a:srgbClr val="161616"/>
                </a:solidFill>
                <a:effectLst/>
              </a:rPr>
              <a:t>OLTP systems often serve as a source of information for OLAP systems.</a:t>
            </a:r>
          </a:p>
          <a:p>
            <a:pPr marL="0" indent="0" fontAlgn="base">
              <a:buNone/>
            </a:pPr>
            <a:r>
              <a:rPr lang="en-US" sz="2400" b="0" i="0" dirty="0">
                <a:solidFill>
                  <a:srgbClr val="161616"/>
                </a:solidFill>
                <a:effectLst/>
              </a:rPr>
              <a:t>Often, the goal of the analytics performed using OLAP is to improve business strategy and optimize business processes, which can provide a basis for making improvements to the OLTP system.</a:t>
            </a:r>
          </a:p>
          <a:p>
            <a:pPr algn="l" fontAlgn="base">
              <a:buFont typeface="Arial" panose="020B0604020202020204" pitchFamily="34" charset="0"/>
              <a:buChar char="•"/>
            </a:pPr>
            <a:endParaRPr lang="en-US" b="0" i="0" dirty="0">
              <a:solidFill>
                <a:srgbClr val="161616"/>
              </a:solidFill>
              <a:effectLst/>
            </a:endParaRPr>
          </a:p>
          <a:p>
            <a:endParaRPr lang="en-US" dirty="0"/>
          </a:p>
        </p:txBody>
      </p:sp>
      <p:pic>
        <p:nvPicPr>
          <p:cNvPr id="4" name="Picture 2" descr="OTLP vs OLAP : Difference between OTLP and OLAP">
            <a:extLst>
              <a:ext uri="{FF2B5EF4-FFF2-40B4-BE49-F238E27FC236}">
                <a16:creationId xmlns:a16="http://schemas.microsoft.com/office/drawing/2014/main" id="{13C82BDC-73B3-9ABD-DBBC-DF313AE71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152" y="3811788"/>
            <a:ext cx="6459953" cy="2872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150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1188</TotalTime>
  <Words>711</Words>
  <Application>Microsoft Office PowerPoint</Application>
  <PresentationFormat>Widescreen</PresentationFormat>
  <Paragraphs>44</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OLTP vs OLAP</vt:lpstr>
      <vt:lpstr>Online Transaction Processing (OLTP) systems</vt:lpstr>
      <vt:lpstr>OLTP Architecture</vt:lpstr>
      <vt:lpstr>Online Analytical Processing (OLAP) Systems</vt:lpstr>
      <vt:lpstr>OLTP vs. OLAP</vt:lpstr>
      <vt:lpstr>OLTP vs. OLAP</vt:lpstr>
    </vt:vector>
  </TitlesOfParts>
  <Company>UNC Wilmington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Views</dc:title>
  <dc:creator>Modaresnezhad, Minoo</dc:creator>
  <cp:lastModifiedBy>Modaresnezhad, Minoo</cp:lastModifiedBy>
  <cp:revision>25</cp:revision>
  <dcterms:created xsi:type="dcterms:W3CDTF">2021-11-21T20:56:46Z</dcterms:created>
  <dcterms:modified xsi:type="dcterms:W3CDTF">2023-06-18T20:54:18Z</dcterms:modified>
</cp:coreProperties>
</file>