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6" r:id="rId5"/>
    <p:sldId id="267" r:id="rId6"/>
    <p:sldId id="259" r:id="rId7"/>
    <p:sldId id="260" r:id="rId8"/>
    <p:sldId id="261" r:id="rId9"/>
    <p:sldId id="262" r:id="rId10"/>
    <p:sldId id="263" r:id="rId11"/>
    <p:sldId id="268"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8" autoAdjust="0"/>
    <p:restoredTop sz="96357" autoAdjust="0"/>
  </p:normalViewPr>
  <p:slideViewPr>
    <p:cSldViewPr snapToGrid="0">
      <p:cViewPr varScale="1">
        <p:scale>
          <a:sx n="110" d="100"/>
          <a:sy n="110" d="100"/>
        </p:scale>
        <p:origin x="630"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5186B-4134-4FA7-88E7-F7162CEC9115}"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D5EFC-973B-4BCB-B37A-A5D78F6A7785}" type="slidenum">
              <a:rPr lang="en-US" smtClean="0"/>
              <a:t>‹#›</a:t>
            </a:fld>
            <a:endParaRPr lang="en-US"/>
          </a:p>
        </p:txBody>
      </p:sp>
    </p:spTree>
    <p:extLst>
      <p:ext uri="{BB962C8B-B14F-4D97-AF65-F5344CB8AC3E}">
        <p14:creationId xmlns:p14="http://schemas.microsoft.com/office/powerpoint/2010/main" val="273784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D5EFC-973B-4BCB-B37A-A5D78F6A7785}" type="slidenum">
              <a:rPr lang="en-US" smtClean="0"/>
              <a:t>1</a:t>
            </a:fld>
            <a:endParaRPr lang="en-US"/>
          </a:p>
        </p:txBody>
      </p:sp>
    </p:spTree>
    <p:extLst>
      <p:ext uri="{BB962C8B-B14F-4D97-AF65-F5344CB8AC3E}">
        <p14:creationId xmlns:p14="http://schemas.microsoft.com/office/powerpoint/2010/main" val="2044793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The data in our database needs to remain accurate and that means we need to be careful about how we update or modify information it contains. If we are simply adding or removing a customer in our customer table, for example, it's a pretty straightforward operation. One record is added or one record is removed, but in a more complex interaction, such as transferring money between bank accounts where more than one operation makes up the task, we need to be more strict about how the change to the data takes place. In this case, the complex operation of transferring money between accounts takes a few steps. </a:t>
            </a:r>
            <a:endParaRPr lang="en-US" dirty="0"/>
          </a:p>
        </p:txBody>
      </p:sp>
      <p:sp>
        <p:nvSpPr>
          <p:cNvPr id="4" name="Slide Number Placeholder 3"/>
          <p:cNvSpPr>
            <a:spLocks noGrp="1"/>
          </p:cNvSpPr>
          <p:nvPr>
            <p:ph type="sldNum" sz="quarter" idx="10"/>
          </p:nvPr>
        </p:nvSpPr>
        <p:spPr/>
        <p:txBody>
          <a:bodyPr/>
          <a:lstStyle/>
          <a:p>
            <a:fld id="{5DED5EFC-973B-4BCB-B37A-A5D78F6A7785}" type="slidenum">
              <a:rPr lang="en-US" smtClean="0"/>
              <a:t>3</a:t>
            </a:fld>
            <a:endParaRPr lang="en-US"/>
          </a:p>
        </p:txBody>
      </p:sp>
    </p:spTree>
    <p:extLst>
      <p:ext uri="{BB962C8B-B14F-4D97-AF65-F5344CB8AC3E}">
        <p14:creationId xmlns:p14="http://schemas.microsoft.com/office/powerpoint/2010/main" val="377781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ED5EFC-973B-4BCB-B37A-A5D78F6A7785}" type="slidenum">
              <a:rPr lang="en-US" smtClean="0"/>
              <a:t>4</a:t>
            </a:fld>
            <a:endParaRPr lang="en-US"/>
          </a:p>
        </p:txBody>
      </p:sp>
    </p:spTree>
    <p:extLst>
      <p:ext uri="{BB962C8B-B14F-4D97-AF65-F5344CB8AC3E}">
        <p14:creationId xmlns:p14="http://schemas.microsoft.com/office/powerpoint/2010/main" val="330285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ED5EFC-973B-4BCB-B37A-A5D78F6A7785}" type="slidenum">
              <a:rPr lang="en-US" smtClean="0"/>
              <a:t>5</a:t>
            </a:fld>
            <a:endParaRPr lang="en-US"/>
          </a:p>
        </p:txBody>
      </p:sp>
    </p:spTree>
    <p:extLst>
      <p:ext uri="{BB962C8B-B14F-4D97-AF65-F5344CB8AC3E}">
        <p14:creationId xmlns:p14="http://schemas.microsoft.com/office/powerpoint/2010/main" val="97989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rPr>
              <a:t>Consistency means that whatever the transaction does, </a:t>
            </a:r>
            <a:r>
              <a:rPr lang="en-US" sz="1200" b="0" i="0" kern="1200" dirty="0">
                <a:solidFill>
                  <a:schemeClr val="tx1"/>
                </a:solidFill>
                <a:effectLst/>
                <a:latin typeface="+mn-lt"/>
                <a:ea typeface="+mn-ea"/>
                <a:cs typeface="+mn-cs"/>
              </a:rPr>
              <a:t>it needs to leave the database </a:t>
            </a:r>
            <a:r>
              <a:rPr lang="en-US" sz="1200" b="0" i="0" u="sng" kern="1200" dirty="0">
                <a:solidFill>
                  <a:schemeClr val="tx1"/>
                </a:solidFill>
                <a:effectLst/>
                <a:latin typeface="+mn-lt"/>
                <a:ea typeface="+mn-ea"/>
                <a:cs typeface="+mn-cs"/>
              </a:rPr>
              <a:t>in a valid or consistent state. </a:t>
            </a:r>
            <a:endParaRPr lang="en-US" dirty="0"/>
          </a:p>
        </p:txBody>
      </p:sp>
      <p:sp>
        <p:nvSpPr>
          <p:cNvPr id="4" name="Slide Number Placeholder 3"/>
          <p:cNvSpPr>
            <a:spLocks noGrp="1"/>
          </p:cNvSpPr>
          <p:nvPr>
            <p:ph type="sldNum" sz="quarter" idx="10"/>
          </p:nvPr>
        </p:nvSpPr>
        <p:spPr/>
        <p:txBody>
          <a:bodyPr/>
          <a:lstStyle/>
          <a:p>
            <a:fld id="{5DED5EFC-973B-4BCB-B37A-A5D78F6A7785}" type="slidenum">
              <a:rPr lang="en-US" smtClean="0"/>
              <a:t>8</a:t>
            </a:fld>
            <a:endParaRPr lang="en-US"/>
          </a:p>
        </p:txBody>
      </p:sp>
    </p:spTree>
    <p:extLst>
      <p:ext uri="{BB962C8B-B14F-4D97-AF65-F5344CB8AC3E}">
        <p14:creationId xmlns:p14="http://schemas.microsoft.com/office/powerpoint/2010/main" val="4232193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rPr>
              <a:t>isolation means that while the activities in the transaction </a:t>
            </a:r>
            <a:r>
              <a:rPr lang="en-US" sz="1200" b="0" i="0" kern="1200" dirty="0">
                <a:solidFill>
                  <a:schemeClr val="tx1"/>
                </a:solidFill>
                <a:effectLst/>
                <a:latin typeface="+mn-lt"/>
                <a:ea typeface="+mn-ea"/>
                <a:cs typeface="+mn-cs"/>
              </a:rPr>
              <a:t>are being completed, nothing else can make changes to the data involved. If we were in the middle of moving money from one account to another, and the user submitted another transfer request, that request would have </a:t>
            </a:r>
            <a:r>
              <a:rPr lang="en-US" sz="1200" b="0" i="0" u="sng" kern="1200" dirty="0">
                <a:solidFill>
                  <a:schemeClr val="tx1"/>
                </a:solidFill>
                <a:effectLst/>
                <a:latin typeface="+mn-lt"/>
                <a:ea typeface="+mn-ea"/>
                <a:cs typeface="+mn-cs"/>
              </a:rPr>
              <a:t>to wait until the first one finishes completely.</a:t>
            </a:r>
            <a:endParaRPr lang="en-US" dirty="0"/>
          </a:p>
        </p:txBody>
      </p:sp>
      <p:sp>
        <p:nvSpPr>
          <p:cNvPr id="4" name="Slide Number Placeholder 3"/>
          <p:cNvSpPr>
            <a:spLocks noGrp="1"/>
          </p:cNvSpPr>
          <p:nvPr>
            <p:ph type="sldNum" sz="quarter" idx="10"/>
          </p:nvPr>
        </p:nvSpPr>
        <p:spPr/>
        <p:txBody>
          <a:bodyPr/>
          <a:lstStyle/>
          <a:p>
            <a:fld id="{5DED5EFC-973B-4BCB-B37A-A5D78F6A7785}" type="slidenum">
              <a:rPr lang="en-US" smtClean="0"/>
              <a:t>9</a:t>
            </a:fld>
            <a:endParaRPr lang="en-US"/>
          </a:p>
        </p:txBody>
      </p:sp>
    </p:spTree>
    <p:extLst>
      <p:ext uri="{BB962C8B-B14F-4D97-AF65-F5344CB8AC3E}">
        <p14:creationId xmlns:p14="http://schemas.microsoft.com/office/powerpoint/2010/main" val="2264937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Durability means that the information we change in the transaction actually gets written to the database. When the transaction is reported as complete, the data is there. </a:t>
            </a:r>
            <a:r>
              <a:rPr lang="en-US" sz="1200" b="0" i="0" u="sng" kern="1200" dirty="0">
                <a:solidFill>
                  <a:schemeClr val="tx1"/>
                </a:solidFill>
                <a:effectLst/>
                <a:latin typeface="+mn-lt"/>
                <a:ea typeface="+mn-ea"/>
                <a:cs typeface="+mn-cs"/>
              </a:rPr>
              <a:t>The change has been made.</a:t>
            </a:r>
            <a:endParaRPr lang="en-US" dirty="0"/>
          </a:p>
        </p:txBody>
      </p:sp>
      <p:sp>
        <p:nvSpPr>
          <p:cNvPr id="4" name="Slide Number Placeholder 3"/>
          <p:cNvSpPr>
            <a:spLocks noGrp="1"/>
          </p:cNvSpPr>
          <p:nvPr>
            <p:ph type="sldNum" sz="quarter" idx="10"/>
          </p:nvPr>
        </p:nvSpPr>
        <p:spPr/>
        <p:txBody>
          <a:bodyPr/>
          <a:lstStyle/>
          <a:p>
            <a:fld id="{5DED5EFC-973B-4BCB-B37A-A5D78F6A7785}" type="slidenum">
              <a:rPr lang="en-US" smtClean="0"/>
              <a:t>10</a:t>
            </a:fld>
            <a:endParaRPr lang="en-US"/>
          </a:p>
        </p:txBody>
      </p:sp>
    </p:spTree>
    <p:extLst>
      <p:ext uri="{BB962C8B-B14F-4D97-AF65-F5344CB8AC3E}">
        <p14:creationId xmlns:p14="http://schemas.microsoft.com/office/powerpoint/2010/main" val="61993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C2274B-E590-42D8-AACC-BE2148F331F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57813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2274B-E590-42D8-AACC-BE2148F331F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402202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2274B-E590-42D8-AACC-BE2148F331F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229657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2274B-E590-42D8-AACC-BE2148F331F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418024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C2274B-E590-42D8-AACC-BE2148F331F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365060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C2274B-E590-42D8-AACC-BE2148F331FE}"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225147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C2274B-E590-42D8-AACC-BE2148F331FE}"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96300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C2274B-E590-42D8-AACC-BE2148F331FE}"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232793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C2274B-E590-42D8-AACC-BE2148F331FE}"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380418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C2274B-E590-42D8-AACC-BE2148F331FE}"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71362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C2274B-E590-42D8-AACC-BE2148F331FE}"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90135-93D4-4C1D-95D9-A648FEF56775}" type="slidenum">
              <a:rPr lang="en-US" smtClean="0"/>
              <a:t>‹#›</a:t>
            </a:fld>
            <a:endParaRPr lang="en-US"/>
          </a:p>
        </p:txBody>
      </p:sp>
    </p:spTree>
    <p:extLst>
      <p:ext uri="{BB962C8B-B14F-4D97-AF65-F5344CB8AC3E}">
        <p14:creationId xmlns:p14="http://schemas.microsoft.com/office/powerpoint/2010/main" val="400658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2274B-E590-42D8-AACC-BE2148F331FE}" type="datetimeFigureOut">
              <a:rPr lang="en-US" smtClean="0"/>
              <a:t>6/19/2023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90135-93D4-4C1D-95D9-A648FEF56775}" type="slidenum">
              <a:rPr lang="en-US" smtClean="0"/>
              <a:t>‹#›</a:t>
            </a:fld>
            <a:endParaRPr lang="en-US"/>
          </a:p>
        </p:txBody>
      </p:sp>
    </p:spTree>
    <p:extLst>
      <p:ext uri="{BB962C8B-B14F-4D97-AF65-F5344CB8AC3E}">
        <p14:creationId xmlns:p14="http://schemas.microsoft.com/office/powerpoint/2010/main" val="3754620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Transactions</a:t>
            </a:r>
          </a:p>
        </p:txBody>
      </p:sp>
    </p:spTree>
    <p:extLst>
      <p:ext uri="{BB962C8B-B14F-4D97-AF65-F5344CB8AC3E}">
        <p14:creationId xmlns:p14="http://schemas.microsoft.com/office/powerpoint/2010/main" val="345168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Durable</a:t>
            </a:r>
          </a:p>
        </p:txBody>
      </p:sp>
      <p:sp>
        <p:nvSpPr>
          <p:cNvPr id="3" name="Content Placeholder 2"/>
          <p:cNvSpPr>
            <a:spLocks noGrp="1"/>
          </p:cNvSpPr>
          <p:nvPr>
            <p:ph idx="1"/>
          </p:nvPr>
        </p:nvSpPr>
        <p:spPr/>
        <p:txBody>
          <a:bodyPr>
            <a:noAutofit/>
          </a:bodyPr>
          <a:lstStyle/>
          <a:p>
            <a:pPr marL="0" indent="0">
              <a:buNone/>
            </a:pPr>
            <a:r>
              <a:rPr lang="en-US" sz="2400" dirty="0"/>
              <a:t>Transactions should not be affected by database failures that occur during the transaction. A </a:t>
            </a:r>
            <a:r>
              <a:rPr lang="en-US" sz="2400" b="1" dirty="0"/>
              <a:t>durable</a:t>
            </a:r>
            <a:r>
              <a:rPr lang="en-US" sz="2400" dirty="0"/>
              <a:t> transaction is permanently saved in the database once committed, regardless of system failures. </a:t>
            </a:r>
          </a:p>
          <a:p>
            <a:pPr lvl="1"/>
            <a:r>
              <a:rPr lang="en-US" sz="2000" dirty="0"/>
              <a:t>Example:</a:t>
            </a:r>
          </a:p>
          <a:p>
            <a:pPr lvl="2"/>
            <a:r>
              <a:rPr lang="en-US" dirty="0"/>
              <a:t>System loses power before a transaction completes</a:t>
            </a:r>
          </a:p>
          <a:p>
            <a:pPr lvl="2"/>
            <a:r>
              <a:rPr lang="en-US" dirty="0"/>
              <a:t>On power up, the DBMS notices the incomplete transaction, and resume it</a:t>
            </a:r>
          </a:p>
          <a:p>
            <a:pPr lvl="1"/>
            <a:r>
              <a:rPr lang="en-US" sz="2000" dirty="0"/>
              <a:t>Durability is addressed by write‐ahead transaction logs:</a:t>
            </a:r>
          </a:p>
          <a:p>
            <a:pPr lvl="2"/>
            <a:r>
              <a:rPr lang="en-US" dirty="0"/>
              <a:t>transaction operations are written to the log, on disk, before the operations (transfer from memory to disk)</a:t>
            </a:r>
          </a:p>
          <a:p>
            <a:pPr lvl="2"/>
            <a:r>
              <a:rPr lang="en-US" dirty="0"/>
              <a:t>Transaction log is reviewed on every startup</a:t>
            </a:r>
          </a:p>
          <a:p>
            <a:pPr lvl="2"/>
            <a:r>
              <a:rPr lang="en-US" dirty="0"/>
              <a:t>Also, could be achieved by: Clustering, mirroring, etc.</a:t>
            </a:r>
          </a:p>
          <a:p>
            <a:pPr lvl="1"/>
            <a:r>
              <a:rPr lang="en-US" sz="2000" i="1" dirty="0"/>
              <a:t>How much do you want to spend? How much delay can you tolerate to ensure durability?</a:t>
            </a:r>
          </a:p>
          <a:p>
            <a:endParaRPr lang="en-US" sz="2400" dirty="0"/>
          </a:p>
        </p:txBody>
      </p:sp>
    </p:spTree>
    <p:extLst>
      <p:ext uri="{BB962C8B-B14F-4D97-AF65-F5344CB8AC3E}">
        <p14:creationId xmlns:p14="http://schemas.microsoft.com/office/powerpoint/2010/main" val="152118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normAutofit/>
          </a:bodyPr>
          <a:lstStyle/>
          <a:p>
            <a:pPr marL="0" indent="0">
              <a:buNone/>
            </a:pPr>
            <a:r>
              <a:rPr lang="en-US" dirty="0"/>
              <a:t>Saving complete transaction results in the database is called a </a:t>
            </a:r>
            <a:r>
              <a:rPr lang="en-US" b="1" i="1" dirty="0"/>
              <a:t>commit</a:t>
            </a:r>
            <a:r>
              <a:rPr lang="en-US" dirty="0"/>
              <a:t>. </a:t>
            </a:r>
          </a:p>
          <a:p>
            <a:pPr marL="0" indent="0">
              <a:buNone/>
            </a:pPr>
            <a:r>
              <a:rPr lang="en-US" dirty="0"/>
              <a:t>Rejecting an incomplete transaction is called a </a:t>
            </a:r>
            <a:r>
              <a:rPr lang="en-US" b="1" i="1" dirty="0"/>
              <a:t>rollback</a:t>
            </a:r>
            <a:r>
              <a:rPr lang="en-US" dirty="0"/>
              <a:t>. A rollback reverses the transaction and resets data to initial values. </a:t>
            </a:r>
          </a:p>
        </p:txBody>
      </p:sp>
    </p:spTree>
    <p:extLst>
      <p:ext uri="{BB962C8B-B14F-4D97-AF65-F5344CB8AC3E}">
        <p14:creationId xmlns:p14="http://schemas.microsoft.com/office/powerpoint/2010/main" val="28819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sz="2200" dirty="0"/>
              <a:t>A variety of circumstances cause a rollback:</a:t>
            </a:r>
          </a:p>
          <a:p>
            <a:pPr lvl="1"/>
            <a:r>
              <a:rPr lang="en-US" sz="2200" dirty="0">
                <a:solidFill>
                  <a:schemeClr val="accent5">
                    <a:lumMod val="75000"/>
                  </a:schemeClr>
                </a:solidFill>
              </a:rPr>
              <a:t>The operating system detects a device failure</a:t>
            </a:r>
            <a:r>
              <a:rPr lang="en-US" sz="2200" dirty="0"/>
              <a:t>. Ex: Magnetic disk fails during execution of a transaction, and transaction results cannot be written to the database.</a:t>
            </a:r>
          </a:p>
          <a:p>
            <a:pPr lvl="1"/>
            <a:r>
              <a:rPr lang="en-US" sz="2200" dirty="0">
                <a:solidFill>
                  <a:schemeClr val="accent5">
                    <a:lumMod val="75000"/>
                  </a:schemeClr>
                </a:solidFill>
              </a:rPr>
              <a:t>The database detects a conflict between concurrent transactions. </a:t>
            </a:r>
            <a:r>
              <a:rPr lang="en-US" sz="2200" dirty="0"/>
              <a:t>Ex: Two airline customers attempt to reserve the same seat on a flight.</a:t>
            </a:r>
          </a:p>
          <a:p>
            <a:pPr lvl="1"/>
            <a:r>
              <a:rPr lang="en-US" sz="2200" dirty="0">
                <a:solidFill>
                  <a:schemeClr val="accent5">
                    <a:lumMod val="75000"/>
                  </a:schemeClr>
                </a:solidFill>
              </a:rPr>
              <a:t>The application program detects an unsuccessful database operation. </a:t>
            </a:r>
            <a:r>
              <a:rPr lang="en-US" sz="2200" dirty="0"/>
              <a:t>Ex: In the debit-credit transaction, funds are removed from the debit account, but the credit account is deleted prior to deposit.</a:t>
            </a:r>
          </a:p>
          <a:p>
            <a:pPr lvl="1"/>
            <a:endParaRPr lang="en-US" sz="2200" dirty="0"/>
          </a:p>
          <a:p>
            <a:pPr marL="0" indent="0">
              <a:buNone/>
            </a:pPr>
            <a:r>
              <a:rPr lang="en-US" sz="2200" dirty="0"/>
              <a:t>When a failure occurs, the database is notified and rolls back the transaction. If the failure is temporary, the database attempts to restart the transaction. If the failure is persistent, the database 'kills' the transaction permanently.</a:t>
            </a:r>
          </a:p>
          <a:p>
            <a:endParaRPr lang="en-US" dirty="0"/>
          </a:p>
        </p:txBody>
      </p:sp>
    </p:spTree>
    <p:extLst>
      <p:ext uri="{BB962C8B-B14F-4D97-AF65-F5344CB8AC3E}">
        <p14:creationId xmlns:p14="http://schemas.microsoft.com/office/powerpoint/2010/main" val="90538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838200" y="1870780"/>
            <a:ext cx="10515600" cy="4351338"/>
          </a:xfrm>
        </p:spPr>
        <p:txBody>
          <a:bodyPr>
            <a:normAutofit fontScale="92500" lnSpcReduction="10000"/>
          </a:bodyPr>
          <a:lstStyle/>
          <a:p>
            <a:pPr marL="0" indent="0">
              <a:buNone/>
            </a:pPr>
            <a:r>
              <a:rPr lang="en-US" sz="2600" dirty="0"/>
              <a:t>Transaction statements are standardized in SQL and implemented in most relational databases. However, most databases offer nonstandard extensions.</a:t>
            </a:r>
          </a:p>
          <a:p>
            <a:endParaRPr lang="en-US" dirty="0"/>
          </a:p>
          <a:p>
            <a:pPr marL="0" indent="0">
              <a:buNone/>
            </a:pPr>
            <a:r>
              <a:rPr lang="en-US" sz="3000" dirty="0"/>
              <a:t>SET TRANSACTION </a:t>
            </a:r>
            <a:r>
              <a:rPr lang="en-US" dirty="0"/>
              <a:t> – sets the isolation level for subsequent transactions</a:t>
            </a:r>
          </a:p>
          <a:p>
            <a:endParaRPr lang="en-US" dirty="0"/>
          </a:p>
          <a:p>
            <a:pPr marL="0" indent="0">
              <a:buNone/>
            </a:pPr>
            <a:r>
              <a:rPr lang="en-US" dirty="0"/>
              <a:t>A </a:t>
            </a:r>
            <a:r>
              <a:rPr lang="en-US" b="1" dirty="0"/>
              <a:t>transaction boundary</a:t>
            </a:r>
            <a:r>
              <a:rPr lang="en-US" dirty="0"/>
              <a:t> is the first or last statement of a transaction. A transaction boundary is one of three statements:</a:t>
            </a:r>
          </a:p>
          <a:p>
            <a:r>
              <a:rPr lang="en-US" dirty="0"/>
              <a:t>BEGIN TRAN – subsequent operations are part of a transactions</a:t>
            </a:r>
          </a:p>
          <a:p>
            <a:r>
              <a:rPr lang="en-US" dirty="0"/>
              <a:t>COMMIT TRAN – make the operations permanent since the BEGIN TRAN</a:t>
            </a:r>
          </a:p>
          <a:p>
            <a:r>
              <a:rPr lang="en-US" dirty="0"/>
              <a:t>ROLLBACK TRAN – undo any operations since the BEGIN TRAN</a:t>
            </a:r>
          </a:p>
        </p:txBody>
      </p:sp>
    </p:spTree>
    <p:extLst>
      <p:ext uri="{BB962C8B-B14F-4D97-AF65-F5344CB8AC3E}">
        <p14:creationId xmlns:p14="http://schemas.microsoft.com/office/powerpoint/2010/main" val="132297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chemeClr val="accent5">
                    <a:lumMod val="75000"/>
                  </a:schemeClr>
                </a:solidFill>
              </a:rPr>
              <a:t>SET TRANSACTION </a:t>
            </a:r>
          </a:p>
          <a:p>
            <a:pPr marL="0" indent="0">
              <a:buNone/>
            </a:pPr>
            <a:r>
              <a:rPr lang="en-US" dirty="0">
                <a:solidFill>
                  <a:schemeClr val="accent5">
                    <a:lumMod val="75000"/>
                  </a:schemeClr>
                </a:solidFill>
              </a:rPr>
              <a:t>ISOLATION LEVEL </a:t>
            </a:r>
            <a:r>
              <a:rPr lang="en-US" dirty="0" err="1"/>
              <a:t>appropriateIsolationLevel</a:t>
            </a:r>
            <a:r>
              <a:rPr lang="en-US" dirty="0"/>
              <a:t> --more isolation needs more money</a:t>
            </a:r>
          </a:p>
          <a:p>
            <a:pPr marL="0" indent="0">
              <a:buNone/>
            </a:pPr>
            <a:r>
              <a:rPr lang="en-US" dirty="0"/>
              <a:t>DECLARE @err</a:t>
            </a:r>
          </a:p>
          <a:p>
            <a:pPr marL="0" indent="0">
              <a:buNone/>
            </a:pPr>
            <a:r>
              <a:rPr lang="en-US" dirty="0"/>
              <a:t>BEGIN TRY </a:t>
            </a:r>
          </a:p>
          <a:p>
            <a:pPr marL="0" indent="0">
              <a:buNone/>
            </a:pPr>
            <a:r>
              <a:rPr lang="en-US" dirty="0"/>
              <a:t>    </a:t>
            </a:r>
            <a:r>
              <a:rPr lang="en-US" dirty="0">
                <a:solidFill>
                  <a:schemeClr val="accent5">
                    <a:lumMod val="75000"/>
                  </a:schemeClr>
                </a:solidFill>
              </a:rPr>
              <a:t>BEGIN</a:t>
            </a:r>
            <a:r>
              <a:rPr lang="en-US" dirty="0"/>
              <a:t> TRAN</a:t>
            </a:r>
          </a:p>
          <a:p>
            <a:pPr marL="0" indent="0">
              <a:buNone/>
            </a:pPr>
            <a:r>
              <a:rPr lang="en-US" dirty="0"/>
              <a:t>    INSERT ...</a:t>
            </a:r>
          </a:p>
          <a:p>
            <a:pPr marL="0" indent="0">
              <a:buNone/>
            </a:pPr>
            <a:r>
              <a:rPr lang="en-US" dirty="0"/>
              <a:t>    UPDATE..</a:t>
            </a:r>
          </a:p>
          <a:p>
            <a:pPr marL="0" indent="0">
              <a:buNone/>
            </a:pPr>
            <a:r>
              <a:rPr lang="en-US" dirty="0"/>
              <a:t>    ..other operations ..UPDATE </a:t>
            </a:r>
          </a:p>
          <a:p>
            <a:pPr marL="0" indent="0">
              <a:buNone/>
            </a:pPr>
            <a:r>
              <a:rPr lang="en-US" dirty="0"/>
              <a:t>    ..</a:t>
            </a:r>
          </a:p>
          <a:p>
            <a:pPr marL="0" indent="0">
              <a:buNone/>
            </a:pPr>
            <a:r>
              <a:rPr lang="en-US" dirty="0"/>
              <a:t>    </a:t>
            </a:r>
            <a:r>
              <a:rPr lang="en-US" dirty="0">
                <a:solidFill>
                  <a:schemeClr val="accent5">
                    <a:lumMod val="75000"/>
                  </a:schemeClr>
                </a:solidFill>
              </a:rPr>
              <a:t>COMMIT</a:t>
            </a:r>
            <a:r>
              <a:rPr lang="en-US" dirty="0"/>
              <a:t> TRAN</a:t>
            </a:r>
          </a:p>
          <a:p>
            <a:pPr marL="0" indent="0">
              <a:buNone/>
            </a:pPr>
            <a:r>
              <a:rPr lang="en-US" dirty="0"/>
              <a:t>END TRY</a:t>
            </a:r>
          </a:p>
          <a:p>
            <a:pPr marL="0" indent="0">
              <a:buNone/>
            </a:pPr>
            <a:r>
              <a:rPr lang="en-US" dirty="0"/>
              <a:t>BEGIN CATCH</a:t>
            </a:r>
          </a:p>
          <a:p>
            <a:pPr marL="0" indent="0">
              <a:buNone/>
            </a:pPr>
            <a:r>
              <a:rPr lang="en-US" dirty="0"/>
              <a:t>    SELECT @ err = </a:t>
            </a:r>
            <a:r>
              <a:rPr lang="en-US" dirty="0" err="1"/>
              <a:t>Error_number</a:t>
            </a:r>
            <a:r>
              <a:rPr lang="en-US" dirty="0"/>
              <a:t>()</a:t>
            </a:r>
          </a:p>
          <a:p>
            <a:pPr marL="0" indent="0">
              <a:buNone/>
            </a:pPr>
            <a:r>
              <a:rPr lang="en-US" dirty="0"/>
              <a:t>    </a:t>
            </a:r>
            <a:r>
              <a:rPr lang="en-US" dirty="0">
                <a:solidFill>
                  <a:schemeClr val="accent5">
                    <a:lumMod val="75000"/>
                  </a:schemeClr>
                </a:solidFill>
              </a:rPr>
              <a:t>ROLLBACK</a:t>
            </a:r>
            <a:r>
              <a:rPr lang="en-US" dirty="0"/>
              <a:t> TRAN</a:t>
            </a:r>
          </a:p>
          <a:p>
            <a:pPr marL="0" indent="0">
              <a:buNone/>
            </a:pPr>
            <a:r>
              <a:rPr lang="en-US" dirty="0"/>
              <a:t>END CATCH</a:t>
            </a:r>
          </a:p>
          <a:p>
            <a:pPr marL="0" indent="0">
              <a:buNone/>
            </a:pPr>
            <a:endParaRPr lang="en-US" dirty="0"/>
          </a:p>
        </p:txBody>
      </p:sp>
    </p:spTree>
    <p:extLst>
      <p:ext uri="{BB962C8B-B14F-4D97-AF65-F5344CB8AC3E}">
        <p14:creationId xmlns:p14="http://schemas.microsoft.com/office/powerpoint/2010/main" val="144986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transaction</a:t>
            </a:r>
          </a:p>
        </p:txBody>
      </p:sp>
      <p:sp>
        <p:nvSpPr>
          <p:cNvPr id="3" name="Content Placeholder 2"/>
          <p:cNvSpPr>
            <a:spLocks noGrp="1"/>
          </p:cNvSpPr>
          <p:nvPr>
            <p:ph idx="1"/>
          </p:nvPr>
        </p:nvSpPr>
        <p:spPr/>
        <p:txBody>
          <a:bodyPr>
            <a:normAutofit/>
          </a:bodyPr>
          <a:lstStyle/>
          <a:p>
            <a:pPr marL="0" indent="0">
              <a:buNone/>
            </a:pPr>
            <a:r>
              <a:rPr lang="en-US" u="sng" dirty="0"/>
              <a:t>A logical operation </a:t>
            </a:r>
            <a:r>
              <a:rPr lang="en-US" dirty="0"/>
              <a:t>that may require multiple physical database operations</a:t>
            </a:r>
          </a:p>
          <a:p>
            <a:endParaRPr lang="en-US" dirty="0"/>
          </a:p>
          <a:p>
            <a:pPr lvl="1"/>
            <a:r>
              <a:rPr lang="en-US" dirty="0"/>
              <a:t>Logical operations: actions of an organization, typically with a name</a:t>
            </a:r>
          </a:p>
          <a:p>
            <a:pPr lvl="2"/>
            <a:r>
              <a:rPr lang="en-US" dirty="0"/>
              <a:t>Bank account transfer</a:t>
            </a:r>
          </a:p>
          <a:p>
            <a:pPr lvl="2"/>
            <a:r>
              <a:rPr lang="en-US" dirty="0"/>
              <a:t>University class registration</a:t>
            </a:r>
          </a:p>
          <a:p>
            <a:pPr lvl="1"/>
            <a:r>
              <a:rPr lang="en-US" dirty="0"/>
              <a:t>Physical operations: SQL operations that realize the logical operations: e.g. SELECT, INSERT, UPDATE, DELETE</a:t>
            </a:r>
          </a:p>
        </p:txBody>
      </p:sp>
    </p:spTree>
    <p:extLst>
      <p:ext uri="{BB962C8B-B14F-4D97-AF65-F5344CB8AC3E}">
        <p14:creationId xmlns:p14="http://schemas.microsoft.com/office/powerpoint/2010/main" val="65213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Banking: Account Transfer</a:t>
            </a:r>
          </a:p>
        </p:txBody>
      </p:sp>
      <p:sp>
        <p:nvSpPr>
          <p:cNvPr id="3" name="Content Placeholder 2"/>
          <p:cNvSpPr>
            <a:spLocks noGrp="1"/>
          </p:cNvSpPr>
          <p:nvPr>
            <p:ph idx="1"/>
          </p:nvPr>
        </p:nvSpPr>
        <p:spPr>
          <a:xfrm>
            <a:off x="554736" y="1690688"/>
            <a:ext cx="10515600" cy="4351338"/>
          </a:xfrm>
        </p:spPr>
        <p:txBody>
          <a:bodyPr/>
          <a:lstStyle/>
          <a:p>
            <a:pPr marL="0" indent="0">
              <a:buNone/>
            </a:pPr>
            <a:r>
              <a:rPr lang="en-US" dirty="0"/>
              <a:t>Logical operation: Move $100 from checking to savings</a:t>
            </a:r>
          </a:p>
          <a:p>
            <a:r>
              <a:rPr lang="en-US" dirty="0"/>
              <a:t>Possible Physical Operations:</a:t>
            </a:r>
          </a:p>
          <a:p>
            <a:pPr lvl="1"/>
            <a:r>
              <a:rPr lang="en-US" dirty="0"/>
              <a:t>UPDATE checking account -$100</a:t>
            </a:r>
          </a:p>
          <a:p>
            <a:pPr lvl="1"/>
            <a:r>
              <a:rPr lang="en-US" dirty="0"/>
              <a:t>UPDATE savings account +$100</a:t>
            </a:r>
          </a:p>
          <a:p>
            <a:r>
              <a:rPr lang="en-US" dirty="0"/>
              <a:t>Possible Physical Operations:</a:t>
            </a:r>
          </a:p>
          <a:p>
            <a:pPr lvl="1"/>
            <a:r>
              <a:rPr lang="en-US" dirty="0"/>
              <a:t>INSERT journal entry -$100 to checking</a:t>
            </a:r>
          </a:p>
          <a:p>
            <a:pPr lvl="1"/>
            <a:r>
              <a:rPr lang="en-US" dirty="0"/>
              <a:t>INSERT journal entry +$100 to savings</a:t>
            </a:r>
          </a:p>
          <a:p>
            <a:pPr lvl="1"/>
            <a:endParaRPr lang="en-US" dirty="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386" y="3666744"/>
            <a:ext cx="5614369" cy="2901188"/>
          </a:xfrm>
          <a:prstGeom prst="rect">
            <a:avLst/>
          </a:prstGeom>
        </p:spPr>
      </p:pic>
    </p:spTree>
    <p:extLst>
      <p:ext uri="{BB962C8B-B14F-4D97-AF65-F5344CB8AC3E}">
        <p14:creationId xmlns:p14="http://schemas.microsoft.com/office/powerpoint/2010/main" val="189818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5209" y="2483864"/>
            <a:ext cx="5173972" cy="3349842"/>
          </a:xfrm>
        </p:spPr>
      </p:pic>
      <p:sp>
        <p:nvSpPr>
          <p:cNvPr id="6" name="Rectangle 5"/>
          <p:cNvSpPr/>
          <p:nvPr/>
        </p:nvSpPr>
        <p:spPr>
          <a:xfrm>
            <a:off x="522316" y="1890193"/>
            <a:ext cx="5296593" cy="2677656"/>
          </a:xfrm>
          <a:prstGeom prst="rect">
            <a:avLst/>
          </a:prstGeom>
        </p:spPr>
        <p:txBody>
          <a:bodyPr wrap="square">
            <a:spAutoFit/>
          </a:bodyPr>
          <a:lstStyle/>
          <a:p>
            <a:r>
              <a:rPr lang="en-US" sz="2800" dirty="0"/>
              <a:t>A transaction is a set of operations that must all be completed, and if for some reason any of the individual operations aren't completed, no changes are made to the database.</a:t>
            </a:r>
          </a:p>
        </p:txBody>
      </p:sp>
    </p:spTree>
    <p:extLst>
      <p:ext uri="{BB962C8B-B14F-4D97-AF65-F5344CB8AC3E}">
        <p14:creationId xmlns:p14="http://schemas.microsoft.com/office/powerpoint/2010/main" val="179436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55701"/>
            <a:ext cx="6601178" cy="3901632"/>
          </a:xfrm>
        </p:spPr>
        <p:txBody>
          <a:bodyPr>
            <a:normAutofit fontScale="85000" lnSpcReduction="20000"/>
          </a:bodyPr>
          <a:lstStyle/>
          <a:p>
            <a:pPr marL="0" indent="0">
              <a:buNone/>
            </a:pPr>
            <a:r>
              <a:rPr lang="en-US" dirty="0"/>
              <a:t>Anything that's partially done will be undone.</a:t>
            </a:r>
          </a:p>
          <a:p>
            <a:pPr marL="0" indent="0">
              <a:buNone/>
            </a:pPr>
            <a:endParaRPr lang="en-US" dirty="0"/>
          </a:p>
          <a:p>
            <a:pPr marL="0" indent="0">
              <a:buNone/>
            </a:pPr>
            <a:r>
              <a:rPr lang="en-US" dirty="0"/>
              <a:t>Ex: The debit-credit transaction transfers funds from one bank account to another. </a:t>
            </a:r>
          </a:p>
          <a:p>
            <a:pPr lvl="1"/>
            <a:r>
              <a:rPr lang="en-US" dirty="0"/>
              <a:t>The first operation removes funds, say $100, from one account, </a:t>
            </a:r>
          </a:p>
          <a:p>
            <a:pPr lvl="1"/>
            <a:r>
              <a:rPr lang="en-US" dirty="0"/>
              <a:t>The second operation deposits $100 in another account.</a:t>
            </a:r>
          </a:p>
          <a:p>
            <a:pPr lvl="1"/>
            <a:r>
              <a:rPr lang="en-US" dirty="0"/>
              <a:t>If the first operation succeeds but the second fails, $100 is mysteriously lost. The transaction must complete and save either both operations or neither operation.</a:t>
            </a:r>
          </a:p>
          <a:p>
            <a:pPr marL="0" indent="0">
              <a:buNone/>
            </a:pPr>
            <a:r>
              <a:rPr lang="en-US" dirty="0"/>
              <a:t> </a:t>
            </a:r>
          </a:p>
        </p:txBody>
      </p:sp>
      <p:sp>
        <p:nvSpPr>
          <p:cNvPr id="2" name="Title 1"/>
          <p:cNvSpPr>
            <a:spLocks noGrp="1"/>
          </p:cNvSpPr>
          <p:nvPr>
            <p:ph type="title"/>
          </p:nvPr>
        </p:nvSpPr>
        <p:spPr/>
        <p:txBody>
          <a:bodyPr/>
          <a:lstStyle/>
          <a:p>
            <a:r>
              <a:rPr lang="en-US" dirty="0"/>
              <a:t>Transaction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993" y="2065485"/>
            <a:ext cx="4149207" cy="2653272"/>
          </a:xfrm>
          <a:prstGeom prst="rect">
            <a:avLst/>
          </a:prstGeom>
        </p:spPr>
      </p:pic>
    </p:spTree>
    <p:extLst>
      <p:ext uri="{BB962C8B-B14F-4D97-AF65-F5344CB8AC3E}">
        <p14:creationId xmlns:p14="http://schemas.microsoft.com/office/powerpoint/2010/main" val="318027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Transaction Requirements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Transactions follow a set of principles outlined by the acronym ACID. Perfect transactions satisfy the following principals:</a:t>
            </a:r>
          </a:p>
          <a:p>
            <a:endParaRPr lang="en-US" dirty="0"/>
          </a:p>
          <a:p>
            <a:pPr lvl="1"/>
            <a:r>
              <a:rPr lang="en-US" dirty="0"/>
              <a:t>A-atomic</a:t>
            </a:r>
          </a:p>
          <a:p>
            <a:pPr lvl="1"/>
            <a:r>
              <a:rPr lang="en-US" dirty="0"/>
              <a:t>C-consistent</a:t>
            </a:r>
          </a:p>
          <a:p>
            <a:pPr lvl="1"/>
            <a:r>
              <a:rPr lang="en-US" dirty="0"/>
              <a:t>I-isolated</a:t>
            </a:r>
          </a:p>
          <a:p>
            <a:pPr lvl="1"/>
            <a:r>
              <a:rPr lang="en-US" dirty="0"/>
              <a:t>D-durable</a:t>
            </a:r>
          </a:p>
          <a:p>
            <a:pPr lvl="1"/>
            <a:endParaRPr lang="en-US" dirty="0"/>
          </a:p>
          <a:p>
            <a:pPr marL="0" indent="0">
              <a:buNone/>
            </a:pPr>
            <a:r>
              <a:rPr lang="en-US" dirty="0"/>
              <a:t>Note: Perfection is not always feasible or desirable</a:t>
            </a:r>
          </a:p>
          <a:p>
            <a:endParaRPr lang="en-US" dirty="0"/>
          </a:p>
          <a:p>
            <a:pPr lvl="1"/>
            <a:r>
              <a:rPr lang="en-US" dirty="0"/>
              <a:t>Takes effort</a:t>
            </a:r>
          </a:p>
          <a:p>
            <a:pPr lvl="1"/>
            <a:r>
              <a:rPr lang="en-US" dirty="0"/>
              <a:t>More money</a:t>
            </a:r>
          </a:p>
          <a:p>
            <a:pPr lvl="1"/>
            <a:r>
              <a:rPr lang="en-US" dirty="0"/>
              <a:t>Slower systems</a:t>
            </a:r>
          </a:p>
          <a:p>
            <a:endParaRPr lang="en-US" dirty="0"/>
          </a:p>
        </p:txBody>
      </p:sp>
    </p:spTree>
    <p:extLst>
      <p:ext uri="{BB962C8B-B14F-4D97-AF65-F5344CB8AC3E}">
        <p14:creationId xmlns:p14="http://schemas.microsoft.com/office/powerpoint/2010/main" val="8213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a:t>
            </a:r>
          </a:p>
        </p:txBody>
      </p:sp>
      <p:sp>
        <p:nvSpPr>
          <p:cNvPr id="3" name="Content Placeholder 2"/>
          <p:cNvSpPr>
            <a:spLocks noGrp="1"/>
          </p:cNvSpPr>
          <p:nvPr>
            <p:ph idx="1"/>
          </p:nvPr>
        </p:nvSpPr>
        <p:spPr/>
        <p:txBody>
          <a:bodyPr>
            <a:normAutofit/>
          </a:bodyPr>
          <a:lstStyle/>
          <a:p>
            <a:pPr marL="0" indent="0">
              <a:buNone/>
            </a:pPr>
            <a:r>
              <a:rPr lang="en-US" dirty="0"/>
              <a:t>All or Nothing, indivisible</a:t>
            </a:r>
          </a:p>
          <a:p>
            <a:pPr marL="457200" lvl="1" indent="0">
              <a:buNone/>
            </a:pPr>
            <a:r>
              <a:rPr lang="en-US" dirty="0"/>
              <a:t>A transaction should complete all its operations, or none of them. A transaction should not end partially complete. Just like an atom, a transaction is meant to be indivisible.</a:t>
            </a:r>
          </a:p>
          <a:p>
            <a:pPr marL="457200" lvl="1" indent="0">
              <a:buNone/>
            </a:pPr>
            <a:endParaRPr lang="en-US" dirty="0"/>
          </a:p>
          <a:p>
            <a:pPr marL="0" indent="0">
              <a:buNone/>
            </a:pPr>
            <a:r>
              <a:rPr lang="en-US" dirty="0"/>
              <a:t>One of two things should happen with a transaction</a:t>
            </a:r>
          </a:p>
          <a:p>
            <a:pPr lvl="1"/>
            <a:r>
              <a:rPr lang="en-US" dirty="0"/>
              <a:t>All physical operations complete</a:t>
            </a:r>
          </a:p>
          <a:p>
            <a:pPr lvl="1"/>
            <a:r>
              <a:rPr lang="en-US" dirty="0"/>
              <a:t>None of the physical operations complete</a:t>
            </a:r>
          </a:p>
          <a:p>
            <a:pPr lvl="1"/>
            <a:endParaRPr lang="en-US" dirty="0"/>
          </a:p>
          <a:p>
            <a:endParaRPr lang="en-US" dirty="0"/>
          </a:p>
        </p:txBody>
      </p:sp>
    </p:spTree>
    <p:extLst>
      <p:ext uri="{BB962C8B-B14F-4D97-AF65-F5344CB8AC3E}">
        <p14:creationId xmlns:p14="http://schemas.microsoft.com/office/powerpoint/2010/main" val="295192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Consistent</a:t>
            </a:r>
          </a:p>
        </p:txBody>
      </p:sp>
      <p:sp>
        <p:nvSpPr>
          <p:cNvPr id="3" name="Content Placeholder 2"/>
          <p:cNvSpPr>
            <a:spLocks noGrp="1"/>
          </p:cNvSpPr>
          <p:nvPr>
            <p:ph idx="1"/>
          </p:nvPr>
        </p:nvSpPr>
        <p:spPr/>
        <p:txBody>
          <a:bodyPr>
            <a:normAutofit/>
          </a:bodyPr>
          <a:lstStyle/>
          <a:p>
            <a:pPr marL="0" indent="0">
              <a:buNone/>
            </a:pPr>
            <a:r>
              <a:rPr lang="en-US" sz="2400" dirty="0"/>
              <a:t>Transactions should </a:t>
            </a:r>
            <a:r>
              <a:rPr lang="en-US" sz="2400" i="1" dirty="0"/>
              <a:t>maintain</a:t>
            </a:r>
            <a:r>
              <a:rPr lang="en-US" sz="2400" dirty="0"/>
              <a:t> consistency in the database. Completed transactions that violate any rules are rolled back.</a:t>
            </a:r>
          </a:p>
          <a:p>
            <a:pPr marL="0" indent="0">
              <a:buNone/>
            </a:pPr>
            <a:endParaRPr lang="en-US" sz="2400" dirty="0"/>
          </a:p>
          <a:p>
            <a:pPr lvl="1"/>
            <a:r>
              <a:rPr lang="en-US" sz="2000" dirty="0"/>
              <a:t>If the data in the database is in a good state  at the beginning of the transaction, the data in the database should be in a good state at the end of the transaction.</a:t>
            </a:r>
            <a:r>
              <a:rPr lang="en-US" sz="2000" b="1" dirty="0"/>
              <a:t> </a:t>
            </a:r>
          </a:p>
          <a:p>
            <a:pPr lvl="1"/>
            <a:r>
              <a:rPr lang="en-US" sz="2000" b="1" dirty="0"/>
              <a:t>Universal rules </a:t>
            </a:r>
            <a:r>
              <a:rPr lang="en-US" sz="2000" dirty="0"/>
              <a:t>apply to all relational data. Ex: Primary keys must be unique and not NULL. </a:t>
            </a:r>
          </a:p>
          <a:p>
            <a:pPr lvl="1"/>
            <a:r>
              <a:rPr lang="en-US" sz="2000" b="1" dirty="0"/>
              <a:t>Business rules </a:t>
            </a:r>
            <a:r>
              <a:rPr lang="en-US" sz="2000" dirty="0"/>
              <a:t>are particular to a specific database or application. Ex: Funds must not be lost in a debit-credit transaction.</a:t>
            </a:r>
          </a:p>
          <a:p>
            <a:pPr lvl="1"/>
            <a:r>
              <a:rPr lang="en-US" sz="2000" b="1" dirty="0"/>
              <a:t>Other rules: </a:t>
            </a:r>
            <a:r>
              <a:rPr lang="en-US" sz="2000" dirty="0"/>
              <a:t>appropriate data types/ranges, satisfying check constraints, entity integrity, referential integrity, balancing operations (add/subtract), etc.</a:t>
            </a:r>
          </a:p>
        </p:txBody>
      </p:sp>
    </p:spTree>
    <p:extLst>
      <p:ext uri="{BB962C8B-B14F-4D97-AF65-F5344CB8AC3E}">
        <p14:creationId xmlns:p14="http://schemas.microsoft.com/office/powerpoint/2010/main" val="246127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Isolated</a:t>
            </a:r>
          </a:p>
        </p:txBody>
      </p:sp>
      <p:sp>
        <p:nvSpPr>
          <p:cNvPr id="3" name="Content Placeholder 2"/>
          <p:cNvSpPr>
            <a:spLocks noGrp="1"/>
          </p:cNvSpPr>
          <p:nvPr>
            <p:ph idx="1"/>
          </p:nvPr>
        </p:nvSpPr>
        <p:spPr>
          <a:xfrm>
            <a:off x="838199" y="1825625"/>
            <a:ext cx="10755489" cy="4351338"/>
          </a:xfrm>
        </p:spPr>
        <p:txBody>
          <a:bodyPr>
            <a:normAutofit/>
          </a:bodyPr>
          <a:lstStyle/>
          <a:p>
            <a:pPr marL="0" indent="0">
              <a:buNone/>
            </a:pPr>
            <a:r>
              <a:rPr lang="en-US" sz="2400" dirty="0"/>
              <a:t>Transactions should not impact each other - Logically, the database should appear to be completely dedicated to each individual transaction.</a:t>
            </a:r>
          </a:p>
          <a:p>
            <a:pPr marL="0" indent="0">
              <a:buNone/>
            </a:pPr>
            <a:endParaRPr lang="en-US" sz="2400" dirty="0"/>
          </a:p>
          <a:p>
            <a:pPr lvl="1"/>
            <a:r>
              <a:rPr lang="en-US" sz="2000" b="0" i="0" kern="1200" dirty="0">
                <a:solidFill>
                  <a:schemeClr val="tx1"/>
                </a:solidFill>
                <a:effectLst/>
                <a:latin typeface="+mn-lt"/>
                <a:ea typeface="+mn-ea"/>
                <a:cs typeface="+mn-cs"/>
              </a:rPr>
              <a:t>isolation means that while the activities in the transaction are being completed, nothing else can make changes to the data involved. </a:t>
            </a:r>
          </a:p>
          <a:p>
            <a:pPr lvl="1"/>
            <a:r>
              <a:rPr lang="en-US" sz="2000" dirty="0"/>
              <a:t>the transaction should deal with </a:t>
            </a:r>
            <a:r>
              <a:rPr lang="en-US" sz="2000" dirty="0">
                <a:solidFill>
                  <a:schemeClr val="accent5">
                    <a:lumMod val="75000"/>
                  </a:schemeClr>
                </a:solidFill>
              </a:rPr>
              <a:t>concurrency</a:t>
            </a:r>
            <a:r>
              <a:rPr lang="en-US" sz="2000" dirty="0"/>
              <a:t> – concurrency is simultaneous access to the same resource by multiple transactions</a:t>
            </a:r>
          </a:p>
          <a:p>
            <a:pPr lvl="1"/>
            <a:r>
              <a:rPr lang="en-US" sz="2000" dirty="0"/>
              <a:t>Isolated transactions behave as if each transaction were executed one at a time, or serially, when in fact the transactions are processed concurrently.</a:t>
            </a:r>
          </a:p>
          <a:p>
            <a:pPr lvl="1"/>
            <a:r>
              <a:rPr lang="en-US" sz="2000" b="1" dirty="0"/>
              <a:t>Example</a:t>
            </a:r>
            <a:r>
              <a:rPr lang="en-US" sz="2000" dirty="0"/>
              <a:t>: </a:t>
            </a:r>
            <a:r>
              <a:rPr lang="en-US" sz="2000" b="0" i="0" kern="1200" dirty="0">
                <a:solidFill>
                  <a:schemeClr val="tx1"/>
                </a:solidFill>
                <a:effectLst/>
                <a:latin typeface="+mn-lt"/>
                <a:ea typeface="+mn-ea"/>
                <a:cs typeface="+mn-cs"/>
              </a:rPr>
              <a:t>If we were in the middle of moving money from one account to another, and the user submitted another transfer request, that request would have </a:t>
            </a:r>
            <a:r>
              <a:rPr lang="en-US" sz="2000" b="0" i="0" u="sng" kern="1200" dirty="0">
                <a:solidFill>
                  <a:schemeClr val="tx1"/>
                </a:solidFill>
                <a:effectLst/>
                <a:latin typeface="+mn-lt"/>
                <a:ea typeface="+mn-ea"/>
                <a:cs typeface="+mn-cs"/>
              </a:rPr>
              <a:t>to wait until the first one finishes completely.</a:t>
            </a:r>
            <a:endParaRPr lang="en-US" sz="2000" dirty="0"/>
          </a:p>
          <a:p>
            <a:endParaRPr lang="en-US" sz="2400" dirty="0"/>
          </a:p>
          <a:p>
            <a:pPr lvl="1"/>
            <a:endParaRPr lang="en-US" dirty="0"/>
          </a:p>
        </p:txBody>
      </p:sp>
    </p:spTree>
    <p:extLst>
      <p:ext uri="{BB962C8B-B14F-4D97-AF65-F5344CB8AC3E}">
        <p14:creationId xmlns:p14="http://schemas.microsoft.com/office/powerpoint/2010/main" val="2693133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1245</Words>
  <Application>Microsoft Office PowerPoint</Application>
  <PresentationFormat>Widescreen</PresentationFormat>
  <Paragraphs>116</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Transactions</vt:lpstr>
      <vt:lpstr>What is a transaction</vt:lpstr>
      <vt:lpstr>Banking: Account Transfer</vt:lpstr>
      <vt:lpstr>Transaction</vt:lpstr>
      <vt:lpstr>Transaction</vt:lpstr>
      <vt:lpstr>ACID Transaction Requirements</vt:lpstr>
      <vt:lpstr>Atomic</vt:lpstr>
      <vt:lpstr>Consistent</vt:lpstr>
      <vt:lpstr>Isolated</vt:lpstr>
      <vt:lpstr>Durable</vt:lpstr>
      <vt:lpstr>Transactions</vt:lpstr>
      <vt:lpstr>Examples</vt:lpstr>
      <vt:lpstr>Syntax</vt:lpstr>
      <vt:lpstr>Syntax</vt:lpstr>
    </vt:vector>
  </TitlesOfParts>
  <Company>UNC Wilmington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Modaresnezhad, Minoo</dc:creator>
  <cp:lastModifiedBy>Modaresnezhad, Minoo</cp:lastModifiedBy>
  <cp:revision>29</cp:revision>
  <dcterms:created xsi:type="dcterms:W3CDTF">2021-11-21T20:13:29Z</dcterms:created>
  <dcterms:modified xsi:type="dcterms:W3CDTF">2023-06-19T16:59:57Z</dcterms:modified>
</cp:coreProperties>
</file>