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5"/>
  </p:notesMasterIdLst>
  <p:sldIdLst>
    <p:sldId id="256" r:id="rId2"/>
    <p:sldId id="263" r:id="rId3"/>
    <p:sldId id="286" r:id="rId4"/>
    <p:sldId id="264" r:id="rId5"/>
    <p:sldId id="266" r:id="rId6"/>
    <p:sldId id="265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39" autoAdjust="0"/>
  </p:normalViewPr>
  <p:slideViewPr>
    <p:cSldViewPr>
      <p:cViewPr varScale="1">
        <p:scale>
          <a:sx n="96" d="100"/>
          <a:sy n="96" d="100"/>
        </p:scale>
        <p:origin x="23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7A17-4B63-4FA8-9106-2571D5142F8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77AD-5F2F-4099-9D48-5115D37F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9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Sub point</a:t>
            </a:r>
          </a:p>
          <a:p>
            <a:pPr lvl="0"/>
            <a:r>
              <a:rPr lang="en-US" dirty="0" smtClean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Instructor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Name of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-project.org/abou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" y="3810000"/>
            <a:ext cx="39624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 Cummings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MIS503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Analytics</a:t>
            </a:r>
            <a:endParaRPr lang="en-US" sz="2000" dirty="0" smtClean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04800"/>
            <a:ext cx="32766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7073"/>
                </a:solidFill>
                <a:ea typeface="+mj-ea"/>
                <a:cs typeface="+mj-cs"/>
              </a:rPr>
              <a:t>Module 1</a:t>
            </a:r>
          </a:p>
          <a:p>
            <a:pPr algn="ctr"/>
            <a:r>
              <a:rPr lang="en-US" sz="1100" b="1" dirty="0" smtClean="0">
                <a:solidFill>
                  <a:srgbClr val="007073"/>
                </a:solidFill>
                <a:ea typeface="+mj-ea"/>
                <a:cs typeface="+mj-cs"/>
              </a:rPr>
              <a:t> </a:t>
            </a:r>
            <a:endParaRPr lang="en-US" sz="900" b="1" dirty="0" smtClean="0">
              <a:solidFill>
                <a:srgbClr val="007073"/>
              </a:solidFill>
              <a:ea typeface="+mj-ea"/>
              <a:cs typeface="+mj-cs"/>
            </a:endParaRPr>
          </a:p>
          <a:p>
            <a:pPr algn="ctr"/>
            <a:r>
              <a:rPr lang="en-US" sz="2400" b="1" dirty="0" smtClean="0"/>
              <a:t>Overview of the R Environment and Programming Basics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9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828800"/>
            <a:ext cx="7867650" cy="35353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Plain text file that you save R code in.</a:t>
            </a:r>
          </a:p>
          <a:p>
            <a:endParaRPr lang="en-US" dirty="0" smtClean="0"/>
          </a:p>
          <a:p>
            <a:r>
              <a:rPr lang="en-US" dirty="0" smtClean="0"/>
              <a:t>Done through </a:t>
            </a:r>
            <a:r>
              <a:rPr lang="en-US" dirty="0" err="1" smtClean="0"/>
              <a:t>Rstudio</a:t>
            </a:r>
            <a:r>
              <a:rPr lang="en-US" dirty="0" smtClean="0"/>
              <a:t> by selecting: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File -&gt; New File -&gt; R Script</a:t>
            </a:r>
          </a:p>
          <a:p>
            <a:endParaRPr lang="en-US" dirty="0" smtClean="0"/>
          </a:p>
          <a:p>
            <a:r>
              <a:rPr lang="en-US" dirty="0" smtClean="0"/>
              <a:t>Execute code by line or the entire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0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154" y="5072857"/>
            <a:ext cx="5886450" cy="8683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default location of the script panel is the upper left pane just below the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09" y="1443038"/>
            <a:ext cx="6187181" cy="330517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6200000">
            <a:off x="1405579" y="2121625"/>
            <a:ext cx="130395" cy="35075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412990">
            <a:off x="6420849" y="1000793"/>
            <a:ext cx="148149" cy="9281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9774" y="41048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 script line by line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7705" y="201561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Code for the script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225173" y="41048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 entire script</a:t>
            </a:r>
            <a:endParaRPr lang="en-US" sz="1600" dirty="0"/>
          </a:p>
        </p:txBody>
      </p:sp>
      <p:sp>
        <p:nvSpPr>
          <p:cNvPr id="13" name="Down Arrow 12"/>
          <p:cNvSpPr/>
          <p:nvPr/>
        </p:nvSpPr>
        <p:spPr>
          <a:xfrm rot="1954413">
            <a:off x="7340249" y="988091"/>
            <a:ext cx="122869" cy="9725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41449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of the most useful tools in R come from existing R packages.</a:t>
            </a:r>
          </a:p>
          <a:p>
            <a:endParaRPr lang="en-US" dirty="0" smtClean="0"/>
          </a:p>
          <a:p>
            <a:r>
              <a:rPr lang="en-US" dirty="0" smtClean="0"/>
              <a:t>R packages are functions that have been created by the R community (other developers and statisticians)</a:t>
            </a:r>
          </a:p>
          <a:p>
            <a:endParaRPr lang="en-US" dirty="0" smtClean="0"/>
          </a:p>
          <a:p>
            <a:r>
              <a:rPr lang="en-US" dirty="0" smtClean="0"/>
              <a:t>To utilize packages you must:</a:t>
            </a:r>
          </a:p>
          <a:p>
            <a:pPr lvl="1"/>
            <a:r>
              <a:rPr lang="en-US" dirty="0" smtClean="0"/>
              <a:t>First, install the package within </a:t>
            </a:r>
            <a:r>
              <a:rPr lang="en-US" dirty="0" err="1" smtClean="0"/>
              <a:t>Rstudio</a:t>
            </a:r>
            <a:r>
              <a:rPr lang="en-US" dirty="0" smtClean="0"/>
              <a:t> (is done only once to get the package on your machine)</a:t>
            </a:r>
          </a:p>
          <a:p>
            <a:pPr lvl="1"/>
            <a:r>
              <a:rPr lang="en-US" dirty="0" smtClean="0"/>
              <a:t>Second, load the package (this must be done </a:t>
            </a:r>
            <a:r>
              <a:rPr lang="en-US" dirty="0" err="1" smtClean="0"/>
              <a:t>everytime</a:t>
            </a:r>
            <a:r>
              <a:rPr lang="en-US" dirty="0" smtClean="0"/>
              <a:t> you intend to use the </a:t>
            </a:r>
            <a:r>
              <a:rPr lang="en-US" dirty="0" err="1" smtClean="0"/>
              <a:t>pacakge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41449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Installing Packages (only done once)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Must be connected to the Internet (</a:t>
            </a:r>
            <a:r>
              <a:rPr lang="en-US" dirty="0" err="1" smtClean="0"/>
              <a:t>RStudio</a:t>
            </a:r>
            <a:r>
              <a:rPr lang="en-US" dirty="0" smtClean="0"/>
              <a:t> will connect to the R website to download the files for you)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the install command at the console:</a:t>
            </a:r>
          </a:p>
          <a:p>
            <a:pPr marL="171450" indent="0">
              <a:buNone/>
            </a:pPr>
            <a:endParaRPr lang="en-US" sz="1800" dirty="0"/>
          </a:p>
          <a:p>
            <a:pPr marL="171450" indent="0" algn="ctr">
              <a:buNone/>
            </a:pPr>
            <a:r>
              <a:rPr lang="en-US" b="1" dirty="0" err="1" smtClean="0"/>
              <a:t>install.packages</a:t>
            </a:r>
            <a:r>
              <a:rPr lang="en-US" b="1" dirty="0" smtClean="0"/>
              <a:t>(“ggplot2”)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444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Loading Packages</a:t>
            </a:r>
          </a:p>
          <a:p>
            <a:pPr lvl="1"/>
            <a:r>
              <a:rPr lang="en-US" dirty="0" smtClean="0"/>
              <a:t>Must be done each time you want to use the package </a:t>
            </a:r>
          </a:p>
          <a:p>
            <a:pPr lvl="1"/>
            <a:r>
              <a:rPr lang="en-US" dirty="0" smtClean="0"/>
              <a:t>Run the “library” command at the console:</a:t>
            </a:r>
          </a:p>
          <a:p>
            <a:pPr marL="171450" indent="0">
              <a:buNone/>
            </a:pPr>
            <a:endParaRPr lang="en-US" sz="1800" dirty="0"/>
          </a:p>
          <a:p>
            <a:pPr marL="171450" indent="0" algn="ctr">
              <a:buNone/>
            </a:pPr>
            <a:r>
              <a:rPr lang="en-US" b="1" dirty="0" smtClean="0"/>
              <a:t>library (“ggplot2”)</a:t>
            </a:r>
          </a:p>
          <a:p>
            <a:pPr marL="171450" indent="0" algn="ctr">
              <a:buNone/>
            </a:pPr>
            <a:endParaRPr lang="en-US" b="1" dirty="0"/>
          </a:p>
          <a:p>
            <a:pPr marL="171450" indent="0" algn="ctr">
              <a:buNone/>
            </a:pPr>
            <a:r>
              <a:rPr lang="en-US" i="1" dirty="0" smtClean="0"/>
              <a:t>Just remember you only need to install a package once but you will load the library each time you wish to use it in a new R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Vectors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414496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Simple vector of data</a:t>
            </a:r>
          </a:p>
          <a:p>
            <a:r>
              <a:rPr lang="en-US" dirty="0" smtClean="0"/>
              <a:t>One dimensional</a:t>
            </a:r>
          </a:p>
          <a:p>
            <a:r>
              <a:rPr lang="en-US" dirty="0" smtClean="0"/>
              <a:t>Can only store one type of data</a:t>
            </a:r>
          </a:p>
          <a:p>
            <a:endParaRPr lang="en-US" dirty="0" smtClean="0"/>
          </a:p>
          <a:p>
            <a:r>
              <a:rPr lang="en-US" u="sng" dirty="0" smtClean="0"/>
              <a:t>Types of Data in R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Doubles*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b="1" dirty="0" smtClean="0"/>
              <a:t>Characters*</a:t>
            </a:r>
          </a:p>
          <a:p>
            <a:pPr lvl="1"/>
            <a:r>
              <a:rPr lang="en-US" b="1" dirty="0" err="1" smtClean="0"/>
              <a:t>Logicals</a:t>
            </a:r>
            <a:r>
              <a:rPr lang="en-US" b="1" dirty="0" smtClean="0"/>
              <a:t>*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Raw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* Most commonly used in analytical analysis</a:t>
            </a:r>
            <a:endParaRPr lang="en-US" b="1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11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4144962"/>
          </a:xfrm>
        </p:spPr>
        <p:txBody>
          <a:bodyPr>
            <a:normAutofit/>
          </a:bodyPr>
          <a:lstStyle/>
          <a:p>
            <a:r>
              <a:rPr lang="en-US" dirty="0" smtClean="0"/>
              <a:t>Stores regular numbers</a:t>
            </a:r>
          </a:p>
          <a:p>
            <a:r>
              <a:rPr lang="en-US" dirty="0" smtClean="0"/>
              <a:t>Can be positive or negative</a:t>
            </a:r>
          </a:p>
          <a:p>
            <a:r>
              <a:rPr lang="en-US" dirty="0" smtClean="0"/>
              <a:t>Decimals </a:t>
            </a:r>
          </a:p>
          <a:p>
            <a:r>
              <a:rPr lang="en-US" dirty="0" smtClean="0"/>
              <a:t>Default type R uses when saving numbers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r</a:t>
            </a:r>
            <a:r>
              <a:rPr lang="en-US" b="1" dirty="0" smtClean="0"/>
              <a:t>ank &lt;- c(1,2,3,4,5,6,7,8,9,10)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9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8172450" cy="4144962"/>
          </a:xfrm>
        </p:spPr>
        <p:txBody>
          <a:bodyPr>
            <a:normAutofit/>
          </a:bodyPr>
          <a:lstStyle/>
          <a:p>
            <a:r>
              <a:rPr lang="en-US" dirty="0" smtClean="0"/>
              <a:t>Numbers that can be written without decimals.</a:t>
            </a:r>
          </a:p>
          <a:p>
            <a:r>
              <a:rPr lang="en-US" dirty="0" smtClean="0"/>
              <a:t>Specified with a capital L next to the number</a:t>
            </a:r>
          </a:p>
          <a:p>
            <a:pPr marL="0" indent="0">
              <a:buNone/>
            </a:pPr>
            <a:r>
              <a:rPr lang="en-US" i="1" dirty="0" smtClean="0"/>
              <a:t>**In general, you will not use this often.**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r</a:t>
            </a:r>
            <a:r>
              <a:rPr lang="en-US" b="1" dirty="0" smtClean="0"/>
              <a:t>ank &lt;- c(-2L,4L,-8L)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5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8172450" cy="4144962"/>
          </a:xfrm>
        </p:spPr>
        <p:txBody>
          <a:bodyPr>
            <a:normAutofit/>
          </a:bodyPr>
          <a:lstStyle/>
          <a:p>
            <a:r>
              <a:rPr lang="en-US" dirty="0" smtClean="0"/>
              <a:t>Store small amounts of text</a:t>
            </a:r>
          </a:p>
          <a:p>
            <a:r>
              <a:rPr lang="en-US" dirty="0" smtClean="0"/>
              <a:t>Specified with double quotes around the string or character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r</a:t>
            </a:r>
            <a:r>
              <a:rPr lang="en-US" b="1" dirty="0" smtClean="0"/>
              <a:t>ank &lt;- c(“First”, “Second”, “Third”)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5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Logicals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8172450" cy="4144962"/>
          </a:xfrm>
        </p:spPr>
        <p:txBody>
          <a:bodyPr>
            <a:normAutofit/>
          </a:bodyPr>
          <a:lstStyle/>
          <a:p>
            <a:r>
              <a:rPr lang="en-US" dirty="0" smtClean="0"/>
              <a:t>Vectors that store either TRUEs or FALSEs (Boolean data)</a:t>
            </a:r>
          </a:p>
          <a:p>
            <a:r>
              <a:rPr lang="en-US" dirty="0" smtClean="0"/>
              <a:t>Specified by using capital letters of either TRUE or FALSE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 smtClean="0"/>
              <a:t>rank_logical</a:t>
            </a:r>
            <a:r>
              <a:rPr lang="en-US" b="1" dirty="0" smtClean="0"/>
              <a:t> &lt;- c(TRUE,FALSE,TRUE)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5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Module1 Objectives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79575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Navigate </a:t>
            </a:r>
            <a:r>
              <a:rPr lang="en-US" dirty="0"/>
              <a:t>through the environment and be able to set up directories for saving/loading programs </a:t>
            </a:r>
            <a:r>
              <a:rPr lang="en-US" i="1" dirty="0"/>
              <a:t>(CO1, CO4)</a:t>
            </a:r>
            <a:r>
              <a:rPr lang="en-US" dirty="0"/>
              <a:t> 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Create </a:t>
            </a:r>
            <a:r>
              <a:rPr lang="en-US" dirty="0"/>
              <a:t>scripts within the </a:t>
            </a:r>
            <a:r>
              <a:rPr lang="en-US" dirty="0" err="1"/>
              <a:t>RStudio</a:t>
            </a:r>
            <a:r>
              <a:rPr lang="en-US" dirty="0"/>
              <a:t> environment for code reuse </a:t>
            </a:r>
            <a:r>
              <a:rPr lang="en-US" i="1" dirty="0"/>
              <a:t>(CO2) 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Install and load packages to run existing functions within R </a:t>
            </a:r>
            <a:r>
              <a:rPr lang="en-US" i="1" dirty="0"/>
              <a:t>(CO2)</a:t>
            </a:r>
            <a:r>
              <a:rPr lang="en-US" dirty="0"/>
              <a:t> </a:t>
            </a:r>
          </a:p>
          <a:p>
            <a:pPr lvl="0"/>
            <a:endParaRPr lang="en-US" dirty="0" smtClean="0"/>
          </a:p>
          <a:p>
            <a:r>
              <a:rPr lang="en-US" dirty="0"/>
              <a:t>Demonstrate fundamentals of programming in R through an interactive activity </a:t>
            </a:r>
            <a:r>
              <a:rPr lang="en-US" i="1" dirty="0"/>
              <a:t>(CO3)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Store data in atomic vectors and access that data while using different types of objects including doubles, integers, and characters. </a:t>
            </a:r>
            <a:r>
              <a:rPr lang="en-US" i="1" dirty="0"/>
              <a:t>(CO3)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Build data frames and be able to access data from those data frames as well as assigning a value within the data frame (</a:t>
            </a:r>
            <a:r>
              <a:rPr lang="en-US" i="1" dirty="0"/>
              <a:t>CO3</a:t>
            </a:r>
            <a:r>
              <a:rPr lang="en-US" i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8172450" cy="4144962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 smtClean="0"/>
              <a:t>Name</a:t>
            </a:r>
            <a:r>
              <a:rPr lang="en-US" dirty="0" smtClean="0"/>
              <a:t> – assign names to the values</a:t>
            </a:r>
          </a:p>
          <a:p>
            <a:endParaRPr lang="en-US" sz="1400" dirty="0" smtClean="0"/>
          </a:p>
          <a:p>
            <a:pPr marL="0" indent="0" algn="ctr">
              <a:buNone/>
            </a:pPr>
            <a:r>
              <a:rPr lang="en-US" sz="2400" b="1" dirty="0" smtClean="0"/>
              <a:t>names(rank) &lt;- c(“</a:t>
            </a:r>
            <a:r>
              <a:rPr lang="en-US" sz="2400" b="1" dirty="0" err="1" smtClean="0"/>
              <a:t>first”,”second”,”third”,”fourth</a:t>
            </a:r>
            <a:r>
              <a:rPr lang="en-US" sz="2400" b="1" dirty="0" smtClean="0"/>
              <a:t>”,…)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r>
              <a:rPr lang="en-US" u="sng" dirty="0" smtClean="0"/>
              <a:t>Dim</a:t>
            </a:r>
            <a:r>
              <a:rPr lang="en-US" dirty="0" smtClean="0"/>
              <a:t> – creates a multi dimensional array</a:t>
            </a:r>
          </a:p>
          <a:p>
            <a:pPr lvl="1"/>
            <a:r>
              <a:rPr lang="en-US" dirty="0" smtClean="0"/>
              <a:t>In the example below, creates a 2 row, 3 column matrix</a:t>
            </a:r>
          </a:p>
          <a:p>
            <a:pPr lvl="1"/>
            <a:endParaRPr lang="en-US" sz="1500" dirty="0" smtClean="0"/>
          </a:p>
          <a:p>
            <a:pPr marL="171450" indent="0" algn="ctr">
              <a:buNone/>
            </a:pPr>
            <a:r>
              <a:rPr lang="en-US" sz="2400" b="1" dirty="0" smtClean="0"/>
              <a:t>dim(rank</a:t>
            </a:r>
            <a:r>
              <a:rPr lang="en-US" sz="2400" b="1" dirty="0"/>
              <a:t>) &lt;-(2,3)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u="sng" dirty="0" smtClean="0"/>
              <a:t>Dates/Times</a:t>
            </a:r>
            <a:r>
              <a:rPr lang="en-US" dirty="0" smtClean="0"/>
              <a:t> – current time/date on the machine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2600" b="1" dirty="0"/>
              <a:t>n</a:t>
            </a:r>
            <a:r>
              <a:rPr lang="en-US" sz="2600" b="1" dirty="0" smtClean="0"/>
              <a:t>ow &lt;- </a:t>
            </a:r>
            <a:r>
              <a:rPr lang="en-US" sz="2600" b="1" dirty="0" err="1" smtClean="0"/>
              <a:t>Sys.time</a:t>
            </a:r>
            <a:r>
              <a:rPr lang="en-US" sz="2600" b="1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79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8172450" cy="4144962"/>
          </a:xfrm>
        </p:spPr>
        <p:txBody>
          <a:bodyPr>
            <a:normAutofit/>
          </a:bodyPr>
          <a:lstStyle/>
          <a:p>
            <a:r>
              <a:rPr lang="en-US" dirty="0" smtClean="0"/>
              <a:t>Storing categorical information (e.g., gender, ethnicity, etc.)</a:t>
            </a:r>
          </a:p>
          <a:p>
            <a:r>
              <a:rPr lang="en-US" dirty="0" smtClean="0"/>
              <a:t>Useful for treatment levels in a study and categorical variables.</a:t>
            </a:r>
          </a:p>
          <a:p>
            <a:pPr lvl="1"/>
            <a:endParaRPr lang="en-US" sz="1500" dirty="0" smtClean="0"/>
          </a:p>
          <a:p>
            <a:pPr marL="171450" indent="0" algn="ctr">
              <a:buNone/>
            </a:pPr>
            <a:r>
              <a:rPr lang="en-US" sz="2400" b="1" dirty="0" smtClean="0"/>
              <a:t>gender &lt;- factor(c(“</a:t>
            </a:r>
            <a:r>
              <a:rPr lang="en-US" sz="2400" b="1" dirty="0" err="1" smtClean="0"/>
              <a:t>male”,”male”,”female</a:t>
            </a:r>
            <a:r>
              <a:rPr lang="en-US" sz="2400" b="1" dirty="0" smtClean="0"/>
              <a:t>”))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83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417638"/>
            <a:ext cx="4724400" cy="41449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Most commonly used approach for storing data that needs to be analyzed</a:t>
            </a:r>
          </a:p>
          <a:p>
            <a:r>
              <a:rPr lang="en-US" dirty="0" smtClean="0"/>
              <a:t>Think of this as R’s version of Excel</a:t>
            </a:r>
          </a:p>
          <a:p>
            <a:r>
              <a:rPr lang="en-US" dirty="0" smtClean="0"/>
              <a:t>Each column can contain different information but within the column, it must be the same data.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0650" y="1676400"/>
          <a:ext cx="3657600" cy="345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991013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240358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693975"/>
                    </a:ext>
                  </a:extLst>
                </a:gridCol>
              </a:tblGrid>
              <a:tr h="102605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73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73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“A”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20087"/>
                  </a:ext>
                </a:extLst>
              </a:tr>
              <a:tr h="102605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“B”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46011"/>
                  </a:ext>
                </a:extLst>
              </a:tr>
              <a:tr h="102605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“C”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6358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doubles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879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7638"/>
            <a:ext cx="8305800" cy="41449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can also select specific information from data frames using the coding below:</a:t>
            </a:r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2400" b="1" dirty="0" smtClean="0"/>
              <a:t>rank[  ,  ]</a:t>
            </a:r>
          </a:p>
          <a:p>
            <a:pPr marL="0" indent="0" algn="ctr">
              <a:buNone/>
            </a:pPr>
            <a:endParaRPr lang="en-US" sz="1400" b="1" dirty="0" smtClean="0"/>
          </a:p>
          <a:p>
            <a:r>
              <a:rPr lang="en-US" dirty="0" smtClean="0"/>
              <a:t>Indexing can be accomplished in the following ways, each doing something slightly different:</a:t>
            </a:r>
          </a:p>
          <a:p>
            <a:pPr lvl="1"/>
            <a:r>
              <a:rPr lang="en-US" dirty="0" smtClean="0"/>
              <a:t>Positive Integers</a:t>
            </a:r>
          </a:p>
          <a:p>
            <a:pPr lvl="1"/>
            <a:r>
              <a:rPr lang="en-US" dirty="0" smtClean="0"/>
              <a:t>Negative Integers</a:t>
            </a:r>
          </a:p>
          <a:p>
            <a:pPr lvl="1"/>
            <a:r>
              <a:rPr lang="en-US" dirty="0" smtClean="0"/>
              <a:t>Zero</a:t>
            </a:r>
          </a:p>
          <a:p>
            <a:pPr lvl="1"/>
            <a:r>
              <a:rPr lang="en-US" dirty="0" smtClean="0"/>
              <a:t>Blank Spaces</a:t>
            </a:r>
          </a:p>
          <a:p>
            <a:pPr lvl="1"/>
            <a:r>
              <a:rPr lang="en-US" dirty="0" smtClean="0"/>
              <a:t>Logical Values</a:t>
            </a:r>
          </a:p>
          <a:p>
            <a:pPr lvl="1"/>
            <a:r>
              <a:rPr lang="en-US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7965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81665"/>
            <a:ext cx="8248650" cy="37824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Hands-On </a:t>
            </a:r>
            <a:r>
              <a:rPr lang="en-US" b="1" dirty="0" smtClean="0"/>
              <a:t>Programming (online only)</a:t>
            </a:r>
            <a:r>
              <a:rPr lang="en-US" dirty="0" smtClean="0"/>
              <a:t>:</a:t>
            </a:r>
            <a:endParaRPr lang="en-US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The Very Basics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Packages and Help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R Objects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R Notation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 </a:t>
            </a:r>
            <a:r>
              <a:rPr lang="en-US" b="1" dirty="0"/>
              <a:t>for Data Science</a:t>
            </a:r>
            <a:r>
              <a:rPr lang="en-US" dirty="0"/>
              <a:t>: </a:t>
            </a:r>
            <a:endParaRPr lang="en-US" dirty="0" smtClean="0"/>
          </a:p>
          <a:p>
            <a:pPr marL="800100" lvl="1" indent="-514350">
              <a:buFont typeface="+mj-lt"/>
              <a:buAutoNum type="arabicParenR"/>
            </a:pPr>
            <a:r>
              <a:rPr lang="en-US" dirty="0" smtClean="0"/>
              <a:t>Workflow: Basics</a:t>
            </a:r>
          </a:p>
          <a:p>
            <a:pPr marL="800100" lvl="1" indent="-514350">
              <a:buFont typeface="+mj-lt"/>
              <a:buAutoNum type="arabicParenR"/>
            </a:pPr>
            <a:r>
              <a:rPr lang="en-US" dirty="0" smtClean="0"/>
              <a:t>Workflow: Scripts</a:t>
            </a:r>
            <a:endParaRPr lang="en-US" dirty="0" smtClean="0"/>
          </a:p>
          <a:p>
            <a:pPr marL="800100" lvl="1" indent="-514350">
              <a:buFont typeface="+mj-lt"/>
              <a:buAutoNum type="arabicParenR"/>
            </a:pPr>
            <a:r>
              <a:rPr lang="en-US" dirty="0" smtClean="0"/>
              <a:t>Workflow: Projects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11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828800"/>
            <a:ext cx="5334000" cy="35353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 is a programming language with a variety of publically available packages</a:t>
            </a:r>
          </a:p>
          <a:p>
            <a:r>
              <a:rPr lang="en-US" dirty="0" smtClean="0"/>
              <a:t>Flexible and powerful</a:t>
            </a:r>
          </a:p>
          <a:p>
            <a:r>
              <a:rPr lang="en-US" dirty="0" smtClean="0"/>
              <a:t>Large community of developers</a:t>
            </a:r>
          </a:p>
          <a:p>
            <a:r>
              <a:rPr lang="en-US" dirty="0" smtClean="0"/>
              <a:t>Availability (Open Source)</a:t>
            </a:r>
          </a:p>
          <a:p>
            <a:r>
              <a:rPr lang="en-US" dirty="0" smtClean="0"/>
              <a:t>Visualization tools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482" y="2667000"/>
            <a:ext cx="1938193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39465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 is an integrated suite of software facilities for data manipulation, calculation and graphical display. It </a:t>
            </a:r>
            <a:r>
              <a:rPr lang="en-US" dirty="0" smtClean="0"/>
              <a:t>includes: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/>
              <a:t>an effective data handling and storage facility,</a:t>
            </a:r>
          </a:p>
          <a:p>
            <a:r>
              <a:rPr lang="en-US" dirty="0"/>
              <a:t>a suite of operators for calculations on arrays, in particular matrices,</a:t>
            </a:r>
          </a:p>
          <a:p>
            <a:r>
              <a:rPr lang="en-US" dirty="0"/>
              <a:t>a large, coherent, integrated collection of intermediate tools for data analysis,</a:t>
            </a:r>
          </a:p>
          <a:p>
            <a:r>
              <a:rPr lang="en-US" dirty="0"/>
              <a:t>graphical facilities for data analysis and display either on-screen or on hardcopy, and</a:t>
            </a:r>
          </a:p>
          <a:p>
            <a:r>
              <a:rPr lang="en-US" dirty="0"/>
              <a:t>a well-developed, simple and effective programming language which includes conditionals, loops, user-defined recursive functions and input and output facilities.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867400"/>
            <a:ext cx="1143000" cy="8875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600" y="6248400"/>
            <a:ext cx="497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www.r-project.org/about.html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5" y="1219200"/>
            <a:ext cx="7784930" cy="46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28600"/>
            <a:ext cx="8229600" cy="1143000"/>
          </a:xfrm>
        </p:spPr>
        <p:txBody>
          <a:bodyPr/>
          <a:lstStyle/>
          <a:p>
            <a:r>
              <a:rPr lang="en-US" dirty="0" smtClean="0"/>
              <a:t>Basics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219200"/>
            <a:ext cx="7943850" cy="3946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Console (Command Prompt)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05001"/>
            <a:ext cx="5791200" cy="386363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 flipV="1">
            <a:off x="1524051" y="5221658"/>
            <a:ext cx="322557" cy="6274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28600"/>
            <a:ext cx="8229600" cy="1143000"/>
          </a:xfrm>
        </p:spPr>
        <p:txBody>
          <a:bodyPr/>
          <a:lstStyle/>
          <a:p>
            <a:r>
              <a:rPr lang="en-US" dirty="0" smtClean="0"/>
              <a:t>Basics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219200"/>
            <a:ext cx="7943850" cy="3946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Objects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198"/>
            <a:ext cx="2586182" cy="1295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365" y="2232183"/>
            <a:ext cx="3962400" cy="2241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6800" y="3886200"/>
            <a:ext cx="457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28600"/>
            <a:ext cx="8229600" cy="1143000"/>
          </a:xfrm>
        </p:spPr>
        <p:txBody>
          <a:bodyPr/>
          <a:lstStyle/>
          <a:p>
            <a:r>
              <a:rPr lang="en-US" dirty="0" smtClean="0"/>
              <a:t>Basics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219200"/>
            <a:ext cx="7943850" cy="3946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Files, Plots, Packages, etc.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44" y="1949595"/>
            <a:ext cx="6196012" cy="39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1206</TotalTime>
  <Words>819</Words>
  <Application>Microsoft Office PowerPoint</Application>
  <PresentationFormat>On-screen Show (4:3)</PresentationFormat>
  <Paragraphs>189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Open Sans</vt:lpstr>
      <vt:lpstr>GradCourseTemplate</vt:lpstr>
      <vt:lpstr>PowerPoint Presentation</vt:lpstr>
      <vt:lpstr>Module1 Objectives:</vt:lpstr>
      <vt:lpstr>Readings this week</vt:lpstr>
      <vt:lpstr>Why choose R?</vt:lpstr>
      <vt:lpstr>What is R?</vt:lpstr>
      <vt:lpstr>RStudio</vt:lpstr>
      <vt:lpstr>Basics of R</vt:lpstr>
      <vt:lpstr>Basics of R</vt:lpstr>
      <vt:lpstr>Basics of R</vt:lpstr>
      <vt:lpstr>Scripts </vt:lpstr>
      <vt:lpstr>Scripts </vt:lpstr>
      <vt:lpstr>Packages </vt:lpstr>
      <vt:lpstr>Packages </vt:lpstr>
      <vt:lpstr>Packages </vt:lpstr>
      <vt:lpstr>Atomic Vectors </vt:lpstr>
      <vt:lpstr>Doubles </vt:lpstr>
      <vt:lpstr>Integers </vt:lpstr>
      <vt:lpstr>Characters </vt:lpstr>
      <vt:lpstr>Logicals</vt:lpstr>
      <vt:lpstr>Vector Attributes</vt:lpstr>
      <vt:lpstr>Factors</vt:lpstr>
      <vt:lpstr>Data Frames</vt:lpstr>
      <vt:lpstr>R Notation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Cummings, Jeffrey W.</cp:lastModifiedBy>
  <cp:revision>37</cp:revision>
  <dcterms:created xsi:type="dcterms:W3CDTF">2016-06-16T19:37:17Z</dcterms:created>
  <dcterms:modified xsi:type="dcterms:W3CDTF">2019-10-08T14:44:12Z</dcterms:modified>
</cp:coreProperties>
</file>