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361" autoAdjust="0"/>
  </p:normalViewPr>
  <p:slideViewPr>
    <p:cSldViewPr snapToGrid="0">
      <p:cViewPr varScale="1">
        <p:scale>
          <a:sx n="116" d="100"/>
          <a:sy n="116" d="100"/>
        </p:scale>
        <p:origin x="1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23-FB27-461F-9F3A-122F700101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8AA34-3345-4D35-B567-E17DA75E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27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7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84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70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7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2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06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98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55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Sub point</a:t>
            </a:r>
          </a:p>
          <a:p>
            <a:pPr lvl="0"/>
            <a:r>
              <a:rPr lang="en-US" dirty="0" smtClean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48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7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8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0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7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4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00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5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Instructor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Name of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76809"/>
            <a:ext cx="2971800" cy="147002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MIS503 Programming for Analytics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6700" y="4076809"/>
            <a:ext cx="3962400" cy="685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28964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7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Module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7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rgbClr val="00707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7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7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7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 Markdown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7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into R with </a:t>
            </a:r>
            <a:r>
              <a:rPr lang="en-US" dirty="0" err="1" smtClean="0"/>
              <a:t>readr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3" y="1417638"/>
            <a:ext cx="8440013" cy="43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into R with </a:t>
            </a:r>
            <a:r>
              <a:rPr lang="en-US" dirty="0" err="1" smtClean="0"/>
              <a:t>readr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2" y="1417638"/>
            <a:ext cx="8481207" cy="1852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82" y="3896413"/>
            <a:ext cx="8494244" cy="17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8248650" cy="3946524"/>
          </a:xfrm>
        </p:spPr>
        <p:txBody>
          <a:bodyPr>
            <a:normAutofit fontScale="92500" lnSpcReduction="10000"/>
          </a:bodyPr>
          <a:lstStyle/>
          <a:p>
            <a:pPr marL="171450" indent="0">
              <a:buNone/>
            </a:pPr>
            <a:r>
              <a:rPr lang="en-US" dirty="0" smtClean="0"/>
              <a:t>Provides a unifying framework for data science which you can  keep code, results and provide commentary on your analysis </a:t>
            </a:r>
            <a:endParaRPr lang="en-US" dirty="0"/>
          </a:p>
          <a:p>
            <a:pPr marL="171450" indent="0">
              <a:buNone/>
            </a:pPr>
            <a:endParaRPr lang="en-US" dirty="0"/>
          </a:p>
          <a:p>
            <a:pPr marL="171450" indent="0">
              <a:buNone/>
            </a:pPr>
            <a:r>
              <a:rPr lang="en-US" u="sng" dirty="0" smtClean="0"/>
              <a:t>Designed to be used in three ways</a:t>
            </a:r>
            <a:r>
              <a:rPr lang="en-US" dirty="0" smtClean="0"/>
              <a:t>:</a:t>
            </a:r>
          </a:p>
          <a:p>
            <a:pPr marL="628650"/>
            <a:r>
              <a:rPr lang="en-US" dirty="0" smtClean="0"/>
              <a:t>Communicating to decision makers</a:t>
            </a:r>
          </a:p>
          <a:p>
            <a:pPr marL="628650"/>
            <a:r>
              <a:rPr lang="en-US" dirty="0" smtClean="0"/>
              <a:t>Collaborating with other data analysts</a:t>
            </a:r>
          </a:p>
          <a:p>
            <a:pPr marL="628650"/>
            <a:r>
              <a:rPr lang="en-US" dirty="0" smtClean="0"/>
              <a:t>As an environment to do data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24" y="5364162"/>
            <a:ext cx="1343796" cy="14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82" y="5591654"/>
            <a:ext cx="963746" cy="1018644"/>
          </a:xfrm>
          <a:prstGeom prst="rect">
            <a:avLst/>
          </a:prstGeom>
        </p:spPr>
      </p:pic>
      <p:pic>
        <p:nvPicPr>
          <p:cNvPr id="1026" name="Picture 2" descr="Image result for rmarkdown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2" y="1982256"/>
            <a:ext cx="3440632" cy="23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markdown outp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37" y="1105173"/>
            <a:ext cx="4875972" cy="37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Module </a:t>
            </a:r>
            <a:r>
              <a:rPr lang="en-US" u="sng" dirty="0" smtClean="0"/>
              <a:t>2 </a:t>
            </a:r>
            <a:r>
              <a:rPr lang="en-US" u="sng" dirty="0"/>
              <a:t>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2649"/>
            <a:ext cx="8382001" cy="37289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Modify existing data within vectors as well as subset to work with chunks of data (</a:t>
            </a:r>
            <a:r>
              <a:rPr lang="en-US" i="1" dirty="0"/>
              <a:t>CO4, CO5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Upload a variety of data sets including CSV files, Excel files, other statistical package files (e.g., SPSS) and connecting to a database (</a:t>
            </a:r>
            <a:r>
              <a:rPr lang="en-US" i="1" dirty="0"/>
              <a:t>CO 4)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Create output using </a:t>
            </a:r>
            <a:r>
              <a:rPr lang="en-US" dirty="0" err="1"/>
              <a:t>RMarkdown</a:t>
            </a:r>
            <a:r>
              <a:rPr lang="en-US" dirty="0"/>
              <a:t> </a:t>
            </a:r>
            <a:r>
              <a:rPr lang="en-US" i="1" dirty="0"/>
              <a:t>(CO 8</a:t>
            </a:r>
            <a:r>
              <a:rPr lang="en-US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81665"/>
            <a:ext cx="8248650" cy="37824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Hands-On Programming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Chapter 5 - Modifying Values </a:t>
            </a:r>
            <a:r>
              <a:rPr lang="en-US" i="1" dirty="0" smtClean="0"/>
              <a:t>(MO1)</a:t>
            </a:r>
          </a:p>
          <a:p>
            <a:pPr marL="971550" lvl="1" indent="-514350">
              <a:buFont typeface="+mj-lt"/>
              <a:buAutoNum type="arabicParenR" startAt="2"/>
            </a:pPr>
            <a:r>
              <a:rPr lang="en-US" dirty="0" smtClean="0"/>
              <a:t>Appendix </a:t>
            </a:r>
            <a:r>
              <a:rPr lang="en-US" dirty="0"/>
              <a:t>D - Loading and Saving Data in R </a:t>
            </a:r>
            <a:r>
              <a:rPr lang="en-US" i="1" dirty="0"/>
              <a:t>(MO2</a:t>
            </a:r>
            <a:r>
              <a:rPr lang="en-US" i="1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 </a:t>
            </a:r>
            <a:r>
              <a:rPr lang="en-US" b="1" dirty="0"/>
              <a:t>for Data Science</a:t>
            </a:r>
            <a:r>
              <a:rPr lang="en-US" dirty="0"/>
              <a:t>: </a:t>
            </a:r>
            <a:endParaRPr lang="en-US" dirty="0" smtClean="0"/>
          </a:p>
          <a:p>
            <a:pPr marL="800100" lvl="1" indent="-514350">
              <a:buFont typeface="+mj-lt"/>
              <a:buAutoNum type="arabicParenR"/>
            </a:pPr>
            <a:r>
              <a:rPr lang="en-US" dirty="0" smtClean="0"/>
              <a:t>Data Import with </a:t>
            </a:r>
            <a:r>
              <a:rPr lang="en-US" dirty="0" err="1" smtClean="0"/>
              <a:t>readr</a:t>
            </a:r>
            <a:endParaRPr lang="en-US" dirty="0" smtClean="0"/>
          </a:p>
          <a:p>
            <a:pPr marL="800100" lvl="1" indent="-514350">
              <a:buFont typeface="+mj-lt"/>
              <a:buAutoNum type="arabicParenR"/>
            </a:pPr>
            <a:r>
              <a:rPr lang="en-US" dirty="0" smtClean="0"/>
              <a:t>Chapter21 </a:t>
            </a:r>
            <a:r>
              <a:rPr lang="en-US" dirty="0"/>
              <a:t>- R Markdown </a:t>
            </a:r>
            <a:r>
              <a:rPr lang="en-US" i="1" dirty="0"/>
              <a:t>(MO3)</a:t>
            </a:r>
            <a:endParaRPr lang="en-US" dirty="0"/>
          </a:p>
          <a:p>
            <a:pPr marL="800100" lvl="1" indent="-514350">
              <a:buFont typeface="+mj-lt"/>
              <a:buAutoNum type="arabicParenR"/>
            </a:pPr>
            <a:r>
              <a:rPr lang="en-US" dirty="0" smtClean="0"/>
              <a:t>Chapter23 – R Markdown </a:t>
            </a:r>
            <a:r>
              <a:rPr lang="en-US" dirty="0"/>
              <a:t>Formats </a:t>
            </a:r>
            <a:r>
              <a:rPr lang="en-US" i="1" dirty="0"/>
              <a:t>(MO3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16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 to this point, we have primarily been inputting data into R manually (i.e., creating vectors or data frames)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much of the data we use as data analysts comes from an external source (e.g., sales reports)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Data within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417638"/>
            <a:ext cx="8179577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a number of datasets that are included as part of Base R which we will be accessing throughout the course in our examples.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explore these data sets by typing: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b="1" dirty="0" smtClean="0"/>
              <a:t>help(package = “datasets”)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import your own data, you use a </a:t>
            </a:r>
            <a:r>
              <a:rPr lang="en-US" i="1" dirty="0" smtClean="0"/>
              <a:t>read</a:t>
            </a:r>
            <a:r>
              <a:rPr lang="en-US" dirty="0" smtClean="0"/>
              <a:t>  function. Below are some of the pre-packaged shortcuts to importing certain types of data: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21352"/>
              </p:ext>
            </p:extLst>
          </p:nvPr>
        </p:nvGraphicFramePr>
        <p:xfrm>
          <a:off x="823400" y="3620505"/>
          <a:ext cx="755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198">
                  <a:extLst>
                    <a:ext uri="{9D8B030D-6E8A-4147-A177-3AD203B41FA5}">
                      <a16:colId xmlns:a16="http://schemas.microsoft.com/office/drawing/2014/main" val="1486984926"/>
                    </a:ext>
                  </a:extLst>
                </a:gridCol>
                <a:gridCol w="5722402">
                  <a:extLst>
                    <a:ext uri="{9D8B030D-6E8A-4147-A177-3AD203B41FA5}">
                      <a16:colId xmlns:a16="http://schemas.microsoft.com/office/drawing/2014/main" val="39115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read.table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</a:t>
                      </a:r>
                      <a:r>
                        <a:rPr lang="en-US" baseline="0" dirty="0" smtClean="0"/>
                        <a:t> read 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8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Comma-separated</a:t>
                      </a:r>
                      <a:r>
                        <a:rPr lang="en-US" baseline="0" dirty="0" smtClean="0"/>
                        <a:t>-variable (CSV) file (from Excel)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read.delim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Tab-delimited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1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Excel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Packages have been created to work with Excel including </a:t>
            </a:r>
            <a:r>
              <a:rPr lang="en-US" dirty="0" err="1" smtClean="0"/>
              <a:t>XLConnect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on prior lectures, you can easily load this package by using the code below: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b="1" i="1" dirty="0" err="1" smtClean="0"/>
              <a:t>install.packages</a:t>
            </a:r>
            <a:r>
              <a:rPr lang="en-US" sz="2800" b="1" i="1" dirty="0" smtClean="0"/>
              <a:t>(“</a:t>
            </a:r>
            <a:r>
              <a:rPr lang="en-US" sz="2800" b="1" i="1" dirty="0" err="1" smtClean="0"/>
              <a:t>XLConnect</a:t>
            </a:r>
            <a:r>
              <a:rPr lang="en-US" sz="2800" b="1" i="1" dirty="0" smtClean="0"/>
              <a:t>”)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library(“</a:t>
            </a:r>
            <a:r>
              <a:rPr lang="en-US" sz="2800" b="1" i="1" dirty="0" err="1" smtClean="0"/>
              <a:t>XLConnect</a:t>
            </a:r>
            <a:r>
              <a:rPr lang="en-US" sz="2800" b="1" i="1" dirty="0" smtClean="0"/>
              <a:t>”)</a:t>
            </a:r>
            <a:endParaRPr lang="en-US" sz="2800" b="1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from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Dependent on the type of database. Here are some of the packages available: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58184"/>
              </p:ext>
            </p:extLst>
          </p:nvPr>
        </p:nvGraphicFramePr>
        <p:xfrm>
          <a:off x="1667046" y="2560638"/>
          <a:ext cx="5486057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083">
                  <a:extLst>
                    <a:ext uri="{9D8B030D-6E8A-4147-A177-3AD203B41FA5}">
                      <a16:colId xmlns:a16="http://schemas.microsoft.com/office/drawing/2014/main" val="2233605939"/>
                    </a:ext>
                  </a:extLst>
                </a:gridCol>
                <a:gridCol w="2933974">
                  <a:extLst>
                    <a:ext uri="{9D8B030D-6E8A-4147-A177-3AD203B41FA5}">
                      <a16:colId xmlns:a16="http://schemas.microsoft.com/office/drawing/2014/main" val="416607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Package 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21675"/>
                  </a:ext>
                </a:extLst>
              </a:tr>
              <a:tr h="3245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RODBC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Individual Drivers*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2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RSQLite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ROracle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2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RPostgreSQL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7019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66224" y="57569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* Must </a:t>
            </a:r>
            <a:r>
              <a:rPr lang="en-US" dirty="0"/>
              <a:t>be installed and then download the database-specific package</a:t>
            </a:r>
          </a:p>
        </p:txBody>
      </p:sp>
    </p:spTree>
    <p:extLst>
      <p:ext uri="{BB962C8B-B14F-4D97-AF65-F5344CB8AC3E}">
        <p14:creationId xmlns:p14="http://schemas.microsoft.com/office/powerpoint/2010/main" val="1321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into R with </a:t>
            </a:r>
            <a:r>
              <a:rPr lang="en-US" dirty="0" err="1" smtClean="0"/>
              <a:t>readr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tidyverse</a:t>
            </a:r>
            <a:r>
              <a:rPr lang="en-US" dirty="0" smtClean="0"/>
              <a:t>, a better option for importing is to use the </a:t>
            </a:r>
            <a:r>
              <a:rPr lang="en-US" i="1" dirty="0" err="1" smtClean="0"/>
              <a:t>readr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Save the file you want to import in the folder where your project is and then left click and select: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 smtClean="0"/>
          </a:p>
          <a:p>
            <a:pPr marL="0" indent="0" algn="ctr">
              <a:buNone/>
            </a:pPr>
            <a:r>
              <a:rPr lang="en-US" b="1" i="1" dirty="0" smtClean="0"/>
              <a:t>Import -&gt; Dataset..</a:t>
            </a:r>
            <a:endParaRPr lang="en-US" b="1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517</Words>
  <Application>Microsoft Office PowerPoint</Application>
  <PresentationFormat>On-screen Show (4:3)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Open Sans</vt:lpstr>
      <vt:lpstr>GradCourseTemplate</vt:lpstr>
      <vt:lpstr>MIS503 Programming for Analytics</vt:lpstr>
      <vt:lpstr>Module 2 Objectives:</vt:lpstr>
      <vt:lpstr>Readings this week</vt:lpstr>
      <vt:lpstr>Working with Data</vt:lpstr>
      <vt:lpstr>Existing Data within Base R</vt:lpstr>
      <vt:lpstr>Importing Data into R</vt:lpstr>
      <vt:lpstr>Importing Excel Data into R</vt:lpstr>
      <vt:lpstr>Accessing data from a database</vt:lpstr>
      <vt:lpstr>Importing Data into R with readr</vt:lpstr>
      <vt:lpstr>Importing Data into R with readr</vt:lpstr>
      <vt:lpstr>Importing Data into R with readr</vt:lpstr>
      <vt:lpstr>R Markdown </vt:lpstr>
      <vt:lpstr>R Markdown </vt:lpstr>
    </vt:vector>
  </TitlesOfParts>
  <Company>UNC Wilmington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MIS503 Programming for Analytics</dc:title>
  <dc:creator>Cummings, Jeffrey W.</dc:creator>
  <cp:lastModifiedBy>Cummings, Jeffrey W.</cp:lastModifiedBy>
  <cp:revision>15</cp:revision>
  <dcterms:created xsi:type="dcterms:W3CDTF">2018-10-08T13:09:22Z</dcterms:created>
  <dcterms:modified xsi:type="dcterms:W3CDTF">2019-10-08T15:53:00Z</dcterms:modified>
</cp:coreProperties>
</file>