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0"/>
  </p:notesMasterIdLst>
  <p:sldIdLst>
    <p:sldId id="271" r:id="rId2"/>
    <p:sldId id="263" r:id="rId3"/>
    <p:sldId id="270" r:id="rId4"/>
    <p:sldId id="264" r:id="rId5"/>
    <p:sldId id="272" r:id="rId6"/>
    <p:sldId id="266" r:id="rId7"/>
    <p:sldId id="273" r:id="rId8"/>
    <p:sldId id="274" r:id="rId9"/>
  </p:sldIdLst>
  <p:sldSz cx="9144000" cy="6858000" type="screen4x3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73"/>
    <a:srgbClr val="00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17A17-4B63-4FA8-9106-2571D5142F8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7AD-5F2F-4099-9D48-5115D37F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9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80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also a number of packages available for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77AD-5F2F-4099-9D48-5115D37F56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51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6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677AD-5F2F-4099-9D48-5115D37F5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452649"/>
            <a:ext cx="8229601" cy="2890751"/>
          </a:xfrm>
        </p:spPr>
        <p:txBody>
          <a:bodyPr/>
          <a:lstStyle>
            <a:lvl1pPr marL="457200" indent="-457200" algn="l">
              <a:buFont typeface="Arial" panose="020B0604020202020204" pitchFamily="34" charset="0"/>
              <a:buChar char="•"/>
              <a:defRPr b="0"/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>
                <a:solidFill>
                  <a:srgbClr val="003366"/>
                </a:solidFill>
              </a:defRPr>
            </a:lvl3pPr>
            <a:lvl4pPr>
              <a:defRPr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Sub point</a:t>
            </a:r>
          </a:p>
          <a:p>
            <a:pPr lvl="0"/>
            <a:r>
              <a:rPr lang="en-US" dirty="0" smtClean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7402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8665" y="1452649"/>
            <a:ext cx="8229600" cy="3805151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93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3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78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01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5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Instructor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665" y="1452649"/>
            <a:ext cx="8229600" cy="60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Name of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19800"/>
            <a:ext cx="2133600" cy="6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b="1" kern="1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4343400"/>
            <a:ext cx="3962400" cy="9906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33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Professor Cummings</a:t>
            </a:r>
          </a:p>
          <a:p>
            <a:r>
              <a:rPr lang="en-US" sz="2400" dirty="0" smtClean="0">
                <a:solidFill>
                  <a:srgbClr val="007073"/>
                </a:solidFill>
              </a:rPr>
              <a:t>MIS503 Programming for Analytics</a:t>
            </a:r>
            <a:endParaRPr lang="en-US" sz="2400" dirty="0">
              <a:solidFill>
                <a:srgbClr val="00707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403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mtClean="0"/>
              <a:t>Basic </a:t>
            </a:r>
            <a:r>
              <a:rPr lang="en-US" sz="2800" b="1" dirty="0" smtClean="0"/>
              <a:t>Statistical Analysis </a:t>
            </a:r>
          </a:p>
          <a:p>
            <a:pPr algn="ctr"/>
            <a:r>
              <a:rPr lang="en-US" sz="2800" b="1" dirty="0" smtClean="0"/>
              <a:t>and </a:t>
            </a:r>
          </a:p>
          <a:p>
            <a:pPr algn="ctr"/>
            <a:r>
              <a:rPr lang="en-US" sz="2800" b="1" dirty="0" smtClean="0"/>
              <a:t>Intro to the </a:t>
            </a:r>
            <a:r>
              <a:rPr lang="en-US" sz="2800" b="1" dirty="0" err="1" smtClean="0"/>
              <a:t>tidyverse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5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Module 3 </a:t>
            </a:r>
            <a:r>
              <a:rPr lang="en-US" u="sng" dirty="0"/>
              <a:t>Objectives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52649"/>
            <a:ext cx="8229601" cy="433855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Demonstrate the ability to perform basic statistical analysis (e.g., descriptive, frequencies, t-tests, etc.) in R (</a:t>
            </a:r>
            <a:r>
              <a:rPr lang="en-US" i="1" dirty="0"/>
              <a:t>CO9</a:t>
            </a:r>
            <a:r>
              <a:rPr lang="en-US" dirty="0" smtClean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Perform data visualization from a set of data through the use of </a:t>
            </a:r>
            <a:r>
              <a:rPr lang="en-US" dirty="0" err="1"/>
              <a:t>ggplot</a:t>
            </a:r>
            <a:r>
              <a:rPr lang="en-US" dirty="0"/>
              <a:t> (</a:t>
            </a:r>
            <a:r>
              <a:rPr lang="en-US" i="1" dirty="0"/>
              <a:t>CO10</a:t>
            </a:r>
            <a:r>
              <a:rPr lang="en-US" dirty="0"/>
              <a:t>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Perform </a:t>
            </a:r>
            <a:r>
              <a:rPr lang="en-US" dirty="0"/>
              <a:t>exploratory data analysis including generating questions about data and then searching for answers through visualizing, transforming and modelling data (</a:t>
            </a:r>
            <a:r>
              <a:rPr lang="en-US" i="1" dirty="0"/>
              <a:t>CO10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57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9465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 </a:t>
            </a:r>
            <a:r>
              <a:rPr lang="en-US" dirty="0" smtClean="0"/>
              <a:t>has many different, built-in statistical analysis techniques that can be easily used for any data set. Some of the approaches we will cover in this module include:		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Descriptive Statistics (mean, SD, </a:t>
            </a:r>
            <a:r>
              <a:rPr lang="en-US" dirty="0" err="1" smtClean="0"/>
              <a:t>min,etc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Correlation/Covariance</a:t>
            </a:r>
          </a:p>
          <a:p>
            <a:r>
              <a:rPr lang="en-US" dirty="0" smtClean="0"/>
              <a:t>t-tests</a:t>
            </a:r>
          </a:p>
          <a:p>
            <a:r>
              <a:rPr lang="en-US" dirty="0" smtClean="0"/>
              <a:t>ANOVA/MANOVA</a:t>
            </a:r>
          </a:p>
          <a:p>
            <a:r>
              <a:rPr lang="en-US" dirty="0" smtClean="0"/>
              <a:t>Regression Analysis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295400"/>
            <a:ext cx="641985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coherent system of packages for data manipulation, exploration </a:t>
            </a:r>
            <a:r>
              <a:rPr lang="en-US" dirty="0" smtClean="0"/>
              <a:t>and visualization (all share a common philosophy) </a:t>
            </a:r>
          </a:p>
          <a:p>
            <a:endParaRPr lang="en-US" dirty="0" smtClean="0"/>
          </a:p>
          <a:p>
            <a:r>
              <a:rPr lang="en-US" dirty="0" smtClean="0"/>
              <a:t>Primarily developed by Hadley Wickham</a:t>
            </a:r>
          </a:p>
          <a:p>
            <a:endParaRPr lang="en-US" dirty="0" smtClean="0"/>
          </a:p>
          <a:p>
            <a:r>
              <a:rPr lang="en-US" dirty="0" smtClean="0"/>
              <a:t>Packages </a:t>
            </a:r>
            <a:r>
              <a:rPr lang="en-US" dirty="0"/>
              <a:t>are intended to make statisticians and data scientists more </a:t>
            </a:r>
            <a:r>
              <a:rPr lang="en-US" dirty="0" smtClean="0"/>
              <a:t>productive by </a:t>
            </a:r>
            <a:r>
              <a:rPr lang="en-US" dirty="0"/>
              <a:t>guiding them through </a:t>
            </a:r>
            <a:r>
              <a:rPr lang="en-US" dirty="0" smtClean="0"/>
              <a:t>workflows </a:t>
            </a:r>
            <a:r>
              <a:rPr lang="en-US" dirty="0"/>
              <a:t>that facilitate communication, and result </a:t>
            </a:r>
            <a:r>
              <a:rPr lang="en-US" dirty="0" smtClean="0"/>
              <a:t>in reproducible </a:t>
            </a:r>
            <a:r>
              <a:rPr lang="en-US" dirty="0"/>
              <a:t>work products.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Fundamentally</a:t>
            </a:r>
            <a:r>
              <a:rPr lang="en-US" dirty="0"/>
              <a:t>, the </a:t>
            </a:r>
            <a:r>
              <a:rPr lang="en-US" dirty="0" smtClean="0"/>
              <a:t>connections between </a:t>
            </a:r>
            <a:r>
              <a:rPr lang="en-US" dirty="0"/>
              <a:t>the tools that make the </a:t>
            </a:r>
            <a:r>
              <a:rPr lang="en-US" dirty="0" smtClean="0"/>
              <a:t>workflow </a:t>
            </a:r>
            <a:r>
              <a:rPr lang="en-US" dirty="0"/>
              <a:t>possible</a:t>
            </a:r>
          </a:p>
        </p:txBody>
      </p:sp>
      <p:pic>
        <p:nvPicPr>
          <p:cNvPr id="5" name="Picture 4" title="Tiduverse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362365"/>
            <a:ext cx="1491867" cy="54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Tidyverse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1295400"/>
            <a:ext cx="8639175" cy="463213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09600" y="24384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2425700"/>
            <a:ext cx="1143000" cy="1003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425700"/>
            <a:ext cx="914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2438400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covered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3001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 the next few modules we will be covering the following packages from </a:t>
            </a:r>
            <a:r>
              <a:rPr lang="en-US" dirty="0" err="1" smtClean="0"/>
              <a:t>tidyverse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Import: </a:t>
            </a:r>
            <a:r>
              <a:rPr lang="en-US" b="1" dirty="0" err="1" smtClean="0"/>
              <a:t>readr</a:t>
            </a:r>
            <a:endParaRPr lang="en-US" b="1" dirty="0" smtClean="0"/>
          </a:p>
          <a:p>
            <a:r>
              <a:rPr lang="en-US" dirty="0" smtClean="0"/>
              <a:t>Tidy: </a:t>
            </a:r>
            <a:r>
              <a:rPr lang="en-US" b="1" dirty="0" err="1" smtClean="0"/>
              <a:t>tibble</a:t>
            </a:r>
            <a:r>
              <a:rPr lang="en-US" dirty="0" smtClean="0"/>
              <a:t> and </a:t>
            </a:r>
            <a:r>
              <a:rPr lang="en-US" b="1" dirty="0" err="1" smtClean="0"/>
              <a:t>tidyr</a:t>
            </a:r>
            <a:endParaRPr lang="en-US" b="1" dirty="0" smtClean="0"/>
          </a:p>
          <a:p>
            <a:r>
              <a:rPr lang="en-US" dirty="0" smtClean="0"/>
              <a:t>Transform: </a:t>
            </a:r>
            <a:r>
              <a:rPr lang="en-US" b="1" dirty="0" err="1" smtClean="0"/>
              <a:t>dplyr</a:t>
            </a:r>
            <a:endParaRPr lang="en-US" b="1" dirty="0" smtClean="0"/>
          </a:p>
          <a:p>
            <a:r>
              <a:rPr lang="en-US" dirty="0" smtClean="0"/>
              <a:t>Visualize:</a:t>
            </a:r>
            <a:r>
              <a:rPr lang="en-US" b="1" dirty="0" smtClean="0"/>
              <a:t> ggplot2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43" y="4679333"/>
            <a:ext cx="5938838" cy="21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Visualization with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297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Implements the “grammar of graphics” which is used to visualize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Provides a variety of outputs including:</a:t>
            </a:r>
          </a:p>
          <a:p>
            <a:r>
              <a:rPr lang="en-US" dirty="0" smtClean="0"/>
              <a:t>Scatter Plots</a:t>
            </a:r>
          </a:p>
          <a:p>
            <a:r>
              <a:rPr lang="en-US" dirty="0" smtClean="0"/>
              <a:t>Line Plots</a:t>
            </a:r>
          </a:p>
          <a:p>
            <a:r>
              <a:rPr lang="en-US" dirty="0" smtClean="0"/>
              <a:t>Bar Plots</a:t>
            </a:r>
          </a:p>
          <a:p>
            <a:r>
              <a:rPr lang="en-US" dirty="0" smtClean="0"/>
              <a:t>Histograms</a:t>
            </a:r>
          </a:p>
          <a:p>
            <a:r>
              <a:rPr lang="en-US" dirty="0" smtClean="0"/>
              <a:t>Box Plots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717" y="3581400"/>
            <a:ext cx="4619625" cy="28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17638"/>
            <a:ext cx="7943850" cy="4297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Exploring data systematically through the use of visualization and transformation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Topics include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Variation</a:t>
            </a:r>
          </a:p>
          <a:p>
            <a:r>
              <a:rPr lang="en-US" b="1" dirty="0" smtClean="0"/>
              <a:t>Missing Values</a:t>
            </a:r>
          </a:p>
          <a:p>
            <a:r>
              <a:rPr lang="en-US" b="1" dirty="0" smtClean="0"/>
              <a:t>Covariation</a:t>
            </a:r>
          </a:p>
          <a:p>
            <a:r>
              <a:rPr lang="en-US" b="1" dirty="0" smtClean="0"/>
              <a:t>Patterns and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72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CourseTemplate">
  <a:themeElements>
    <a:clrScheme name="CSB Grad Programs - Online Courses">
      <a:dk1>
        <a:srgbClr val="007073"/>
      </a:dk1>
      <a:lt1>
        <a:srgbClr val="FFFFFF"/>
      </a:lt1>
      <a:dk2>
        <a:srgbClr val="000000"/>
      </a:dk2>
      <a:lt2>
        <a:srgbClr val="F9E37F"/>
      </a:lt2>
      <a:accent1>
        <a:srgbClr val="003366"/>
      </a:accent1>
      <a:accent2>
        <a:srgbClr val="366092"/>
      </a:accent2>
      <a:accent3>
        <a:srgbClr val="31859B"/>
      </a:accent3>
      <a:accent4>
        <a:srgbClr val="FFFF99"/>
      </a:accent4>
      <a:accent5>
        <a:srgbClr val="4BACC6"/>
      </a:accent5>
      <a:accent6>
        <a:srgbClr val="DBEEF3"/>
      </a:accent6>
      <a:hlink>
        <a:srgbClr val="244061"/>
      </a:hlink>
      <a:folHlink>
        <a:srgbClr val="F9E37F"/>
      </a:folHlink>
    </a:clrScheme>
    <a:fontScheme name="Grad Programs Template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CourseTemplate" id="{C8A35501-E652-4627-8654-7506DF6A8B50}" vid="{D9D75715-292C-401E-85B1-842123FB66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GradCourseTemplate</Template>
  <TotalTime>1264</TotalTime>
  <Words>315</Words>
  <Application>Microsoft Office PowerPoint</Application>
  <PresentationFormat>On-screen Show (4:3)</PresentationFormat>
  <Paragraphs>59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Calibri</vt:lpstr>
      <vt:lpstr>GradCourseTemplate</vt:lpstr>
      <vt:lpstr>PowerPoint Presentation</vt:lpstr>
      <vt:lpstr>Module 3 Objectives:</vt:lpstr>
      <vt:lpstr>Basic Statistical Analysis</vt:lpstr>
      <vt:lpstr>Introduction to tidyverse</vt:lpstr>
      <vt:lpstr>Tidyverse Workflow</vt:lpstr>
      <vt:lpstr>Packages covered in this course</vt:lpstr>
      <vt:lpstr>Visualization with ggplot2</vt:lpstr>
      <vt:lpstr>Exploratory Data Analysis</vt:lpstr>
    </vt:vector>
  </TitlesOfParts>
  <Company>UNCW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M.S. Accountancy</dc:title>
  <dc:creator>ABrowne</dc:creator>
  <cp:lastModifiedBy>Cummings, Jeffrey W.</cp:lastModifiedBy>
  <cp:revision>44</cp:revision>
  <dcterms:created xsi:type="dcterms:W3CDTF">2016-06-16T19:37:17Z</dcterms:created>
  <dcterms:modified xsi:type="dcterms:W3CDTF">2020-03-19T00:51:49Z</dcterms:modified>
</cp:coreProperties>
</file>