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4"/>
  </p:notesMasterIdLst>
  <p:sldIdLst>
    <p:sldId id="270" r:id="rId2"/>
    <p:sldId id="263" r:id="rId3"/>
    <p:sldId id="284" r:id="rId4"/>
    <p:sldId id="285" r:id="rId5"/>
    <p:sldId id="277" r:id="rId6"/>
    <p:sldId id="283" r:id="rId7"/>
    <p:sldId id="271" r:id="rId8"/>
    <p:sldId id="281" r:id="rId9"/>
    <p:sldId id="282" r:id="rId10"/>
    <p:sldId id="286" r:id="rId11"/>
    <p:sldId id="264" r:id="rId12"/>
    <p:sldId id="278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707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125" d="100"/>
          <a:sy n="125" d="100"/>
        </p:scale>
        <p:origin x="1440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7A17-4B63-4FA8-9106-2571D5142F8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77AD-5F2F-4099-9D48-5115D37F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96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89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57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35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/>
              <a:t>Objective</a:t>
            </a:r>
          </a:p>
          <a:p>
            <a:pPr lvl="1"/>
            <a:r>
              <a:rPr lang="en-US" dirty="0"/>
              <a:t>Sub point</a:t>
            </a:r>
          </a:p>
          <a:p>
            <a:pPr lvl="0"/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Instructor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 of Lesson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hiny.rstudio.com/tutoria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124200"/>
            <a:ext cx="3962400" cy="990600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Professor Cummings</a:t>
            </a:r>
          </a:p>
          <a:p>
            <a:r>
              <a:rPr lang="en-US" sz="2400" dirty="0">
                <a:solidFill>
                  <a:srgbClr val="007073"/>
                </a:solidFill>
              </a:rPr>
              <a:t>MIS503 Programming for Analytics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5950" y="1066800"/>
            <a:ext cx="5372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007073"/>
                </a:solidFill>
                <a:ea typeface="+mj-ea"/>
                <a:cs typeface="+mj-cs"/>
              </a:rPr>
              <a:t>An Introduction </a:t>
            </a:r>
          </a:p>
          <a:p>
            <a:pPr algn="ctr"/>
            <a:r>
              <a:rPr lang="en-US" sz="3600" b="1">
                <a:solidFill>
                  <a:srgbClr val="007073"/>
                </a:solidFill>
                <a:ea typeface="+mj-ea"/>
                <a:cs typeface="+mj-cs"/>
              </a:rPr>
              <a:t>to R Shiny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75EF4-CC85-4B0D-A8B8-8E39FEFEE6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181142"/>
            <a:ext cx="1249610" cy="14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7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932AA8-1451-41C2-9340-F4EFEABD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722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UI – Output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6F72B5-0210-4F6B-B070-BE6D15C11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167"/>
            <a:ext cx="9144000" cy="53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0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290" y="2857500"/>
            <a:ext cx="2667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0AEFF-8EC2-439D-BD07-7B4F66C447CC}"/>
              </a:ext>
            </a:extLst>
          </p:cNvPr>
          <p:cNvSpPr/>
          <p:nvPr/>
        </p:nvSpPr>
        <p:spPr>
          <a:xfrm>
            <a:off x="608311" y="533400"/>
            <a:ext cx="4876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 Define server logic required to draw a histogram</a:t>
            </a:r>
          </a:p>
          <a:p>
            <a:r>
              <a:rPr lang="en-US" sz="2000" dirty="0"/>
              <a:t>server &lt;- function(input, output) {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output$distPlot</a:t>
            </a:r>
            <a:r>
              <a:rPr lang="en-US" sz="2000" dirty="0"/>
              <a:t> &lt;- </a:t>
            </a:r>
            <a:r>
              <a:rPr lang="en-US" sz="2000" dirty="0" err="1"/>
              <a:t>renderPlot</a:t>
            </a:r>
            <a:r>
              <a:rPr lang="en-US" sz="2000" dirty="0"/>
              <a:t>({</a:t>
            </a:r>
          </a:p>
          <a:p>
            <a:r>
              <a:rPr lang="en-US" sz="2000" dirty="0"/>
              <a:t>        # generate bins based on </a:t>
            </a:r>
            <a:r>
              <a:rPr lang="en-US" sz="2000" dirty="0" err="1"/>
              <a:t>input$bins</a:t>
            </a:r>
            <a:r>
              <a:rPr lang="en-US" sz="2000" dirty="0"/>
              <a:t> from </a:t>
            </a:r>
            <a:r>
              <a:rPr lang="en-US" sz="2000" dirty="0" err="1"/>
              <a:t>ui.R</a:t>
            </a:r>
            <a:endParaRPr lang="en-US" sz="2000" dirty="0"/>
          </a:p>
          <a:p>
            <a:r>
              <a:rPr lang="en-US" sz="2000" dirty="0"/>
              <a:t>        x    &lt;- faithful[, 2]</a:t>
            </a:r>
          </a:p>
          <a:p>
            <a:r>
              <a:rPr lang="en-US" sz="2000" dirty="0"/>
              <a:t>        bins &lt;- seq(min(x), max(x), </a:t>
            </a:r>
            <a:r>
              <a:rPr lang="en-US" sz="2000" dirty="0" err="1"/>
              <a:t>length.out</a:t>
            </a:r>
            <a:r>
              <a:rPr lang="en-US" sz="2000" dirty="0"/>
              <a:t> = </a:t>
            </a:r>
            <a:r>
              <a:rPr lang="en-US" sz="2000" dirty="0" err="1"/>
              <a:t>input$bins</a:t>
            </a:r>
            <a:r>
              <a:rPr lang="en-US" sz="2000" dirty="0"/>
              <a:t> + 1)</a:t>
            </a:r>
          </a:p>
          <a:p>
            <a:endParaRPr lang="en-US" sz="2000" dirty="0"/>
          </a:p>
          <a:p>
            <a:r>
              <a:rPr lang="en-US" sz="2000" dirty="0"/>
              <a:t>        # draw the histogram with the specified number of bins</a:t>
            </a:r>
          </a:p>
          <a:p>
            <a:r>
              <a:rPr lang="en-US" sz="2000" dirty="0"/>
              <a:t>        hist(x, breaks = bins, col = '</a:t>
            </a:r>
            <a:r>
              <a:rPr lang="en-US" sz="2000" dirty="0" err="1"/>
              <a:t>darkgray</a:t>
            </a:r>
            <a:r>
              <a:rPr lang="en-US" sz="2000" dirty="0"/>
              <a:t>', border = 'white')</a:t>
            </a:r>
          </a:p>
          <a:p>
            <a:r>
              <a:rPr lang="en-US" sz="2000" dirty="0"/>
              <a:t>    })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91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Run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A2B98-D7A4-4815-AC45-4F54C52F39F5}"/>
              </a:ext>
            </a:extLst>
          </p:cNvPr>
          <p:cNvSpPr/>
          <p:nvPr/>
        </p:nvSpPr>
        <p:spPr>
          <a:xfrm>
            <a:off x="1371600" y="2487593"/>
            <a:ext cx="64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Run the application </a:t>
            </a:r>
          </a:p>
          <a:p>
            <a:r>
              <a:rPr lang="en-US" sz="2800" dirty="0" err="1"/>
              <a:t>shinyApp</a:t>
            </a:r>
            <a:r>
              <a:rPr lang="en-US" sz="2800" dirty="0"/>
              <a:t>(</a:t>
            </a:r>
            <a:r>
              <a:rPr lang="en-US" sz="2800" dirty="0" err="1"/>
              <a:t>ui</a:t>
            </a:r>
            <a:r>
              <a:rPr lang="en-US" sz="2800" dirty="0"/>
              <a:t> = </a:t>
            </a:r>
            <a:r>
              <a:rPr lang="en-US" sz="2800" dirty="0" err="1"/>
              <a:t>ui</a:t>
            </a:r>
            <a:r>
              <a:rPr lang="en-US" sz="2800" dirty="0"/>
              <a:t>, server = server)</a:t>
            </a:r>
          </a:p>
        </p:txBody>
      </p:sp>
    </p:spTree>
    <p:extLst>
      <p:ext uri="{BB962C8B-B14F-4D97-AF65-F5344CB8AC3E}">
        <p14:creationId xmlns:p14="http://schemas.microsoft.com/office/powerpoint/2010/main" val="120597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Shiny?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1" cy="4495800"/>
          </a:xfrm>
        </p:spPr>
        <p:txBody>
          <a:bodyPr>
            <a:normAutofit/>
          </a:bodyPr>
          <a:lstStyle/>
          <a:p>
            <a:r>
              <a:rPr lang="en-US" dirty="0"/>
              <a:t>A web application framework for R</a:t>
            </a:r>
          </a:p>
          <a:p>
            <a:endParaRPr lang="en-US" dirty="0"/>
          </a:p>
          <a:p>
            <a:r>
              <a:rPr lang="en-US" dirty="0"/>
              <a:t>R Shiny makes it easy to build interactive web applications with R</a:t>
            </a:r>
          </a:p>
          <a:p>
            <a:endParaRPr lang="en-US" dirty="0"/>
          </a:p>
          <a:p>
            <a:r>
              <a:rPr lang="en-US" dirty="0"/>
              <a:t>This presentation is taken from the R Studio tutorial for Shiny available at: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http://shiny.rstudio.com/tutorial/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572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Two Basic Shiny App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74236F-62F2-4A8B-B8AB-B0AEC5C9D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1100"/>
            <a:ext cx="8229601" cy="4495800"/>
          </a:xfrm>
        </p:spPr>
        <p:txBody>
          <a:bodyPr>
            <a:normAutofit fontScale="85000" lnSpcReduction="20000"/>
          </a:bodyPr>
          <a:lstStyle/>
          <a:p>
            <a:r>
              <a:rPr lang="en-US" sz="3100" b="1" dirty="0"/>
              <a:t>User-interface Definition </a:t>
            </a:r>
            <a:r>
              <a:rPr lang="en-US" b="1" dirty="0"/>
              <a:t>(UI) file (</a:t>
            </a:r>
            <a:r>
              <a:rPr lang="en-US" b="1" dirty="0" err="1"/>
              <a:t>ui.R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Used to set-up what the user will actually see in the web app, i.e. the layout of the web page (Title, sliders, widgets, plots, location of items on the page, etc.)</a:t>
            </a:r>
          </a:p>
          <a:p>
            <a:pPr lvl="1"/>
            <a:r>
              <a:rPr lang="en-US" dirty="0"/>
              <a:t>Also used to accept input from the user–e.g. It recognizes what the user has entered in the slider</a:t>
            </a:r>
          </a:p>
          <a:p>
            <a:pPr lvl="1"/>
            <a:endParaRPr lang="en-US" sz="1300" dirty="0"/>
          </a:p>
          <a:p>
            <a:r>
              <a:rPr lang="en-US" b="1" dirty="0"/>
              <a:t>Server script file (</a:t>
            </a:r>
            <a:r>
              <a:rPr lang="en-US" b="1" dirty="0" err="1"/>
              <a:t>server.R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Does the computational R work “under the hood” with familiar functions such as hist(), plot(), etc.</a:t>
            </a:r>
          </a:p>
          <a:p>
            <a:pPr lvl="1"/>
            <a:r>
              <a:rPr lang="en-US" dirty="0"/>
              <a:t>Contains the instructions that your computer needs to build your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76D1E-D7ED-45D8-AAEF-1925D8D068E8}"/>
              </a:ext>
            </a:extLst>
          </p:cNvPr>
          <p:cNvSpPr/>
          <p:nvPr/>
        </p:nvSpPr>
        <p:spPr>
          <a:xfrm>
            <a:off x="2667000" y="5629255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These two source files work together to create your R Shiny web 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93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Two Basic Shiny App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76D1E-D7ED-45D8-AAEF-1925D8D068E8}"/>
              </a:ext>
            </a:extLst>
          </p:cNvPr>
          <p:cNvSpPr/>
          <p:nvPr/>
        </p:nvSpPr>
        <p:spPr>
          <a:xfrm>
            <a:off x="2667000" y="5629255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These two source files work together to create your R Shiny web application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59651-04DA-4410-BAF0-D8186202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211682"/>
            <a:ext cx="7086600" cy="427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8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for Shiny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74236F-62F2-4A8B-B8AB-B0AEC5C9D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1" cy="4495800"/>
          </a:xfrm>
        </p:spPr>
        <p:txBody>
          <a:bodyPr>
            <a:normAutofit/>
          </a:bodyPr>
          <a:lstStyle/>
          <a:p>
            <a:r>
              <a:rPr lang="en-US" dirty="0"/>
              <a:t>You will first need to install the package</a:t>
            </a:r>
          </a:p>
          <a:p>
            <a:pPr lvl="2">
              <a:buFont typeface="Arial" panose="020B0604020202020204" pitchFamily="34" charset="0"/>
              <a:buChar char="›"/>
            </a:pPr>
            <a:r>
              <a:rPr lang="en-US" dirty="0" err="1"/>
              <a:t>install.packages</a:t>
            </a:r>
            <a:r>
              <a:rPr lang="en-US" dirty="0"/>
              <a:t>(“Shiny”)</a:t>
            </a:r>
          </a:p>
          <a:p>
            <a:endParaRPr lang="en-US" dirty="0"/>
          </a:p>
          <a:p>
            <a:r>
              <a:rPr lang="en-US" dirty="0"/>
              <a:t>For this presentation, we will be looking at pre-built application included in Shiny. Run the following code:</a:t>
            </a:r>
          </a:p>
          <a:p>
            <a:pPr lvl="2">
              <a:buFont typeface="Arial" panose="020B0604020202020204" pitchFamily="34" charset="0"/>
              <a:buChar char="›"/>
            </a:pPr>
            <a:r>
              <a:rPr lang="en-US" dirty="0"/>
              <a:t>library(shiny)</a:t>
            </a:r>
          </a:p>
          <a:p>
            <a:pPr lvl="2">
              <a:buFont typeface="Arial" panose="020B0604020202020204" pitchFamily="34" charset="0"/>
              <a:buChar char="›"/>
            </a:pPr>
            <a:r>
              <a:rPr lang="en-US" dirty="0" err="1"/>
              <a:t>runExample</a:t>
            </a:r>
            <a:r>
              <a:rPr lang="en-US" dirty="0"/>
              <a:t>("01_hello")</a:t>
            </a:r>
          </a:p>
        </p:txBody>
      </p:sp>
    </p:spTree>
    <p:extLst>
      <p:ext uri="{BB962C8B-B14F-4D97-AF65-F5344CB8AC3E}">
        <p14:creationId xmlns:p14="http://schemas.microsoft.com/office/powerpoint/2010/main" val="211800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01_hello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99D8F-175A-45BD-8B48-8CFD4C55F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417638"/>
            <a:ext cx="5264150" cy="50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3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own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9F892-D19F-426B-BA02-E757D171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17638"/>
            <a:ext cx="8077200" cy="46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2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FB9CF8-1392-4F3B-ADF4-7628F4F1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499"/>
            <a:ext cx="335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UI </a:t>
            </a:r>
            <a:br>
              <a:rPr lang="en-US" dirty="0"/>
            </a:br>
            <a:r>
              <a:rPr lang="en-US" dirty="0"/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670401-CF37-4149-9A45-8D5FDDDED360}"/>
              </a:ext>
            </a:extLst>
          </p:cNvPr>
          <p:cNvSpPr/>
          <p:nvPr/>
        </p:nvSpPr>
        <p:spPr>
          <a:xfrm>
            <a:off x="3352800" y="335845"/>
            <a:ext cx="556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Define UI for application that draws a histogram</a:t>
            </a:r>
          </a:p>
          <a:p>
            <a:r>
              <a:rPr lang="en-US" dirty="0" err="1"/>
              <a:t>ui</a:t>
            </a:r>
            <a:r>
              <a:rPr lang="en-US" dirty="0"/>
              <a:t> &lt;- </a:t>
            </a:r>
            <a:r>
              <a:rPr lang="en-US" dirty="0" err="1"/>
              <a:t>fluidPage</a:t>
            </a:r>
            <a:r>
              <a:rPr lang="en-US" dirty="0"/>
              <a:t>(</a:t>
            </a:r>
          </a:p>
          <a:p>
            <a:endParaRPr lang="en-US" dirty="0"/>
          </a:p>
          <a:p>
            <a:r>
              <a:rPr lang="en-US" dirty="0"/>
              <a:t>    # Application title</a:t>
            </a:r>
          </a:p>
          <a:p>
            <a:r>
              <a:rPr lang="en-US" dirty="0"/>
              <a:t>    </a:t>
            </a:r>
            <a:r>
              <a:rPr lang="en-US" dirty="0" err="1"/>
              <a:t>titlePanel</a:t>
            </a:r>
            <a:r>
              <a:rPr lang="en-US" dirty="0"/>
              <a:t>("Old Faithful Geyser Data"),</a:t>
            </a:r>
          </a:p>
          <a:p>
            <a:endParaRPr lang="en-US" dirty="0"/>
          </a:p>
          <a:p>
            <a:r>
              <a:rPr lang="en-US" dirty="0"/>
              <a:t>    # Sidebar with a slider input for number of bins </a:t>
            </a:r>
          </a:p>
          <a:p>
            <a:r>
              <a:rPr lang="en-US" dirty="0"/>
              <a:t>    </a:t>
            </a:r>
            <a:r>
              <a:rPr lang="en-US" dirty="0" err="1"/>
              <a:t>sidebarLayout</a:t>
            </a:r>
            <a:r>
              <a:rPr lang="en-US" dirty="0"/>
              <a:t>(</a:t>
            </a:r>
          </a:p>
          <a:p>
            <a:r>
              <a:rPr lang="en-US" dirty="0"/>
              <a:t>        </a:t>
            </a:r>
            <a:r>
              <a:rPr lang="en-US" dirty="0" err="1"/>
              <a:t>sidebarPanel</a:t>
            </a:r>
            <a:r>
              <a:rPr lang="en-US" dirty="0"/>
              <a:t>(</a:t>
            </a:r>
          </a:p>
          <a:p>
            <a:r>
              <a:rPr lang="en-US" dirty="0"/>
              <a:t>            </a:t>
            </a:r>
            <a:r>
              <a:rPr lang="en-US" dirty="0" err="1"/>
              <a:t>sliderInput</a:t>
            </a:r>
            <a:r>
              <a:rPr lang="en-US" dirty="0"/>
              <a:t>("bins",</a:t>
            </a:r>
          </a:p>
          <a:p>
            <a:r>
              <a:rPr lang="en-US" dirty="0"/>
              <a:t>                        "Number of bins:",</a:t>
            </a:r>
          </a:p>
          <a:p>
            <a:r>
              <a:rPr lang="en-US" dirty="0"/>
              <a:t>                        min = 1,</a:t>
            </a:r>
          </a:p>
          <a:p>
            <a:r>
              <a:rPr lang="en-US" dirty="0"/>
              <a:t>                        max = 50,</a:t>
            </a:r>
          </a:p>
          <a:p>
            <a:r>
              <a:rPr lang="en-US" dirty="0"/>
              <a:t>                        value = 30)</a:t>
            </a:r>
          </a:p>
          <a:p>
            <a:r>
              <a:rPr lang="en-US" dirty="0"/>
              <a:t>        ),</a:t>
            </a:r>
          </a:p>
          <a:p>
            <a:endParaRPr lang="en-US" dirty="0"/>
          </a:p>
          <a:p>
            <a:r>
              <a:rPr lang="en-US" dirty="0"/>
              <a:t>        # Show a plot of the generated distribution</a:t>
            </a:r>
          </a:p>
          <a:p>
            <a:r>
              <a:rPr lang="en-US" dirty="0"/>
              <a:t>        </a:t>
            </a:r>
            <a:r>
              <a:rPr lang="en-US" dirty="0" err="1"/>
              <a:t>mainPanel</a:t>
            </a:r>
            <a:r>
              <a:rPr lang="en-US" dirty="0"/>
              <a:t>(</a:t>
            </a:r>
          </a:p>
          <a:p>
            <a:r>
              <a:rPr lang="en-US" dirty="0"/>
              <a:t>           </a:t>
            </a:r>
            <a:r>
              <a:rPr lang="en-US" dirty="0" err="1"/>
              <a:t>plotOutput</a:t>
            </a:r>
            <a:r>
              <a:rPr lang="en-US" dirty="0"/>
              <a:t>("</a:t>
            </a:r>
            <a:r>
              <a:rPr lang="en-US" dirty="0" err="1"/>
              <a:t>distPlot</a:t>
            </a:r>
            <a:r>
              <a:rPr lang="en-US" dirty="0"/>
              <a:t>")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927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932AA8-1451-41C2-9340-F4EFEABD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722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UI - Input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3EC85-6E01-4217-A07C-6ED4CCB2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484"/>
            <a:ext cx="9144000" cy="54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99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1484</TotalTime>
  <Words>528</Words>
  <Application>Microsoft Office PowerPoint</Application>
  <PresentationFormat>On-screen Show (4:3)</PresentationFormat>
  <Paragraphs>80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Open Sans</vt:lpstr>
      <vt:lpstr>Calibri</vt:lpstr>
      <vt:lpstr>Arial</vt:lpstr>
      <vt:lpstr>GradCourseTemplate</vt:lpstr>
      <vt:lpstr>PowerPoint Presentation</vt:lpstr>
      <vt:lpstr>What is Shiny?</vt:lpstr>
      <vt:lpstr>Two Basic Shiny App Components</vt:lpstr>
      <vt:lpstr>Two Basic Shiny App Components</vt:lpstr>
      <vt:lpstr>Basics for Shiny</vt:lpstr>
      <vt:lpstr>01_hello Application</vt:lpstr>
      <vt:lpstr>Building your own app</vt:lpstr>
      <vt:lpstr>UI  Code</vt:lpstr>
      <vt:lpstr>UI - Input</vt:lpstr>
      <vt:lpstr>UI – Output Functions</vt:lpstr>
      <vt:lpstr>Server Code</vt:lpstr>
      <vt:lpstr>Application Run Code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Cummings, Jeffrey W.</cp:lastModifiedBy>
  <cp:revision>64</cp:revision>
  <dcterms:created xsi:type="dcterms:W3CDTF">2016-06-16T19:37:17Z</dcterms:created>
  <dcterms:modified xsi:type="dcterms:W3CDTF">2021-04-15T13:24:46Z</dcterms:modified>
</cp:coreProperties>
</file>