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2"/>
  </p:notesMasterIdLst>
  <p:sldIdLst>
    <p:sldId id="270" r:id="rId2"/>
    <p:sldId id="263" r:id="rId3"/>
    <p:sldId id="277" r:id="rId4"/>
    <p:sldId id="264" r:id="rId5"/>
    <p:sldId id="278" r:id="rId6"/>
    <p:sldId id="271" r:id="rId7"/>
    <p:sldId id="279" r:id="rId8"/>
    <p:sldId id="282" r:id="rId9"/>
    <p:sldId id="281" r:id="rId10"/>
    <p:sldId id="280" r:id="rId11"/>
  </p:sldIdLst>
  <p:sldSz cx="9144000" cy="6858000" type="screen4x3"/>
  <p:notesSz cx="6858000" cy="9144000"/>
  <p:embeddedFontLst>
    <p:embeddedFont>
      <p:font typeface="Open Sans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707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>
      <p:cViewPr varScale="1">
        <p:scale>
          <a:sx n="88" d="100"/>
          <a:sy n="88" d="100"/>
        </p:scale>
        <p:origin x="124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17A17-4B63-4FA8-9106-2571D5142F8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677AD-5F2F-4099-9D48-5115D37F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93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also a number of packages available for this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F677AD-5F2F-4099-9D48-5115D37F56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574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also a number of packages available for this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F677AD-5F2F-4099-9D48-5115D37F56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316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199" y="1452649"/>
            <a:ext cx="8229601" cy="2890751"/>
          </a:xfrm>
        </p:spPr>
        <p:txBody>
          <a:bodyPr/>
          <a:lstStyle>
            <a:lvl1pPr marL="457200" indent="-457200" algn="l">
              <a:buFont typeface="Arial" panose="020B0604020202020204" pitchFamily="34" charset="0"/>
              <a:buChar char="•"/>
              <a:defRPr b="0"/>
            </a:lvl1pPr>
            <a:lvl2pPr>
              <a:defRPr baseline="0">
                <a:solidFill>
                  <a:srgbClr val="003366"/>
                </a:solidFill>
              </a:defRPr>
            </a:lvl2pPr>
            <a:lvl3pPr>
              <a:defRPr>
                <a:solidFill>
                  <a:srgbClr val="003366"/>
                </a:solidFill>
              </a:defRPr>
            </a:lvl3pPr>
            <a:lvl4pPr>
              <a:defRPr>
                <a:solidFill>
                  <a:srgbClr val="003366"/>
                </a:solidFill>
              </a:defRPr>
            </a:lvl4pPr>
            <a:lvl5pPr>
              <a:defRPr>
                <a:solidFill>
                  <a:srgbClr val="003366"/>
                </a:solidFill>
              </a:defRPr>
            </a:lvl5pPr>
          </a:lstStyle>
          <a:p>
            <a:pPr lvl="0"/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Sub point</a:t>
            </a:r>
          </a:p>
          <a:p>
            <a:pPr lvl="0"/>
            <a:r>
              <a:rPr lang="en-US" dirty="0" smtClean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74028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8665" y="1452649"/>
            <a:ext cx="8229600" cy="3805151"/>
          </a:xfrm>
        </p:spPr>
        <p:txBody>
          <a:bodyPr vert="eaVert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4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7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8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93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73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6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3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2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8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78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9101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858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Instructor Name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665" y="1452649"/>
            <a:ext cx="8229600" cy="604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Name of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19800"/>
            <a:ext cx="2133600" cy="6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0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b="1" kern="1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" y="4343400"/>
            <a:ext cx="3962400" cy="990600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Professor Cummings</a:t>
            </a:r>
          </a:p>
          <a:p>
            <a:r>
              <a:rPr lang="en-US" sz="2400" dirty="0" smtClean="0">
                <a:solidFill>
                  <a:srgbClr val="007073"/>
                </a:solidFill>
              </a:rPr>
              <a:t>MIS503 Programming for Analytics</a:t>
            </a:r>
            <a:endParaRPr lang="en-US" sz="2400" dirty="0">
              <a:solidFill>
                <a:srgbClr val="00707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" y="381000"/>
            <a:ext cx="4267200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007073"/>
                </a:solidFill>
                <a:ea typeface="+mj-ea"/>
                <a:cs typeface="+mj-cs"/>
              </a:rPr>
              <a:t>Module Introduction</a:t>
            </a:r>
          </a:p>
          <a:p>
            <a:pPr algn="ctr"/>
            <a:r>
              <a:rPr lang="en-US" sz="1100" b="1" dirty="0" smtClean="0">
                <a:solidFill>
                  <a:srgbClr val="007073"/>
                </a:solidFill>
                <a:ea typeface="+mj-ea"/>
                <a:cs typeface="+mj-cs"/>
              </a:rPr>
              <a:t> </a:t>
            </a:r>
            <a:endParaRPr lang="en-US" sz="900" b="1" dirty="0" smtClean="0">
              <a:solidFill>
                <a:srgbClr val="007073"/>
              </a:solidFill>
              <a:ea typeface="+mj-ea"/>
              <a:cs typeface="+mj-cs"/>
            </a:endParaRPr>
          </a:p>
          <a:p>
            <a:pPr algn="ctr"/>
            <a:r>
              <a:rPr lang="en-US" sz="2800" b="1" dirty="0" smtClean="0"/>
              <a:t>Wrangle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367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Tidyverse</a:t>
            </a:r>
            <a:r>
              <a:rPr lang="en-US" dirty="0" smtClean="0"/>
              <a:t> Workflow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" y="1295400"/>
            <a:ext cx="8639175" cy="463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7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Module Objectives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1" cy="3657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</a:t>
            </a:r>
            <a:r>
              <a:rPr lang="en-US" dirty="0" err="1"/>
              <a:t>tibble</a:t>
            </a:r>
            <a:r>
              <a:rPr lang="en-US" dirty="0"/>
              <a:t> data within </a:t>
            </a:r>
            <a:r>
              <a:rPr lang="en-US" dirty="0" err="1"/>
              <a:t>tidyverse</a:t>
            </a:r>
            <a:r>
              <a:rPr lang="en-US" dirty="0"/>
              <a:t> and name the differences between </a:t>
            </a:r>
            <a:r>
              <a:rPr lang="en-US" dirty="0" err="1"/>
              <a:t>tibbles</a:t>
            </a:r>
            <a:r>
              <a:rPr lang="en-US" dirty="0"/>
              <a:t> and data frames.(CO13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readr</a:t>
            </a:r>
            <a:r>
              <a:rPr lang="en-US" dirty="0"/>
              <a:t> function to load flat files within R. (CO13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Create tidy data using the </a:t>
            </a:r>
            <a:r>
              <a:rPr lang="en-US" dirty="0" err="1"/>
              <a:t>tidyr</a:t>
            </a:r>
            <a:r>
              <a:rPr lang="en-US" dirty="0"/>
              <a:t> package within </a:t>
            </a:r>
            <a:r>
              <a:rPr lang="en-US" dirty="0" err="1"/>
              <a:t>tidyverse</a:t>
            </a:r>
            <a:r>
              <a:rPr lang="en-US" dirty="0"/>
              <a:t>. (CO13</a:t>
            </a:r>
            <a:r>
              <a:rPr lang="en-US" i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Tidyverse</a:t>
            </a:r>
            <a:r>
              <a:rPr lang="en-US" dirty="0" smtClean="0"/>
              <a:t> Workflow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" y="1295400"/>
            <a:ext cx="8639175" cy="463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0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Tibbles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7696200" cy="460216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With the </a:t>
            </a:r>
            <a:r>
              <a:rPr lang="en-US" dirty="0" err="1" smtClean="0"/>
              <a:t>tidyverse</a:t>
            </a:r>
            <a:r>
              <a:rPr lang="en-US" dirty="0"/>
              <a:t> </a:t>
            </a:r>
            <a:r>
              <a:rPr lang="en-US" dirty="0" smtClean="0"/>
              <a:t>package, imported data come in as </a:t>
            </a:r>
            <a:r>
              <a:rPr lang="en-US" dirty="0" err="1" smtClean="0"/>
              <a:t>tibbles</a:t>
            </a:r>
            <a:r>
              <a:rPr lang="en-US" dirty="0" smtClean="0"/>
              <a:t> and not the traditional data frame</a:t>
            </a:r>
          </a:p>
          <a:p>
            <a:endParaRPr lang="en-US" sz="2600" dirty="0" smtClean="0"/>
          </a:p>
          <a:p>
            <a:r>
              <a:rPr lang="en-US" dirty="0" smtClean="0"/>
              <a:t>However, </a:t>
            </a:r>
            <a:r>
              <a:rPr lang="en-US" dirty="0" err="1" smtClean="0"/>
              <a:t>tibbles</a:t>
            </a:r>
            <a:r>
              <a:rPr lang="en-US" dirty="0" smtClean="0"/>
              <a:t> are data frames</a:t>
            </a:r>
          </a:p>
          <a:p>
            <a:endParaRPr lang="en-US" sz="2600" dirty="0"/>
          </a:p>
          <a:p>
            <a:r>
              <a:rPr lang="en-US" dirty="0" smtClean="0"/>
              <a:t>While most of the time you will import data sets as </a:t>
            </a:r>
            <a:r>
              <a:rPr lang="en-US" dirty="0" err="1" smtClean="0"/>
              <a:t>tibbles</a:t>
            </a:r>
            <a:r>
              <a:rPr lang="en-US" dirty="0" smtClean="0"/>
              <a:t>, you can create </a:t>
            </a:r>
            <a:r>
              <a:rPr lang="en-US" dirty="0" err="1" smtClean="0"/>
              <a:t>tibbles</a:t>
            </a:r>
            <a:r>
              <a:rPr lang="en-US" dirty="0" smtClean="0"/>
              <a:t> using a similar code to data frames:</a:t>
            </a:r>
          </a:p>
          <a:p>
            <a:endParaRPr lang="en-US" b="1" i="1" dirty="0"/>
          </a:p>
          <a:p>
            <a:pPr marL="0" indent="0" algn="ctr">
              <a:buNone/>
            </a:pPr>
            <a:r>
              <a:rPr lang="en-US" b="1" i="1" dirty="0" smtClean="0"/>
              <a:t>Data &lt;- </a:t>
            </a:r>
            <a:r>
              <a:rPr lang="en-US" b="1" i="1" dirty="0" err="1" smtClean="0"/>
              <a:t>tibble</a:t>
            </a:r>
            <a:r>
              <a:rPr lang="en-US" b="1" i="1" dirty="0" smtClean="0"/>
              <a:t>(x=1:5, y=6:10)</a:t>
            </a:r>
          </a:p>
          <a:p>
            <a:pPr lvl="1"/>
            <a:endParaRPr lang="en-US" b="1" dirty="0"/>
          </a:p>
        </p:txBody>
      </p:sp>
      <p:pic>
        <p:nvPicPr>
          <p:cNvPr id="1026" name="Picture 2" descr="Image result for tibble 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029200"/>
            <a:ext cx="1517650" cy="145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9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readr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077200" cy="4114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readr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llows you to import various forms of  data including the functions:</a:t>
            </a:r>
          </a:p>
          <a:p>
            <a:pPr lvl="1"/>
            <a:r>
              <a:rPr lang="en-US" sz="2600" b="1" dirty="0" err="1" smtClean="0"/>
              <a:t>read_csv</a:t>
            </a:r>
            <a:r>
              <a:rPr lang="en-US" sz="2600" b="1" dirty="0" smtClean="0"/>
              <a:t>() </a:t>
            </a:r>
            <a:r>
              <a:rPr lang="en-US" sz="2600" dirty="0" smtClean="0"/>
              <a:t>=&gt; comma-delimited files</a:t>
            </a:r>
          </a:p>
          <a:p>
            <a:pPr lvl="1"/>
            <a:r>
              <a:rPr lang="en-US" sz="2600" b="1" dirty="0" smtClean="0"/>
              <a:t>read_csv2()</a:t>
            </a:r>
            <a:r>
              <a:rPr lang="en-US" sz="2600" dirty="0" smtClean="0"/>
              <a:t> =&gt; semicolon-separated files</a:t>
            </a:r>
          </a:p>
          <a:p>
            <a:pPr lvl="1"/>
            <a:r>
              <a:rPr lang="en-US" sz="2600" b="1" dirty="0" err="1" smtClean="0"/>
              <a:t>read_tsv</a:t>
            </a:r>
            <a:r>
              <a:rPr lang="en-US" sz="2600" b="1" dirty="0" smtClean="0"/>
              <a:t>()</a:t>
            </a:r>
            <a:r>
              <a:rPr lang="en-US" sz="2600" dirty="0" smtClean="0"/>
              <a:t> =&gt; tab-delimited files</a:t>
            </a:r>
          </a:p>
          <a:p>
            <a:pPr lvl="1"/>
            <a:r>
              <a:rPr lang="en-US" sz="2600" b="1" dirty="0" err="1"/>
              <a:t>r</a:t>
            </a:r>
            <a:r>
              <a:rPr lang="en-US" sz="2600" b="1" dirty="0" err="1" smtClean="0"/>
              <a:t>ead_delim</a:t>
            </a:r>
            <a:r>
              <a:rPr lang="en-US" sz="2600" b="1" dirty="0" smtClean="0"/>
              <a:t>()</a:t>
            </a:r>
            <a:r>
              <a:rPr lang="en-US" sz="2600" dirty="0" smtClean="0"/>
              <a:t> =&gt; reads files with any delimiter</a:t>
            </a:r>
          </a:p>
          <a:p>
            <a:pPr lvl="1"/>
            <a:r>
              <a:rPr lang="en-US" sz="2600" b="1" dirty="0" err="1" smtClean="0"/>
              <a:t>read_fwf</a:t>
            </a:r>
            <a:r>
              <a:rPr lang="en-US" sz="2600" b="1" dirty="0" smtClean="0"/>
              <a:t>()</a:t>
            </a:r>
            <a:r>
              <a:rPr lang="en-US" sz="2600" dirty="0" smtClean="0"/>
              <a:t> =&gt; reads fixed width files</a:t>
            </a:r>
          </a:p>
          <a:p>
            <a:pPr lvl="1"/>
            <a:r>
              <a:rPr lang="en-US" sz="2600" b="1" dirty="0" err="1" smtClean="0"/>
              <a:t>read_log</a:t>
            </a:r>
            <a:r>
              <a:rPr lang="en-US" sz="2600" b="1" dirty="0" smtClean="0"/>
              <a:t>()</a:t>
            </a:r>
            <a:r>
              <a:rPr lang="en-US" sz="2600" dirty="0" smtClean="0"/>
              <a:t> =&gt; Apache style logs</a:t>
            </a:r>
          </a:p>
          <a:p>
            <a:endParaRPr lang="en-US" sz="3000" dirty="0"/>
          </a:p>
          <a:p>
            <a:r>
              <a:rPr lang="en-US" sz="3000" dirty="0" err="1" smtClean="0"/>
              <a:t>Readxl</a:t>
            </a:r>
            <a:r>
              <a:rPr lang="en-US" sz="3000" dirty="0" smtClean="0"/>
              <a:t> will also be introduced to work with data coming from an Excel file</a:t>
            </a:r>
          </a:p>
          <a:p>
            <a:endParaRPr lang="en-US" dirty="0"/>
          </a:p>
          <a:p>
            <a:pPr lvl="1"/>
            <a:endParaRPr lang="en-US" b="1" dirty="0"/>
          </a:p>
        </p:txBody>
      </p:sp>
      <p:pic>
        <p:nvPicPr>
          <p:cNvPr id="2050" name="Picture 2" descr="Image result for read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410200"/>
            <a:ext cx="1138416" cy="129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5427376"/>
            <a:ext cx="1104900" cy="127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7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tidyr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7924800" cy="429736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Helps data analysts create tidy data within the R environment</a:t>
            </a:r>
          </a:p>
          <a:p>
            <a:endParaRPr lang="en-US" dirty="0"/>
          </a:p>
          <a:p>
            <a:r>
              <a:rPr lang="en-US" dirty="0" smtClean="0"/>
              <a:t>Tidy data describes a standard way of storing data to be used throughout the </a:t>
            </a:r>
            <a:r>
              <a:rPr lang="en-US" dirty="0" err="1" smtClean="0"/>
              <a:t>tidyverse</a:t>
            </a:r>
            <a:endParaRPr lang="en-US" dirty="0" smtClean="0"/>
          </a:p>
          <a:p>
            <a:endParaRPr lang="en-US" dirty="0"/>
          </a:p>
          <a:p>
            <a:r>
              <a:rPr lang="en-US" u="sng" dirty="0" smtClean="0"/>
              <a:t>Goal of having tidy data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Each variable is in a column</a:t>
            </a:r>
          </a:p>
          <a:p>
            <a:pPr lvl="1"/>
            <a:r>
              <a:rPr lang="en-US" dirty="0" smtClean="0"/>
              <a:t>Each observation is in a row</a:t>
            </a:r>
          </a:p>
          <a:p>
            <a:pPr lvl="1"/>
            <a:r>
              <a:rPr lang="en-US" dirty="0" smtClean="0"/>
              <a:t>Each value is in a cell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410200"/>
            <a:ext cx="1093188" cy="126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2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pivot_longer</a:t>
            </a:r>
            <a:r>
              <a:rPr lang="en-US" dirty="0" smtClean="0"/>
              <a:t>( )*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7924800" cy="429736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Decreasing the number of columns and increasing the number of rows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410200"/>
            <a:ext cx="1093188" cy="1260566"/>
          </a:xfrm>
          <a:prstGeom prst="rect">
            <a:avLst/>
          </a:prstGeom>
        </p:spPr>
      </p:pic>
      <p:pic>
        <p:nvPicPr>
          <p:cNvPr id="4098" name="Picture 2" descr="https://ndownloader.figshare.com/files/23406344/preview/23406344/previe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6231467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800" y="6040483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Replaces gather(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9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pivot_wider</a:t>
            </a:r>
            <a:r>
              <a:rPr lang="en-US" dirty="0" smtClean="0"/>
              <a:t>( )*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7924800" cy="42973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Increasing </a:t>
            </a:r>
            <a:r>
              <a:rPr lang="en-US" dirty="0"/>
              <a:t>the number of columns and decreasing the number of rows.</a:t>
            </a:r>
            <a:endParaRPr lang="en-US" b="1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410200"/>
            <a:ext cx="1093188" cy="12605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564992"/>
            <a:ext cx="7086600" cy="33144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2800" y="6040483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Replaces spread(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07070"/>
            <a:ext cx="7924800" cy="429736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pulls apart one column into multiple columns, by splitting wherever a separator character appears.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410200"/>
            <a:ext cx="1093188" cy="12605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971800"/>
            <a:ext cx="480125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7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CourseTemplate">
  <a:themeElements>
    <a:clrScheme name="CSB Grad Programs - Online Courses">
      <a:dk1>
        <a:srgbClr val="007073"/>
      </a:dk1>
      <a:lt1>
        <a:srgbClr val="FFFFFF"/>
      </a:lt1>
      <a:dk2>
        <a:srgbClr val="000000"/>
      </a:dk2>
      <a:lt2>
        <a:srgbClr val="F9E37F"/>
      </a:lt2>
      <a:accent1>
        <a:srgbClr val="003366"/>
      </a:accent1>
      <a:accent2>
        <a:srgbClr val="366092"/>
      </a:accent2>
      <a:accent3>
        <a:srgbClr val="31859B"/>
      </a:accent3>
      <a:accent4>
        <a:srgbClr val="FFFF99"/>
      </a:accent4>
      <a:accent5>
        <a:srgbClr val="4BACC6"/>
      </a:accent5>
      <a:accent6>
        <a:srgbClr val="DBEEF3"/>
      </a:accent6>
      <a:hlink>
        <a:srgbClr val="244061"/>
      </a:hlink>
      <a:folHlink>
        <a:srgbClr val="F9E37F"/>
      </a:folHlink>
    </a:clrScheme>
    <a:fontScheme name="Grad Programs Template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CourseTemplate" id="{C8A35501-E652-4627-8654-7506DF6A8B50}" vid="{D9D75715-292C-401E-85B1-842123FB66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GradCourseTemplate</Template>
  <TotalTime>1415</TotalTime>
  <Words>311</Words>
  <Application>Microsoft Office PowerPoint</Application>
  <PresentationFormat>On-screen Show (4:3)</PresentationFormat>
  <Paragraphs>52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Open Sans</vt:lpstr>
      <vt:lpstr>Arial</vt:lpstr>
      <vt:lpstr>Calibri</vt:lpstr>
      <vt:lpstr>GradCourseTemplate</vt:lpstr>
      <vt:lpstr>PowerPoint Presentation</vt:lpstr>
      <vt:lpstr>Module Objectives:</vt:lpstr>
      <vt:lpstr>Tidyverse Workflow</vt:lpstr>
      <vt:lpstr>Tibbles</vt:lpstr>
      <vt:lpstr>readr Package</vt:lpstr>
      <vt:lpstr>tidyr</vt:lpstr>
      <vt:lpstr>pivot_longer( )*</vt:lpstr>
      <vt:lpstr>pivot_wider( )*</vt:lpstr>
      <vt:lpstr>separate( )</vt:lpstr>
      <vt:lpstr>Tidyverse Workflow</vt:lpstr>
    </vt:vector>
  </TitlesOfParts>
  <Company>UNCW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M.S. Accountancy</dc:title>
  <dc:creator>ABrowne</dc:creator>
  <cp:lastModifiedBy>Cummings, Jeffrey W.</cp:lastModifiedBy>
  <cp:revision>57</cp:revision>
  <dcterms:created xsi:type="dcterms:W3CDTF">2016-06-16T19:37:17Z</dcterms:created>
  <dcterms:modified xsi:type="dcterms:W3CDTF">2020-11-09T15:36:08Z</dcterms:modified>
</cp:coreProperties>
</file>