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3"/>
  </p:notesMasterIdLst>
  <p:sldIdLst>
    <p:sldId id="270" r:id="rId2"/>
    <p:sldId id="263" r:id="rId3"/>
    <p:sldId id="277" r:id="rId4"/>
    <p:sldId id="264" r:id="rId5"/>
    <p:sldId id="271" r:id="rId6"/>
    <p:sldId id="266" r:id="rId7"/>
    <p:sldId id="272" r:id="rId8"/>
    <p:sldId id="273" r:id="rId9"/>
    <p:sldId id="274" r:id="rId10"/>
    <p:sldId id="275" r:id="rId11"/>
    <p:sldId id="276" r:id="rId12"/>
  </p:sldIdLst>
  <p:sldSz cx="9144000" cy="6858000" type="screen4x3"/>
  <p:notesSz cx="6858000" cy="9144000"/>
  <p:embeddedFontLst>
    <p:embeddedFont>
      <p:font typeface="Open Sans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707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>
      <p:cViewPr varScale="1">
        <p:scale>
          <a:sx n="127" d="100"/>
          <a:sy n="127" d="100"/>
        </p:scale>
        <p:origin x="139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17A17-4B63-4FA8-9106-2571D5142F8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677AD-5F2F-4099-9D48-5115D37F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93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also a number of packages available for this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F677AD-5F2F-4099-9D48-5115D37F56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574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677AD-5F2F-4099-9D48-5115D37F56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66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677AD-5F2F-4099-9D48-5115D37F56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77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677AD-5F2F-4099-9D48-5115D37F56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5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677AD-5F2F-4099-9D48-5115D37F56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8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677AD-5F2F-4099-9D48-5115D37F56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16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677AD-5F2F-4099-9D48-5115D37F56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1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199" y="1452649"/>
            <a:ext cx="8229601" cy="2890751"/>
          </a:xfrm>
        </p:spPr>
        <p:txBody>
          <a:bodyPr/>
          <a:lstStyle>
            <a:lvl1pPr marL="457200" indent="-457200" algn="l">
              <a:buFont typeface="Arial" panose="020B0604020202020204" pitchFamily="34" charset="0"/>
              <a:buChar char="•"/>
              <a:defRPr b="0"/>
            </a:lvl1pPr>
            <a:lvl2pPr>
              <a:defRPr baseline="0">
                <a:solidFill>
                  <a:srgbClr val="003366"/>
                </a:solidFill>
              </a:defRPr>
            </a:lvl2pPr>
            <a:lvl3pPr>
              <a:defRPr>
                <a:solidFill>
                  <a:srgbClr val="003366"/>
                </a:solidFill>
              </a:defRPr>
            </a:lvl3pPr>
            <a:lvl4pPr>
              <a:defRPr>
                <a:solidFill>
                  <a:srgbClr val="003366"/>
                </a:solidFill>
              </a:defRPr>
            </a:lvl4pPr>
            <a:lvl5pPr>
              <a:defRPr>
                <a:solidFill>
                  <a:srgbClr val="003366"/>
                </a:solidFill>
              </a:defRPr>
            </a:lvl5pPr>
          </a:lstStyle>
          <a:p>
            <a:pPr lvl="0"/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Sub point</a:t>
            </a:r>
          </a:p>
          <a:p>
            <a:pPr lvl="0"/>
            <a:r>
              <a:rPr lang="en-US" dirty="0" smtClean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74028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8665" y="1452649"/>
            <a:ext cx="8229600" cy="3805151"/>
          </a:xfrm>
        </p:spPr>
        <p:txBody>
          <a:bodyPr vert="eaVert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4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7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8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93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73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6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3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2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8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78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9101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858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Instructor Name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665" y="1452649"/>
            <a:ext cx="8229600" cy="604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Name of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19800"/>
            <a:ext cx="2133600" cy="6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0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b="1" kern="1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" y="4343400"/>
            <a:ext cx="3962400" cy="990600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Professor Cummings</a:t>
            </a:r>
          </a:p>
          <a:p>
            <a:r>
              <a:rPr lang="en-US" sz="2400" dirty="0" smtClean="0">
                <a:solidFill>
                  <a:srgbClr val="007073"/>
                </a:solidFill>
              </a:rPr>
              <a:t>MIS503 Programming for Analytics</a:t>
            </a:r>
            <a:endParaRPr lang="en-US" sz="2400" dirty="0">
              <a:solidFill>
                <a:srgbClr val="00707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304800"/>
            <a:ext cx="4038600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007073"/>
                </a:solidFill>
                <a:ea typeface="+mj-ea"/>
                <a:cs typeface="+mj-cs"/>
              </a:rPr>
              <a:t>Module Introduction</a:t>
            </a:r>
            <a:endParaRPr lang="en-US" sz="2400" b="1" u="sng" dirty="0" smtClean="0">
              <a:solidFill>
                <a:srgbClr val="007073"/>
              </a:solidFill>
              <a:ea typeface="+mj-ea"/>
              <a:cs typeface="+mj-cs"/>
            </a:endParaRPr>
          </a:p>
          <a:p>
            <a:pPr algn="ctr"/>
            <a:r>
              <a:rPr lang="en-US" sz="1050" b="1" dirty="0" smtClean="0">
                <a:solidFill>
                  <a:srgbClr val="007073"/>
                </a:solidFill>
                <a:ea typeface="+mj-ea"/>
                <a:cs typeface="+mj-cs"/>
              </a:rPr>
              <a:t> </a:t>
            </a:r>
            <a:endParaRPr lang="en-US" sz="800" b="1" dirty="0" smtClean="0">
              <a:solidFill>
                <a:srgbClr val="007073"/>
              </a:solidFill>
              <a:ea typeface="+mj-ea"/>
              <a:cs typeface="+mj-cs"/>
            </a:endParaRPr>
          </a:p>
          <a:p>
            <a:pPr algn="ctr"/>
            <a:r>
              <a:rPr lang="en-US" sz="2400" b="1" dirty="0" smtClean="0"/>
              <a:t>Data Transformation with </a:t>
            </a:r>
            <a:r>
              <a:rPr lang="en-US" sz="2400" b="1" dirty="0" err="1" smtClean="0"/>
              <a:t>dplyr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367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991600" cy="3946524"/>
          </a:xfrm>
        </p:spPr>
        <p:txBody>
          <a:bodyPr>
            <a:normAutofit/>
          </a:bodyPr>
          <a:lstStyle/>
          <a:p>
            <a:pPr marL="171450" indent="0">
              <a:buNone/>
            </a:pPr>
            <a:r>
              <a:rPr lang="en-US" dirty="0" smtClean="0"/>
              <a:t>Collapses a </a:t>
            </a:r>
            <a:r>
              <a:rPr lang="en-US" dirty="0" err="1" smtClean="0"/>
              <a:t>dataframe</a:t>
            </a:r>
            <a:r>
              <a:rPr lang="en-US" dirty="0" smtClean="0"/>
              <a:t> into a single row. Usually done in combination with </a:t>
            </a:r>
            <a:r>
              <a:rPr lang="en-US" dirty="0" err="1" smtClean="0"/>
              <a:t>group_by</a:t>
            </a:r>
            <a:r>
              <a:rPr lang="en-US" dirty="0" smtClean="0"/>
              <a:t> ()</a:t>
            </a:r>
          </a:p>
          <a:p>
            <a:pPr marL="171450" indent="0">
              <a:buNone/>
            </a:pPr>
            <a:endParaRPr lang="en-US" dirty="0"/>
          </a:p>
          <a:p>
            <a:pPr marL="171450" indent="0">
              <a:buNone/>
            </a:pPr>
            <a:r>
              <a:rPr lang="en-US" dirty="0" smtClean="0"/>
              <a:t>More information will be provided in the video covering </a:t>
            </a:r>
            <a:r>
              <a:rPr lang="en-US" dirty="0" err="1" smtClean="0"/>
              <a:t>dplyr</a:t>
            </a:r>
            <a:r>
              <a:rPr lang="en-US" dirty="0" smtClean="0"/>
              <a:t> basics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961" y="5562600"/>
            <a:ext cx="901832" cy="9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 with </a:t>
            </a:r>
            <a:r>
              <a:rPr lang="en-US" dirty="0" err="1" smtClean="0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991600" cy="3946524"/>
          </a:xfrm>
        </p:spPr>
        <p:txBody>
          <a:bodyPr>
            <a:normAutofit/>
          </a:bodyPr>
          <a:lstStyle/>
          <a:p>
            <a:pPr marL="171450" indent="0">
              <a:buNone/>
            </a:pPr>
            <a:r>
              <a:rPr lang="en-US" dirty="0" smtClean="0"/>
              <a:t>Many times data analysis requires multiple tables that need to somehow be joined.</a:t>
            </a:r>
          </a:p>
          <a:p>
            <a:pPr marL="171450" indent="0">
              <a:buNone/>
            </a:pPr>
            <a:endParaRPr lang="en-US" dirty="0"/>
          </a:p>
          <a:p>
            <a:pPr marL="171450" indent="0">
              <a:buNone/>
            </a:pPr>
            <a:r>
              <a:rPr lang="en-US" dirty="0" smtClean="0"/>
              <a:t>This includes mutating joins, inner joins and outer joins. This will be covered in a separate video for </a:t>
            </a:r>
            <a:r>
              <a:rPr lang="en-US" smtClean="0"/>
              <a:t>this module.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961" y="5562600"/>
            <a:ext cx="901832" cy="9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6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Module </a:t>
            </a:r>
            <a:r>
              <a:rPr lang="en-US" u="sng" dirty="0"/>
              <a:t>Objectives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1" cy="49530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Transform data to provide data in a form that will better help with other analysis such as visualization (</a:t>
            </a:r>
            <a:r>
              <a:rPr lang="en-US" i="1" dirty="0" smtClean="0"/>
              <a:t>CO11</a:t>
            </a:r>
            <a:r>
              <a:rPr lang="en-US" dirty="0" smtClean="0"/>
              <a:t>)</a:t>
            </a:r>
          </a:p>
          <a:p>
            <a:pPr lvl="0"/>
            <a:endParaRPr lang="en-US" sz="2100" dirty="0" smtClean="0"/>
          </a:p>
          <a:p>
            <a:pPr lvl="0"/>
            <a:r>
              <a:rPr lang="en-US" dirty="0" smtClean="0"/>
              <a:t>Using </a:t>
            </a:r>
            <a:r>
              <a:rPr lang="en-US" dirty="0" err="1"/>
              <a:t>dplyr</a:t>
            </a:r>
            <a:r>
              <a:rPr lang="en-US" dirty="0"/>
              <a:t>, perform the following functions on a specific dataset </a:t>
            </a:r>
            <a:r>
              <a:rPr lang="en-US" i="1" dirty="0"/>
              <a:t>(CO11)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filter() - Observations by Value</a:t>
            </a:r>
          </a:p>
          <a:p>
            <a:pPr lvl="1"/>
            <a:r>
              <a:rPr lang="en-US" dirty="0"/>
              <a:t>arrange() – Reorder rows</a:t>
            </a:r>
          </a:p>
          <a:p>
            <a:pPr lvl="1"/>
            <a:r>
              <a:rPr lang="en-US" dirty="0"/>
              <a:t>select() – Variable selection by name</a:t>
            </a:r>
          </a:p>
          <a:p>
            <a:pPr lvl="1"/>
            <a:r>
              <a:rPr lang="en-US" dirty="0"/>
              <a:t>mutate() – Create new variables with functions of existing variables</a:t>
            </a:r>
          </a:p>
          <a:p>
            <a:pPr lvl="1"/>
            <a:r>
              <a:rPr lang="en-US" dirty="0"/>
              <a:t>summarize() – Collapse values down to single summary</a:t>
            </a:r>
          </a:p>
          <a:p>
            <a:endParaRPr lang="en-US" sz="2000" dirty="0" smtClean="0"/>
          </a:p>
          <a:p>
            <a:r>
              <a:rPr lang="en-US" dirty="0" smtClean="0"/>
              <a:t>Work </a:t>
            </a:r>
            <a:r>
              <a:rPr lang="en-US" dirty="0"/>
              <a:t>with relational data to join separate tables of data (relational data) (</a:t>
            </a:r>
            <a:r>
              <a:rPr lang="en-US" i="1" dirty="0"/>
              <a:t>CO12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57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Tidyverse</a:t>
            </a:r>
            <a:r>
              <a:rPr lang="en-US" dirty="0" smtClean="0"/>
              <a:t> Workflow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" y="1295400"/>
            <a:ext cx="8639175" cy="463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0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plyr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6324600" cy="46021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It is rare to get data in the exact form needed to run your visualizations</a:t>
            </a:r>
          </a:p>
          <a:p>
            <a:endParaRPr lang="en-US" sz="2600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plyr</a:t>
            </a:r>
            <a:r>
              <a:rPr lang="en-US" dirty="0" smtClean="0"/>
              <a:t> helps you transform data by adding new variables, including summaries, and reordering/renaming variables</a:t>
            </a:r>
          </a:p>
          <a:p>
            <a:endParaRPr lang="en-US" sz="2600" dirty="0"/>
          </a:p>
          <a:p>
            <a:r>
              <a:rPr lang="en-US" dirty="0" smtClean="0"/>
              <a:t>Since </a:t>
            </a:r>
            <a:r>
              <a:rPr lang="en-US" dirty="0" err="1" smtClean="0"/>
              <a:t>dplyr</a:t>
            </a:r>
            <a:r>
              <a:rPr lang="en-US" dirty="0" smtClean="0"/>
              <a:t> is part of the </a:t>
            </a:r>
            <a:r>
              <a:rPr lang="en-US" dirty="0" err="1" smtClean="0"/>
              <a:t>tidyverse</a:t>
            </a:r>
            <a:r>
              <a:rPr lang="en-US" dirty="0" smtClean="0"/>
              <a:t>, to load this function: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i="1" dirty="0"/>
              <a:t>l</a:t>
            </a:r>
            <a:r>
              <a:rPr lang="en-US" b="1" i="1" dirty="0" smtClean="0"/>
              <a:t>ibrary(</a:t>
            </a:r>
            <a:r>
              <a:rPr lang="en-US" b="1" i="1" dirty="0" err="1" smtClean="0"/>
              <a:t>tidyverse</a:t>
            </a:r>
            <a:r>
              <a:rPr lang="en-US" b="1" i="1" dirty="0" smtClean="0"/>
              <a:t>)</a:t>
            </a:r>
          </a:p>
          <a:p>
            <a:pPr lvl="1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492" y="2593975"/>
            <a:ext cx="1861308" cy="200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err="1" smtClean="0"/>
              <a:t>dplyr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7924800" cy="4297362"/>
          </a:xfrm>
        </p:spPr>
        <p:txBody>
          <a:bodyPr>
            <a:normAutofit/>
          </a:bodyPr>
          <a:lstStyle/>
          <a:p>
            <a:r>
              <a:rPr lang="en-US" b="1" dirty="0"/>
              <a:t>filter</a:t>
            </a:r>
            <a:r>
              <a:rPr lang="en-US" dirty="0"/>
              <a:t>() - Observations by Value</a:t>
            </a:r>
          </a:p>
          <a:p>
            <a:r>
              <a:rPr lang="en-US" b="1" dirty="0"/>
              <a:t>arrange</a:t>
            </a:r>
            <a:r>
              <a:rPr lang="en-US" dirty="0"/>
              <a:t>() – Reorder rows</a:t>
            </a:r>
          </a:p>
          <a:p>
            <a:r>
              <a:rPr lang="en-US" b="1" dirty="0"/>
              <a:t>select</a:t>
            </a:r>
            <a:r>
              <a:rPr lang="en-US" dirty="0"/>
              <a:t>() – Variable selection by name</a:t>
            </a:r>
          </a:p>
          <a:p>
            <a:r>
              <a:rPr lang="en-US" b="1" dirty="0"/>
              <a:t>mutate</a:t>
            </a:r>
            <a:r>
              <a:rPr lang="en-US" dirty="0"/>
              <a:t>() – Create new variables with functions of existing variables</a:t>
            </a:r>
          </a:p>
          <a:p>
            <a:r>
              <a:rPr lang="en-US" b="1" dirty="0"/>
              <a:t>summarize</a:t>
            </a:r>
            <a:r>
              <a:rPr lang="en-US" dirty="0"/>
              <a:t>() – Collapse values down to single summary</a:t>
            </a:r>
          </a:p>
          <a:p>
            <a:pPr lvl="1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961" y="5562600"/>
            <a:ext cx="901832" cy="9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2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ilter()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575" y="1524000"/>
            <a:ext cx="8324850" cy="3946524"/>
          </a:xfrm>
        </p:spPr>
        <p:txBody>
          <a:bodyPr>
            <a:normAutofit fontScale="85000" lnSpcReduction="20000"/>
          </a:bodyPr>
          <a:lstStyle/>
          <a:p>
            <a:pPr marL="171450" indent="0">
              <a:buNone/>
            </a:pPr>
            <a:r>
              <a:rPr lang="en-US" dirty="0" smtClean="0"/>
              <a:t>Allows you to subset observations based on values.</a:t>
            </a:r>
          </a:p>
          <a:p>
            <a:pPr marL="171450" indent="0">
              <a:buNone/>
            </a:pPr>
            <a:endParaRPr lang="en-US" dirty="0"/>
          </a:p>
          <a:p>
            <a:pPr marL="171450" indent="0" algn="ctr">
              <a:buNone/>
            </a:pPr>
            <a:r>
              <a:rPr lang="en-US" sz="2800" b="1" i="1" dirty="0" smtClean="0"/>
              <a:t>New Data frame &lt;- filter(data frame, expression filter)</a:t>
            </a:r>
          </a:p>
          <a:p>
            <a:pPr marL="171450" indent="0" algn="ctr">
              <a:buNone/>
            </a:pPr>
            <a:endParaRPr lang="en-US" sz="2100" b="1" dirty="0" smtClean="0"/>
          </a:p>
          <a:p>
            <a:pPr marL="171450" indent="0" algn="ctr">
              <a:buNone/>
            </a:pPr>
            <a:r>
              <a:rPr lang="en-US" sz="2800" b="1" dirty="0" err="1" smtClean="0"/>
              <a:t>JanFlight</a:t>
            </a:r>
            <a:r>
              <a:rPr lang="en-US" sz="2800" b="1" dirty="0" smtClean="0"/>
              <a:t> &lt;- filter(flights, month == 1)</a:t>
            </a:r>
          </a:p>
          <a:p>
            <a:pPr marL="171450" indent="0" algn="ctr">
              <a:buNone/>
            </a:pPr>
            <a:endParaRPr lang="en-US" b="1" dirty="0"/>
          </a:p>
          <a:p>
            <a:pPr marL="171450" indent="0">
              <a:buNone/>
            </a:pPr>
            <a:r>
              <a:rPr lang="en-US" dirty="0" smtClean="0"/>
              <a:t>This will create a new data frame (</a:t>
            </a:r>
            <a:r>
              <a:rPr lang="en-US" dirty="0" err="1" smtClean="0"/>
              <a:t>JanFlight</a:t>
            </a:r>
            <a:r>
              <a:rPr lang="en-US" dirty="0" smtClean="0"/>
              <a:t>) from the data frame (flights) that will contain all the rows of flight that have a month entry of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961" y="5562600"/>
            <a:ext cx="901832" cy="9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2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arrange()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575" y="1524000"/>
            <a:ext cx="8324850" cy="3946524"/>
          </a:xfrm>
        </p:spPr>
        <p:txBody>
          <a:bodyPr>
            <a:normAutofit fontScale="92500" lnSpcReduction="20000"/>
          </a:bodyPr>
          <a:lstStyle/>
          <a:p>
            <a:pPr marL="171450" indent="0">
              <a:buNone/>
            </a:pPr>
            <a:r>
              <a:rPr lang="en-US" dirty="0" smtClean="0"/>
              <a:t>Orders your data frame based on the arguments given (i.e., variable)</a:t>
            </a:r>
          </a:p>
          <a:p>
            <a:pPr marL="171450" indent="0">
              <a:buNone/>
            </a:pPr>
            <a:endParaRPr lang="en-US" dirty="0"/>
          </a:p>
          <a:p>
            <a:pPr marL="171450" indent="0" algn="ctr">
              <a:buNone/>
            </a:pPr>
            <a:r>
              <a:rPr lang="en-US" sz="2800" b="1" i="1" dirty="0" smtClean="0"/>
              <a:t>arrange(data frame, expression filter)</a:t>
            </a:r>
          </a:p>
          <a:p>
            <a:pPr marL="171450" indent="0" algn="ctr">
              <a:buNone/>
            </a:pPr>
            <a:endParaRPr lang="en-US" sz="1700" b="1" i="1" dirty="0" smtClean="0"/>
          </a:p>
          <a:p>
            <a:pPr marL="171450" indent="0" algn="ctr">
              <a:buNone/>
            </a:pPr>
            <a:r>
              <a:rPr lang="en-US" sz="2800" b="1" dirty="0" smtClean="0"/>
              <a:t>arrange(flights, year)</a:t>
            </a:r>
          </a:p>
          <a:p>
            <a:pPr marL="171450" indent="0" algn="ctr">
              <a:buNone/>
            </a:pPr>
            <a:endParaRPr lang="en-US" b="1" dirty="0"/>
          </a:p>
          <a:p>
            <a:pPr marL="171450" indent="0">
              <a:buNone/>
            </a:pPr>
            <a:r>
              <a:rPr lang="en-US" dirty="0" smtClean="0"/>
              <a:t>This will reorder the flights data by year in ascending order.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961" y="5562600"/>
            <a:ext cx="901832" cy="9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5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575" y="1524000"/>
            <a:ext cx="8324850" cy="4648200"/>
          </a:xfrm>
        </p:spPr>
        <p:txBody>
          <a:bodyPr>
            <a:normAutofit fontScale="85000" lnSpcReduction="20000"/>
          </a:bodyPr>
          <a:lstStyle/>
          <a:p>
            <a:pPr marL="171450" indent="0">
              <a:buNone/>
            </a:pPr>
            <a:r>
              <a:rPr lang="en-US" dirty="0" smtClean="0"/>
              <a:t>Allows you to subset observations based on values.</a:t>
            </a:r>
          </a:p>
          <a:p>
            <a:pPr marL="171450" indent="0">
              <a:buNone/>
            </a:pPr>
            <a:endParaRPr lang="en-US" dirty="0"/>
          </a:p>
          <a:p>
            <a:pPr marL="171450" indent="0" algn="ctr">
              <a:buNone/>
            </a:pPr>
            <a:r>
              <a:rPr lang="en-US" sz="2800" b="1" i="1" dirty="0" smtClean="0"/>
              <a:t>select(data frame, variables (i.e., columns) to be in new dataset)</a:t>
            </a:r>
          </a:p>
          <a:p>
            <a:pPr marL="171450" indent="0" algn="ctr">
              <a:buNone/>
            </a:pPr>
            <a:endParaRPr lang="en-US" sz="1900" b="1" dirty="0" smtClean="0"/>
          </a:p>
          <a:p>
            <a:pPr marL="171450" indent="0" algn="ctr">
              <a:buNone/>
            </a:pPr>
            <a:r>
              <a:rPr lang="en-US" sz="2800" b="1" dirty="0" err="1" smtClean="0"/>
              <a:t>Sm_flight</a:t>
            </a:r>
            <a:r>
              <a:rPr lang="en-US" sz="2800" b="1" dirty="0" smtClean="0"/>
              <a:t> &lt;- select(flights, year, month, day)</a:t>
            </a:r>
          </a:p>
          <a:p>
            <a:pPr marL="171450" indent="0" algn="ctr">
              <a:buNone/>
            </a:pPr>
            <a:endParaRPr lang="en-US" b="1" dirty="0"/>
          </a:p>
          <a:p>
            <a:pPr marL="171450" indent="0">
              <a:buNone/>
            </a:pPr>
            <a:r>
              <a:rPr lang="en-US" dirty="0" smtClean="0"/>
              <a:t>This will create a new data frame (</a:t>
            </a:r>
            <a:r>
              <a:rPr lang="en-US" dirty="0" err="1" smtClean="0"/>
              <a:t>Sm_flight</a:t>
            </a:r>
            <a:r>
              <a:rPr lang="en-US" dirty="0" smtClean="0"/>
              <a:t>) from the data frame (flights) that will contain only the columns (year, month, day) in the original </a:t>
            </a:r>
            <a:r>
              <a:rPr lang="en-US" dirty="0" err="1" smtClean="0"/>
              <a:t>dataframe</a:t>
            </a:r>
            <a:r>
              <a:rPr lang="en-US" dirty="0" smtClean="0"/>
              <a:t> (flights)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961" y="5562600"/>
            <a:ext cx="901832" cy="9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524000"/>
            <a:ext cx="8810625" cy="4267200"/>
          </a:xfrm>
        </p:spPr>
        <p:txBody>
          <a:bodyPr>
            <a:normAutofit fontScale="85000" lnSpcReduction="10000"/>
          </a:bodyPr>
          <a:lstStyle/>
          <a:p>
            <a:pPr marL="171450" indent="0">
              <a:buNone/>
            </a:pPr>
            <a:r>
              <a:rPr lang="en-US" dirty="0" smtClean="0"/>
              <a:t>Creates new columns using data from existing columns</a:t>
            </a:r>
          </a:p>
          <a:p>
            <a:pPr marL="171450" indent="0">
              <a:buNone/>
            </a:pPr>
            <a:endParaRPr lang="en-US" dirty="0"/>
          </a:p>
          <a:p>
            <a:pPr marL="171450" indent="0" algn="ctr">
              <a:buNone/>
            </a:pPr>
            <a:r>
              <a:rPr lang="en-US" sz="2800" b="1" i="1" dirty="0" smtClean="0"/>
              <a:t>mutate(data frame, new variable = existing variables)</a:t>
            </a:r>
          </a:p>
          <a:p>
            <a:pPr marL="171450" indent="0" algn="ctr">
              <a:buNone/>
            </a:pPr>
            <a:endParaRPr lang="en-US" sz="1600" b="1" dirty="0" smtClean="0"/>
          </a:p>
          <a:p>
            <a:pPr marL="171450" indent="0" algn="ctr">
              <a:buNone/>
            </a:pPr>
            <a:r>
              <a:rPr lang="en-US" sz="2800" b="1" dirty="0" smtClean="0"/>
              <a:t>mutate(flights, hours = </a:t>
            </a:r>
            <a:r>
              <a:rPr lang="en-US" sz="2800" b="1" dirty="0" err="1" smtClean="0"/>
              <a:t>arr_time</a:t>
            </a:r>
            <a:r>
              <a:rPr lang="en-US" sz="2800" b="1" dirty="0" smtClean="0"/>
              <a:t> / 60)</a:t>
            </a:r>
          </a:p>
          <a:p>
            <a:pPr marL="171450" indent="0" algn="ctr">
              <a:buNone/>
            </a:pPr>
            <a:endParaRPr lang="en-US" b="1" dirty="0"/>
          </a:p>
          <a:p>
            <a:pPr marL="171450" indent="0">
              <a:buNone/>
            </a:pPr>
            <a:r>
              <a:rPr lang="en-US" dirty="0" smtClean="0"/>
              <a:t>This will create a new variable (hours) from dividing an existing variable (</a:t>
            </a:r>
            <a:r>
              <a:rPr lang="en-US" dirty="0" err="1" smtClean="0"/>
              <a:t>arr_time</a:t>
            </a:r>
            <a:r>
              <a:rPr lang="en-US" dirty="0" smtClean="0"/>
              <a:t>) by 60. This new variable will be the last column of flights.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961" y="5562600"/>
            <a:ext cx="901832" cy="9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CourseTemplate">
  <a:themeElements>
    <a:clrScheme name="CSB Grad Programs - Online Courses">
      <a:dk1>
        <a:srgbClr val="007073"/>
      </a:dk1>
      <a:lt1>
        <a:srgbClr val="FFFFFF"/>
      </a:lt1>
      <a:dk2>
        <a:srgbClr val="000000"/>
      </a:dk2>
      <a:lt2>
        <a:srgbClr val="F9E37F"/>
      </a:lt2>
      <a:accent1>
        <a:srgbClr val="003366"/>
      </a:accent1>
      <a:accent2>
        <a:srgbClr val="366092"/>
      </a:accent2>
      <a:accent3>
        <a:srgbClr val="31859B"/>
      </a:accent3>
      <a:accent4>
        <a:srgbClr val="FFFF99"/>
      </a:accent4>
      <a:accent5>
        <a:srgbClr val="4BACC6"/>
      </a:accent5>
      <a:accent6>
        <a:srgbClr val="DBEEF3"/>
      </a:accent6>
      <a:hlink>
        <a:srgbClr val="244061"/>
      </a:hlink>
      <a:folHlink>
        <a:srgbClr val="F9E37F"/>
      </a:folHlink>
    </a:clrScheme>
    <a:fontScheme name="Grad Programs Template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CourseTemplate" id="{C8A35501-E652-4627-8654-7506DF6A8B50}" vid="{D9D75715-292C-401E-85B1-842123FB66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GradCourseTemplate</Template>
  <TotalTime>1296</TotalTime>
  <Words>513</Words>
  <Application>Microsoft Office PowerPoint</Application>
  <PresentationFormat>On-screen Show (4:3)</PresentationFormat>
  <Paragraphs>79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Open Sans</vt:lpstr>
      <vt:lpstr>Calibri</vt:lpstr>
      <vt:lpstr>GradCourseTemplate</vt:lpstr>
      <vt:lpstr>PowerPoint Presentation</vt:lpstr>
      <vt:lpstr>Module Objectives:</vt:lpstr>
      <vt:lpstr>Tidyverse Workflow</vt:lpstr>
      <vt:lpstr>dplyr Package</vt:lpstr>
      <vt:lpstr>Key dplyr Functions</vt:lpstr>
      <vt:lpstr>filter()</vt:lpstr>
      <vt:lpstr>arrange()</vt:lpstr>
      <vt:lpstr>select()</vt:lpstr>
      <vt:lpstr>mutate()</vt:lpstr>
      <vt:lpstr>summarize()</vt:lpstr>
      <vt:lpstr>Relational Data with dplyr</vt:lpstr>
    </vt:vector>
  </TitlesOfParts>
  <Company>UNCW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M.S. Accountancy</dc:title>
  <dc:creator>ABrowne</dc:creator>
  <cp:lastModifiedBy>Cummings, Jeffrey W.</cp:lastModifiedBy>
  <cp:revision>47</cp:revision>
  <dcterms:created xsi:type="dcterms:W3CDTF">2016-06-16T19:37:17Z</dcterms:created>
  <dcterms:modified xsi:type="dcterms:W3CDTF">2019-10-11T13:52:54Z</dcterms:modified>
</cp:coreProperties>
</file>