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430" r:id="rId1"/>
  </p:sldMasterIdLst>
  <p:notesMasterIdLst>
    <p:notesMasterId r:id="rId61"/>
  </p:notesMasterIdLst>
  <p:handoutMasterIdLst>
    <p:handoutMasterId r:id="rId62"/>
  </p:handoutMasterIdLst>
  <p:sldIdLst>
    <p:sldId id="624" r:id="rId2"/>
    <p:sldId id="625" r:id="rId3"/>
    <p:sldId id="626" r:id="rId4"/>
    <p:sldId id="257" r:id="rId5"/>
    <p:sldId id="544" r:id="rId6"/>
    <p:sldId id="553" r:id="rId7"/>
    <p:sldId id="622" r:id="rId8"/>
    <p:sldId id="559" r:id="rId9"/>
    <p:sldId id="560" r:id="rId10"/>
    <p:sldId id="384" r:id="rId11"/>
    <p:sldId id="469" r:id="rId12"/>
    <p:sldId id="545" r:id="rId13"/>
    <p:sldId id="546" r:id="rId14"/>
    <p:sldId id="575" r:id="rId15"/>
    <p:sldId id="576" r:id="rId16"/>
    <p:sldId id="547" r:id="rId17"/>
    <p:sldId id="548" r:id="rId18"/>
    <p:sldId id="549" r:id="rId19"/>
    <p:sldId id="577" r:id="rId20"/>
    <p:sldId id="628" r:id="rId21"/>
    <p:sldId id="629" r:id="rId22"/>
    <p:sldId id="630" r:id="rId23"/>
    <p:sldId id="631" r:id="rId24"/>
    <p:sldId id="634" r:id="rId25"/>
    <p:sldId id="632" r:id="rId26"/>
    <p:sldId id="633" r:id="rId27"/>
    <p:sldId id="572" r:id="rId28"/>
    <p:sldId id="578" r:id="rId29"/>
    <p:sldId id="582" r:id="rId30"/>
    <p:sldId id="579" r:id="rId31"/>
    <p:sldId id="584" r:id="rId32"/>
    <p:sldId id="586" r:id="rId33"/>
    <p:sldId id="636" r:id="rId34"/>
    <p:sldId id="588" r:id="rId35"/>
    <p:sldId id="587" r:id="rId36"/>
    <p:sldId id="589" r:id="rId37"/>
    <p:sldId id="637" r:id="rId38"/>
    <p:sldId id="591" r:id="rId39"/>
    <p:sldId id="638" r:id="rId40"/>
    <p:sldId id="593" r:id="rId41"/>
    <p:sldId id="594" r:id="rId42"/>
    <p:sldId id="639" r:id="rId43"/>
    <p:sldId id="621" r:id="rId44"/>
    <p:sldId id="597" r:id="rId45"/>
    <p:sldId id="640" r:id="rId46"/>
    <p:sldId id="599" r:id="rId47"/>
    <p:sldId id="641" r:id="rId48"/>
    <p:sldId id="600" r:id="rId49"/>
    <p:sldId id="601" r:id="rId50"/>
    <p:sldId id="615" r:id="rId51"/>
    <p:sldId id="618" r:id="rId52"/>
    <p:sldId id="606" r:id="rId53"/>
    <p:sldId id="607" r:id="rId54"/>
    <p:sldId id="608" r:id="rId55"/>
    <p:sldId id="609" r:id="rId56"/>
    <p:sldId id="610" r:id="rId57"/>
    <p:sldId id="611" r:id="rId58"/>
    <p:sldId id="612" r:id="rId59"/>
    <p:sldId id="519" r:id="rId6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5" d="100"/>
          <a:sy n="105" d="100"/>
        </p:scale>
        <p:origin x="2768" y="5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do Hoyos" userId="1636300ec6b8ee25" providerId="LiveId" clId="{AF1F8981-3E8D-456F-AD72-F745166C2B71}"/>
    <pc:docChg chg="custSel modSld">
      <pc:chgData name="Hernando Hoyos" userId="1636300ec6b8ee25" providerId="LiveId" clId="{AF1F8981-3E8D-456F-AD72-F745166C2B71}" dt="2020-09-09T01:20:15.942" v="785" actId="27636"/>
      <pc:docMkLst>
        <pc:docMk/>
      </pc:docMkLst>
      <pc:sldChg chg="modSp mod">
        <pc:chgData name="Hernando Hoyos" userId="1636300ec6b8ee25" providerId="LiveId" clId="{AF1F8981-3E8D-456F-AD72-F745166C2B71}" dt="2020-09-09T01:20:15.942" v="785" actId="27636"/>
        <pc:sldMkLst>
          <pc:docMk/>
          <pc:sldMk cId="0" sldId="572"/>
        </pc:sldMkLst>
        <pc:spChg chg="mod">
          <ac:chgData name="Hernando Hoyos" userId="1636300ec6b8ee25" providerId="LiveId" clId="{AF1F8981-3E8D-456F-AD72-F745166C2B71}" dt="2020-09-09T01:20:15.942" v="785" actId="27636"/>
          <ac:spMkLst>
            <pc:docMk/>
            <pc:sldMk cId="0" sldId="572"/>
            <ac:spMk id="49155" creationId="{F29AB013-72FB-4E0E-AD4E-126902EE4CB3}"/>
          </ac:spMkLst>
        </pc:spChg>
      </pc:sldChg>
      <pc:sldChg chg="modSp mod">
        <pc:chgData name="Hernando Hoyos" userId="1636300ec6b8ee25" providerId="LiveId" clId="{AF1F8981-3E8D-456F-AD72-F745166C2B71}" dt="2020-09-09T01:12:19.681" v="203" actId="5793"/>
        <pc:sldMkLst>
          <pc:docMk/>
          <pc:sldMk cId="0" sldId="615"/>
        </pc:sldMkLst>
        <pc:spChg chg="mod">
          <ac:chgData name="Hernando Hoyos" userId="1636300ec6b8ee25" providerId="LiveId" clId="{AF1F8981-3E8D-456F-AD72-F745166C2B71}" dt="2020-09-09T01:12:19.681" v="203" actId="5793"/>
          <ac:spMkLst>
            <pc:docMk/>
            <pc:sldMk cId="0" sldId="615"/>
            <ac:spMk id="75779" creationId="{60C9728A-EABD-4CA3-8A91-D897DE121A4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8CD1F-632E-4DEC-BAF9-F5E3DBE14E8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E6BD86B6-E3E6-447C-9D11-EDAB3CB8F8E1}">
      <dgm:prSet/>
      <dgm:spPr/>
      <dgm:t>
        <a:bodyPr/>
        <a:lstStyle/>
        <a:p>
          <a:r>
            <a:rPr lang="en-US"/>
            <a:t>Assigned today</a:t>
          </a:r>
        </a:p>
      </dgm:t>
    </dgm:pt>
    <dgm:pt modelId="{F7AE8DE9-D2E6-4C1D-B6CE-4F232D6BBB94}" type="parTrans" cxnId="{D965E6A4-4137-45C7-ABA9-19A8FE1F9E11}">
      <dgm:prSet/>
      <dgm:spPr/>
      <dgm:t>
        <a:bodyPr/>
        <a:lstStyle/>
        <a:p>
          <a:endParaRPr lang="en-US"/>
        </a:p>
      </dgm:t>
    </dgm:pt>
    <dgm:pt modelId="{D724A432-3796-4839-9A71-DE14B35EAAD3}" type="sibTrans" cxnId="{D965E6A4-4137-45C7-ABA9-19A8FE1F9E11}">
      <dgm:prSet/>
      <dgm:spPr/>
      <dgm:t>
        <a:bodyPr/>
        <a:lstStyle/>
        <a:p>
          <a:endParaRPr lang="en-US"/>
        </a:p>
      </dgm:t>
    </dgm:pt>
    <dgm:pt modelId="{F91BBA4E-8500-4580-ADE9-438992E5B029}">
      <dgm:prSet/>
      <dgm:spPr/>
      <dgm:t>
        <a:bodyPr/>
        <a:lstStyle/>
        <a:p>
          <a:r>
            <a:rPr lang="en-US"/>
            <a:t>Lab 2</a:t>
          </a:r>
        </a:p>
      </dgm:t>
    </dgm:pt>
    <dgm:pt modelId="{EE7AF8C9-01CE-4699-869C-26752E123D81}" type="parTrans" cxnId="{57744653-F90A-4F29-A719-A95C3FA490D6}">
      <dgm:prSet/>
      <dgm:spPr/>
      <dgm:t>
        <a:bodyPr/>
        <a:lstStyle/>
        <a:p>
          <a:endParaRPr lang="en-US"/>
        </a:p>
      </dgm:t>
    </dgm:pt>
    <dgm:pt modelId="{A083A1D9-753A-42BB-A4D0-AD74373335C1}" type="sibTrans" cxnId="{57744653-F90A-4F29-A719-A95C3FA490D6}">
      <dgm:prSet/>
      <dgm:spPr/>
      <dgm:t>
        <a:bodyPr/>
        <a:lstStyle/>
        <a:p>
          <a:endParaRPr lang="en-US"/>
        </a:p>
      </dgm:t>
    </dgm:pt>
    <dgm:pt modelId="{4BB2479E-74DA-4CAA-9A7C-7CE426CFE80D}">
      <dgm:prSet/>
      <dgm:spPr/>
      <dgm:t>
        <a:bodyPr/>
        <a:lstStyle/>
        <a:p>
          <a:r>
            <a:rPr lang="en-US"/>
            <a:t>Due today </a:t>
          </a:r>
        </a:p>
      </dgm:t>
    </dgm:pt>
    <dgm:pt modelId="{2E8D109D-8871-419E-A9AC-2B30FF36C8A5}" type="parTrans" cxnId="{DCE97CCC-0349-4C37-9E43-EB9E76E98B25}">
      <dgm:prSet/>
      <dgm:spPr/>
      <dgm:t>
        <a:bodyPr/>
        <a:lstStyle/>
        <a:p>
          <a:endParaRPr lang="en-US"/>
        </a:p>
      </dgm:t>
    </dgm:pt>
    <dgm:pt modelId="{16887B98-2DAA-4D73-B3BD-C2703D0F2E2E}" type="sibTrans" cxnId="{DCE97CCC-0349-4C37-9E43-EB9E76E98B25}">
      <dgm:prSet/>
      <dgm:spPr/>
      <dgm:t>
        <a:bodyPr/>
        <a:lstStyle/>
        <a:p>
          <a:endParaRPr lang="en-US"/>
        </a:p>
      </dgm:t>
    </dgm:pt>
    <dgm:pt modelId="{C54893D1-44D2-46CB-9E8D-FF284549E5D2}">
      <dgm:prSet/>
      <dgm:spPr/>
      <dgm:t>
        <a:bodyPr/>
        <a:lstStyle/>
        <a:p>
          <a:r>
            <a:rPr lang="en-US"/>
            <a:t>Project Ideas</a:t>
          </a:r>
        </a:p>
      </dgm:t>
    </dgm:pt>
    <dgm:pt modelId="{3B532B89-0CDE-47B7-AE70-FC52D769ABA0}" type="parTrans" cxnId="{11315DD3-FFD8-4837-AC5E-F24D2C0D4C9E}">
      <dgm:prSet/>
      <dgm:spPr/>
      <dgm:t>
        <a:bodyPr/>
        <a:lstStyle/>
        <a:p>
          <a:endParaRPr lang="en-US"/>
        </a:p>
      </dgm:t>
    </dgm:pt>
    <dgm:pt modelId="{4D0C86A5-F93C-4194-8255-BB381B9525FA}" type="sibTrans" cxnId="{11315DD3-FFD8-4837-AC5E-F24D2C0D4C9E}">
      <dgm:prSet/>
      <dgm:spPr/>
      <dgm:t>
        <a:bodyPr/>
        <a:lstStyle/>
        <a:p>
          <a:endParaRPr lang="en-US"/>
        </a:p>
      </dgm:t>
    </dgm:pt>
    <dgm:pt modelId="{A80A23A2-4D11-4101-A144-A86353FB1BA1}">
      <dgm:prSet/>
      <dgm:spPr/>
      <dgm:t>
        <a:bodyPr/>
        <a:lstStyle/>
        <a:p>
          <a:r>
            <a:rPr lang="en-US"/>
            <a:t>Project ideas are not yet commented. (will see feedback tonight)</a:t>
          </a:r>
        </a:p>
      </dgm:t>
    </dgm:pt>
    <dgm:pt modelId="{1AE08BCF-2575-4290-8CB1-63D911EBCD03}" type="parTrans" cxnId="{11AA98F3-E43F-4297-B2C8-629C76B6FB4A}">
      <dgm:prSet/>
      <dgm:spPr/>
      <dgm:t>
        <a:bodyPr/>
        <a:lstStyle/>
        <a:p>
          <a:endParaRPr lang="en-US"/>
        </a:p>
      </dgm:t>
    </dgm:pt>
    <dgm:pt modelId="{6E254EBC-E9C3-4C6E-8483-081C473789FF}" type="sibTrans" cxnId="{11AA98F3-E43F-4297-B2C8-629C76B6FB4A}">
      <dgm:prSet/>
      <dgm:spPr/>
      <dgm:t>
        <a:bodyPr/>
        <a:lstStyle/>
        <a:p>
          <a:endParaRPr lang="en-US"/>
        </a:p>
      </dgm:t>
    </dgm:pt>
    <dgm:pt modelId="{8F8465EE-90FE-4BD7-98C2-C680AAF05AB9}">
      <dgm:prSet/>
      <dgm:spPr/>
      <dgm:t>
        <a:bodyPr/>
        <a:lstStyle/>
        <a:p>
          <a:r>
            <a:rPr lang="en-US"/>
            <a:t>Common problem: </a:t>
          </a:r>
        </a:p>
      </dgm:t>
    </dgm:pt>
    <dgm:pt modelId="{B01B80B0-F844-49DF-98EA-962C6F3A5E08}" type="parTrans" cxnId="{87546A7B-DC38-487E-A0F9-93E1133B1D97}">
      <dgm:prSet/>
      <dgm:spPr/>
      <dgm:t>
        <a:bodyPr/>
        <a:lstStyle/>
        <a:p>
          <a:endParaRPr lang="en-US"/>
        </a:p>
      </dgm:t>
    </dgm:pt>
    <dgm:pt modelId="{5B146616-8C07-4D76-9E83-BB5D40904355}" type="sibTrans" cxnId="{87546A7B-DC38-487E-A0F9-93E1133B1D97}">
      <dgm:prSet/>
      <dgm:spPr/>
      <dgm:t>
        <a:bodyPr/>
        <a:lstStyle/>
        <a:p>
          <a:endParaRPr lang="en-US"/>
        </a:p>
      </dgm:t>
    </dgm:pt>
    <dgm:pt modelId="{2E5CBF47-CDA2-4DF3-8924-55E1C0010F5F}">
      <dgm:prSet/>
      <dgm:spPr/>
      <dgm:t>
        <a:bodyPr/>
        <a:lstStyle/>
        <a:p>
          <a:r>
            <a:rPr lang="en-US"/>
            <a:t>Not describing a data management problem</a:t>
          </a:r>
        </a:p>
      </dgm:t>
    </dgm:pt>
    <dgm:pt modelId="{AB7C9A82-4783-4A24-B483-7B7C7F33158E}" type="parTrans" cxnId="{8432B61F-5A65-4BBA-8EC5-F61AA5CADEB1}">
      <dgm:prSet/>
      <dgm:spPr/>
      <dgm:t>
        <a:bodyPr/>
        <a:lstStyle/>
        <a:p>
          <a:endParaRPr lang="en-US"/>
        </a:p>
      </dgm:t>
    </dgm:pt>
    <dgm:pt modelId="{25D56E42-4FBC-442B-AB98-A0F8F131FF11}" type="sibTrans" cxnId="{8432B61F-5A65-4BBA-8EC5-F61AA5CADEB1}">
      <dgm:prSet/>
      <dgm:spPr/>
      <dgm:t>
        <a:bodyPr/>
        <a:lstStyle/>
        <a:p>
          <a:endParaRPr lang="en-US"/>
        </a:p>
      </dgm:t>
    </dgm:pt>
    <dgm:pt modelId="{0FC4B805-DF03-40EA-93AE-78AB580F747F}">
      <dgm:prSet/>
      <dgm:spPr/>
      <dgm:t>
        <a:bodyPr/>
        <a:lstStyle/>
        <a:p>
          <a:r>
            <a:rPr lang="en-US"/>
            <a:t>Think about the purpose of the database, who are the users, in what way, and what questions do they need to answer? </a:t>
          </a:r>
        </a:p>
      </dgm:t>
    </dgm:pt>
    <dgm:pt modelId="{60129C68-0D9F-4708-B32C-2F23661AECF0}" type="parTrans" cxnId="{D6498826-B6DE-409E-A4AB-23A2EB077029}">
      <dgm:prSet/>
      <dgm:spPr/>
      <dgm:t>
        <a:bodyPr/>
        <a:lstStyle/>
        <a:p>
          <a:endParaRPr lang="en-US"/>
        </a:p>
      </dgm:t>
    </dgm:pt>
    <dgm:pt modelId="{499AFD24-8FC2-4276-92D2-3FCCA589E000}" type="sibTrans" cxnId="{D6498826-B6DE-409E-A4AB-23A2EB077029}">
      <dgm:prSet/>
      <dgm:spPr/>
      <dgm:t>
        <a:bodyPr/>
        <a:lstStyle/>
        <a:p>
          <a:endParaRPr lang="en-US"/>
        </a:p>
      </dgm:t>
    </dgm:pt>
    <dgm:pt modelId="{3A1D2C7D-DFC1-43C7-8680-9D27E7811F2E}">
      <dgm:prSet/>
      <dgm:spPr/>
      <dgm:t>
        <a:bodyPr/>
        <a:lstStyle/>
        <a:p>
          <a:r>
            <a:rPr lang="en-US"/>
            <a:t>The project proposal guidelines will help you think along this line.</a:t>
          </a:r>
        </a:p>
      </dgm:t>
    </dgm:pt>
    <dgm:pt modelId="{344958B4-C80B-4B9F-886F-A35197A30666}" type="parTrans" cxnId="{5438DC98-5A02-4E7D-A574-0B4C5D8DB1A4}">
      <dgm:prSet/>
      <dgm:spPr/>
      <dgm:t>
        <a:bodyPr/>
        <a:lstStyle/>
        <a:p>
          <a:endParaRPr lang="en-US"/>
        </a:p>
      </dgm:t>
    </dgm:pt>
    <dgm:pt modelId="{56BBBFE9-5981-4806-A86A-3647406C31CB}" type="sibTrans" cxnId="{5438DC98-5A02-4E7D-A574-0B4C5D8DB1A4}">
      <dgm:prSet/>
      <dgm:spPr/>
      <dgm:t>
        <a:bodyPr/>
        <a:lstStyle/>
        <a:p>
          <a:endParaRPr lang="en-US"/>
        </a:p>
      </dgm:t>
    </dgm:pt>
    <dgm:pt modelId="{76B677B8-8943-4B9B-9F12-151AB4A787D5}" type="pres">
      <dgm:prSet presAssocID="{DB88CD1F-632E-4DEC-BAF9-F5E3DBE14E8F}" presName="Name0" presStyleCnt="0">
        <dgm:presLayoutVars>
          <dgm:dir/>
          <dgm:animLvl val="lvl"/>
          <dgm:resizeHandles val="exact"/>
        </dgm:presLayoutVars>
      </dgm:prSet>
      <dgm:spPr/>
    </dgm:pt>
    <dgm:pt modelId="{56900CD1-BC12-40C6-9D54-F9687F133047}" type="pres">
      <dgm:prSet presAssocID="{E6BD86B6-E3E6-447C-9D11-EDAB3CB8F8E1}" presName="composite" presStyleCnt="0"/>
      <dgm:spPr/>
    </dgm:pt>
    <dgm:pt modelId="{1EDF63F1-EE56-4867-91D0-9614A802CB0E}" type="pres">
      <dgm:prSet presAssocID="{E6BD86B6-E3E6-447C-9D11-EDAB3CB8F8E1}" presName="parTx" presStyleLbl="alignNode1" presStyleIdx="0" presStyleCnt="2">
        <dgm:presLayoutVars>
          <dgm:chMax val="0"/>
          <dgm:chPref val="0"/>
          <dgm:bulletEnabled val="1"/>
        </dgm:presLayoutVars>
      </dgm:prSet>
      <dgm:spPr/>
    </dgm:pt>
    <dgm:pt modelId="{2C38A6C4-1048-4CFC-870B-395BEA3DEC67}" type="pres">
      <dgm:prSet presAssocID="{E6BD86B6-E3E6-447C-9D11-EDAB3CB8F8E1}" presName="desTx" presStyleLbl="alignAccFollowNode1" presStyleIdx="0" presStyleCnt="2">
        <dgm:presLayoutVars>
          <dgm:bulletEnabled val="1"/>
        </dgm:presLayoutVars>
      </dgm:prSet>
      <dgm:spPr/>
    </dgm:pt>
    <dgm:pt modelId="{D743C6CC-DCCC-497F-93C8-0821EC260A38}" type="pres">
      <dgm:prSet presAssocID="{D724A432-3796-4839-9A71-DE14B35EAAD3}" presName="space" presStyleCnt="0"/>
      <dgm:spPr/>
    </dgm:pt>
    <dgm:pt modelId="{8C5A5DDC-0303-416C-814B-71BC0A8366BA}" type="pres">
      <dgm:prSet presAssocID="{4BB2479E-74DA-4CAA-9A7C-7CE426CFE80D}" presName="composite" presStyleCnt="0"/>
      <dgm:spPr/>
    </dgm:pt>
    <dgm:pt modelId="{7FA2DD86-CAE8-4A0A-ACB0-5093A173A0D5}" type="pres">
      <dgm:prSet presAssocID="{4BB2479E-74DA-4CAA-9A7C-7CE426CFE80D}" presName="parTx" presStyleLbl="alignNode1" presStyleIdx="1" presStyleCnt="2">
        <dgm:presLayoutVars>
          <dgm:chMax val="0"/>
          <dgm:chPref val="0"/>
          <dgm:bulletEnabled val="1"/>
        </dgm:presLayoutVars>
      </dgm:prSet>
      <dgm:spPr/>
    </dgm:pt>
    <dgm:pt modelId="{4EB42333-FA6A-4D36-B5F2-B017CD15E0EB}" type="pres">
      <dgm:prSet presAssocID="{4BB2479E-74DA-4CAA-9A7C-7CE426CFE80D}" presName="desTx" presStyleLbl="alignAccFollowNode1" presStyleIdx="1" presStyleCnt="2">
        <dgm:presLayoutVars>
          <dgm:bulletEnabled val="1"/>
        </dgm:presLayoutVars>
      </dgm:prSet>
      <dgm:spPr/>
    </dgm:pt>
  </dgm:ptLst>
  <dgm:cxnLst>
    <dgm:cxn modelId="{E360ED0A-8235-42CB-81BC-8809F665FB82}" type="presOf" srcId="{F91BBA4E-8500-4580-ADE9-438992E5B029}" destId="{2C38A6C4-1048-4CFC-870B-395BEA3DEC67}" srcOrd="0" destOrd="0" presId="urn:microsoft.com/office/officeart/2005/8/layout/hList1"/>
    <dgm:cxn modelId="{8432B61F-5A65-4BBA-8EC5-F61AA5CADEB1}" srcId="{8F8465EE-90FE-4BD7-98C2-C680AAF05AB9}" destId="{2E5CBF47-CDA2-4DF3-8924-55E1C0010F5F}" srcOrd="0" destOrd="0" parTransId="{AB7C9A82-4783-4A24-B483-7B7C7F33158E}" sibTransId="{25D56E42-4FBC-442B-AB98-A0F8F131FF11}"/>
    <dgm:cxn modelId="{D6498826-B6DE-409E-A4AB-23A2EB077029}" srcId="{8F8465EE-90FE-4BD7-98C2-C680AAF05AB9}" destId="{0FC4B805-DF03-40EA-93AE-78AB580F747F}" srcOrd="1" destOrd="0" parTransId="{60129C68-0D9F-4708-B32C-2F23661AECF0}" sibTransId="{499AFD24-8FC2-4276-92D2-3FCCA589E000}"/>
    <dgm:cxn modelId="{7DE01B2C-EB5B-4ABA-9638-EAD895B60E17}" type="presOf" srcId="{0FC4B805-DF03-40EA-93AE-78AB580F747F}" destId="{4EB42333-FA6A-4D36-B5F2-B017CD15E0EB}" srcOrd="0" destOrd="4" presId="urn:microsoft.com/office/officeart/2005/8/layout/hList1"/>
    <dgm:cxn modelId="{8F2BB943-C2D2-44B9-9BFC-8AE6821F0BF7}" type="presOf" srcId="{3A1D2C7D-DFC1-43C7-8680-9D27E7811F2E}" destId="{4EB42333-FA6A-4D36-B5F2-B017CD15E0EB}" srcOrd="0" destOrd="5" presId="urn:microsoft.com/office/officeart/2005/8/layout/hList1"/>
    <dgm:cxn modelId="{6D75A94F-46A8-4FC3-BB69-0722224A11F0}" type="presOf" srcId="{A80A23A2-4D11-4101-A144-A86353FB1BA1}" destId="{4EB42333-FA6A-4D36-B5F2-B017CD15E0EB}" srcOrd="0" destOrd="1" presId="urn:microsoft.com/office/officeart/2005/8/layout/hList1"/>
    <dgm:cxn modelId="{57744653-F90A-4F29-A719-A95C3FA490D6}" srcId="{E6BD86B6-E3E6-447C-9D11-EDAB3CB8F8E1}" destId="{F91BBA4E-8500-4580-ADE9-438992E5B029}" srcOrd="0" destOrd="0" parTransId="{EE7AF8C9-01CE-4699-869C-26752E123D81}" sibTransId="{A083A1D9-753A-42BB-A4D0-AD74373335C1}"/>
    <dgm:cxn modelId="{87546A7B-DC38-487E-A0F9-93E1133B1D97}" srcId="{A80A23A2-4D11-4101-A144-A86353FB1BA1}" destId="{8F8465EE-90FE-4BD7-98C2-C680AAF05AB9}" srcOrd="0" destOrd="0" parTransId="{B01B80B0-F844-49DF-98EA-962C6F3A5E08}" sibTransId="{5B146616-8C07-4D76-9E83-BB5D40904355}"/>
    <dgm:cxn modelId="{305EB47D-8111-4DA0-88BD-589EF7CAE3A3}" type="presOf" srcId="{DB88CD1F-632E-4DEC-BAF9-F5E3DBE14E8F}" destId="{76B677B8-8943-4B9B-9F12-151AB4A787D5}" srcOrd="0" destOrd="0" presId="urn:microsoft.com/office/officeart/2005/8/layout/hList1"/>
    <dgm:cxn modelId="{5438DC98-5A02-4E7D-A574-0B4C5D8DB1A4}" srcId="{A80A23A2-4D11-4101-A144-A86353FB1BA1}" destId="{3A1D2C7D-DFC1-43C7-8680-9D27E7811F2E}" srcOrd="1" destOrd="0" parTransId="{344958B4-C80B-4B9F-886F-A35197A30666}" sibTransId="{56BBBFE9-5981-4806-A86A-3647406C31CB}"/>
    <dgm:cxn modelId="{3DDC8C9F-E4CB-4B77-97B4-E06B30FE9EA1}" type="presOf" srcId="{4BB2479E-74DA-4CAA-9A7C-7CE426CFE80D}" destId="{7FA2DD86-CAE8-4A0A-ACB0-5093A173A0D5}" srcOrd="0" destOrd="0" presId="urn:microsoft.com/office/officeart/2005/8/layout/hList1"/>
    <dgm:cxn modelId="{D965E6A4-4137-45C7-ABA9-19A8FE1F9E11}" srcId="{DB88CD1F-632E-4DEC-BAF9-F5E3DBE14E8F}" destId="{E6BD86B6-E3E6-447C-9D11-EDAB3CB8F8E1}" srcOrd="0" destOrd="0" parTransId="{F7AE8DE9-D2E6-4C1D-B6CE-4F232D6BBB94}" sibTransId="{D724A432-3796-4839-9A71-DE14B35EAAD3}"/>
    <dgm:cxn modelId="{ED0D22A5-B6C4-47C5-90B5-3635E6C173EE}" type="presOf" srcId="{2E5CBF47-CDA2-4DF3-8924-55E1C0010F5F}" destId="{4EB42333-FA6A-4D36-B5F2-B017CD15E0EB}" srcOrd="0" destOrd="3" presId="urn:microsoft.com/office/officeart/2005/8/layout/hList1"/>
    <dgm:cxn modelId="{9B568DAA-E609-43EB-98AC-CD3600D3ED1F}" type="presOf" srcId="{8F8465EE-90FE-4BD7-98C2-C680AAF05AB9}" destId="{4EB42333-FA6A-4D36-B5F2-B017CD15E0EB}" srcOrd="0" destOrd="2" presId="urn:microsoft.com/office/officeart/2005/8/layout/hList1"/>
    <dgm:cxn modelId="{EDF166AB-1AE2-4B74-8353-82D4CB6CC07A}" type="presOf" srcId="{E6BD86B6-E3E6-447C-9D11-EDAB3CB8F8E1}" destId="{1EDF63F1-EE56-4867-91D0-9614A802CB0E}" srcOrd="0" destOrd="0" presId="urn:microsoft.com/office/officeart/2005/8/layout/hList1"/>
    <dgm:cxn modelId="{DCE97CCC-0349-4C37-9E43-EB9E76E98B25}" srcId="{DB88CD1F-632E-4DEC-BAF9-F5E3DBE14E8F}" destId="{4BB2479E-74DA-4CAA-9A7C-7CE426CFE80D}" srcOrd="1" destOrd="0" parTransId="{2E8D109D-8871-419E-A9AC-2B30FF36C8A5}" sibTransId="{16887B98-2DAA-4D73-B3BD-C2703D0F2E2E}"/>
    <dgm:cxn modelId="{11315DD3-FFD8-4837-AC5E-F24D2C0D4C9E}" srcId="{4BB2479E-74DA-4CAA-9A7C-7CE426CFE80D}" destId="{C54893D1-44D2-46CB-9E8D-FF284549E5D2}" srcOrd="0" destOrd="0" parTransId="{3B532B89-0CDE-47B7-AE70-FC52D769ABA0}" sibTransId="{4D0C86A5-F93C-4194-8255-BB381B9525FA}"/>
    <dgm:cxn modelId="{CC84A8EB-19E9-41F4-8ED8-7B29A01C006D}" type="presOf" srcId="{C54893D1-44D2-46CB-9E8D-FF284549E5D2}" destId="{4EB42333-FA6A-4D36-B5F2-B017CD15E0EB}" srcOrd="0" destOrd="0" presId="urn:microsoft.com/office/officeart/2005/8/layout/hList1"/>
    <dgm:cxn modelId="{11AA98F3-E43F-4297-B2C8-629C76B6FB4A}" srcId="{4BB2479E-74DA-4CAA-9A7C-7CE426CFE80D}" destId="{A80A23A2-4D11-4101-A144-A86353FB1BA1}" srcOrd="1" destOrd="0" parTransId="{1AE08BCF-2575-4290-8CB1-63D911EBCD03}" sibTransId="{6E254EBC-E9C3-4C6E-8483-081C473789FF}"/>
    <dgm:cxn modelId="{B14A6347-1ED0-4A01-9836-678524B6025C}" type="presParOf" srcId="{76B677B8-8943-4B9B-9F12-151AB4A787D5}" destId="{56900CD1-BC12-40C6-9D54-F9687F133047}" srcOrd="0" destOrd="0" presId="urn:microsoft.com/office/officeart/2005/8/layout/hList1"/>
    <dgm:cxn modelId="{25F718D1-790F-4A0E-BA4D-F310B814D0E8}" type="presParOf" srcId="{56900CD1-BC12-40C6-9D54-F9687F133047}" destId="{1EDF63F1-EE56-4867-91D0-9614A802CB0E}" srcOrd="0" destOrd="0" presId="urn:microsoft.com/office/officeart/2005/8/layout/hList1"/>
    <dgm:cxn modelId="{9047F846-ECB3-48ED-B3F6-A1875C34B16F}" type="presParOf" srcId="{56900CD1-BC12-40C6-9D54-F9687F133047}" destId="{2C38A6C4-1048-4CFC-870B-395BEA3DEC67}" srcOrd="1" destOrd="0" presId="urn:microsoft.com/office/officeart/2005/8/layout/hList1"/>
    <dgm:cxn modelId="{E2C62C08-7678-4222-8E26-E368DAB7528D}" type="presParOf" srcId="{76B677B8-8943-4B9B-9F12-151AB4A787D5}" destId="{D743C6CC-DCCC-497F-93C8-0821EC260A38}" srcOrd="1" destOrd="0" presId="urn:microsoft.com/office/officeart/2005/8/layout/hList1"/>
    <dgm:cxn modelId="{397B28B5-746B-4C0A-B1A8-B12B3DBB8627}" type="presParOf" srcId="{76B677B8-8943-4B9B-9F12-151AB4A787D5}" destId="{8C5A5DDC-0303-416C-814B-71BC0A8366BA}" srcOrd="2" destOrd="0" presId="urn:microsoft.com/office/officeart/2005/8/layout/hList1"/>
    <dgm:cxn modelId="{E4E098C9-2286-4F66-ACA3-C26EB142B127}" type="presParOf" srcId="{8C5A5DDC-0303-416C-814B-71BC0A8366BA}" destId="{7FA2DD86-CAE8-4A0A-ACB0-5093A173A0D5}" srcOrd="0" destOrd="0" presId="urn:microsoft.com/office/officeart/2005/8/layout/hList1"/>
    <dgm:cxn modelId="{90722633-EA09-4F36-95F9-7BA1616C66FF}" type="presParOf" srcId="{8C5A5DDC-0303-416C-814B-71BC0A8366BA}" destId="{4EB42333-FA6A-4D36-B5F2-B017CD15E0E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4AAB91-8AE3-4795-B2E8-0CF44CC30D7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7B1C79-68FE-4687-B6F9-D198C46C2A84}">
      <dgm:prSet/>
      <dgm:spPr/>
      <dgm:t>
        <a:bodyPr/>
        <a:lstStyle/>
        <a:p>
          <a:r>
            <a:rPr lang="en-US"/>
            <a:t>Business Rules</a:t>
          </a:r>
        </a:p>
      </dgm:t>
    </dgm:pt>
    <dgm:pt modelId="{C58C8989-902B-4530-8D96-A2797F95D039}" type="parTrans" cxnId="{A6040F6F-A0E7-4DD4-8E38-8DD5967C5864}">
      <dgm:prSet/>
      <dgm:spPr/>
      <dgm:t>
        <a:bodyPr/>
        <a:lstStyle/>
        <a:p>
          <a:endParaRPr lang="en-US"/>
        </a:p>
      </dgm:t>
    </dgm:pt>
    <dgm:pt modelId="{C848E6C6-1142-4EC7-B8C8-32172D2B299F}" type="sibTrans" cxnId="{A6040F6F-A0E7-4DD4-8E38-8DD5967C5864}">
      <dgm:prSet/>
      <dgm:spPr/>
      <dgm:t>
        <a:bodyPr/>
        <a:lstStyle/>
        <a:p>
          <a:endParaRPr lang="en-US"/>
        </a:p>
      </dgm:t>
    </dgm:pt>
    <dgm:pt modelId="{255EACF4-EF70-4340-854A-8881E4C6C38C}">
      <dgm:prSet/>
      <dgm:spPr/>
      <dgm:t>
        <a:bodyPr/>
        <a:lstStyle/>
        <a:p>
          <a:r>
            <a:rPr lang="en-US"/>
            <a:t>Entity Relationship Model (3 Key things) </a:t>
          </a:r>
        </a:p>
      </dgm:t>
    </dgm:pt>
    <dgm:pt modelId="{4300CD16-4FB3-4CE4-8C73-6DF9B0BF6ED0}" type="parTrans" cxnId="{7AFA784A-EA93-480E-A5E7-DA3D523FAE0B}">
      <dgm:prSet/>
      <dgm:spPr/>
      <dgm:t>
        <a:bodyPr/>
        <a:lstStyle/>
        <a:p>
          <a:endParaRPr lang="en-US"/>
        </a:p>
      </dgm:t>
    </dgm:pt>
    <dgm:pt modelId="{99DB4C03-BE18-4F15-BBCA-3F1ED59F1061}" type="sibTrans" cxnId="{7AFA784A-EA93-480E-A5E7-DA3D523FAE0B}">
      <dgm:prSet/>
      <dgm:spPr/>
      <dgm:t>
        <a:bodyPr/>
        <a:lstStyle/>
        <a:p>
          <a:endParaRPr lang="en-US"/>
        </a:p>
      </dgm:t>
    </dgm:pt>
    <dgm:pt modelId="{C204FA6C-486B-421E-8A91-A53DA7874AFD}">
      <dgm:prSet/>
      <dgm:spPr/>
      <dgm:t>
        <a:bodyPr/>
        <a:lstStyle/>
        <a:p>
          <a:r>
            <a:rPr lang="en-US"/>
            <a:t>Entities	</a:t>
          </a:r>
        </a:p>
      </dgm:t>
    </dgm:pt>
    <dgm:pt modelId="{C3160488-B16C-4BBB-AAD8-3940FEE4639B}" type="parTrans" cxnId="{E8613693-E97D-471A-9BCE-A3CDC296767B}">
      <dgm:prSet/>
      <dgm:spPr/>
      <dgm:t>
        <a:bodyPr/>
        <a:lstStyle/>
        <a:p>
          <a:endParaRPr lang="en-US"/>
        </a:p>
      </dgm:t>
    </dgm:pt>
    <dgm:pt modelId="{4A61AEAC-8657-4D4B-AD37-9A4F068E9F06}" type="sibTrans" cxnId="{E8613693-E97D-471A-9BCE-A3CDC296767B}">
      <dgm:prSet/>
      <dgm:spPr/>
      <dgm:t>
        <a:bodyPr/>
        <a:lstStyle/>
        <a:p>
          <a:endParaRPr lang="en-US"/>
        </a:p>
      </dgm:t>
    </dgm:pt>
    <dgm:pt modelId="{F475FC0E-A4D9-4E1F-9353-753EFAE0AB7A}">
      <dgm:prSet/>
      <dgm:spPr/>
      <dgm:t>
        <a:bodyPr/>
        <a:lstStyle/>
        <a:p>
          <a:r>
            <a:rPr lang="en-US"/>
            <a:t>Different kinds of attributes </a:t>
          </a:r>
        </a:p>
      </dgm:t>
    </dgm:pt>
    <dgm:pt modelId="{D018CA4B-426D-41FB-878D-89674FE5B364}" type="parTrans" cxnId="{E6E70CAD-45A1-49CA-B854-EE6884FF7669}">
      <dgm:prSet/>
      <dgm:spPr/>
      <dgm:t>
        <a:bodyPr/>
        <a:lstStyle/>
        <a:p>
          <a:endParaRPr lang="en-US"/>
        </a:p>
      </dgm:t>
    </dgm:pt>
    <dgm:pt modelId="{E2F8B7D9-9C37-4A85-880F-BC4535BAEF4A}" type="sibTrans" cxnId="{E6E70CAD-45A1-49CA-B854-EE6884FF7669}">
      <dgm:prSet/>
      <dgm:spPr/>
      <dgm:t>
        <a:bodyPr/>
        <a:lstStyle/>
        <a:p>
          <a:endParaRPr lang="en-US"/>
        </a:p>
      </dgm:t>
    </dgm:pt>
    <dgm:pt modelId="{154F6B77-1F10-44D1-81DC-2CBA5AC4A550}">
      <dgm:prSet/>
      <dgm:spPr/>
      <dgm:t>
        <a:bodyPr/>
        <a:lstStyle/>
        <a:p>
          <a:r>
            <a:rPr lang="en-US"/>
            <a:t>Required (boldface) vs. optional attributes</a:t>
          </a:r>
        </a:p>
      </dgm:t>
    </dgm:pt>
    <dgm:pt modelId="{5B74DD49-88F1-443E-B2E3-0AFB48990627}" type="parTrans" cxnId="{94C642BA-9F14-458F-8E0C-586AFAD2E6F5}">
      <dgm:prSet/>
      <dgm:spPr/>
      <dgm:t>
        <a:bodyPr/>
        <a:lstStyle/>
        <a:p>
          <a:endParaRPr lang="en-US"/>
        </a:p>
      </dgm:t>
    </dgm:pt>
    <dgm:pt modelId="{67324757-32F4-4A59-AC6C-E2F8F213D10E}" type="sibTrans" cxnId="{94C642BA-9F14-458F-8E0C-586AFAD2E6F5}">
      <dgm:prSet/>
      <dgm:spPr/>
      <dgm:t>
        <a:bodyPr/>
        <a:lstStyle/>
        <a:p>
          <a:endParaRPr lang="en-US"/>
        </a:p>
      </dgm:t>
    </dgm:pt>
    <dgm:pt modelId="{41E6CA2C-1B30-43D7-8901-8B74F76B737E}">
      <dgm:prSet/>
      <dgm:spPr/>
      <dgm:t>
        <a:bodyPr/>
        <a:lstStyle/>
        <a:p>
          <a:r>
            <a:rPr lang="en-US"/>
            <a:t>Simple vs. composite attributes</a:t>
          </a:r>
        </a:p>
      </dgm:t>
    </dgm:pt>
    <dgm:pt modelId="{21E116DC-B8FA-474E-8089-6E488B361D4B}" type="parTrans" cxnId="{D858F99F-6D66-4A2B-B843-08C8E0D3B574}">
      <dgm:prSet/>
      <dgm:spPr/>
      <dgm:t>
        <a:bodyPr/>
        <a:lstStyle/>
        <a:p>
          <a:endParaRPr lang="en-US"/>
        </a:p>
      </dgm:t>
    </dgm:pt>
    <dgm:pt modelId="{7AAD61A9-E3D1-4748-BF1F-A8811C368083}" type="sibTrans" cxnId="{D858F99F-6D66-4A2B-B843-08C8E0D3B574}">
      <dgm:prSet/>
      <dgm:spPr/>
      <dgm:t>
        <a:bodyPr/>
        <a:lstStyle/>
        <a:p>
          <a:endParaRPr lang="en-US"/>
        </a:p>
      </dgm:t>
    </dgm:pt>
    <dgm:pt modelId="{68BE43EF-B8A9-44B1-952D-83031DB632D5}">
      <dgm:prSet/>
      <dgm:spPr/>
      <dgm:t>
        <a:bodyPr/>
        <a:lstStyle/>
        <a:p>
          <a:r>
            <a:rPr lang="en-US"/>
            <a:t>Single-valued vs. multi-valued attributes</a:t>
          </a:r>
        </a:p>
      </dgm:t>
    </dgm:pt>
    <dgm:pt modelId="{F3EB19DC-43DC-46AA-880F-DE13BC6B749D}" type="parTrans" cxnId="{90338E1A-D3DF-4A20-A277-263F834311CE}">
      <dgm:prSet/>
      <dgm:spPr/>
      <dgm:t>
        <a:bodyPr/>
        <a:lstStyle/>
        <a:p>
          <a:endParaRPr lang="en-US"/>
        </a:p>
      </dgm:t>
    </dgm:pt>
    <dgm:pt modelId="{C66DB605-7CEF-4454-98BC-DC84DA60E833}" type="sibTrans" cxnId="{90338E1A-D3DF-4A20-A277-263F834311CE}">
      <dgm:prSet/>
      <dgm:spPr/>
      <dgm:t>
        <a:bodyPr/>
        <a:lstStyle/>
        <a:p>
          <a:endParaRPr lang="en-US"/>
        </a:p>
      </dgm:t>
    </dgm:pt>
    <dgm:pt modelId="{752AC9E2-8E0C-4A74-AEB5-D9F27F86A3B0}">
      <dgm:prSet/>
      <dgm:spPr/>
      <dgm:t>
        <a:bodyPr/>
        <a:lstStyle/>
        <a:p>
          <a:r>
            <a:rPr lang="en-US"/>
            <a:t>Stored vs. derived attributes</a:t>
          </a:r>
        </a:p>
      </dgm:t>
    </dgm:pt>
    <dgm:pt modelId="{48C3AE65-39FE-44C3-BFBF-79CFF5D930F4}" type="parTrans" cxnId="{4F35DD3B-1B7D-4A8B-AAAF-2D676515DDFF}">
      <dgm:prSet/>
      <dgm:spPr/>
      <dgm:t>
        <a:bodyPr/>
        <a:lstStyle/>
        <a:p>
          <a:endParaRPr lang="en-US"/>
        </a:p>
      </dgm:t>
    </dgm:pt>
    <dgm:pt modelId="{3EEC3EFC-37CC-4015-AE2E-92AE68E3A3BD}" type="sibTrans" cxnId="{4F35DD3B-1B7D-4A8B-AAAF-2D676515DDFF}">
      <dgm:prSet/>
      <dgm:spPr/>
      <dgm:t>
        <a:bodyPr/>
        <a:lstStyle/>
        <a:p>
          <a:endParaRPr lang="en-US"/>
        </a:p>
      </dgm:t>
    </dgm:pt>
    <dgm:pt modelId="{23CA6707-21D2-4AFF-835D-36E20644E19A}">
      <dgm:prSet/>
      <dgm:spPr/>
      <dgm:t>
        <a:bodyPr/>
        <a:lstStyle/>
        <a:p>
          <a:r>
            <a:rPr lang="en-US"/>
            <a:t>Identifier attributes</a:t>
          </a:r>
        </a:p>
      </dgm:t>
    </dgm:pt>
    <dgm:pt modelId="{0B5D2D48-1EF3-40B1-84A6-D4AA9254CC40}" type="parTrans" cxnId="{A6F4EFBE-ACF5-4C91-8809-9FEDAAD52CB8}">
      <dgm:prSet/>
      <dgm:spPr/>
      <dgm:t>
        <a:bodyPr/>
        <a:lstStyle/>
        <a:p>
          <a:endParaRPr lang="en-US"/>
        </a:p>
      </dgm:t>
    </dgm:pt>
    <dgm:pt modelId="{0504D1D1-1CC1-4328-A3BD-00ECB05B8D12}" type="sibTrans" cxnId="{A6F4EFBE-ACF5-4C91-8809-9FEDAAD52CB8}">
      <dgm:prSet/>
      <dgm:spPr/>
      <dgm:t>
        <a:bodyPr/>
        <a:lstStyle/>
        <a:p>
          <a:endParaRPr lang="en-US"/>
        </a:p>
      </dgm:t>
    </dgm:pt>
    <dgm:pt modelId="{FAD8AE02-CDFC-4E3B-977B-6EC7AFD0C898}">
      <dgm:prSet/>
      <dgm:spPr/>
      <dgm:t>
        <a:bodyPr/>
        <a:lstStyle/>
        <a:p>
          <a:r>
            <a:rPr lang="en-US"/>
            <a:t>Relationships</a:t>
          </a:r>
        </a:p>
      </dgm:t>
    </dgm:pt>
    <dgm:pt modelId="{51030118-C772-41D9-A0F2-605665166EAF}" type="parTrans" cxnId="{A934C035-D671-4889-A074-5FD6392299B8}">
      <dgm:prSet/>
      <dgm:spPr/>
      <dgm:t>
        <a:bodyPr/>
        <a:lstStyle/>
        <a:p>
          <a:endParaRPr lang="en-US"/>
        </a:p>
      </dgm:t>
    </dgm:pt>
    <dgm:pt modelId="{69A8A631-A42A-4930-B9AE-5FA685ADC298}" type="sibTrans" cxnId="{A934C035-D671-4889-A074-5FD6392299B8}">
      <dgm:prSet/>
      <dgm:spPr/>
      <dgm:t>
        <a:bodyPr/>
        <a:lstStyle/>
        <a:p>
          <a:endParaRPr lang="en-US"/>
        </a:p>
      </dgm:t>
    </dgm:pt>
    <dgm:pt modelId="{6C521172-7AA4-4E05-9960-4C3703BF8C7C}">
      <dgm:prSet/>
      <dgm:spPr/>
      <dgm:t>
        <a:bodyPr/>
        <a:lstStyle/>
        <a:p>
          <a:r>
            <a:rPr lang="en-US"/>
            <a:t>Attributes </a:t>
          </a:r>
        </a:p>
      </dgm:t>
    </dgm:pt>
    <dgm:pt modelId="{F656B6C6-5185-441F-A31E-9D7845045A3F}" type="parTrans" cxnId="{9539E4EA-7FFD-44FA-8CAA-EE18339A1BDB}">
      <dgm:prSet/>
      <dgm:spPr/>
      <dgm:t>
        <a:bodyPr/>
        <a:lstStyle/>
        <a:p>
          <a:endParaRPr lang="en-US"/>
        </a:p>
      </dgm:t>
    </dgm:pt>
    <dgm:pt modelId="{7503E9CF-D1F5-484F-9512-74EE57E1A8CE}" type="sibTrans" cxnId="{9539E4EA-7FFD-44FA-8CAA-EE18339A1BDB}">
      <dgm:prSet/>
      <dgm:spPr/>
      <dgm:t>
        <a:bodyPr/>
        <a:lstStyle/>
        <a:p>
          <a:endParaRPr lang="en-US"/>
        </a:p>
      </dgm:t>
    </dgm:pt>
    <dgm:pt modelId="{FE70E374-8267-4339-874F-9FBD0C744ABF}">
      <dgm:prSet/>
      <dgm:spPr/>
      <dgm:t>
        <a:bodyPr/>
        <a:lstStyle/>
        <a:p>
          <a:r>
            <a:rPr lang="en-US"/>
            <a:t>Degree of relationships</a:t>
          </a:r>
        </a:p>
      </dgm:t>
    </dgm:pt>
    <dgm:pt modelId="{324E63DF-EABB-4A21-933B-E7AA3BC63477}" type="parTrans" cxnId="{8C6DE923-27AF-418C-A511-00B1A76960F9}">
      <dgm:prSet/>
      <dgm:spPr/>
      <dgm:t>
        <a:bodyPr/>
        <a:lstStyle/>
        <a:p>
          <a:endParaRPr lang="en-US"/>
        </a:p>
      </dgm:t>
    </dgm:pt>
    <dgm:pt modelId="{7730D3C5-FC09-4C44-A54A-897F0AC0B1AD}" type="sibTrans" cxnId="{8C6DE923-27AF-418C-A511-00B1A76960F9}">
      <dgm:prSet/>
      <dgm:spPr/>
      <dgm:t>
        <a:bodyPr/>
        <a:lstStyle/>
        <a:p>
          <a:endParaRPr lang="en-US"/>
        </a:p>
      </dgm:t>
    </dgm:pt>
    <dgm:pt modelId="{5F806D30-98D9-46BB-94D0-ABBC0E7CD24F}">
      <dgm:prSet/>
      <dgm:spPr/>
      <dgm:t>
        <a:bodyPr/>
        <a:lstStyle/>
        <a:p>
          <a:r>
            <a:rPr lang="en-US"/>
            <a:t>Cardinality of Relationships &amp; Cardinality Constraint</a:t>
          </a:r>
        </a:p>
      </dgm:t>
    </dgm:pt>
    <dgm:pt modelId="{B282EBF3-0B7A-4328-9850-BAD95225BFF5}" type="parTrans" cxnId="{165D6086-0B7F-4BB3-B390-B8DDBD4A9D16}">
      <dgm:prSet/>
      <dgm:spPr/>
      <dgm:t>
        <a:bodyPr/>
        <a:lstStyle/>
        <a:p>
          <a:endParaRPr lang="en-US"/>
        </a:p>
      </dgm:t>
    </dgm:pt>
    <dgm:pt modelId="{0A443CC9-C8ED-46F5-B4B5-CB2818740081}" type="sibTrans" cxnId="{165D6086-0B7F-4BB3-B390-B8DDBD4A9D16}">
      <dgm:prSet/>
      <dgm:spPr/>
      <dgm:t>
        <a:bodyPr/>
        <a:lstStyle/>
        <a:p>
          <a:endParaRPr lang="en-US"/>
        </a:p>
      </dgm:t>
    </dgm:pt>
    <dgm:pt modelId="{7399DC13-D06F-47CA-B2B3-F8173E2B506B}">
      <dgm:prSet/>
      <dgm:spPr/>
      <dgm:t>
        <a:bodyPr/>
        <a:lstStyle/>
        <a:p>
          <a:r>
            <a:rPr lang="en-US"/>
            <a:t>Associative entities</a:t>
          </a:r>
        </a:p>
      </dgm:t>
    </dgm:pt>
    <dgm:pt modelId="{DC69C615-25C6-4ED4-99EE-AC3575B1C476}" type="parTrans" cxnId="{F2836CCA-5B38-47FA-8C23-3A1DA56F29A2}">
      <dgm:prSet/>
      <dgm:spPr/>
      <dgm:t>
        <a:bodyPr/>
        <a:lstStyle/>
        <a:p>
          <a:endParaRPr lang="en-US"/>
        </a:p>
      </dgm:t>
    </dgm:pt>
    <dgm:pt modelId="{935EEAA7-595C-48F5-9575-CADC551E172D}" type="sibTrans" cxnId="{F2836CCA-5B38-47FA-8C23-3A1DA56F29A2}">
      <dgm:prSet/>
      <dgm:spPr/>
      <dgm:t>
        <a:bodyPr/>
        <a:lstStyle/>
        <a:p>
          <a:endParaRPr lang="en-US"/>
        </a:p>
      </dgm:t>
    </dgm:pt>
    <dgm:pt modelId="{C9259E8B-0911-4B7F-9C60-58D3946F32BC}">
      <dgm:prSet/>
      <dgm:spPr/>
      <dgm:t>
        <a:bodyPr/>
        <a:lstStyle/>
        <a:p>
          <a:r>
            <a:rPr lang="en-US"/>
            <a:t>Relational Database</a:t>
          </a:r>
        </a:p>
      </dgm:t>
    </dgm:pt>
    <dgm:pt modelId="{75B5C1AF-FD4D-4881-91EA-96CDA1CB56E7}" type="parTrans" cxnId="{98567D05-1AE5-43B7-9B66-336F3F553D15}">
      <dgm:prSet/>
      <dgm:spPr/>
      <dgm:t>
        <a:bodyPr/>
        <a:lstStyle/>
        <a:p>
          <a:endParaRPr lang="en-US"/>
        </a:p>
      </dgm:t>
    </dgm:pt>
    <dgm:pt modelId="{728A4817-E2B7-41DD-A220-F6122196FCA5}" type="sibTrans" cxnId="{98567D05-1AE5-43B7-9B66-336F3F553D15}">
      <dgm:prSet/>
      <dgm:spPr/>
      <dgm:t>
        <a:bodyPr/>
        <a:lstStyle/>
        <a:p>
          <a:endParaRPr lang="en-US"/>
        </a:p>
      </dgm:t>
    </dgm:pt>
    <dgm:pt modelId="{6F87048F-E59D-4B87-A5DD-D05588688670}" type="pres">
      <dgm:prSet presAssocID="{154AAB91-8AE3-4795-B2E8-0CF44CC30D78}" presName="linear" presStyleCnt="0">
        <dgm:presLayoutVars>
          <dgm:animLvl val="lvl"/>
          <dgm:resizeHandles val="exact"/>
        </dgm:presLayoutVars>
      </dgm:prSet>
      <dgm:spPr/>
    </dgm:pt>
    <dgm:pt modelId="{C530BB85-5B33-4E81-93B0-46BE1584F3D1}" type="pres">
      <dgm:prSet presAssocID="{D67B1C79-68FE-4687-B6F9-D198C46C2A84}" presName="parentText" presStyleLbl="node1" presStyleIdx="0" presStyleCnt="3">
        <dgm:presLayoutVars>
          <dgm:chMax val="0"/>
          <dgm:bulletEnabled val="1"/>
        </dgm:presLayoutVars>
      </dgm:prSet>
      <dgm:spPr/>
    </dgm:pt>
    <dgm:pt modelId="{8F2BF4A4-0B9F-4897-9A4F-5F656BC47435}" type="pres">
      <dgm:prSet presAssocID="{C848E6C6-1142-4EC7-B8C8-32172D2B299F}" presName="spacer" presStyleCnt="0"/>
      <dgm:spPr/>
    </dgm:pt>
    <dgm:pt modelId="{194AEF9E-BB75-4628-B5F3-ED09C9774380}" type="pres">
      <dgm:prSet presAssocID="{255EACF4-EF70-4340-854A-8881E4C6C38C}" presName="parentText" presStyleLbl="node1" presStyleIdx="1" presStyleCnt="3">
        <dgm:presLayoutVars>
          <dgm:chMax val="0"/>
          <dgm:bulletEnabled val="1"/>
        </dgm:presLayoutVars>
      </dgm:prSet>
      <dgm:spPr/>
    </dgm:pt>
    <dgm:pt modelId="{8B568398-3195-4818-B226-A756FDABF88E}" type="pres">
      <dgm:prSet presAssocID="{255EACF4-EF70-4340-854A-8881E4C6C38C}" presName="childText" presStyleLbl="revTx" presStyleIdx="0" presStyleCnt="1">
        <dgm:presLayoutVars>
          <dgm:bulletEnabled val="1"/>
        </dgm:presLayoutVars>
      </dgm:prSet>
      <dgm:spPr/>
    </dgm:pt>
    <dgm:pt modelId="{1C9C4316-77CF-465F-B73E-EC51CDAAC886}" type="pres">
      <dgm:prSet presAssocID="{C9259E8B-0911-4B7F-9C60-58D3946F32BC}" presName="parentText" presStyleLbl="node1" presStyleIdx="2" presStyleCnt="3">
        <dgm:presLayoutVars>
          <dgm:chMax val="0"/>
          <dgm:bulletEnabled val="1"/>
        </dgm:presLayoutVars>
      </dgm:prSet>
      <dgm:spPr/>
    </dgm:pt>
  </dgm:ptLst>
  <dgm:cxnLst>
    <dgm:cxn modelId="{EE17A400-67D5-4D0D-8DCB-54FD192A3809}" type="presOf" srcId="{F475FC0E-A4D9-4E1F-9353-753EFAE0AB7A}" destId="{8B568398-3195-4818-B226-A756FDABF88E}" srcOrd="0" destOrd="1" presId="urn:microsoft.com/office/officeart/2005/8/layout/vList2"/>
    <dgm:cxn modelId="{98567D05-1AE5-43B7-9B66-336F3F553D15}" srcId="{154AAB91-8AE3-4795-B2E8-0CF44CC30D78}" destId="{C9259E8B-0911-4B7F-9C60-58D3946F32BC}" srcOrd="2" destOrd="0" parTransId="{75B5C1AF-FD4D-4881-91EA-96CDA1CB56E7}" sibTransId="{728A4817-E2B7-41DD-A220-F6122196FCA5}"/>
    <dgm:cxn modelId="{0E6D7E0A-C76F-4992-AEC7-508DCA1A9BE0}" type="presOf" srcId="{7399DC13-D06F-47CA-B2B3-F8173E2B506B}" destId="{8B568398-3195-4818-B226-A756FDABF88E}" srcOrd="0" destOrd="11" presId="urn:microsoft.com/office/officeart/2005/8/layout/vList2"/>
    <dgm:cxn modelId="{A3C1B40D-BDF6-4CA6-AD8C-6E8CC31C18A8}" type="presOf" srcId="{C204FA6C-486B-421E-8A91-A53DA7874AFD}" destId="{8B568398-3195-4818-B226-A756FDABF88E}" srcOrd="0" destOrd="0" presId="urn:microsoft.com/office/officeart/2005/8/layout/vList2"/>
    <dgm:cxn modelId="{15EAF710-538B-4A70-89E6-E143C7A95814}" type="presOf" srcId="{D67B1C79-68FE-4687-B6F9-D198C46C2A84}" destId="{C530BB85-5B33-4E81-93B0-46BE1584F3D1}" srcOrd="0" destOrd="0" presId="urn:microsoft.com/office/officeart/2005/8/layout/vList2"/>
    <dgm:cxn modelId="{90338E1A-D3DF-4A20-A277-263F834311CE}" srcId="{F475FC0E-A4D9-4E1F-9353-753EFAE0AB7A}" destId="{68BE43EF-B8A9-44B1-952D-83031DB632D5}" srcOrd="2" destOrd="0" parTransId="{F3EB19DC-43DC-46AA-880F-DE13BC6B749D}" sibTransId="{C66DB605-7CEF-4454-98BC-DC84DA60E833}"/>
    <dgm:cxn modelId="{C659401E-C425-4834-9C45-BFCB11DAF14C}" type="presOf" srcId="{68BE43EF-B8A9-44B1-952D-83031DB632D5}" destId="{8B568398-3195-4818-B226-A756FDABF88E}" srcOrd="0" destOrd="4" presId="urn:microsoft.com/office/officeart/2005/8/layout/vList2"/>
    <dgm:cxn modelId="{8C6DE923-27AF-418C-A511-00B1A76960F9}" srcId="{FAD8AE02-CDFC-4E3B-977B-6EC7AFD0C898}" destId="{FE70E374-8267-4339-874F-9FBD0C744ABF}" srcOrd="1" destOrd="0" parTransId="{324E63DF-EABB-4A21-933B-E7AA3BC63477}" sibTransId="{7730D3C5-FC09-4C44-A54A-897F0AC0B1AD}"/>
    <dgm:cxn modelId="{85E49825-8B51-48A0-B0DC-1E1174D9E3E5}" type="presOf" srcId="{154F6B77-1F10-44D1-81DC-2CBA5AC4A550}" destId="{8B568398-3195-4818-B226-A756FDABF88E}" srcOrd="0" destOrd="2" presId="urn:microsoft.com/office/officeart/2005/8/layout/vList2"/>
    <dgm:cxn modelId="{2D16E432-63F3-4B13-AA6E-1D7F4826F274}" type="presOf" srcId="{23CA6707-21D2-4AFF-835D-36E20644E19A}" destId="{8B568398-3195-4818-B226-A756FDABF88E}" srcOrd="0" destOrd="6" presId="urn:microsoft.com/office/officeart/2005/8/layout/vList2"/>
    <dgm:cxn modelId="{A934C035-D671-4889-A074-5FD6392299B8}" srcId="{255EACF4-EF70-4340-854A-8881E4C6C38C}" destId="{FAD8AE02-CDFC-4E3B-977B-6EC7AFD0C898}" srcOrd="2" destOrd="0" parTransId="{51030118-C772-41D9-A0F2-605665166EAF}" sibTransId="{69A8A631-A42A-4930-B9AE-5FA685ADC298}"/>
    <dgm:cxn modelId="{4F35DD3B-1B7D-4A8B-AAAF-2D676515DDFF}" srcId="{F475FC0E-A4D9-4E1F-9353-753EFAE0AB7A}" destId="{752AC9E2-8E0C-4A74-AEB5-D9F27F86A3B0}" srcOrd="3" destOrd="0" parTransId="{48C3AE65-39FE-44C3-BFBF-79CFF5D930F4}" sibTransId="{3EEC3EFC-37CC-4015-AE2E-92AE68E3A3BD}"/>
    <dgm:cxn modelId="{BD35A363-F2A8-4DF3-9C9C-75157BF878EE}" type="presOf" srcId="{6C521172-7AA4-4E05-9960-4C3703BF8C7C}" destId="{8B568398-3195-4818-B226-A756FDABF88E}" srcOrd="0" destOrd="8" presId="urn:microsoft.com/office/officeart/2005/8/layout/vList2"/>
    <dgm:cxn modelId="{DB7E1147-9190-4CBD-AC1D-0C0DC32CAECB}" type="presOf" srcId="{FAD8AE02-CDFC-4E3B-977B-6EC7AFD0C898}" destId="{8B568398-3195-4818-B226-A756FDABF88E}" srcOrd="0" destOrd="7" presId="urn:microsoft.com/office/officeart/2005/8/layout/vList2"/>
    <dgm:cxn modelId="{7AFA784A-EA93-480E-A5E7-DA3D523FAE0B}" srcId="{154AAB91-8AE3-4795-B2E8-0CF44CC30D78}" destId="{255EACF4-EF70-4340-854A-8881E4C6C38C}" srcOrd="1" destOrd="0" parTransId="{4300CD16-4FB3-4CE4-8C73-6DF9B0BF6ED0}" sibTransId="{99DB4C03-BE18-4F15-BBCA-3F1ED59F1061}"/>
    <dgm:cxn modelId="{A6040F6F-A0E7-4DD4-8E38-8DD5967C5864}" srcId="{154AAB91-8AE3-4795-B2E8-0CF44CC30D78}" destId="{D67B1C79-68FE-4687-B6F9-D198C46C2A84}" srcOrd="0" destOrd="0" parTransId="{C58C8989-902B-4530-8D96-A2797F95D039}" sibTransId="{C848E6C6-1142-4EC7-B8C8-32172D2B299F}"/>
    <dgm:cxn modelId="{17017672-7ED3-48D3-84CD-BC6543A58F05}" type="presOf" srcId="{FE70E374-8267-4339-874F-9FBD0C744ABF}" destId="{8B568398-3195-4818-B226-A756FDABF88E}" srcOrd="0" destOrd="9" presId="urn:microsoft.com/office/officeart/2005/8/layout/vList2"/>
    <dgm:cxn modelId="{C822F17A-FAB2-4FAA-B61A-BAE1EBC60496}" type="presOf" srcId="{154AAB91-8AE3-4795-B2E8-0CF44CC30D78}" destId="{6F87048F-E59D-4B87-A5DD-D05588688670}" srcOrd="0" destOrd="0" presId="urn:microsoft.com/office/officeart/2005/8/layout/vList2"/>
    <dgm:cxn modelId="{79FAD17D-6894-47DB-BF66-E48AE2749A20}" type="presOf" srcId="{41E6CA2C-1B30-43D7-8901-8B74F76B737E}" destId="{8B568398-3195-4818-B226-A756FDABF88E}" srcOrd="0" destOrd="3" presId="urn:microsoft.com/office/officeart/2005/8/layout/vList2"/>
    <dgm:cxn modelId="{F6AC2084-B9DD-41D7-8440-34F82C8A738B}" type="presOf" srcId="{255EACF4-EF70-4340-854A-8881E4C6C38C}" destId="{194AEF9E-BB75-4628-B5F3-ED09C9774380}" srcOrd="0" destOrd="0" presId="urn:microsoft.com/office/officeart/2005/8/layout/vList2"/>
    <dgm:cxn modelId="{165D6086-0B7F-4BB3-B390-B8DDBD4A9D16}" srcId="{FAD8AE02-CDFC-4E3B-977B-6EC7AFD0C898}" destId="{5F806D30-98D9-46BB-94D0-ABBC0E7CD24F}" srcOrd="2" destOrd="0" parTransId="{B282EBF3-0B7A-4328-9850-BAD95225BFF5}" sibTransId="{0A443CC9-C8ED-46F5-B4B5-CB2818740081}"/>
    <dgm:cxn modelId="{E8613693-E97D-471A-9BCE-A3CDC296767B}" srcId="{255EACF4-EF70-4340-854A-8881E4C6C38C}" destId="{C204FA6C-486B-421E-8A91-A53DA7874AFD}" srcOrd="0" destOrd="0" parTransId="{C3160488-B16C-4BBB-AAD8-3940FEE4639B}" sibTransId="{4A61AEAC-8657-4D4B-AD37-9A4F068E9F06}"/>
    <dgm:cxn modelId="{3270399C-DE6C-48B4-BACC-E780319AF3E7}" type="presOf" srcId="{C9259E8B-0911-4B7F-9C60-58D3946F32BC}" destId="{1C9C4316-77CF-465F-B73E-EC51CDAAC886}" srcOrd="0" destOrd="0" presId="urn:microsoft.com/office/officeart/2005/8/layout/vList2"/>
    <dgm:cxn modelId="{D858F99F-6D66-4A2B-B843-08C8E0D3B574}" srcId="{F475FC0E-A4D9-4E1F-9353-753EFAE0AB7A}" destId="{41E6CA2C-1B30-43D7-8901-8B74F76B737E}" srcOrd="1" destOrd="0" parTransId="{21E116DC-B8FA-474E-8089-6E488B361D4B}" sibTransId="{7AAD61A9-E3D1-4748-BF1F-A8811C368083}"/>
    <dgm:cxn modelId="{E6E70CAD-45A1-49CA-B854-EE6884FF7669}" srcId="{255EACF4-EF70-4340-854A-8881E4C6C38C}" destId="{F475FC0E-A4D9-4E1F-9353-753EFAE0AB7A}" srcOrd="1" destOrd="0" parTransId="{D018CA4B-426D-41FB-878D-89674FE5B364}" sibTransId="{E2F8B7D9-9C37-4A85-880F-BC4535BAEF4A}"/>
    <dgm:cxn modelId="{252761B0-B530-4821-9753-1B182406038C}" type="presOf" srcId="{5F806D30-98D9-46BB-94D0-ABBC0E7CD24F}" destId="{8B568398-3195-4818-B226-A756FDABF88E}" srcOrd="0" destOrd="10" presId="urn:microsoft.com/office/officeart/2005/8/layout/vList2"/>
    <dgm:cxn modelId="{94C642BA-9F14-458F-8E0C-586AFAD2E6F5}" srcId="{F475FC0E-A4D9-4E1F-9353-753EFAE0AB7A}" destId="{154F6B77-1F10-44D1-81DC-2CBA5AC4A550}" srcOrd="0" destOrd="0" parTransId="{5B74DD49-88F1-443E-B2E3-0AFB48990627}" sibTransId="{67324757-32F4-4A59-AC6C-E2F8F213D10E}"/>
    <dgm:cxn modelId="{A6F4EFBE-ACF5-4C91-8809-9FEDAAD52CB8}" srcId="{F475FC0E-A4D9-4E1F-9353-753EFAE0AB7A}" destId="{23CA6707-21D2-4AFF-835D-36E20644E19A}" srcOrd="4" destOrd="0" parTransId="{0B5D2D48-1EF3-40B1-84A6-D4AA9254CC40}" sibTransId="{0504D1D1-1CC1-4328-A3BD-00ECB05B8D12}"/>
    <dgm:cxn modelId="{F2836CCA-5B38-47FA-8C23-3A1DA56F29A2}" srcId="{FAD8AE02-CDFC-4E3B-977B-6EC7AFD0C898}" destId="{7399DC13-D06F-47CA-B2B3-F8173E2B506B}" srcOrd="3" destOrd="0" parTransId="{DC69C615-25C6-4ED4-99EE-AC3575B1C476}" sibTransId="{935EEAA7-595C-48F5-9575-CADC551E172D}"/>
    <dgm:cxn modelId="{15068CE5-BFB6-4817-9287-3030D2683238}" type="presOf" srcId="{752AC9E2-8E0C-4A74-AEB5-D9F27F86A3B0}" destId="{8B568398-3195-4818-B226-A756FDABF88E}" srcOrd="0" destOrd="5" presId="urn:microsoft.com/office/officeart/2005/8/layout/vList2"/>
    <dgm:cxn modelId="{9539E4EA-7FFD-44FA-8CAA-EE18339A1BDB}" srcId="{FAD8AE02-CDFC-4E3B-977B-6EC7AFD0C898}" destId="{6C521172-7AA4-4E05-9960-4C3703BF8C7C}" srcOrd="0" destOrd="0" parTransId="{F656B6C6-5185-441F-A31E-9D7845045A3F}" sibTransId="{7503E9CF-D1F5-484F-9512-74EE57E1A8CE}"/>
    <dgm:cxn modelId="{3E6325EB-8004-4D2D-8187-4E24DCFF804C}" type="presParOf" srcId="{6F87048F-E59D-4B87-A5DD-D05588688670}" destId="{C530BB85-5B33-4E81-93B0-46BE1584F3D1}" srcOrd="0" destOrd="0" presId="urn:microsoft.com/office/officeart/2005/8/layout/vList2"/>
    <dgm:cxn modelId="{20110615-08B1-4C99-9B2F-039A826674CC}" type="presParOf" srcId="{6F87048F-E59D-4B87-A5DD-D05588688670}" destId="{8F2BF4A4-0B9F-4897-9A4F-5F656BC47435}" srcOrd="1" destOrd="0" presId="urn:microsoft.com/office/officeart/2005/8/layout/vList2"/>
    <dgm:cxn modelId="{77372CF7-1A97-42EC-B3D6-4EECCFE38003}" type="presParOf" srcId="{6F87048F-E59D-4B87-A5DD-D05588688670}" destId="{194AEF9E-BB75-4628-B5F3-ED09C9774380}" srcOrd="2" destOrd="0" presId="urn:microsoft.com/office/officeart/2005/8/layout/vList2"/>
    <dgm:cxn modelId="{7C052874-FDCD-4107-8318-A1900B2C9C02}" type="presParOf" srcId="{6F87048F-E59D-4B87-A5DD-D05588688670}" destId="{8B568398-3195-4818-B226-A756FDABF88E}" srcOrd="3" destOrd="0" presId="urn:microsoft.com/office/officeart/2005/8/layout/vList2"/>
    <dgm:cxn modelId="{6B1F00F7-721C-4D36-9708-0075A9C10536}" type="presParOf" srcId="{6F87048F-E59D-4B87-A5DD-D05588688670}" destId="{1C9C4316-77CF-465F-B73E-EC51CDAAC88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CFD2DD-4087-44B2-9179-2A7CF7FE922E}"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99F346F9-4D96-4C81-984E-7ABD5335AF70}">
      <dgm:prSet/>
      <dgm:spPr/>
      <dgm:t>
        <a:bodyPr/>
        <a:lstStyle/>
        <a:p>
          <a:r>
            <a:rPr lang="en-US"/>
            <a:t>Identifying Relationship (Strong &amp; Weak Entity)</a:t>
          </a:r>
        </a:p>
      </dgm:t>
    </dgm:pt>
    <dgm:pt modelId="{B8A5C559-C529-4F4D-812B-97E3696D31D3}" type="parTrans" cxnId="{022867E2-A7AD-4EFD-8B49-5F5FDB3290E5}">
      <dgm:prSet/>
      <dgm:spPr/>
      <dgm:t>
        <a:bodyPr/>
        <a:lstStyle/>
        <a:p>
          <a:endParaRPr lang="en-US"/>
        </a:p>
      </dgm:t>
    </dgm:pt>
    <dgm:pt modelId="{3254A84B-CF6A-42D4-850A-BD5644A61C8E}" type="sibTrans" cxnId="{022867E2-A7AD-4EFD-8B49-5F5FDB3290E5}">
      <dgm:prSet/>
      <dgm:spPr/>
      <dgm:t>
        <a:bodyPr/>
        <a:lstStyle/>
        <a:p>
          <a:endParaRPr lang="en-US"/>
        </a:p>
      </dgm:t>
    </dgm:pt>
    <dgm:pt modelId="{42F94D0F-D318-4479-8526-1BA4CDEE6F6E}">
      <dgm:prSet/>
      <dgm:spPr/>
      <dgm:t>
        <a:bodyPr/>
        <a:lstStyle/>
        <a:p>
          <a:r>
            <a:rPr lang="en-US"/>
            <a:t>Any Entity B’s instance’s existence depends on an Entity A’s instance’s existence, then the relationship between A and B is identifying relationship.</a:t>
          </a:r>
        </a:p>
      </dgm:t>
    </dgm:pt>
    <dgm:pt modelId="{A42FEFF8-FB5D-467A-AE3C-61F9E728A51E}" type="parTrans" cxnId="{799FA2D8-F132-42BE-A865-A9A8B1205D30}">
      <dgm:prSet/>
      <dgm:spPr/>
      <dgm:t>
        <a:bodyPr/>
        <a:lstStyle/>
        <a:p>
          <a:endParaRPr lang="en-US"/>
        </a:p>
      </dgm:t>
    </dgm:pt>
    <dgm:pt modelId="{6DA0D532-6896-40F1-BD44-3451AD460DD9}" type="sibTrans" cxnId="{799FA2D8-F132-42BE-A865-A9A8B1205D30}">
      <dgm:prSet/>
      <dgm:spPr/>
      <dgm:t>
        <a:bodyPr/>
        <a:lstStyle/>
        <a:p>
          <a:endParaRPr lang="en-US"/>
        </a:p>
      </dgm:t>
    </dgm:pt>
    <dgm:pt modelId="{2A33836D-B3E3-4D76-AAF1-2CFA2D5973F1}">
      <dgm:prSet/>
      <dgm:spPr/>
      <dgm:t>
        <a:bodyPr/>
        <a:lstStyle/>
        <a:p>
          <a:r>
            <a:rPr lang="en-US"/>
            <a:t>E.g.  Student and Student’s emails </a:t>
          </a:r>
        </a:p>
      </dgm:t>
    </dgm:pt>
    <dgm:pt modelId="{E359524A-9A55-4710-9974-20B4DBD5F652}" type="parTrans" cxnId="{44E00F52-331B-4A31-AB21-FA1D26E16E68}">
      <dgm:prSet/>
      <dgm:spPr/>
      <dgm:t>
        <a:bodyPr/>
        <a:lstStyle/>
        <a:p>
          <a:endParaRPr lang="en-US"/>
        </a:p>
      </dgm:t>
    </dgm:pt>
    <dgm:pt modelId="{90AE61B5-33FC-45BC-88CD-5CE196B137F6}" type="sibTrans" cxnId="{44E00F52-331B-4A31-AB21-FA1D26E16E68}">
      <dgm:prSet/>
      <dgm:spPr/>
      <dgm:t>
        <a:bodyPr/>
        <a:lstStyle/>
        <a:p>
          <a:endParaRPr lang="en-US"/>
        </a:p>
      </dgm:t>
    </dgm:pt>
    <dgm:pt modelId="{9C0B7B76-7759-484F-965B-9BE674911B11}">
      <dgm:prSet/>
      <dgm:spPr/>
      <dgm:t>
        <a:bodyPr/>
        <a:lstStyle/>
        <a:p>
          <a:r>
            <a:rPr lang="en-US"/>
            <a:t>Student is a Strong entity</a:t>
          </a:r>
        </a:p>
      </dgm:t>
    </dgm:pt>
    <dgm:pt modelId="{6BC206FE-E5E8-4842-9E87-CCD7245EA848}" type="parTrans" cxnId="{86571734-C0DA-4F03-9F7C-8FAA1625412B}">
      <dgm:prSet/>
      <dgm:spPr/>
      <dgm:t>
        <a:bodyPr/>
        <a:lstStyle/>
        <a:p>
          <a:endParaRPr lang="en-US"/>
        </a:p>
      </dgm:t>
    </dgm:pt>
    <dgm:pt modelId="{3DADBE64-9738-4CD4-9E50-E35827780A21}" type="sibTrans" cxnId="{86571734-C0DA-4F03-9F7C-8FAA1625412B}">
      <dgm:prSet/>
      <dgm:spPr/>
      <dgm:t>
        <a:bodyPr/>
        <a:lstStyle/>
        <a:p>
          <a:endParaRPr lang="en-US"/>
        </a:p>
      </dgm:t>
    </dgm:pt>
    <dgm:pt modelId="{DF5578DD-2C3C-42BA-933A-E154A52A0029}">
      <dgm:prSet/>
      <dgm:spPr/>
      <dgm:t>
        <a:bodyPr/>
        <a:lstStyle/>
        <a:p>
          <a:r>
            <a:rPr lang="en-US"/>
            <a:t>Student email is a weak entity </a:t>
          </a:r>
        </a:p>
      </dgm:t>
    </dgm:pt>
    <dgm:pt modelId="{834A50DD-BD56-4536-86D2-9AE4D1861683}" type="parTrans" cxnId="{733C0DF0-DA7F-4F32-BDC6-F2D58B8616EE}">
      <dgm:prSet/>
      <dgm:spPr/>
      <dgm:t>
        <a:bodyPr/>
        <a:lstStyle/>
        <a:p>
          <a:endParaRPr lang="en-US"/>
        </a:p>
      </dgm:t>
    </dgm:pt>
    <dgm:pt modelId="{77CAA96E-09EA-4E83-8328-07837D490CBF}" type="sibTrans" cxnId="{733C0DF0-DA7F-4F32-BDC6-F2D58B8616EE}">
      <dgm:prSet/>
      <dgm:spPr/>
      <dgm:t>
        <a:bodyPr/>
        <a:lstStyle/>
        <a:p>
          <a:endParaRPr lang="en-US"/>
        </a:p>
      </dgm:t>
    </dgm:pt>
    <dgm:pt modelId="{24BEB2E0-25DB-4710-933B-2E9AF634BD31}">
      <dgm:prSet/>
      <dgm:spPr/>
      <dgm:t>
        <a:bodyPr/>
        <a:lstStyle/>
        <a:p>
          <a:r>
            <a:rPr lang="en-US"/>
            <a:t>Non-identifying relationship</a:t>
          </a:r>
        </a:p>
      </dgm:t>
    </dgm:pt>
    <dgm:pt modelId="{E5A0A155-2ACC-42A6-A4E5-B346F25AD4C4}" type="parTrans" cxnId="{DC714CD3-92C8-432C-BA31-B5FE57D78EDF}">
      <dgm:prSet/>
      <dgm:spPr/>
      <dgm:t>
        <a:bodyPr/>
        <a:lstStyle/>
        <a:p>
          <a:endParaRPr lang="en-US"/>
        </a:p>
      </dgm:t>
    </dgm:pt>
    <dgm:pt modelId="{BB1B76B1-4DBD-4A76-9B49-CA308AA0D1E1}" type="sibTrans" cxnId="{DC714CD3-92C8-432C-BA31-B5FE57D78EDF}">
      <dgm:prSet/>
      <dgm:spPr/>
      <dgm:t>
        <a:bodyPr/>
        <a:lstStyle/>
        <a:p>
          <a:endParaRPr lang="en-US"/>
        </a:p>
      </dgm:t>
    </dgm:pt>
    <dgm:pt modelId="{CA9D386C-F1E3-46E8-BDCB-99811C8B12C4}">
      <dgm:prSet/>
      <dgm:spPr/>
      <dgm:t>
        <a:bodyPr/>
        <a:lstStyle/>
        <a:p>
          <a:r>
            <a:rPr lang="en-US"/>
            <a:t>Existence of A and B’s entity instances are independent from each other.</a:t>
          </a:r>
        </a:p>
      </dgm:t>
    </dgm:pt>
    <dgm:pt modelId="{83C8EF28-AB3C-4A29-981F-534D12448BBD}" type="parTrans" cxnId="{CCDFEBE7-B78E-45AA-8FDF-F2D224CFAEFC}">
      <dgm:prSet/>
      <dgm:spPr/>
      <dgm:t>
        <a:bodyPr/>
        <a:lstStyle/>
        <a:p>
          <a:endParaRPr lang="en-US"/>
        </a:p>
      </dgm:t>
    </dgm:pt>
    <dgm:pt modelId="{22CCA5AE-B923-4B42-BD62-3119F5AE2F48}" type="sibTrans" cxnId="{CCDFEBE7-B78E-45AA-8FDF-F2D224CFAEFC}">
      <dgm:prSet/>
      <dgm:spPr/>
      <dgm:t>
        <a:bodyPr/>
        <a:lstStyle/>
        <a:p>
          <a:endParaRPr lang="en-US"/>
        </a:p>
      </dgm:t>
    </dgm:pt>
    <dgm:pt modelId="{680A747A-2091-47A0-8154-07A10CD47940}">
      <dgm:prSet/>
      <dgm:spPr/>
      <dgm:t>
        <a:bodyPr/>
        <a:lstStyle/>
        <a:p>
          <a:r>
            <a:rPr lang="en-US"/>
            <a:t>E.g. student and class </a:t>
          </a:r>
        </a:p>
      </dgm:t>
    </dgm:pt>
    <dgm:pt modelId="{B4E609C8-70B1-4170-B1E2-63F1FF996437}" type="parTrans" cxnId="{C31C8AC7-624A-4509-8D89-EAE4574486F3}">
      <dgm:prSet/>
      <dgm:spPr/>
      <dgm:t>
        <a:bodyPr/>
        <a:lstStyle/>
        <a:p>
          <a:endParaRPr lang="en-US"/>
        </a:p>
      </dgm:t>
    </dgm:pt>
    <dgm:pt modelId="{C0832B19-97E7-4E38-A59E-C2F2BD8865E0}" type="sibTrans" cxnId="{C31C8AC7-624A-4509-8D89-EAE4574486F3}">
      <dgm:prSet/>
      <dgm:spPr/>
      <dgm:t>
        <a:bodyPr/>
        <a:lstStyle/>
        <a:p>
          <a:endParaRPr lang="en-US"/>
        </a:p>
      </dgm:t>
    </dgm:pt>
    <dgm:pt modelId="{C829D824-E97D-46F8-B106-01B628EE11D2}" type="pres">
      <dgm:prSet presAssocID="{CCCFD2DD-4087-44B2-9179-2A7CF7FE922E}" presName="Name0" presStyleCnt="0">
        <dgm:presLayoutVars>
          <dgm:dir/>
          <dgm:animLvl val="lvl"/>
          <dgm:resizeHandles val="exact"/>
        </dgm:presLayoutVars>
      </dgm:prSet>
      <dgm:spPr/>
    </dgm:pt>
    <dgm:pt modelId="{78C749A1-0225-403C-95A2-5658E9E1919D}" type="pres">
      <dgm:prSet presAssocID="{99F346F9-4D96-4C81-984E-7ABD5335AF70}" presName="linNode" presStyleCnt="0"/>
      <dgm:spPr/>
    </dgm:pt>
    <dgm:pt modelId="{14910865-FCF8-4E48-9EBE-83D9482F5165}" type="pres">
      <dgm:prSet presAssocID="{99F346F9-4D96-4C81-984E-7ABD5335AF70}" presName="parentText" presStyleLbl="alignNode1" presStyleIdx="0" presStyleCnt="2">
        <dgm:presLayoutVars>
          <dgm:chMax val="1"/>
          <dgm:bulletEnabled/>
        </dgm:presLayoutVars>
      </dgm:prSet>
      <dgm:spPr/>
    </dgm:pt>
    <dgm:pt modelId="{1E4B3C6B-6CD3-47C2-B9AA-6B874BC5B989}" type="pres">
      <dgm:prSet presAssocID="{99F346F9-4D96-4C81-984E-7ABD5335AF70}" presName="descendantText" presStyleLbl="alignAccFollowNode1" presStyleIdx="0" presStyleCnt="2">
        <dgm:presLayoutVars>
          <dgm:bulletEnabled/>
        </dgm:presLayoutVars>
      </dgm:prSet>
      <dgm:spPr/>
    </dgm:pt>
    <dgm:pt modelId="{DFF02FF0-43B5-4E32-A071-8A6310ABD77D}" type="pres">
      <dgm:prSet presAssocID="{3254A84B-CF6A-42D4-850A-BD5644A61C8E}" presName="sp" presStyleCnt="0"/>
      <dgm:spPr/>
    </dgm:pt>
    <dgm:pt modelId="{695EDE03-0B8B-42CF-B245-402A874FC071}" type="pres">
      <dgm:prSet presAssocID="{24BEB2E0-25DB-4710-933B-2E9AF634BD31}" presName="linNode" presStyleCnt="0"/>
      <dgm:spPr/>
    </dgm:pt>
    <dgm:pt modelId="{11736390-E21F-40A0-9FA7-4857F57A45F7}" type="pres">
      <dgm:prSet presAssocID="{24BEB2E0-25DB-4710-933B-2E9AF634BD31}" presName="parentText" presStyleLbl="alignNode1" presStyleIdx="1" presStyleCnt="2">
        <dgm:presLayoutVars>
          <dgm:chMax val="1"/>
          <dgm:bulletEnabled/>
        </dgm:presLayoutVars>
      </dgm:prSet>
      <dgm:spPr/>
    </dgm:pt>
    <dgm:pt modelId="{99D1F98F-EA28-4C48-9BAC-996DC0655523}" type="pres">
      <dgm:prSet presAssocID="{24BEB2E0-25DB-4710-933B-2E9AF634BD31}" presName="descendantText" presStyleLbl="alignAccFollowNode1" presStyleIdx="1" presStyleCnt="2">
        <dgm:presLayoutVars>
          <dgm:bulletEnabled/>
        </dgm:presLayoutVars>
      </dgm:prSet>
      <dgm:spPr/>
    </dgm:pt>
  </dgm:ptLst>
  <dgm:cxnLst>
    <dgm:cxn modelId="{ED0BFF1D-89B4-4667-9ED1-AFD05ED50C89}" type="presOf" srcId="{9C0B7B76-7759-484F-965B-9BE674911B11}" destId="{1E4B3C6B-6CD3-47C2-B9AA-6B874BC5B989}" srcOrd="0" destOrd="2" presId="urn:microsoft.com/office/officeart/2016/7/layout/VerticalSolidActionList"/>
    <dgm:cxn modelId="{F7333621-F9FF-4248-88DD-C69BC3E2D1E3}" type="presOf" srcId="{24BEB2E0-25DB-4710-933B-2E9AF634BD31}" destId="{11736390-E21F-40A0-9FA7-4857F57A45F7}" srcOrd="0" destOrd="0" presId="urn:microsoft.com/office/officeart/2016/7/layout/VerticalSolidActionList"/>
    <dgm:cxn modelId="{5043C825-E789-4636-B50A-C0EFF043263F}" type="presOf" srcId="{CCCFD2DD-4087-44B2-9179-2A7CF7FE922E}" destId="{C829D824-E97D-46F8-B106-01B628EE11D2}" srcOrd="0" destOrd="0" presId="urn:microsoft.com/office/officeart/2016/7/layout/VerticalSolidActionList"/>
    <dgm:cxn modelId="{6DCC9833-2301-4A22-8555-BB35CFA7DC50}" type="presOf" srcId="{2A33836D-B3E3-4D76-AAF1-2CFA2D5973F1}" destId="{1E4B3C6B-6CD3-47C2-B9AA-6B874BC5B989}" srcOrd="0" destOrd="1" presId="urn:microsoft.com/office/officeart/2016/7/layout/VerticalSolidActionList"/>
    <dgm:cxn modelId="{86571734-C0DA-4F03-9F7C-8FAA1625412B}" srcId="{2A33836D-B3E3-4D76-AAF1-2CFA2D5973F1}" destId="{9C0B7B76-7759-484F-965B-9BE674911B11}" srcOrd="0" destOrd="0" parTransId="{6BC206FE-E5E8-4842-9E87-CCD7245EA848}" sibTransId="{3DADBE64-9738-4CD4-9E50-E35827780A21}"/>
    <dgm:cxn modelId="{F3688F41-3F38-49F3-9ABE-B96566B1F8DB}" type="presOf" srcId="{DF5578DD-2C3C-42BA-933A-E154A52A0029}" destId="{1E4B3C6B-6CD3-47C2-B9AA-6B874BC5B989}" srcOrd="0" destOrd="3" presId="urn:microsoft.com/office/officeart/2016/7/layout/VerticalSolidActionList"/>
    <dgm:cxn modelId="{44E00F52-331B-4A31-AB21-FA1D26E16E68}" srcId="{99F346F9-4D96-4C81-984E-7ABD5335AF70}" destId="{2A33836D-B3E3-4D76-AAF1-2CFA2D5973F1}" srcOrd="1" destOrd="0" parTransId="{E359524A-9A55-4710-9974-20B4DBD5F652}" sibTransId="{90AE61B5-33FC-45BC-88CD-5CE196B137F6}"/>
    <dgm:cxn modelId="{34844089-21AF-42F0-A6B8-4D314D0B0A51}" type="presOf" srcId="{42F94D0F-D318-4479-8526-1BA4CDEE6F6E}" destId="{1E4B3C6B-6CD3-47C2-B9AA-6B874BC5B989}" srcOrd="0" destOrd="0" presId="urn:microsoft.com/office/officeart/2016/7/layout/VerticalSolidActionList"/>
    <dgm:cxn modelId="{B7CCC297-6F47-4358-903C-4D3C6E739519}" type="presOf" srcId="{99F346F9-4D96-4C81-984E-7ABD5335AF70}" destId="{14910865-FCF8-4E48-9EBE-83D9482F5165}" srcOrd="0" destOrd="0" presId="urn:microsoft.com/office/officeart/2016/7/layout/VerticalSolidActionList"/>
    <dgm:cxn modelId="{C31C8AC7-624A-4509-8D89-EAE4574486F3}" srcId="{24BEB2E0-25DB-4710-933B-2E9AF634BD31}" destId="{680A747A-2091-47A0-8154-07A10CD47940}" srcOrd="1" destOrd="0" parTransId="{B4E609C8-70B1-4170-B1E2-63F1FF996437}" sibTransId="{C0832B19-97E7-4E38-A59E-C2F2BD8865E0}"/>
    <dgm:cxn modelId="{CB5D08D0-67C6-4239-A701-93832CAF6433}" type="presOf" srcId="{CA9D386C-F1E3-46E8-BDCB-99811C8B12C4}" destId="{99D1F98F-EA28-4C48-9BAC-996DC0655523}" srcOrd="0" destOrd="0" presId="urn:microsoft.com/office/officeart/2016/7/layout/VerticalSolidActionList"/>
    <dgm:cxn modelId="{DC714CD3-92C8-432C-BA31-B5FE57D78EDF}" srcId="{CCCFD2DD-4087-44B2-9179-2A7CF7FE922E}" destId="{24BEB2E0-25DB-4710-933B-2E9AF634BD31}" srcOrd="1" destOrd="0" parTransId="{E5A0A155-2ACC-42A6-A4E5-B346F25AD4C4}" sibTransId="{BB1B76B1-4DBD-4A76-9B49-CA308AA0D1E1}"/>
    <dgm:cxn modelId="{799FA2D8-F132-42BE-A865-A9A8B1205D30}" srcId="{99F346F9-4D96-4C81-984E-7ABD5335AF70}" destId="{42F94D0F-D318-4479-8526-1BA4CDEE6F6E}" srcOrd="0" destOrd="0" parTransId="{A42FEFF8-FB5D-467A-AE3C-61F9E728A51E}" sibTransId="{6DA0D532-6896-40F1-BD44-3451AD460DD9}"/>
    <dgm:cxn modelId="{022867E2-A7AD-4EFD-8B49-5F5FDB3290E5}" srcId="{CCCFD2DD-4087-44B2-9179-2A7CF7FE922E}" destId="{99F346F9-4D96-4C81-984E-7ABD5335AF70}" srcOrd="0" destOrd="0" parTransId="{B8A5C559-C529-4F4D-812B-97E3696D31D3}" sibTransId="{3254A84B-CF6A-42D4-850A-BD5644A61C8E}"/>
    <dgm:cxn modelId="{CCDFEBE7-B78E-45AA-8FDF-F2D224CFAEFC}" srcId="{24BEB2E0-25DB-4710-933B-2E9AF634BD31}" destId="{CA9D386C-F1E3-46E8-BDCB-99811C8B12C4}" srcOrd="0" destOrd="0" parTransId="{83C8EF28-AB3C-4A29-981F-534D12448BBD}" sibTransId="{22CCA5AE-B923-4B42-BD62-3119F5AE2F48}"/>
    <dgm:cxn modelId="{733C0DF0-DA7F-4F32-BDC6-F2D58B8616EE}" srcId="{2A33836D-B3E3-4D76-AAF1-2CFA2D5973F1}" destId="{DF5578DD-2C3C-42BA-933A-E154A52A0029}" srcOrd="1" destOrd="0" parTransId="{834A50DD-BD56-4536-86D2-9AE4D1861683}" sibTransId="{77CAA96E-09EA-4E83-8328-07837D490CBF}"/>
    <dgm:cxn modelId="{0AFF8FF1-FBDB-4DEE-BEBE-98A62F160BF2}" type="presOf" srcId="{680A747A-2091-47A0-8154-07A10CD47940}" destId="{99D1F98F-EA28-4C48-9BAC-996DC0655523}" srcOrd="0" destOrd="1" presId="urn:microsoft.com/office/officeart/2016/7/layout/VerticalSolidActionList"/>
    <dgm:cxn modelId="{4EE7B581-AE28-4E6D-9F8D-D4F401410C3C}" type="presParOf" srcId="{C829D824-E97D-46F8-B106-01B628EE11D2}" destId="{78C749A1-0225-403C-95A2-5658E9E1919D}" srcOrd="0" destOrd="0" presId="urn:microsoft.com/office/officeart/2016/7/layout/VerticalSolidActionList"/>
    <dgm:cxn modelId="{5855D64F-0B37-4B68-894D-719FE7D4D708}" type="presParOf" srcId="{78C749A1-0225-403C-95A2-5658E9E1919D}" destId="{14910865-FCF8-4E48-9EBE-83D9482F5165}" srcOrd="0" destOrd="0" presId="urn:microsoft.com/office/officeart/2016/7/layout/VerticalSolidActionList"/>
    <dgm:cxn modelId="{C24CAD5A-5357-4353-856F-96B49A35FB3D}" type="presParOf" srcId="{78C749A1-0225-403C-95A2-5658E9E1919D}" destId="{1E4B3C6B-6CD3-47C2-B9AA-6B874BC5B989}" srcOrd="1" destOrd="0" presId="urn:microsoft.com/office/officeart/2016/7/layout/VerticalSolidActionList"/>
    <dgm:cxn modelId="{942039C6-137C-42B8-820F-428CAF61135E}" type="presParOf" srcId="{C829D824-E97D-46F8-B106-01B628EE11D2}" destId="{DFF02FF0-43B5-4E32-A071-8A6310ABD77D}" srcOrd="1" destOrd="0" presId="urn:microsoft.com/office/officeart/2016/7/layout/VerticalSolidActionList"/>
    <dgm:cxn modelId="{A02D8DDB-DAE8-40CD-B065-586AE80E6D96}" type="presParOf" srcId="{C829D824-E97D-46F8-B106-01B628EE11D2}" destId="{695EDE03-0B8B-42CF-B245-402A874FC071}" srcOrd="2" destOrd="0" presId="urn:microsoft.com/office/officeart/2016/7/layout/VerticalSolidActionList"/>
    <dgm:cxn modelId="{2AE4F5B9-3956-4FE9-AA3C-5D472DCA9CEB}" type="presParOf" srcId="{695EDE03-0B8B-42CF-B245-402A874FC071}" destId="{11736390-E21F-40A0-9FA7-4857F57A45F7}" srcOrd="0" destOrd="0" presId="urn:microsoft.com/office/officeart/2016/7/layout/VerticalSolidActionList"/>
    <dgm:cxn modelId="{3F17F4E3-FC2E-4758-ACBD-80A98036ED45}" type="presParOf" srcId="{695EDE03-0B8B-42CF-B245-402A874FC071}" destId="{99D1F98F-EA28-4C48-9BAC-996DC065552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F63F1-EE56-4867-91D0-9614A802CB0E}">
      <dsp:nvSpPr>
        <dsp:cNvPr id="0" name=""/>
        <dsp:cNvSpPr/>
      </dsp:nvSpPr>
      <dsp:spPr>
        <a:xfrm>
          <a:off x="34" y="159047"/>
          <a:ext cx="3332132" cy="43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Assigned today</a:t>
          </a:r>
        </a:p>
      </dsp:txBody>
      <dsp:txXfrm>
        <a:off x="34" y="159047"/>
        <a:ext cx="3332132" cy="432000"/>
      </dsp:txXfrm>
    </dsp:sp>
    <dsp:sp modelId="{2C38A6C4-1048-4CFC-870B-395BEA3DEC67}">
      <dsp:nvSpPr>
        <dsp:cNvPr id="0" name=""/>
        <dsp:cNvSpPr/>
      </dsp:nvSpPr>
      <dsp:spPr>
        <a:xfrm>
          <a:off x="34" y="591048"/>
          <a:ext cx="3332132" cy="29646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Lab 2</a:t>
          </a:r>
        </a:p>
      </dsp:txBody>
      <dsp:txXfrm>
        <a:off x="34" y="591048"/>
        <a:ext cx="3332132" cy="2964600"/>
      </dsp:txXfrm>
    </dsp:sp>
    <dsp:sp modelId="{7FA2DD86-CAE8-4A0A-ACB0-5093A173A0D5}">
      <dsp:nvSpPr>
        <dsp:cNvPr id="0" name=""/>
        <dsp:cNvSpPr/>
      </dsp:nvSpPr>
      <dsp:spPr>
        <a:xfrm>
          <a:off x="3798665" y="159047"/>
          <a:ext cx="3332132" cy="4320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Due today </a:t>
          </a:r>
        </a:p>
      </dsp:txBody>
      <dsp:txXfrm>
        <a:off x="3798665" y="159047"/>
        <a:ext cx="3332132" cy="432000"/>
      </dsp:txXfrm>
    </dsp:sp>
    <dsp:sp modelId="{4EB42333-FA6A-4D36-B5F2-B017CD15E0EB}">
      <dsp:nvSpPr>
        <dsp:cNvPr id="0" name=""/>
        <dsp:cNvSpPr/>
      </dsp:nvSpPr>
      <dsp:spPr>
        <a:xfrm>
          <a:off x="3798665" y="591048"/>
          <a:ext cx="3332132" cy="296460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Project Ideas</a:t>
          </a:r>
        </a:p>
        <a:p>
          <a:pPr marL="114300" lvl="1" indent="-114300" algn="l" defTabSz="666750">
            <a:lnSpc>
              <a:spcPct val="90000"/>
            </a:lnSpc>
            <a:spcBef>
              <a:spcPct val="0"/>
            </a:spcBef>
            <a:spcAft>
              <a:spcPct val="15000"/>
            </a:spcAft>
            <a:buChar char="•"/>
          </a:pPr>
          <a:r>
            <a:rPr lang="en-US" sz="1500" kern="1200"/>
            <a:t>Project ideas are not yet commented. (will see feedback tonight)</a:t>
          </a:r>
        </a:p>
        <a:p>
          <a:pPr marL="228600" lvl="2" indent="-114300" algn="l" defTabSz="666750">
            <a:lnSpc>
              <a:spcPct val="90000"/>
            </a:lnSpc>
            <a:spcBef>
              <a:spcPct val="0"/>
            </a:spcBef>
            <a:spcAft>
              <a:spcPct val="15000"/>
            </a:spcAft>
            <a:buChar char="•"/>
          </a:pPr>
          <a:r>
            <a:rPr lang="en-US" sz="1500" kern="1200"/>
            <a:t>Common problem: </a:t>
          </a:r>
        </a:p>
        <a:p>
          <a:pPr marL="342900" lvl="3" indent="-114300" algn="l" defTabSz="666750">
            <a:lnSpc>
              <a:spcPct val="90000"/>
            </a:lnSpc>
            <a:spcBef>
              <a:spcPct val="0"/>
            </a:spcBef>
            <a:spcAft>
              <a:spcPct val="15000"/>
            </a:spcAft>
            <a:buChar char="•"/>
          </a:pPr>
          <a:r>
            <a:rPr lang="en-US" sz="1500" kern="1200"/>
            <a:t>Not describing a data management problem</a:t>
          </a:r>
        </a:p>
        <a:p>
          <a:pPr marL="342900" lvl="3" indent="-114300" algn="l" defTabSz="666750">
            <a:lnSpc>
              <a:spcPct val="90000"/>
            </a:lnSpc>
            <a:spcBef>
              <a:spcPct val="0"/>
            </a:spcBef>
            <a:spcAft>
              <a:spcPct val="15000"/>
            </a:spcAft>
            <a:buChar char="•"/>
          </a:pPr>
          <a:r>
            <a:rPr lang="en-US" sz="1500" kern="1200"/>
            <a:t>Think about the purpose of the database, who are the users, in what way, and what questions do they need to answer? </a:t>
          </a:r>
        </a:p>
        <a:p>
          <a:pPr marL="228600" lvl="2" indent="-114300" algn="l" defTabSz="666750">
            <a:lnSpc>
              <a:spcPct val="90000"/>
            </a:lnSpc>
            <a:spcBef>
              <a:spcPct val="0"/>
            </a:spcBef>
            <a:spcAft>
              <a:spcPct val="15000"/>
            </a:spcAft>
            <a:buChar char="•"/>
          </a:pPr>
          <a:r>
            <a:rPr lang="en-US" sz="1500" kern="1200"/>
            <a:t>The project proposal guidelines will help you think along this line.</a:t>
          </a:r>
        </a:p>
      </dsp:txBody>
      <dsp:txXfrm>
        <a:off x="3798665" y="591048"/>
        <a:ext cx="3332132" cy="2964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0BB85-5B33-4E81-93B0-46BE1584F3D1}">
      <dsp:nvSpPr>
        <dsp:cNvPr id="0" name=""/>
        <dsp:cNvSpPr/>
      </dsp:nvSpPr>
      <dsp:spPr>
        <a:xfrm>
          <a:off x="0" y="108"/>
          <a:ext cx="7130833"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Business Rules</a:t>
          </a:r>
        </a:p>
      </dsp:txBody>
      <dsp:txXfrm>
        <a:off x="18734" y="18842"/>
        <a:ext cx="7093365" cy="346292"/>
      </dsp:txXfrm>
    </dsp:sp>
    <dsp:sp modelId="{194AEF9E-BB75-4628-B5F3-ED09C9774380}">
      <dsp:nvSpPr>
        <dsp:cNvPr id="0" name=""/>
        <dsp:cNvSpPr/>
      </dsp:nvSpPr>
      <dsp:spPr>
        <a:xfrm>
          <a:off x="0" y="429948"/>
          <a:ext cx="7130833" cy="3837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Entity Relationship Model (3 Key things) </a:t>
          </a:r>
        </a:p>
      </dsp:txBody>
      <dsp:txXfrm>
        <a:off x="18734" y="448682"/>
        <a:ext cx="7093365" cy="346292"/>
      </dsp:txXfrm>
    </dsp:sp>
    <dsp:sp modelId="{8B568398-3195-4818-B226-A756FDABF88E}">
      <dsp:nvSpPr>
        <dsp:cNvPr id="0" name=""/>
        <dsp:cNvSpPr/>
      </dsp:nvSpPr>
      <dsp:spPr>
        <a:xfrm>
          <a:off x="0" y="813708"/>
          <a:ext cx="7130833" cy="251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04"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Entities	</a:t>
          </a:r>
        </a:p>
        <a:p>
          <a:pPr marL="114300" lvl="1" indent="-114300" algn="l" defTabSz="533400">
            <a:lnSpc>
              <a:spcPct val="90000"/>
            </a:lnSpc>
            <a:spcBef>
              <a:spcPct val="0"/>
            </a:spcBef>
            <a:spcAft>
              <a:spcPct val="20000"/>
            </a:spcAft>
            <a:buChar char="•"/>
          </a:pPr>
          <a:r>
            <a:rPr lang="en-US" sz="1200" kern="1200"/>
            <a:t>Different kinds of attributes </a:t>
          </a:r>
        </a:p>
        <a:p>
          <a:pPr marL="228600" lvl="2" indent="-114300" algn="l" defTabSz="533400">
            <a:lnSpc>
              <a:spcPct val="90000"/>
            </a:lnSpc>
            <a:spcBef>
              <a:spcPct val="0"/>
            </a:spcBef>
            <a:spcAft>
              <a:spcPct val="20000"/>
            </a:spcAft>
            <a:buChar char="•"/>
          </a:pPr>
          <a:r>
            <a:rPr lang="en-US" sz="1200" kern="1200"/>
            <a:t>Required (boldface) vs. optional attributes</a:t>
          </a:r>
        </a:p>
        <a:p>
          <a:pPr marL="228600" lvl="2" indent="-114300" algn="l" defTabSz="533400">
            <a:lnSpc>
              <a:spcPct val="90000"/>
            </a:lnSpc>
            <a:spcBef>
              <a:spcPct val="0"/>
            </a:spcBef>
            <a:spcAft>
              <a:spcPct val="20000"/>
            </a:spcAft>
            <a:buChar char="•"/>
          </a:pPr>
          <a:r>
            <a:rPr lang="en-US" sz="1200" kern="1200"/>
            <a:t>Simple vs. composite attributes</a:t>
          </a:r>
        </a:p>
        <a:p>
          <a:pPr marL="228600" lvl="2" indent="-114300" algn="l" defTabSz="533400">
            <a:lnSpc>
              <a:spcPct val="90000"/>
            </a:lnSpc>
            <a:spcBef>
              <a:spcPct val="0"/>
            </a:spcBef>
            <a:spcAft>
              <a:spcPct val="20000"/>
            </a:spcAft>
            <a:buChar char="•"/>
          </a:pPr>
          <a:r>
            <a:rPr lang="en-US" sz="1200" kern="1200"/>
            <a:t>Single-valued vs. multi-valued attributes</a:t>
          </a:r>
        </a:p>
        <a:p>
          <a:pPr marL="228600" lvl="2" indent="-114300" algn="l" defTabSz="533400">
            <a:lnSpc>
              <a:spcPct val="90000"/>
            </a:lnSpc>
            <a:spcBef>
              <a:spcPct val="0"/>
            </a:spcBef>
            <a:spcAft>
              <a:spcPct val="20000"/>
            </a:spcAft>
            <a:buChar char="•"/>
          </a:pPr>
          <a:r>
            <a:rPr lang="en-US" sz="1200" kern="1200"/>
            <a:t>Stored vs. derived attributes</a:t>
          </a:r>
        </a:p>
        <a:p>
          <a:pPr marL="228600" lvl="2" indent="-114300" algn="l" defTabSz="533400">
            <a:lnSpc>
              <a:spcPct val="90000"/>
            </a:lnSpc>
            <a:spcBef>
              <a:spcPct val="0"/>
            </a:spcBef>
            <a:spcAft>
              <a:spcPct val="20000"/>
            </a:spcAft>
            <a:buChar char="•"/>
          </a:pPr>
          <a:r>
            <a:rPr lang="en-US" sz="1200" kern="1200"/>
            <a:t>Identifier attributes</a:t>
          </a:r>
        </a:p>
        <a:p>
          <a:pPr marL="114300" lvl="1" indent="-114300" algn="l" defTabSz="533400">
            <a:lnSpc>
              <a:spcPct val="90000"/>
            </a:lnSpc>
            <a:spcBef>
              <a:spcPct val="0"/>
            </a:spcBef>
            <a:spcAft>
              <a:spcPct val="20000"/>
            </a:spcAft>
            <a:buChar char="•"/>
          </a:pPr>
          <a:r>
            <a:rPr lang="en-US" sz="1200" kern="1200"/>
            <a:t>Relationships</a:t>
          </a:r>
        </a:p>
        <a:p>
          <a:pPr marL="228600" lvl="2" indent="-114300" algn="l" defTabSz="533400">
            <a:lnSpc>
              <a:spcPct val="90000"/>
            </a:lnSpc>
            <a:spcBef>
              <a:spcPct val="0"/>
            </a:spcBef>
            <a:spcAft>
              <a:spcPct val="20000"/>
            </a:spcAft>
            <a:buChar char="•"/>
          </a:pPr>
          <a:r>
            <a:rPr lang="en-US" sz="1200" kern="1200"/>
            <a:t>Attributes </a:t>
          </a:r>
        </a:p>
        <a:p>
          <a:pPr marL="228600" lvl="2" indent="-114300" algn="l" defTabSz="533400">
            <a:lnSpc>
              <a:spcPct val="90000"/>
            </a:lnSpc>
            <a:spcBef>
              <a:spcPct val="0"/>
            </a:spcBef>
            <a:spcAft>
              <a:spcPct val="20000"/>
            </a:spcAft>
            <a:buChar char="•"/>
          </a:pPr>
          <a:r>
            <a:rPr lang="en-US" sz="1200" kern="1200"/>
            <a:t>Degree of relationships</a:t>
          </a:r>
        </a:p>
        <a:p>
          <a:pPr marL="228600" lvl="2" indent="-114300" algn="l" defTabSz="533400">
            <a:lnSpc>
              <a:spcPct val="90000"/>
            </a:lnSpc>
            <a:spcBef>
              <a:spcPct val="0"/>
            </a:spcBef>
            <a:spcAft>
              <a:spcPct val="20000"/>
            </a:spcAft>
            <a:buChar char="•"/>
          </a:pPr>
          <a:r>
            <a:rPr lang="en-US" sz="1200" kern="1200"/>
            <a:t>Cardinality of Relationships &amp; Cardinality Constraint</a:t>
          </a:r>
        </a:p>
        <a:p>
          <a:pPr marL="228600" lvl="2" indent="-114300" algn="l" defTabSz="533400">
            <a:lnSpc>
              <a:spcPct val="90000"/>
            </a:lnSpc>
            <a:spcBef>
              <a:spcPct val="0"/>
            </a:spcBef>
            <a:spcAft>
              <a:spcPct val="20000"/>
            </a:spcAft>
            <a:buChar char="•"/>
          </a:pPr>
          <a:r>
            <a:rPr lang="en-US" sz="1200" kern="1200"/>
            <a:t>Associative entities</a:t>
          </a:r>
        </a:p>
      </dsp:txBody>
      <dsp:txXfrm>
        <a:off x="0" y="813708"/>
        <a:ext cx="7130833" cy="2517120"/>
      </dsp:txXfrm>
    </dsp:sp>
    <dsp:sp modelId="{1C9C4316-77CF-465F-B73E-EC51CDAAC886}">
      <dsp:nvSpPr>
        <dsp:cNvPr id="0" name=""/>
        <dsp:cNvSpPr/>
      </dsp:nvSpPr>
      <dsp:spPr>
        <a:xfrm>
          <a:off x="0" y="3330828"/>
          <a:ext cx="7130833" cy="383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Relational Database</a:t>
          </a:r>
        </a:p>
      </dsp:txBody>
      <dsp:txXfrm>
        <a:off x="18734" y="3349562"/>
        <a:ext cx="7093365"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B3C6B-6CD3-47C2-B9AA-6B874BC5B989}">
      <dsp:nvSpPr>
        <dsp:cNvPr id="0" name=""/>
        <dsp:cNvSpPr/>
      </dsp:nvSpPr>
      <dsp:spPr>
        <a:xfrm>
          <a:off x="1426166" y="326"/>
          <a:ext cx="5704666" cy="180293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686" tIns="457945" rIns="110686" bIns="457945" numCol="1" spcCol="1270" anchor="t" anchorCtr="0">
          <a:noAutofit/>
        </a:bodyPr>
        <a:lstStyle/>
        <a:p>
          <a:pPr marL="0" lvl="0" indent="0" algn="l" defTabSz="488950">
            <a:lnSpc>
              <a:spcPct val="90000"/>
            </a:lnSpc>
            <a:spcBef>
              <a:spcPct val="0"/>
            </a:spcBef>
            <a:spcAft>
              <a:spcPct val="35000"/>
            </a:spcAft>
            <a:buNone/>
          </a:pPr>
          <a:r>
            <a:rPr lang="en-US" sz="1100" kern="1200"/>
            <a:t>Any Entity B’s instance’s existence depends on an Entity A’s instance’s existence, then the relationship between A and B is identifying relationship.</a:t>
          </a:r>
        </a:p>
        <a:p>
          <a:pPr marL="0" lvl="0" indent="0" algn="l" defTabSz="488950">
            <a:lnSpc>
              <a:spcPct val="90000"/>
            </a:lnSpc>
            <a:spcBef>
              <a:spcPct val="0"/>
            </a:spcBef>
            <a:spcAft>
              <a:spcPct val="35000"/>
            </a:spcAft>
            <a:buNone/>
          </a:pPr>
          <a:r>
            <a:rPr lang="en-US" sz="1100" kern="1200"/>
            <a:t>E.g.  Student and Student’s emails </a:t>
          </a:r>
        </a:p>
        <a:p>
          <a:pPr marL="57150" lvl="1" indent="-57150" algn="l" defTabSz="400050">
            <a:lnSpc>
              <a:spcPct val="90000"/>
            </a:lnSpc>
            <a:spcBef>
              <a:spcPct val="0"/>
            </a:spcBef>
            <a:spcAft>
              <a:spcPct val="15000"/>
            </a:spcAft>
            <a:buChar char="•"/>
          </a:pPr>
          <a:r>
            <a:rPr lang="en-US" sz="900" kern="1200"/>
            <a:t>Student is a Strong entity</a:t>
          </a:r>
        </a:p>
        <a:p>
          <a:pPr marL="57150" lvl="1" indent="-57150" algn="l" defTabSz="400050">
            <a:lnSpc>
              <a:spcPct val="90000"/>
            </a:lnSpc>
            <a:spcBef>
              <a:spcPct val="0"/>
            </a:spcBef>
            <a:spcAft>
              <a:spcPct val="15000"/>
            </a:spcAft>
            <a:buChar char="•"/>
          </a:pPr>
          <a:r>
            <a:rPr lang="en-US" sz="900" kern="1200"/>
            <a:t>Student email is a weak entity </a:t>
          </a:r>
        </a:p>
      </dsp:txBody>
      <dsp:txXfrm>
        <a:off x="1426166" y="326"/>
        <a:ext cx="5704666" cy="1802933"/>
      </dsp:txXfrm>
    </dsp:sp>
    <dsp:sp modelId="{14910865-FCF8-4E48-9EBE-83D9482F5165}">
      <dsp:nvSpPr>
        <dsp:cNvPr id="0" name=""/>
        <dsp:cNvSpPr/>
      </dsp:nvSpPr>
      <dsp:spPr>
        <a:xfrm>
          <a:off x="0" y="326"/>
          <a:ext cx="1426166" cy="180293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8" tIns="178090" rIns="75468" bIns="178090" numCol="1" spcCol="1270" anchor="ctr" anchorCtr="0">
          <a:noAutofit/>
        </a:bodyPr>
        <a:lstStyle/>
        <a:p>
          <a:pPr marL="0" lvl="0" indent="0" algn="ctr" defTabSz="622300">
            <a:lnSpc>
              <a:spcPct val="90000"/>
            </a:lnSpc>
            <a:spcBef>
              <a:spcPct val="0"/>
            </a:spcBef>
            <a:spcAft>
              <a:spcPct val="35000"/>
            </a:spcAft>
            <a:buNone/>
          </a:pPr>
          <a:r>
            <a:rPr lang="en-US" sz="1400" kern="1200"/>
            <a:t>Identifying Relationship (Strong &amp; Weak Entity)</a:t>
          </a:r>
        </a:p>
      </dsp:txBody>
      <dsp:txXfrm>
        <a:off x="0" y="326"/>
        <a:ext cx="1426166" cy="1802933"/>
      </dsp:txXfrm>
    </dsp:sp>
    <dsp:sp modelId="{99D1F98F-EA28-4C48-9BAC-996DC0655523}">
      <dsp:nvSpPr>
        <dsp:cNvPr id="0" name=""/>
        <dsp:cNvSpPr/>
      </dsp:nvSpPr>
      <dsp:spPr>
        <a:xfrm>
          <a:off x="1426166" y="1911436"/>
          <a:ext cx="5704666" cy="180293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686" tIns="457945" rIns="110686" bIns="457945" numCol="1" spcCol="1270" anchor="ctr" anchorCtr="0">
          <a:noAutofit/>
        </a:bodyPr>
        <a:lstStyle/>
        <a:p>
          <a:pPr marL="0" lvl="0" indent="0" algn="l" defTabSz="488950">
            <a:lnSpc>
              <a:spcPct val="90000"/>
            </a:lnSpc>
            <a:spcBef>
              <a:spcPct val="0"/>
            </a:spcBef>
            <a:spcAft>
              <a:spcPct val="35000"/>
            </a:spcAft>
            <a:buNone/>
          </a:pPr>
          <a:r>
            <a:rPr lang="en-US" sz="1100" kern="1200"/>
            <a:t>Existence of A and B’s entity instances are independent from each other.</a:t>
          </a:r>
        </a:p>
        <a:p>
          <a:pPr marL="0" lvl="0" indent="0" algn="l" defTabSz="488950">
            <a:lnSpc>
              <a:spcPct val="90000"/>
            </a:lnSpc>
            <a:spcBef>
              <a:spcPct val="0"/>
            </a:spcBef>
            <a:spcAft>
              <a:spcPct val="35000"/>
            </a:spcAft>
            <a:buNone/>
          </a:pPr>
          <a:r>
            <a:rPr lang="en-US" sz="1100" kern="1200"/>
            <a:t>E.g. student and class </a:t>
          </a:r>
        </a:p>
      </dsp:txBody>
      <dsp:txXfrm>
        <a:off x="1426166" y="1911436"/>
        <a:ext cx="5704666" cy="1802933"/>
      </dsp:txXfrm>
    </dsp:sp>
    <dsp:sp modelId="{11736390-E21F-40A0-9FA7-4857F57A45F7}">
      <dsp:nvSpPr>
        <dsp:cNvPr id="0" name=""/>
        <dsp:cNvSpPr/>
      </dsp:nvSpPr>
      <dsp:spPr>
        <a:xfrm>
          <a:off x="0" y="1911436"/>
          <a:ext cx="1426166" cy="18029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68" tIns="178090" rIns="75468" bIns="178090" numCol="1" spcCol="1270" anchor="ctr" anchorCtr="0">
          <a:noAutofit/>
        </a:bodyPr>
        <a:lstStyle/>
        <a:p>
          <a:pPr marL="0" lvl="0" indent="0" algn="ctr" defTabSz="622300">
            <a:lnSpc>
              <a:spcPct val="90000"/>
            </a:lnSpc>
            <a:spcBef>
              <a:spcPct val="0"/>
            </a:spcBef>
            <a:spcAft>
              <a:spcPct val="35000"/>
            </a:spcAft>
            <a:buNone/>
          </a:pPr>
          <a:r>
            <a:rPr lang="en-US" sz="1400" kern="1200"/>
            <a:t>Non-identifying relationship</a:t>
          </a:r>
        </a:p>
      </dsp:txBody>
      <dsp:txXfrm>
        <a:off x="0" y="1911436"/>
        <a:ext cx="1426166" cy="180293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39A3108-24CC-4EA1-AEAF-51DFF7B3A9B9}"/>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7171" name="Rectangle 3">
            <a:extLst>
              <a:ext uri="{FF2B5EF4-FFF2-40B4-BE49-F238E27FC236}">
                <a16:creationId xmlns:a16="http://schemas.microsoft.com/office/drawing/2014/main" id="{D950B4EB-04F5-4F5A-91D3-CDFF9E712782}"/>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Arial" charset="0"/>
      </a:defRPr>
    </a:lvl1pPr>
    <a:lvl2pPr marL="37931725" indent="-37474525"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C264BCC-D125-4348-838B-396FB2DB1106}"/>
              </a:ext>
            </a:extLst>
          </p:cNvPr>
          <p:cNvSpPr>
            <a:spLocks noGrp="1" noRot="1" noChangeAspect="1" noChangeArrowheads="1" noTextEdit="1"/>
          </p:cNvSpPr>
          <p:nvPr>
            <p:ph type="sldImg"/>
          </p:nvPr>
        </p:nvSpPr>
        <p:spPr>
          <a:xfrm>
            <a:off x="1150938" y="692150"/>
            <a:ext cx="4556125" cy="3416300"/>
          </a:xfrm>
          <a:ln/>
        </p:spPr>
      </p:sp>
      <p:sp>
        <p:nvSpPr>
          <p:cNvPr id="9219" name="Notes Placeholder 2">
            <a:extLst>
              <a:ext uri="{FF2B5EF4-FFF2-40B4-BE49-F238E27FC236}">
                <a16:creationId xmlns:a16="http://schemas.microsoft.com/office/drawing/2014/main" id="{D445ED53-D545-460A-922D-AB079061AFB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cs typeface="Arial" panose="020B0604020202020204" pitchFamily="34" charset="0"/>
            </a:endParaRPr>
          </a:p>
        </p:txBody>
      </p:sp>
      <p:sp>
        <p:nvSpPr>
          <p:cNvPr id="9220" name="Slide Number Placeholder 3">
            <a:extLst>
              <a:ext uri="{FF2B5EF4-FFF2-40B4-BE49-F238E27FC236}">
                <a16:creationId xmlns:a16="http://schemas.microsoft.com/office/drawing/2014/main" id="{1792AE9A-826E-444F-84B0-CBC1CE8477E7}"/>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1E9749D8-4CE1-4CBD-A282-2BA045C2087E}" type="slidenum">
              <a:rPr lang="en-US" altLang="en-US" sz="1800">
                <a:latin typeface="Tahoma" panose="020B0604030504040204" pitchFamily="34" charset="0"/>
              </a:rPr>
              <a:pPr algn="r" eaLnBrk="1" hangingPunct="1">
                <a:spcBef>
                  <a:spcPct val="0"/>
                </a:spcBef>
              </a:pPr>
              <a:t>1</a:t>
            </a:fld>
            <a:endParaRPr lang="en-US" altLang="en-US" sz="1800">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3A80AA4-E72A-40B2-8F29-A0AE27B893E2}"/>
              </a:ext>
            </a:extLst>
          </p:cNvPr>
          <p:cNvSpPr>
            <a:spLocks noGrp="1" noRot="1" noChangeAspect="1" noChangeArrowheads="1" noTextEdit="1"/>
          </p:cNvSpPr>
          <p:nvPr>
            <p:ph type="sldImg"/>
          </p:nvPr>
        </p:nvSpPr>
        <p:spPr>
          <a:xfrm>
            <a:off x="1150938" y="692150"/>
            <a:ext cx="4556125" cy="3416300"/>
          </a:xfrm>
          <a:ln/>
        </p:spPr>
      </p:sp>
      <p:sp>
        <p:nvSpPr>
          <p:cNvPr id="38915" name="Notes Placeholder 2">
            <a:extLst>
              <a:ext uri="{FF2B5EF4-FFF2-40B4-BE49-F238E27FC236}">
                <a16:creationId xmlns:a16="http://schemas.microsoft.com/office/drawing/2014/main" id="{326F1576-565E-4F50-BD8B-1C5646DC192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Identifying relationship at the top</a:t>
            </a:r>
          </a:p>
          <a:p>
            <a:r>
              <a:rPr lang="en-US" altLang="en-US">
                <a:ea typeface="ＭＳ Ｐゴシック" panose="020B0600070205080204" pitchFamily="34" charset="-128"/>
                <a:cs typeface="Arial" panose="020B0604020202020204" pitchFamily="34" charset="0"/>
              </a:rPr>
              <a:t>Non-identifying relationship at the bottom</a:t>
            </a:r>
          </a:p>
        </p:txBody>
      </p:sp>
      <p:sp>
        <p:nvSpPr>
          <p:cNvPr id="38916" name="Slide Number Placeholder 3">
            <a:extLst>
              <a:ext uri="{FF2B5EF4-FFF2-40B4-BE49-F238E27FC236}">
                <a16:creationId xmlns:a16="http://schemas.microsoft.com/office/drawing/2014/main" id="{40F895E9-9DE3-4E81-B992-3A03A4DC6C0F}"/>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FBBEA403-362D-43BA-9FD7-78F39ADB3C6D}" type="slidenum">
              <a:rPr lang="en-US" altLang="en-US" sz="1800">
                <a:latin typeface="Tahoma" panose="020B0604030504040204" pitchFamily="34" charset="0"/>
              </a:rPr>
              <a:pPr algn="r" eaLnBrk="1" hangingPunct="1">
                <a:spcBef>
                  <a:spcPct val="0"/>
                </a:spcBef>
              </a:pPr>
              <a:t>21</a:t>
            </a:fld>
            <a:endParaRPr lang="en-US" altLang="en-US" sz="1800">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FBB7A68-48EA-4D81-B65A-CD6DDA6DCEBA}"/>
              </a:ext>
            </a:extLst>
          </p:cNvPr>
          <p:cNvSpPr>
            <a:spLocks noGrp="1" noRot="1" noChangeAspect="1" noChangeArrowheads="1" noTextEdit="1"/>
          </p:cNvSpPr>
          <p:nvPr>
            <p:ph type="sldImg"/>
          </p:nvPr>
        </p:nvSpPr>
        <p:spPr>
          <a:xfrm>
            <a:off x="1150938" y="692150"/>
            <a:ext cx="4556125" cy="3416300"/>
          </a:xfrm>
          <a:ln/>
        </p:spPr>
      </p:sp>
      <p:sp>
        <p:nvSpPr>
          <p:cNvPr id="40963" name="Notes Placeholder 2">
            <a:extLst>
              <a:ext uri="{FF2B5EF4-FFF2-40B4-BE49-F238E27FC236}">
                <a16:creationId xmlns:a16="http://schemas.microsoft.com/office/drawing/2014/main" id="{2853B952-8541-4CFF-80A6-1471FD1D494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Identifying relationship at the top</a:t>
            </a:r>
          </a:p>
          <a:p>
            <a:r>
              <a:rPr lang="en-US" altLang="en-US">
                <a:ea typeface="ＭＳ Ｐゴシック" panose="020B0600070205080204" pitchFamily="34" charset="-128"/>
                <a:cs typeface="Arial" panose="020B0604020202020204" pitchFamily="34" charset="0"/>
              </a:rPr>
              <a:t>Non-identifying relationship at the bottom</a:t>
            </a:r>
          </a:p>
        </p:txBody>
      </p:sp>
      <p:sp>
        <p:nvSpPr>
          <p:cNvPr id="40964" name="Slide Number Placeholder 3">
            <a:extLst>
              <a:ext uri="{FF2B5EF4-FFF2-40B4-BE49-F238E27FC236}">
                <a16:creationId xmlns:a16="http://schemas.microsoft.com/office/drawing/2014/main" id="{55768F1C-A50B-4F1F-992E-E4BABDCBC18F}"/>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3B8E9BB2-5CC9-4011-B0E8-21A99B97B4C4}" type="slidenum">
              <a:rPr lang="en-US" altLang="en-US" sz="1800">
                <a:latin typeface="Tahoma" panose="020B0604030504040204" pitchFamily="34" charset="0"/>
              </a:rPr>
              <a:pPr algn="r" eaLnBrk="1" hangingPunct="1">
                <a:spcBef>
                  <a:spcPct val="0"/>
                </a:spcBef>
              </a:pPr>
              <a:t>22</a:t>
            </a:fld>
            <a:endParaRPr lang="en-US" altLang="en-US" sz="1800">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29CF557-E94A-4E16-AB39-37D0C6A4ECBB}"/>
              </a:ext>
            </a:extLst>
          </p:cNvPr>
          <p:cNvSpPr>
            <a:spLocks noGrp="1" noRot="1" noChangeAspect="1" noChangeArrowheads="1" noTextEdit="1"/>
          </p:cNvSpPr>
          <p:nvPr>
            <p:ph type="sldImg"/>
          </p:nvPr>
        </p:nvSpPr>
        <p:spPr>
          <a:xfrm>
            <a:off x="1150938" y="692150"/>
            <a:ext cx="4556125" cy="3416300"/>
          </a:xfrm>
          <a:ln/>
        </p:spPr>
      </p:sp>
      <p:sp>
        <p:nvSpPr>
          <p:cNvPr id="44035" name="Notes Placeholder 2">
            <a:extLst>
              <a:ext uri="{FF2B5EF4-FFF2-40B4-BE49-F238E27FC236}">
                <a16:creationId xmlns:a16="http://schemas.microsoft.com/office/drawing/2014/main" id="{9A2B022F-03A6-4327-9FC4-ED2F89E2EB6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Solid line vs. dotted line</a:t>
            </a:r>
          </a:p>
          <a:p>
            <a:r>
              <a:rPr lang="en-US" altLang="en-US">
                <a:ea typeface="ＭＳ Ｐゴシック" panose="020B0600070205080204" pitchFamily="34" charset="-128"/>
                <a:cs typeface="Arial" panose="020B0604020202020204" pitchFamily="34" charset="0"/>
              </a:rPr>
              <a:t>In weak entity, the PK includes FK to other entities</a:t>
            </a:r>
          </a:p>
          <a:p>
            <a:r>
              <a:rPr lang="en-US" altLang="en-US">
                <a:ea typeface="ＭＳ Ｐゴシック" panose="020B0600070205080204" pitchFamily="34" charset="-128"/>
                <a:cs typeface="Arial" panose="020B0604020202020204" pitchFamily="34" charset="0"/>
              </a:rPr>
              <a:t>In strong entity, the PK and FK are independent</a:t>
            </a:r>
          </a:p>
        </p:txBody>
      </p:sp>
      <p:sp>
        <p:nvSpPr>
          <p:cNvPr id="44036" name="Slide Number Placeholder 3">
            <a:extLst>
              <a:ext uri="{FF2B5EF4-FFF2-40B4-BE49-F238E27FC236}">
                <a16:creationId xmlns:a16="http://schemas.microsoft.com/office/drawing/2014/main" id="{F711D602-0B38-44E0-B63F-56702BEB1A87}"/>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B76EF06A-D53D-468A-AEF5-E981DB49C617}" type="slidenum">
              <a:rPr lang="en-US" altLang="en-US" sz="1800">
                <a:latin typeface="Tahoma" panose="020B0604030504040204" pitchFamily="34" charset="0"/>
              </a:rPr>
              <a:pPr algn="r" eaLnBrk="1" hangingPunct="1">
                <a:spcBef>
                  <a:spcPct val="0"/>
                </a:spcBef>
              </a:pPr>
              <a:t>24</a:t>
            </a:fld>
            <a:endParaRPr lang="en-US" altLang="en-US" sz="1800">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9F0E4D77-B8EE-47A7-95AD-367C13703010}"/>
              </a:ext>
            </a:extLst>
          </p:cNvPr>
          <p:cNvSpPr>
            <a:spLocks noGrp="1" noRot="1" noChangeAspect="1" noChangeArrowheads="1" noTextEdit="1"/>
          </p:cNvSpPr>
          <p:nvPr>
            <p:ph type="sldImg"/>
          </p:nvPr>
        </p:nvSpPr>
        <p:spPr>
          <a:xfrm>
            <a:off x="1150938" y="692150"/>
            <a:ext cx="4556125" cy="3416300"/>
          </a:xfrm>
          <a:ln/>
        </p:spPr>
      </p:sp>
      <p:sp>
        <p:nvSpPr>
          <p:cNvPr id="46083" name="Notes Placeholder 2">
            <a:extLst>
              <a:ext uri="{FF2B5EF4-FFF2-40B4-BE49-F238E27FC236}">
                <a16:creationId xmlns:a16="http://schemas.microsoft.com/office/drawing/2014/main" id="{6C2B156D-47F5-4409-9185-6C91B92CC8A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Identifying relationship at the top</a:t>
            </a:r>
          </a:p>
          <a:p>
            <a:r>
              <a:rPr lang="en-US" altLang="en-US">
                <a:ea typeface="ＭＳ Ｐゴシック" panose="020B0600070205080204" pitchFamily="34" charset="-128"/>
                <a:cs typeface="Arial" panose="020B0604020202020204" pitchFamily="34" charset="0"/>
              </a:rPr>
              <a:t>Non-identifying relationship at the bottom</a:t>
            </a:r>
          </a:p>
          <a:p>
            <a:endParaRPr lang="en-US" altLang="en-US">
              <a:ea typeface="ＭＳ Ｐゴシック" panose="020B0600070205080204" pitchFamily="34" charset="-128"/>
              <a:cs typeface="Arial" panose="020B0604020202020204" pitchFamily="34" charset="0"/>
            </a:endParaRPr>
          </a:p>
          <a:p>
            <a:r>
              <a:rPr lang="en-US" altLang="en-US">
                <a:ea typeface="ＭＳ Ｐゴシック" panose="020B0600070205080204" pitchFamily="34" charset="-128"/>
                <a:cs typeface="Arial" panose="020B0604020202020204" pitchFamily="34" charset="0"/>
              </a:rPr>
              <a:t>The combination of CourseID, SectionNumber, and Semester should be unique. Using surrogate key hide that. </a:t>
            </a:r>
          </a:p>
        </p:txBody>
      </p:sp>
      <p:sp>
        <p:nvSpPr>
          <p:cNvPr id="46084" name="Slide Number Placeholder 3">
            <a:extLst>
              <a:ext uri="{FF2B5EF4-FFF2-40B4-BE49-F238E27FC236}">
                <a16:creationId xmlns:a16="http://schemas.microsoft.com/office/drawing/2014/main" id="{AEEC02D4-2807-4C48-A198-49B75B871B9D}"/>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FC4E21D7-D4D9-4525-8441-F0AF7DC2448A}" type="slidenum">
              <a:rPr lang="en-US" altLang="en-US" sz="1800">
                <a:latin typeface="Tahoma" panose="020B0604030504040204" pitchFamily="34" charset="0"/>
              </a:rPr>
              <a:pPr algn="r" eaLnBrk="1" hangingPunct="1">
                <a:spcBef>
                  <a:spcPct val="0"/>
                </a:spcBef>
              </a:pPr>
              <a:t>25</a:t>
            </a:fld>
            <a:endParaRPr lang="en-US" altLang="en-US" sz="1800">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4C19EC9B-89A8-43A0-8B7B-0508029366F5}"/>
              </a:ext>
            </a:extLst>
          </p:cNvPr>
          <p:cNvSpPr>
            <a:spLocks noGrp="1" noRot="1" noChangeAspect="1" noChangeArrowheads="1" noTextEdit="1"/>
          </p:cNvSpPr>
          <p:nvPr>
            <p:ph type="sldImg"/>
          </p:nvPr>
        </p:nvSpPr>
        <p:spPr>
          <a:xfrm>
            <a:off x="1150938" y="692150"/>
            <a:ext cx="4556125" cy="3416300"/>
          </a:xfrm>
          <a:ln/>
        </p:spPr>
      </p:sp>
      <p:sp>
        <p:nvSpPr>
          <p:cNvPr id="48131" name="Notes Placeholder 2">
            <a:extLst>
              <a:ext uri="{FF2B5EF4-FFF2-40B4-BE49-F238E27FC236}">
                <a16:creationId xmlns:a16="http://schemas.microsoft.com/office/drawing/2014/main" id="{82CBBEB3-06EF-4134-AEC6-7A32CFDB586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http://www.agiledata.org/essays/keys.html</a:t>
            </a:r>
          </a:p>
          <a:p>
            <a:r>
              <a:rPr lang="en-US" altLang="en-US">
                <a:ea typeface="ＭＳ Ｐゴシック" panose="020B0600070205080204" pitchFamily="34" charset="-128"/>
                <a:cs typeface="Arial" panose="020B0604020202020204" pitchFamily="34" charset="0"/>
              </a:rPr>
              <a:t>The fundamental issue is that keys are a significant source of coupling within a relational schema, and as a result they are difficult to change. The implication is that </a:t>
            </a:r>
            <a:r>
              <a:rPr lang="en-US" altLang="en-US" b="1">
                <a:ea typeface="ＭＳ Ｐゴシック" panose="020B0600070205080204" pitchFamily="34" charset="-128"/>
                <a:cs typeface="Arial" panose="020B0604020202020204" pitchFamily="34" charset="0"/>
              </a:rPr>
              <a:t>you generally want to avoid keys with business meaning because business meaning changes</a:t>
            </a:r>
            <a:r>
              <a:rPr lang="en-US" altLang="en-US">
                <a:ea typeface="ＭＳ Ｐゴシック" panose="020B0600070205080204" pitchFamily="34" charset="-128"/>
                <a:cs typeface="Arial" panose="020B0604020202020204" pitchFamily="34" charset="0"/>
              </a:rPr>
              <a:t>. Having said that, I have a tendency to use natural keys for lookup/reference tables, particularly when I suspect that the key values won't change any time soon, as I describe below. Fundamentally, there is no clear answer as to whether or not you should prefer natural keys over surrogate keys, regardless of what the zealots on either side of this religious argument may claim, and that your best strategy is be prepared to apply one strategy or the other whenever it makes sense.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3610C2C-A8BC-4C12-8651-A89A5EEB0299}"/>
              </a:ext>
            </a:extLst>
          </p:cNvPr>
          <p:cNvSpPr>
            <a:spLocks noGrp="1" noRot="1" noChangeAspect="1" noChangeArrowheads="1" noTextEdit="1"/>
          </p:cNvSpPr>
          <p:nvPr>
            <p:ph type="sldImg"/>
          </p:nvPr>
        </p:nvSpPr>
        <p:spPr>
          <a:xfrm>
            <a:off x="1150938" y="692150"/>
            <a:ext cx="4556125" cy="3416300"/>
          </a:xfrm>
          <a:ln/>
        </p:spPr>
      </p:sp>
      <p:sp>
        <p:nvSpPr>
          <p:cNvPr id="50179" name="Notes Placeholder 2">
            <a:extLst>
              <a:ext uri="{FF2B5EF4-FFF2-40B4-BE49-F238E27FC236}">
                <a16:creationId xmlns:a16="http://schemas.microsoft.com/office/drawing/2014/main" id="{8D5B14CF-A53B-4896-B964-5B3E6414C30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Just model accounts and transactions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976840B3-7720-4122-A649-8F8201121228}"/>
              </a:ext>
            </a:extLst>
          </p:cNvPr>
          <p:cNvSpPr>
            <a:spLocks noGrp="1" noRot="1" noChangeAspect="1" noChangeArrowheads="1" noTextEdit="1"/>
          </p:cNvSpPr>
          <p:nvPr>
            <p:ph type="sldImg"/>
          </p:nvPr>
        </p:nvSpPr>
        <p:spPr>
          <a:xfrm>
            <a:off x="1150938" y="692150"/>
            <a:ext cx="4556125" cy="3416300"/>
          </a:xfrm>
          <a:ln/>
        </p:spPr>
      </p:sp>
      <p:sp>
        <p:nvSpPr>
          <p:cNvPr id="61443" name="Notes Placeholder 2">
            <a:extLst>
              <a:ext uri="{FF2B5EF4-FFF2-40B4-BE49-F238E27FC236}">
                <a16:creationId xmlns:a16="http://schemas.microsoft.com/office/drawing/2014/main" id="{D24DAC39-2320-4B7B-81A6-4D7C42A1B2A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FK on the M side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600A1403-8E45-4055-9E84-2E3E4D9881A9}"/>
              </a:ext>
            </a:extLst>
          </p:cNvPr>
          <p:cNvSpPr>
            <a:spLocks noGrp="1" noRot="1" noChangeAspect="1" noChangeArrowheads="1" noTextEdit="1"/>
          </p:cNvSpPr>
          <p:nvPr>
            <p:ph type="sldImg"/>
          </p:nvPr>
        </p:nvSpPr>
        <p:spPr>
          <a:xfrm>
            <a:off x="1150938" y="692150"/>
            <a:ext cx="4556125" cy="3416300"/>
          </a:xfrm>
          <a:ln/>
        </p:spPr>
      </p:sp>
      <p:sp>
        <p:nvSpPr>
          <p:cNvPr id="66563" name="Notes Placeholder 2">
            <a:extLst>
              <a:ext uri="{FF2B5EF4-FFF2-40B4-BE49-F238E27FC236}">
                <a16:creationId xmlns:a16="http://schemas.microsoft.com/office/drawing/2014/main" id="{699ADA64-88B7-455A-918F-BB1D2A60E75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E0DF51BE-340B-4CB1-B1A5-12DA79639167}"/>
              </a:ext>
            </a:extLst>
          </p:cNvPr>
          <p:cNvSpPr>
            <a:spLocks noGrp="1" noRot="1" noChangeAspect="1" noChangeArrowheads="1" noTextEdit="1"/>
          </p:cNvSpPr>
          <p:nvPr>
            <p:ph type="sldImg"/>
          </p:nvPr>
        </p:nvSpPr>
        <p:spPr>
          <a:xfrm>
            <a:off x="1150938" y="692150"/>
            <a:ext cx="4556125" cy="3416300"/>
          </a:xfrm>
          <a:ln/>
        </p:spPr>
      </p:sp>
      <p:sp>
        <p:nvSpPr>
          <p:cNvPr id="68611" name="Notes Placeholder 2">
            <a:extLst>
              <a:ext uri="{FF2B5EF4-FFF2-40B4-BE49-F238E27FC236}">
                <a16:creationId xmlns:a16="http://schemas.microsoft.com/office/drawing/2014/main" id="{8D034C32-19E0-4F49-BA02-FA6674E994D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Use the example to show why one prereq only corresponds to one and only one course that requires the prereq. </a:t>
            </a:r>
          </a:p>
          <a:p>
            <a:endParaRPr lang="en-US" altLang="en-US">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EEE9D796-7BBB-4C0C-B054-8D0135DD116E}"/>
              </a:ext>
            </a:extLst>
          </p:cNvPr>
          <p:cNvSpPr>
            <a:spLocks noGrp="1" noRot="1" noChangeAspect="1" noChangeArrowheads="1" noTextEdit="1"/>
          </p:cNvSpPr>
          <p:nvPr>
            <p:ph type="sldImg"/>
          </p:nvPr>
        </p:nvSpPr>
        <p:spPr>
          <a:xfrm>
            <a:off x="1150938" y="692150"/>
            <a:ext cx="4556125" cy="3416300"/>
          </a:xfrm>
          <a:ln/>
        </p:spPr>
      </p:sp>
      <p:sp>
        <p:nvSpPr>
          <p:cNvPr id="76803" name="Notes Placeholder 2">
            <a:extLst>
              <a:ext uri="{FF2B5EF4-FFF2-40B4-BE49-F238E27FC236}">
                <a16:creationId xmlns:a16="http://schemas.microsoft.com/office/drawing/2014/main" id="{11B46B31-DFDD-4200-B434-9398673621F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ea typeface="ＭＳ Ｐゴシック" panose="020B0600070205080204" pitchFamily="34" charset="-128"/>
                <a:cs typeface="Arial" panose="020B0604020202020204" pitchFamily="34" charset="0"/>
              </a:rPr>
              <a:t>One part contains zero or more parts, and one part is contained in zero or more parts. (associative entity)</a:t>
            </a:r>
          </a:p>
          <a:p>
            <a:endParaRPr lang="en-US" altLang="en-US">
              <a:ea typeface="ＭＳ Ｐゴシック" panose="020B0600070205080204" pitchFamily="34" charset="-128"/>
              <a:cs typeface="Arial" panose="020B0604020202020204" pitchFamily="34" charset="0"/>
            </a:endParaRPr>
          </a:p>
          <a:p>
            <a:r>
              <a:rPr lang="en-US" altLang="en-US">
                <a:ea typeface="ＭＳ Ｐゴシック" panose="020B0600070205080204" pitchFamily="34" charset="-128"/>
                <a:cs typeface="Arial" panose="020B0604020202020204" pitchFamily="34" charset="0"/>
              </a:rPr>
              <a:t>One part contains zero or more parts, and one part is contained in zero or one part. (optional FK ParentPartID)</a:t>
            </a:r>
          </a:p>
          <a:p>
            <a:endParaRPr lang="en-US" altLang="en-US">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7F4F23C-9CFF-4754-9D17-0E4B3CC8C92A}"/>
              </a:ext>
            </a:extLst>
          </p:cNvPr>
          <p:cNvSpPr>
            <a:spLocks noGrp="1" noRot="1" noChangeAspect="1" noChangeArrowheads="1" noTextEdit="1"/>
          </p:cNvSpPr>
          <p:nvPr>
            <p:ph type="sldImg"/>
          </p:nvPr>
        </p:nvSpPr>
        <p:spPr>
          <a:xfrm>
            <a:off x="1150938" y="692150"/>
            <a:ext cx="4556125" cy="3416300"/>
          </a:xfrm>
          <a:ln/>
        </p:spPr>
      </p:sp>
      <p:sp>
        <p:nvSpPr>
          <p:cNvPr id="11267" name="Notes Placeholder 2">
            <a:extLst>
              <a:ext uri="{FF2B5EF4-FFF2-40B4-BE49-F238E27FC236}">
                <a16:creationId xmlns:a16="http://schemas.microsoft.com/office/drawing/2014/main" id="{71F9D585-76D4-45D2-B865-7D65DFCDAC9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127B795B-87AD-4C61-80DC-849E93620C51}"/>
              </a:ext>
            </a:extLst>
          </p:cNvPr>
          <p:cNvSpPr>
            <a:spLocks noGrp="1" noRot="1" noChangeAspect="1" noChangeArrowheads="1" noTextEdit="1"/>
          </p:cNvSpPr>
          <p:nvPr>
            <p:ph type="sldImg"/>
          </p:nvPr>
        </p:nvSpPr>
        <p:spPr>
          <a:xfrm>
            <a:off x="1150938" y="692150"/>
            <a:ext cx="4556125" cy="3416300"/>
          </a:xfrm>
          <a:ln/>
        </p:spPr>
      </p:sp>
      <p:sp>
        <p:nvSpPr>
          <p:cNvPr id="14339" name="Notes Placeholder 2">
            <a:extLst>
              <a:ext uri="{FF2B5EF4-FFF2-40B4-BE49-F238E27FC236}">
                <a16:creationId xmlns:a16="http://schemas.microsoft.com/office/drawing/2014/main" id="{2BC4A0B6-6203-41AD-9A77-7C14383B92F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2C1CE9-0155-444F-ACA8-3F1859638643}"/>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endParaRPr lang="en-US" altLang="en-US" sz="1800">
              <a:latin typeface="Tahoma" panose="020B0604030504040204" pitchFamily="34" charset="0"/>
            </a:endParaRPr>
          </a:p>
        </p:txBody>
      </p:sp>
      <p:sp>
        <p:nvSpPr>
          <p:cNvPr id="16387" name="Rectangle 3">
            <a:extLst>
              <a:ext uri="{FF2B5EF4-FFF2-40B4-BE49-F238E27FC236}">
                <a16:creationId xmlns:a16="http://schemas.microsoft.com/office/drawing/2014/main" id="{5F0B57C1-0B09-48D1-8B75-E015270C910B}"/>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a:spcBef>
                <a:spcPct val="0"/>
              </a:spcBef>
            </a:pPr>
            <a:r>
              <a:rPr lang="en-US" altLang="en-US"/>
              <a:t>8</a:t>
            </a:r>
          </a:p>
        </p:txBody>
      </p:sp>
      <p:sp>
        <p:nvSpPr>
          <p:cNvPr id="16388" name="Rectangle 4">
            <a:extLst>
              <a:ext uri="{FF2B5EF4-FFF2-40B4-BE49-F238E27FC236}">
                <a16:creationId xmlns:a16="http://schemas.microsoft.com/office/drawing/2014/main" id="{47DCCCA8-955F-44C1-BB6D-F73ADFCAF0EC}"/>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endParaRPr lang="en-US" altLang="en-US" sz="1800">
              <a:latin typeface="Tahoma" panose="020B0604030504040204" pitchFamily="34" charset="0"/>
            </a:endParaRPr>
          </a:p>
        </p:txBody>
      </p:sp>
      <p:sp>
        <p:nvSpPr>
          <p:cNvPr id="16389" name="Rectangle 5">
            <a:extLst>
              <a:ext uri="{FF2B5EF4-FFF2-40B4-BE49-F238E27FC236}">
                <a16:creationId xmlns:a16="http://schemas.microsoft.com/office/drawing/2014/main" id="{88E366D5-338F-41A7-9293-A5A6AEDBA7F2}"/>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endParaRPr lang="en-US" altLang="en-US" sz="1800">
              <a:latin typeface="Tahoma" panose="020B0604030504040204" pitchFamily="34" charset="0"/>
            </a:endParaRPr>
          </a:p>
        </p:txBody>
      </p:sp>
      <p:sp>
        <p:nvSpPr>
          <p:cNvPr id="16390" name="Rectangle 6">
            <a:extLst>
              <a:ext uri="{FF2B5EF4-FFF2-40B4-BE49-F238E27FC236}">
                <a16:creationId xmlns:a16="http://schemas.microsoft.com/office/drawing/2014/main" id="{C67E71A1-0AC0-4B5C-BC82-68C22F202078}"/>
              </a:ext>
            </a:extLst>
          </p:cNvPr>
          <p:cNvSpPr>
            <a:spLocks noGrp="1" noRot="1" noChangeAspect="1" noChangeArrowheads="1" noTextEdit="1"/>
          </p:cNvSpPr>
          <p:nvPr>
            <p:ph type="sldImg"/>
          </p:nvPr>
        </p:nvSpPr>
        <p:spPr>
          <a:xfrm>
            <a:off x="1150938" y="692150"/>
            <a:ext cx="4556125" cy="3416300"/>
          </a:xfrm>
          <a:ln cap="flat"/>
        </p:spPr>
      </p:sp>
      <p:sp>
        <p:nvSpPr>
          <p:cNvPr id="16391" name="Rectangle 7">
            <a:extLst>
              <a:ext uri="{FF2B5EF4-FFF2-40B4-BE49-F238E27FC236}">
                <a16:creationId xmlns:a16="http://schemas.microsoft.com/office/drawing/2014/main" id="{08DE2512-014C-481A-9027-D2DC18C6830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D1172CD9-D5F4-43B8-A0EF-007B627CADDC}"/>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296A00EA-810B-42FE-9B9D-EE516539275A}" type="slidenum">
              <a:rPr lang="en-US" altLang="en-US" sz="1800">
                <a:latin typeface="Tahoma" panose="020B0604030504040204" pitchFamily="34" charset="0"/>
              </a:rPr>
              <a:pPr algn="r" eaLnBrk="1" hangingPunct="1">
                <a:spcBef>
                  <a:spcPct val="0"/>
                </a:spcBef>
              </a:pPr>
              <a:t>6</a:t>
            </a:fld>
            <a:endParaRPr lang="en-US" altLang="en-US" sz="1800">
              <a:latin typeface="Tahoma" panose="020B0604030504040204" pitchFamily="34" charset="0"/>
            </a:endParaRPr>
          </a:p>
        </p:txBody>
      </p:sp>
      <p:sp>
        <p:nvSpPr>
          <p:cNvPr id="18435" name="Rectangle 1026">
            <a:extLst>
              <a:ext uri="{FF2B5EF4-FFF2-40B4-BE49-F238E27FC236}">
                <a16:creationId xmlns:a16="http://schemas.microsoft.com/office/drawing/2014/main" id="{235AD04D-DF26-48B6-AECC-8B3C054574E3}"/>
              </a:ext>
            </a:extLst>
          </p:cNvPr>
          <p:cNvSpPr>
            <a:spLocks noGrp="1" noChangeArrowheads="1"/>
          </p:cNvSpPr>
          <p:nvPr>
            <p:ph type="body" idx="1"/>
          </p:nvPr>
        </p:nvSpPr>
        <p:spPr>
          <a:xfrm>
            <a:off x="911225" y="4341813"/>
            <a:ext cx="5033963" cy="41179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lstStyle/>
          <a:p>
            <a:endParaRPr lang="en-US" altLang="en-US">
              <a:ea typeface="ＭＳ Ｐゴシック" panose="020B0600070205080204" pitchFamily="34" charset="-128"/>
              <a:cs typeface="Arial" panose="020B0604020202020204" pitchFamily="34" charset="0"/>
            </a:endParaRPr>
          </a:p>
        </p:txBody>
      </p:sp>
      <p:sp>
        <p:nvSpPr>
          <p:cNvPr id="18436" name="Rectangle 1027">
            <a:extLst>
              <a:ext uri="{FF2B5EF4-FFF2-40B4-BE49-F238E27FC236}">
                <a16:creationId xmlns:a16="http://schemas.microsoft.com/office/drawing/2014/main" id="{D02725FF-4D50-4F3A-A6A9-609DF83AB1C4}"/>
              </a:ext>
            </a:extLst>
          </p:cNvPr>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B6AC6D9-A63F-42F6-8BCD-7819DF46D6C1}"/>
              </a:ext>
            </a:extLst>
          </p:cNvPr>
          <p:cNvSpPr>
            <a:spLocks noGrp="1" noRot="1" noChangeAspect="1" noChangeArrowheads="1" noTextEdit="1"/>
          </p:cNvSpPr>
          <p:nvPr>
            <p:ph type="sldImg"/>
          </p:nvPr>
        </p:nvSpPr>
        <p:spPr>
          <a:xfrm>
            <a:off x="1150938" y="692150"/>
            <a:ext cx="4556125" cy="3416300"/>
          </a:xfrm>
          <a:ln/>
        </p:spPr>
      </p:sp>
      <p:sp>
        <p:nvSpPr>
          <p:cNvPr id="24579" name="Notes Placeholder 2">
            <a:extLst>
              <a:ext uri="{FF2B5EF4-FFF2-40B4-BE49-F238E27FC236}">
                <a16:creationId xmlns:a16="http://schemas.microsoft.com/office/drawing/2014/main" id="{D7653A88-2291-42E9-A944-874E75C3152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cs typeface="Arial" panose="020B0604020202020204" pitchFamily="34" charset="0"/>
            </a:endParaRPr>
          </a:p>
        </p:txBody>
      </p:sp>
      <p:sp>
        <p:nvSpPr>
          <p:cNvPr id="24580" name="Slide Number Placeholder 3">
            <a:extLst>
              <a:ext uri="{FF2B5EF4-FFF2-40B4-BE49-F238E27FC236}">
                <a16:creationId xmlns:a16="http://schemas.microsoft.com/office/drawing/2014/main" id="{93E50176-7949-4E5B-817C-00C87B733177}"/>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61FF9685-69CA-4577-9D10-65D9D505E9A9}" type="slidenum">
              <a:rPr lang="en-US" altLang="en-US" sz="1800">
                <a:latin typeface="Tahoma" panose="020B0604030504040204" pitchFamily="34" charset="0"/>
              </a:rPr>
              <a:pPr algn="r" eaLnBrk="1" hangingPunct="1">
                <a:spcBef>
                  <a:spcPct val="0"/>
                </a:spcBef>
              </a:pPr>
              <a:t>11</a:t>
            </a:fld>
            <a:endParaRPr lang="en-US" altLang="en-US" sz="1800">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61D946E9-C601-40B0-9229-79DAF42A7463}"/>
              </a:ext>
            </a:extLst>
          </p:cNvPr>
          <p:cNvSpPr>
            <a:spLocks noGrp="1" noRot="1" noChangeAspect="1" noChangeArrowheads="1" noTextEdit="1"/>
          </p:cNvSpPr>
          <p:nvPr>
            <p:ph type="sldImg"/>
          </p:nvPr>
        </p:nvSpPr>
        <p:spPr>
          <a:xfrm>
            <a:off x="1150938" y="692150"/>
            <a:ext cx="4556125" cy="3416300"/>
          </a:xfrm>
          <a:ln/>
        </p:spPr>
      </p:sp>
      <p:sp>
        <p:nvSpPr>
          <p:cNvPr id="27651" name="Notes Placeholder 2">
            <a:extLst>
              <a:ext uri="{FF2B5EF4-FFF2-40B4-BE49-F238E27FC236}">
                <a16:creationId xmlns:a16="http://schemas.microsoft.com/office/drawing/2014/main" id="{95B38B67-DB52-40CC-B4D5-2527494AEC2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cs typeface="Arial" panose="020B0604020202020204" pitchFamily="34" charset="0"/>
            </a:endParaRPr>
          </a:p>
        </p:txBody>
      </p:sp>
      <p:sp>
        <p:nvSpPr>
          <p:cNvPr id="27652" name="Slide Number Placeholder 3">
            <a:extLst>
              <a:ext uri="{FF2B5EF4-FFF2-40B4-BE49-F238E27FC236}">
                <a16:creationId xmlns:a16="http://schemas.microsoft.com/office/drawing/2014/main" id="{57941907-B090-41BE-819B-6447459D35F0}"/>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E7649DBE-6380-43DA-A7B0-2A94162931F9}" type="slidenum">
              <a:rPr lang="en-US" altLang="en-US" sz="1800">
                <a:latin typeface="Tahoma" panose="020B0604030504040204" pitchFamily="34" charset="0"/>
              </a:rPr>
              <a:pPr algn="r" eaLnBrk="1" hangingPunct="1">
                <a:spcBef>
                  <a:spcPct val="0"/>
                </a:spcBef>
              </a:pPr>
              <a:t>13</a:t>
            </a:fld>
            <a:endParaRPr lang="en-US" altLang="en-US" sz="1800">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CE21CAD-D650-494B-A77B-D8A196F312E0}"/>
              </a:ext>
            </a:extLst>
          </p:cNvPr>
          <p:cNvSpPr>
            <a:spLocks noGrp="1" noRot="1" noChangeAspect="1" noChangeArrowheads="1" noTextEdit="1"/>
          </p:cNvSpPr>
          <p:nvPr>
            <p:ph type="sldImg"/>
          </p:nvPr>
        </p:nvSpPr>
        <p:spPr>
          <a:xfrm>
            <a:off x="1150938" y="692150"/>
            <a:ext cx="4556125" cy="3416300"/>
          </a:xfrm>
          <a:ln/>
        </p:spPr>
      </p:sp>
      <p:sp>
        <p:nvSpPr>
          <p:cNvPr id="31747" name="Notes Placeholder 2">
            <a:extLst>
              <a:ext uri="{FF2B5EF4-FFF2-40B4-BE49-F238E27FC236}">
                <a16:creationId xmlns:a16="http://schemas.microsoft.com/office/drawing/2014/main" id="{BA29FC3E-633C-44E6-B6F7-168F1A0B919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cs typeface="Arial" panose="020B0604020202020204" pitchFamily="34" charset="0"/>
            </a:endParaRPr>
          </a:p>
        </p:txBody>
      </p:sp>
      <p:sp>
        <p:nvSpPr>
          <p:cNvPr id="31748" name="Slide Number Placeholder 3">
            <a:extLst>
              <a:ext uri="{FF2B5EF4-FFF2-40B4-BE49-F238E27FC236}">
                <a16:creationId xmlns:a16="http://schemas.microsoft.com/office/drawing/2014/main" id="{1C02061C-0C9A-4F17-87D4-85449A25504D}"/>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CF6CF51C-7E2D-4C79-9675-3CF2F8360600}" type="slidenum">
              <a:rPr lang="en-US" altLang="en-US" sz="1800">
                <a:latin typeface="Tahoma" panose="020B0604030504040204" pitchFamily="34" charset="0"/>
              </a:rPr>
              <a:pPr algn="r" eaLnBrk="1" hangingPunct="1">
                <a:spcBef>
                  <a:spcPct val="0"/>
                </a:spcBef>
              </a:pPr>
              <a:t>16</a:t>
            </a:fld>
            <a:endParaRPr lang="en-US" altLang="en-US" sz="1800">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a:extLst>
              <a:ext uri="{FF2B5EF4-FFF2-40B4-BE49-F238E27FC236}">
                <a16:creationId xmlns:a16="http://schemas.microsoft.com/office/drawing/2014/main" id="{F2CDF572-AF2D-49A2-9203-8B2AC140F1E8}"/>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37931725" indent="-37474525">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eaLnBrk="1" hangingPunct="1">
              <a:spcBef>
                <a:spcPct val="0"/>
              </a:spcBef>
            </a:pPr>
            <a:fld id="{5A202BCB-0301-4E40-AE60-8DA296074A55}" type="slidenum">
              <a:rPr lang="en-US" altLang="en-US" sz="1800">
                <a:latin typeface="Tahoma" panose="020B0604030504040204" pitchFamily="34" charset="0"/>
              </a:rPr>
              <a:pPr algn="r" eaLnBrk="1" hangingPunct="1">
                <a:spcBef>
                  <a:spcPct val="0"/>
                </a:spcBef>
              </a:pPr>
              <a:t>20</a:t>
            </a:fld>
            <a:endParaRPr lang="en-US" altLang="en-US" sz="1800">
              <a:latin typeface="Tahoma" panose="020B0604030504040204" pitchFamily="34" charset="0"/>
            </a:endParaRPr>
          </a:p>
        </p:txBody>
      </p:sp>
      <p:sp>
        <p:nvSpPr>
          <p:cNvPr id="36867" name="Rectangle 2">
            <a:extLst>
              <a:ext uri="{FF2B5EF4-FFF2-40B4-BE49-F238E27FC236}">
                <a16:creationId xmlns:a16="http://schemas.microsoft.com/office/drawing/2014/main" id="{D1433E46-34DA-4296-9D51-10F9C3025EA9}"/>
              </a:ext>
            </a:extLst>
          </p:cNvPr>
          <p:cNvSpPr>
            <a:spLocks noGrp="1" noChangeArrowheads="1"/>
          </p:cNvSpPr>
          <p:nvPr>
            <p:ph type="body" idx="1"/>
          </p:nvPr>
        </p:nvSpPr>
        <p:spPr>
          <a:xfrm>
            <a:off x="911225" y="4341813"/>
            <a:ext cx="5033963" cy="41179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lstStyle/>
          <a:p>
            <a:endParaRPr lang="en-US" altLang="en-US">
              <a:ea typeface="ＭＳ Ｐゴシック" panose="020B0600070205080204" pitchFamily="34" charset="-128"/>
              <a:cs typeface="Arial" panose="020B0604020202020204" pitchFamily="34" charset="0"/>
            </a:endParaRPr>
          </a:p>
        </p:txBody>
      </p:sp>
      <p:sp>
        <p:nvSpPr>
          <p:cNvPr id="36868" name="Rectangle 3">
            <a:extLst>
              <a:ext uri="{FF2B5EF4-FFF2-40B4-BE49-F238E27FC236}">
                <a16:creationId xmlns:a16="http://schemas.microsoft.com/office/drawing/2014/main" id="{BE457E82-BF92-415E-BE30-88C95C40BA0F}"/>
              </a:ext>
            </a:extLst>
          </p:cNvPr>
          <p:cNvSpPr>
            <a:spLocks noGrp="1" noRot="1" noChangeAspect="1" noChangeArrowheads="1" noTextEdit="1"/>
          </p:cNvSpPr>
          <p:nvPr>
            <p:ph type="sldImg"/>
          </p:nvPr>
        </p:nvSpPr>
        <p:spPr>
          <a:xfrm>
            <a:off x="1241425" y="687388"/>
            <a:ext cx="4565650" cy="342423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0442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210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524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39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486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772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3313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8363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546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5971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944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670317993"/>
      </p:ext>
    </p:extLst>
  </p:cSld>
  <p:clrMap bg1="lt1" tx1="dk1" bg2="lt2" tx2="dk2" accent1="accent1" accent2="accent2" accent3="accent3" accent4="accent4" accent5="accent5" accent6="accent6" hlink="hlink" folHlink="folHlink"/>
  <p:sldLayoutIdLst>
    <p:sldLayoutId id="2147484431" r:id="rId1"/>
    <p:sldLayoutId id="2147484432" r:id="rId2"/>
    <p:sldLayoutId id="2147484433" r:id="rId3"/>
    <p:sldLayoutId id="2147484434" r:id="rId4"/>
    <p:sldLayoutId id="2147484435" r:id="rId5"/>
    <p:sldLayoutId id="2147484436" r:id="rId6"/>
    <p:sldLayoutId id="2147484437" r:id="rId7"/>
    <p:sldLayoutId id="2147484438" r:id="rId8"/>
    <p:sldLayoutId id="2147484439" r:id="rId9"/>
    <p:sldLayoutId id="2147484440" r:id="rId10"/>
    <p:sldLayoutId id="21474844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Rectangle 19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194" name="Title 1">
            <a:extLst>
              <a:ext uri="{FF2B5EF4-FFF2-40B4-BE49-F238E27FC236}">
                <a16:creationId xmlns:a16="http://schemas.microsoft.com/office/drawing/2014/main" id="{C66F607D-2523-4DC3-9588-549ECFAE755E}"/>
              </a:ext>
            </a:extLst>
          </p:cNvPr>
          <p:cNvSpPr>
            <a:spLocks noGrp="1"/>
          </p:cNvSpPr>
          <p:nvPr>
            <p:ph type="ctrTitle"/>
          </p:nvPr>
        </p:nvSpPr>
        <p:spPr bwMode="auto">
          <a:xfrm>
            <a:off x="718879" y="800392"/>
            <a:ext cx="7698523" cy="12121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r>
              <a:rPr lang="en-US" altLang="en-US" sz="3500" kern="1200" dirty="0">
                <a:solidFill>
                  <a:srgbClr val="FFFFFF"/>
                </a:solidFill>
                <a:latin typeface="+mj-lt"/>
                <a:ea typeface="+mj-ea"/>
                <a:cs typeface="+mj-cs"/>
              </a:rPr>
              <a:t>IST659 Data Admin Concepts and Database Management</a:t>
            </a:r>
            <a:endParaRPr lang="en-US" dirty="0">
              <a:ea typeface="+mj-ea"/>
              <a:cs typeface="+mj-cs"/>
            </a:endParaRPr>
          </a:p>
        </p:txBody>
      </p:sp>
      <p:sp>
        <p:nvSpPr>
          <p:cNvPr id="8195" name="Subtitle 2">
            <a:extLst>
              <a:ext uri="{FF2B5EF4-FFF2-40B4-BE49-F238E27FC236}">
                <a16:creationId xmlns:a16="http://schemas.microsoft.com/office/drawing/2014/main" id="{61068688-8AB6-43A2-B1A5-933FC6DCB1BF}"/>
              </a:ext>
            </a:extLst>
          </p:cNvPr>
          <p:cNvSpPr>
            <a:spLocks noGrp="1"/>
          </p:cNvSpPr>
          <p:nvPr>
            <p:ph type="subTitle" idx="1"/>
          </p:nvPr>
        </p:nvSpPr>
        <p:spPr bwMode="auto">
          <a:xfrm>
            <a:off x="1025718" y="2490436"/>
            <a:ext cx="7281746" cy="356717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r>
              <a:rPr lang="en-US" altLang="en-US" sz="2800" b="1" dirty="0">
                <a:latin typeface="Times New Roman"/>
                <a:cs typeface="Times New Roman"/>
              </a:rPr>
              <a:t>Week 3</a:t>
            </a:r>
            <a:endParaRPr lang="en-US" altLang="en-US" sz="2800" b="1" dirty="0">
              <a:latin typeface="Times New Roman"/>
              <a:cs typeface="Calibri" panose="020F0502020204030204"/>
            </a:endParaRPr>
          </a:p>
          <a:p>
            <a:r>
              <a:rPr lang="en-US" altLang="en-US" sz="2800" b="1" dirty="0">
                <a:latin typeface="Times New Roman"/>
                <a:cs typeface="Times New Roman"/>
              </a:rPr>
              <a:t> Hernando Hoyos</a:t>
            </a:r>
          </a:p>
          <a:p>
            <a:endParaRPr lang="en-US" altLang="en-US" sz="2800" b="1" dirty="0">
              <a:latin typeface="Times New Roman"/>
              <a:cs typeface="Times New Roman"/>
            </a:endParaRPr>
          </a:p>
          <a:p>
            <a:br>
              <a:rPr lang="en-US" altLang="en-US" sz="2800" b="1" dirty="0">
                <a:latin typeface="Times New Roman"/>
              </a:rPr>
            </a:br>
            <a:endParaRPr lang="en-US" altLang="en-US" sz="2800" b="1">
              <a:latin typeface="Times New Roman"/>
              <a:cs typeface="Calibri" panose="020F0502020204030204"/>
            </a:endParaRPr>
          </a:p>
        </p:txBody>
      </p:sp>
      <p:sp>
        <p:nvSpPr>
          <p:cNvPr id="8196" name="Slide Number Placeholder 4">
            <a:extLst>
              <a:ext uri="{FF2B5EF4-FFF2-40B4-BE49-F238E27FC236}">
                <a16:creationId xmlns:a16="http://schemas.microsoft.com/office/drawing/2014/main" id="{8E498B57-81EA-4BFC-8E26-5FCD4549AD73}"/>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C68195A0-F4F2-482C-8C44-17F4B9D7F426}" type="slidenum">
              <a:rPr lang="en-US" altLang="en-US" sz="900">
                <a:solidFill>
                  <a:schemeClr val="tx1">
                    <a:tint val="75000"/>
                  </a:schemeClr>
                </a:solidFill>
                <a:latin typeface="+mn-lt"/>
                <a:ea typeface="+mn-ea"/>
              </a:rPr>
              <a:pPr eaLnBrk="1" hangingPunct="1">
                <a:spcAft>
                  <a:spcPts val="600"/>
                </a:spcAft>
              </a:pPr>
              <a:t>1</a:t>
            </a:fld>
            <a:endParaRPr lang="en-US" altLang="en-US" sz="900">
              <a:solidFill>
                <a:schemeClr val="tx1">
                  <a:tint val="75000"/>
                </a:schemeClr>
              </a:solidFill>
              <a:latin typeface="+mn-lt"/>
              <a:ea typeface="+mn-ea"/>
            </a:endParaRPr>
          </a:p>
        </p:txBody>
      </p:sp>
      <p:sp>
        <p:nvSpPr>
          <p:cNvPr id="2" name="Rectangle 1">
            <a:extLst>
              <a:ext uri="{FF2B5EF4-FFF2-40B4-BE49-F238E27FC236}">
                <a16:creationId xmlns:a16="http://schemas.microsoft.com/office/drawing/2014/main" id="{72C21EC5-2A29-4E0B-A11A-23B022A34E1F}"/>
              </a:ext>
            </a:extLst>
          </p:cNvPr>
          <p:cNvSpPr/>
          <p:nvPr/>
        </p:nvSpPr>
        <p:spPr>
          <a:xfrm>
            <a:off x="2950235" y="4898366"/>
            <a:ext cx="3479319" cy="9201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AF8656-CFB7-4BC1-A32D-7BDF82A3A0BA}"/>
              </a:ext>
            </a:extLst>
          </p:cNvPr>
          <p:cNvSpPr txBox="1"/>
          <p:nvPr/>
        </p:nvSpPr>
        <p:spPr>
          <a:xfrm>
            <a:off x="3328897" y="5082936"/>
            <a:ext cx="327516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ＭＳ Ｐゴシック"/>
                <a:cs typeface="Times New Roman"/>
              </a:rPr>
              <a:t>Modeling Data II</a:t>
            </a:r>
            <a:br>
              <a:rPr lang="en-US" sz="2800" b="1" dirty="0">
                <a:latin typeface="Times New Roman"/>
                <a:ea typeface="ＭＳ Ｐゴシック"/>
                <a:cs typeface="Times New Roman"/>
              </a:rPr>
            </a:br>
            <a:endParaRPr lang="en-US" sz="2800" b="1">
              <a:latin typeface="Times New Roman"/>
              <a:ea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531" name="TextBox 4">
            <a:extLst>
              <a:ext uri="{FF2B5EF4-FFF2-40B4-BE49-F238E27FC236}">
                <a16:creationId xmlns:a16="http://schemas.microsoft.com/office/drawing/2014/main" id="{0DA858C1-9563-4F60-90EF-82EE9019E994}"/>
              </a:ext>
            </a:extLst>
          </p:cNvPr>
          <p:cNvSpPr txBox="1">
            <a:spLocks noChangeArrowheads="1"/>
          </p:cNvSpPr>
          <p:nvPr/>
        </p:nvSpPr>
        <p:spPr bwMode="auto">
          <a:xfrm>
            <a:off x="1403247" y="1607809"/>
            <a:ext cx="6927020" cy="28766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Aft>
                <a:spcPts val="600"/>
              </a:spcAft>
            </a:pPr>
            <a:r>
              <a:rPr lang="en-US" altLang="en-US" sz="3600" kern="1200">
                <a:solidFill>
                  <a:srgbClr val="FFFFFF"/>
                </a:solidFill>
                <a:latin typeface="+mj-lt"/>
                <a:ea typeface="+mj-ea"/>
                <a:cs typeface="+mj-cs"/>
              </a:rPr>
              <a:t> </a:t>
            </a:r>
          </a:p>
          <a:p>
            <a:pPr eaLnBrk="1" hangingPunct="1">
              <a:lnSpc>
                <a:spcPct val="90000"/>
              </a:lnSpc>
              <a:spcAft>
                <a:spcPts val="600"/>
              </a:spcAft>
            </a:pPr>
            <a:r>
              <a:rPr lang="en-US" altLang="en-US" sz="3600" kern="1200">
                <a:solidFill>
                  <a:srgbClr val="FFFFFF"/>
                </a:solidFill>
                <a:latin typeface="+mj-lt"/>
                <a:ea typeface="+mj-ea"/>
                <a:cs typeface="+mj-cs"/>
              </a:rPr>
              <a:t>Conceptual Model</a:t>
            </a:r>
          </a:p>
          <a:p>
            <a:pPr eaLnBrk="1" hangingPunct="1">
              <a:lnSpc>
                <a:spcPct val="90000"/>
              </a:lnSpc>
              <a:spcAft>
                <a:spcPts val="600"/>
              </a:spcAft>
            </a:pPr>
            <a:r>
              <a:rPr lang="en-US" altLang="en-US" sz="3600" kern="1200">
                <a:solidFill>
                  <a:srgbClr val="FFFFFF"/>
                </a:solidFill>
                <a:latin typeface="+mj-lt"/>
                <a:ea typeface="+mj-ea"/>
                <a:cs typeface="+mj-cs"/>
              </a:rPr>
              <a:t>(E-R Model)</a:t>
            </a:r>
          </a:p>
          <a:p>
            <a:pPr eaLnBrk="1" hangingPunct="1">
              <a:lnSpc>
                <a:spcPct val="90000"/>
              </a:lnSpc>
              <a:spcAft>
                <a:spcPts val="600"/>
              </a:spcAft>
            </a:pPr>
            <a:r>
              <a:rPr lang="en-US" altLang="en-US" sz="3600" kern="1200">
                <a:solidFill>
                  <a:srgbClr val="FFFFFF"/>
                </a:solidFill>
                <a:latin typeface="+mj-lt"/>
                <a:ea typeface="+mj-ea"/>
                <a:cs typeface="+mj-cs"/>
              </a:rPr>
              <a:t> </a:t>
            </a:r>
            <a:r>
              <a:rPr lang="en-US" altLang="en-US" sz="3600" kern="1200">
                <a:solidFill>
                  <a:srgbClr val="FFFFFF"/>
                </a:solidFill>
                <a:latin typeface="+mj-lt"/>
                <a:ea typeface="+mj-ea"/>
                <a:cs typeface="+mj-cs"/>
                <a:sym typeface="Wingdings" panose="05000000000000000000" pitchFamily="2" charset="2"/>
              </a:rPr>
              <a:t> </a:t>
            </a:r>
          </a:p>
          <a:p>
            <a:pPr eaLnBrk="1" hangingPunct="1">
              <a:lnSpc>
                <a:spcPct val="90000"/>
              </a:lnSpc>
              <a:spcAft>
                <a:spcPts val="600"/>
              </a:spcAft>
            </a:pPr>
            <a:r>
              <a:rPr lang="en-US" altLang="en-US" sz="3600" kern="1200">
                <a:solidFill>
                  <a:srgbClr val="FFFFFF"/>
                </a:solidFill>
                <a:latin typeface="+mj-lt"/>
                <a:ea typeface="+mj-ea"/>
                <a:cs typeface="+mj-cs"/>
                <a:sym typeface="Wingdings" panose="05000000000000000000" pitchFamily="2" charset="2"/>
              </a:rPr>
              <a:t>Relational Database</a:t>
            </a:r>
            <a:endParaRPr lang="en-US" altLang="en-US" sz="3600" kern="1200">
              <a:solidFill>
                <a:srgbClr val="FFFFFF"/>
              </a:solidFill>
              <a:latin typeface="+mj-lt"/>
              <a:ea typeface="+mj-ea"/>
              <a:cs typeface="+mj-cs"/>
            </a:endParaRPr>
          </a:p>
        </p:txBody>
      </p:sp>
      <p:sp>
        <p:nvSpPr>
          <p:cNvPr id="22530" name="Slide Number Placeholder 3">
            <a:extLst>
              <a:ext uri="{FF2B5EF4-FFF2-40B4-BE49-F238E27FC236}">
                <a16:creationId xmlns:a16="http://schemas.microsoft.com/office/drawing/2014/main" id="{3349628F-EBBD-464C-A945-FAF16225AD6C}"/>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2A02559E-6DA9-48B7-B55D-64D62F832786}" type="slidenum">
              <a:rPr lang="en-US" altLang="en-US" sz="900">
                <a:solidFill>
                  <a:schemeClr val="tx1">
                    <a:tint val="75000"/>
                  </a:schemeClr>
                </a:solidFill>
                <a:latin typeface="+mn-lt"/>
                <a:ea typeface="+mn-ea"/>
              </a:rPr>
              <a:pPr eaLnBrk="1" hangingPunct="1">
                <a:spcAft>
                  <a:spcPts val="600"/>
                </a:spcAft>
              </a:pPr>
              <a:t>10</a:t>
            </a:fld>
            <a:endParaRPr lang="en-US" altLang="en-US" sz="900">
              <a:solidFill>
                <a:schemeClr val="tx1">
                  <a:tint val="75000"/>
                </a:schemeClr>
              </a:solidFill>
              <a:latin typeface="+mn-lt"/>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8E7E66B-D902-42E5-9E18-33434D1F9456}"/>
              </a:ext>
            </a:extLst>
          </p:cNvPr>
          <p:cNvSpPr>
            <a:spLocks noGrp="1"/>
          </p:cNvSpPr>
          <p:nvPr>
            <p:ph type="title"/>
          </p:nvPr>
        </p:nvSpPr>
        <p:spPr bwMode="auto">
          <a:xfrm>
            <a:off x="-1198" y="-209"/>
            <a:ext cx="9149750" cy="1329905"/>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dirty="0">
                <a:solidFill>
                  <a:schemeClr val="bg1"/>
                </a:solidFill>
                <a:latin typeface="Calibri Light"/>
                <a:ea typeface="ＭＳ Ｐゴシック"/>
                <a:cs typeface="Times New Roman"/>
              </a:rPr>
              <a:t>Converting an Entity (with attributes) to a Table (with columns)</a:t>
            </a:r>
            <a:endParaRPr lang="en-US" dirty="0">
              <a:solidFill>
                <a:schemeClr val="bg1"/>
              </a:solidFill>
              <a:latin typeface="Calibri Light"/>
            </a:endParaRPr>
          </a:p>
        </p:txBody>
      </p:sp>
      <p:sp>
        <p:nvSpPr>
          <p:cNvPr id="23555" name="Content Placeholder 2">
            <a:extLst>
              <a:ext uri="{FF2B5EF4-FFF2-40B4-BE49-F238E27FC236}">
                <a16:creationId xmlns:a16="http://schemas.microsoft.com/office/drawing/2014/main" id="{90A39A95-259A-4651-8452-6A6E5ABE43D7}"/>
              </a:ext>
            </a:extLst>
          </p:cNvPr>
          <p:cNvSpPr>
            <a:spLocks noGrp="1"/>
          </p:cNvSpPr>
          <p:nvPr>
            <p:ph idx="1"/>
          </p:nvPr>
        </p:nvSpPr>
        <p:spPr bwMode="auto">
          <a:xfrm>
            <a:off x="227402" y="1719532"/>
            <a:ext cx="8467545" cy="18750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800100" lvl="1" indent="-342900">
              <a:lnSpc>
                <a:spcPct val="80000"/>
              </a:lnSpc>
            </a:pPr>
            <a:r>
              <a:rPr lang="en-US" altLang="en-US" dirty="0">
                <a:latin typeface="Times New Roman"/>
                <a:ea typeface="ＭＳ Ｐゴシック"/>
                <a:cs typeface="Times New Roman"/>
              </a:rPr>
              <a:t>How do we map ER model to relational data models?</a:t>
            </a:r>
            <a:endParaRPr lang="en-US" altLang="en-US" dirty="0">
              <a:latin typeface="Times New Roman"/>
              <a:ea typeface="ＭＳ Ｐゴシック" panose="020B0600070205080204" pitchFamily="34" charset="-128"/>
              <a:cs typeface="Times New Roman"/>
            </a:endParaRPr>
          </a:p>
          <a:p>
            <a:pPr marL="800100" lvl="1" indent="-342900">
              <a:lnSpc>
                <a:spcPct val="80000"/>
              </a:lnSpc>
              <a:buFont typeface="Courier New" panose="020B0604020202020204" pitchFamily="34" charset="0"/>
              <a:buChar char="o"/>
            </a:pPr>
            <a:r>
              <a:rPr lang="en-US" altLang="en-US" dirty="0">
                <a:latin typeface="Times New Roman"/>
                <a:ea typeface="ＭＳ Ｐゴシック"/>
                <a:cs typeface="Times New Roman"/>
              </a:rPr>
              <a:t>Entity -&gt; Table</a:t>
            </a:r>
            <a:endParaRPr lang="en-US" altLang="en-US" dirty="0">
              <a:latin typeface="Times New Roman"/>
              <a:ea typeface="ＭＳ Ｐゴシック" panose="020B0600070205080204" pitchFamily="34" charset="-128"/>
              <a:cs typeface="Times New Roman"/>
            </a:endParaRPr>
          </a:p>
          <a:p>
            <a:pPr marL="800100" lvl="1" indent="-342900" eaLnBrk="1" hangingPunct="1">
              <a:lnSpc>
                <a:spcPct val="80000"/>
              </a:lnSpc>
              <a:buFont typeface="Courier New" panose="020B0604020202020204" pitchFamily="34" charset="0"/>
              <a:buChar char="o"/>
            </a:pPr>
            <a:r>
              <a:rPr lang="en-US" altLang="en-US" dirty="0">
                <a:latin typeface="Times New Roman"/>
                <a:ea typeface="ＭＳ Ｐゴシック"/>
                <a:cs typeface="Times New Roman"/>
              </a:rPr>
              <a:t>Entity Instance -&gt; Row</a:t>
            </a:r>
          </a:p>
          <a:p>
            <a:pPr marL="800100" lvl="1" indent="-342900" eaLnBrk="1" hangingPunct="1">
              <a:lnSpc>
                <a:spcPct val="80000"/>
              </a:lnSpc>
              <a:buFont typeface="Courier New" panose="020B0604020202020204" pitchFamily="34" charset="0"/>
              <a:buChar char="o"/>
            </a:pPr>
            <a:r>
              <a:rPr lang="en-US" altLang="en-US" dirty="0">
                <a:latin typeface="Times New Roman"/>
                <a:ea typeface="ＭＳ Ｐゴシック"/>
                <a:cs typeface="Times New Roman"/>
              </a:rPr>
              <a:t>Attribute -&gt; Column</a:t>
            </a: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a:p>
            <a:pPr marL="457200" lvl="1" indent="0" eaLnBrk="1" hangingPunct="1">
              <a:lnSpc>
                <a:spcPct val="80000"/>
              </a:lnSpc>
            </a:pPr>
            <a:endParaRPr lang="en-US" altLang="en-US" sz="2000" dirty="0">
              <a:ea typeface="ＭＳ Ｐゴシック" panose="020B0600070205080204" pitchFamily="34" charset="-128"/>
              <a:cs typeface="Calibri"/>
            </a:endParaRPr>
          </a:p>
        </p:txBody>
      </p:sp>
      <p:sp>
        <p:nvSpPr>
          <p:cNvPr id="23556" name="Slide Number Placeholder 3">
            <a:extLst>
              <a:ext uri="{FF2B5EF4-FFF2-40B4-BE49-F238E27FC236}">
                <a16:creationId xmlns:a16="http://schemas.microsoft.com/office/drawing/2014/main" id="{68F36032-7CE8-4645-98CB-130ED7B2BDFF}"/>
              </a:ext>
            </a:extLst>
          </p:cNvPr>
          <p:cNvSpPr>
            <a:spLocks noGrp="1"/>
          </p:cNvSpPr>
          <p:nvPr>
            <p:ph type="sldNum" sz="quarter" idx="12"/>
          </p:nvPr>
        </p:nvSpPr>
        <p:spPr bwMode="auto">
          <a:xfrm>
            <a:off x="8686800"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fld id="{D6831608-4978-41A6-9327-22155F546D09}" type="slidenum">
              <a:rPr lang="en-US" altLang="en-US"/>
              <a:pPr algn="r" eaLnBrk="1" hangingPunct="1"/>
              <a:t>11</a:t>
            </a:fld>
            <a:endParaRPr lang="en-US" altLang="en-US"/>
          </a:p>
        </p:txBody>
      </p:sp>
      <p:pic>
        <p:nvPicPr>
          <p:cNvPr id="6" name="Picture 5">
            <a:extLst>
              <a:ext uri="{FF2B5EF4-FFF2-40B4-BE49-F238E27FC236}">
                <a16:creationId xmlns:a16="http://schemas.microsoft.com/office/drawing/2014/main" id="{21FC2D81-D5A3-4558-89BB-3325E8DE3D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9200" y="3957847"/>
            <a:ext cx="6654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11ADAD3-1895-4178-9DC5-EECAF8DC4C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700" y="3983247"/>
            <a:ext cx="1295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a:extLst>
              <a:ext uri="{FF2B5EF4-FFF2-40B4-BE49-F238E27FC236}">
                <a16:creationId xmlns:a16="http://schemas.microsoft.com/office/drawing/2014/main" id="{9FE88059-A77D-421C-9BDB-137FCCC77370}"/>
              </a:ext>
            </a:extLst>
          </p:cNvPr>
          <p:cNvSpPr>
            <a:spLocks noChangeArrowheads="1"/>
          </p:cNvSpPr>
          <p:nvPr/>
        </p:nvSpPr>
        <p:spPr bwMode="auto">
          <a:xfrm>
            <a:off x="1816100" y="4630947"/>
            <a:ext cx="647700" cy="304800"/>
          </a:xfrm>
          <a:prstGeom prst="rightArrow">
            <a:avLst>
              <a:gd name="adj1" fmla="val 50000"/>
              <a:gd name="adj2" fmla="val 49997"/>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ＭＳ Ｐゴシック" pitchFamily="-110" charset="-128"/>
              <a:cs typeface="ＭＳ Ｐゴシック" pitchFamily="-110" charset="-128"/>
            </a:endParaRPr>
          </a:p>
        </p:txBody>
      </p:sp>
      <p:sp>
        <p:nvSpPr>
          <p:cNvPr id="10" name="TextBox 9">
            <a:extLst>
              <a:ext uri="{FF2B5EF4-FFF2-40B4-BE49-F238E27FC236}">
                <a16:creationId xmlns:a16="http://schemas.microsoft.com/office/drawing/2014/main" id="{C4EC955E-5CED-4226-9C4D-738E12E39C3E}"/>
              </a:ext>
            </a:extLst>
          </p:cNvPr>
          <p:cNvSpPr txBox="1">
            <a:spLocks noChangeArrowheads="1"/>
          </p:cNvSpPr>
          <p:nvPr/>
        </p:nvSpPr>
        <p:spPr bwMode="auto">
          <a:xfrm>
            <a:off x="172528" y="5538638"/>
            <a:ext cx="177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a:latin typeface="Times New Roman"/>
                <a:ea typeface="ＭＳ Ｐゴシック"/>
                <a:cs typeface="Times New Roman"/>
              </a:rPr>
              <a:t>Visio Diagram  </a:t>
            </a:r>
            <a:endParaRPr lang="en-US" altLang="en-US">
              <a:latin typeface="Times New Roman"/>
              <a:cs typeface="Times New Roman"/>
            </a:endParaRPr>
          </a:p>
        </p:txBody>
      </p:sp>
      <p:sp>
        <p:nvSpPr>
          <p:cNvPr id="11" name="TextBox 10">
            <a:extLst>
              <a:ext uri="{FF2B5EF4-FFF2-40B4-BE49-F238E27FC236}">
                <a16:creationId xmlns:a16="http://schemas.microsoft.com/office/drawing/2014/main" id="{4B701E28-374F-47E6-AF4A-D1F915635D9B}"/>
              </a:ext>
            </a:extLst>
          </p:cNvPr>
          <p:cNvSpPr txBox="1">
            <a:spLocks noChangeArrowheads="1"/>
          </p:cNvSpPr>
          <p:nvPr/>
        </p:nvSpPr>
        <p:spPr bwMode="auto">
          <a:xfrm>
            <a:off x="4826000" y="5532647"/>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a:latin typeface="Times New Roman"/>
                <a:ea typeface="ＭＳ Ｐゴシック"/>
                <a:cs typeface="Times New Roman"/>
              </a:rPr>
              <a:t>Access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606FEB9-0612-4C49-8F8F-02DC47C0DA4A}"/>
              </a:ext>
            </a:extLst>
          </p:cNvPr>
          <p:cNvSpPr>
            <a:spLocks noGrp="1"/>
          </p:cNvSpPr>
          <p:nvPr>
            <p:ph type="title"/>
          </p:nvPr>
        </p:nvSpPr>
        <p:spPr bwMode="auto">
          <a:xfrm>
            <a:off x="-3953" y="5692"/>
            <a:ext cx="9151906" cy="1296809"/>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4000" dirty="0">
                <a:solidFill>
                  <a:schemeClr val="bg1"/>
                </a:solidFill>
                <a:latin typeface="Calibri Light"/>
                <a:ea typeface="ＭＳ Ｐゴシック"/>
                <a:cs typeface="Times New Roman"/>
              </a:rPr>
              <a:t>Mapping Relationships into Relational Tables</a:t>
            </a:r>
            <a:endParaRPr lang="en-US" dirty="0">
              <a:solidFill>
                <a:schemeClr val="bg1"/>
              </a:solidFill>
              <a:latin typeface="Calibri Light"/>
            </a:endParaRPr>
          </a:p>
        </p:txBody>
      </p:sp>
      <p:sp>
        <p:nvSpPr>
          <p:cNvPr id="25603" name="TextBox 3">
            <a:extLst>
              <a:ext uri="{FF2B5EF4-FFF2-40B4-BE49-F238E27FC236}">
                <a16:creationId xmlns:a16="http://schemas.microsoft.com/office/drawing/2014/main" id="{3199B5B8-2C19-4110-8143-2AA2F2E7BDAF}"/>
              </a:ext>
            </a:extLst>
          </p:cNvPr>
          <p:cNvSpPr txBox="1">
            <a:spLocks noChangeArrowheads="1"/>
          </p:cNvSpPr>
          <p:nvPr/>
        </p:nvSpPr>
        <p:spPr bwMode="auto">
          <a:xfrm>
            <a:off x="1511300" y="19558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25604" name="TextBox 4">
            <a:extLst>
              <a:ext uri="{FF2B5EF4-FFF2-40B4-BE49-F238E27FC236}">
                <a16:creationId xmlns:a16="http://schemas.microsoft.com/office/drawing/2014/main" id="{3A5E6559-C0C4-4347-9412-3BA9C8C6F113}"/>
              </a:ext>
            </a:extLst>
          </p:cNvPr>
          <p:cNvSpPr txBox="1">
            <a:spLocks noChangeArrowheads="1"/>
          </p:cNvSpPr>
          <p:nvPr/>
        </p:nvSpPr>
        <p:spPr bwMode="auto">
          <a:xfrm>
            <a:off x="6007100" y="1990725"/>
            <a:ext cx="1752600" cy="585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Office</a:t>
            </a:r>
          </a:p>
        </p:txBody>
      </p:sp>
      <p:cxnSp>
        <p:nvCxnSpPr>
          <p:cNvPr id="6" name="Straight Connector 5">
            <a:extLst>
              <a:ext uri="{FF2B5EF4-FFF2-40B4-BE49-F238E27FC236}">
                <a16:creationId xmlns:a16="http://schemas.microsoft.com/office/drawing/2014/main" id="{A76E4709-7197-45F3-BA3A-C0C2E41818E3}"/>
              </a:ext>
            </a:extLst>
          </p:cNvPr>
          <p:cNvCxnSpPr>
            <a:stCxn id="25603" idx="3"/>
            <a:endCxn id="25604" idx="1"/>
          </p:cNvCxnSpPr>
          <p:nvPr/>
        </p:nvCxnSpPr>
        <p:spPr>
          <a:xfrm>
            <a:off x="3568700" y="2247900"/>
            <a:ext cx="2438400" cy="34925"/>
          </a:xfrm>
          <a:prstGeom prst="line">
            <a:avLst/>
          </a:prstGeom>
        </p:spPr>
        <p:style>
          <a:lnRef idx="1">
            <a:schemeClr val="accent1"/>
          </a:lnRef>
          <a:fillRef idx="0">
            <a:schemeClr val="accent1"/>
          </a:fillRef>
          <a:effectRef idx="0">
            <a:schemeClr val="accent1"/>
          </a:effectRef>
          <a:fontRef idx="minor">
            <a:schemeClr val="tx1"/>
          </a:fontRef>
        </p:style>
      </p:cxnSp>
      <p:sp>
        <p:nvSpPr>
          <p:cNvPr id="25606" name="TextBox 6">
            <a:extLst>
              <a:ext uri="{FF2B5EF4-FFF2-40B4-BE49-F238E27FC236}">
                <a16:creationId xmlns:a16="http://schemas.microsoft.com/office/drawing/2014/main" id="{91CD0AB9-0069-4943-A963-51E39F90FE64}"/>
              </a:ext>
            </a:extLst>
          </p:cNvPr>
          <p:cNvSpPr txBox="1">
            <a:spLocks noChangeArrowheads="1"/>
          </p:cNvSpPr>
          <p:nvPr/>
        </p:nvSpPr>
        <p:spPr bwMode="auto">
          <a:xfrm>
            <a:off x="3568700" y="1727200"/>
            <a:ext cx="2514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is assigned to</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1:1</a:t>
            </a:r>
          </a:p>
        </p:txBody>
      </p:sp>
      <p:sp>
        <p:nvSpPr>
          <p:cNvPr id="25607" name="TextBox 7">
            <a:extLst>
              <a:ext uri="{FF2B5EF4-FFF2-40B4-BE49-F238E27FC236}">
                <a16:creationId xmlns:a16="http://schemas.microsoft.com/office/drawing/2014/main" id="{CA7FC779-452D-48D6-AD58-6563BB8708E5}"/>
              </a:ext>
            </a:extLst>
          </p:cNvPr>
          <p:cNvSpPr txBox="1">
            <a:spLocks noChangeArrowheads="1"/>
          </p:cNvSpPr>
          <p:nvPr/>
        </p:nvSpPr>
        <p:spPr bwMode="auto">
          <a:xfrm>
            <a:off x="1511300" y="3316288"/>
            <a:ext cx="205740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a:t>
            </a:r>
          </a:p>
        </p:txBody>
      </p:sp>
      <p:sp>
        <p:nvSpPr>
          <p:cNvPr id="25608" name="TextBox 8">
            <a:extLst>
              <a:ext uri="{FF2B5EF4-FFF2-40B4-BE49-F238E27FC236}">
                <a16:creationId xmlns:a16="http://schemas.microsoft.com/office/drawing/2014/main" id="{6DF02861-EB18-4AAB-9A97-03C24DC48835}"/>
              </a:ext>
            </a:extLst>
          </p:cNvPr>
          <p:cNvSpPr txBox="1">
            <a:spLocks noChangeArrowheads="1"/>
          </p:cNvSpPr>
          <p:nvPr/>
        </p:nvSpPr>
        <p:spPr bwMode="auto">
          <a:xfrm>
            <a:off x="6007100" y="3352800"/>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Orderline</a:t>
            </a:r>
          </a:p>
        </p:txBody>
      </p:sp>
      <p:cxnSp>
        <p:nvCxnSpPr>
          <p:cNvPr id="10" name="Straight Connector 9">
            <a:extLst>
              <a:ext uri="{FF2B5EF4-FFF2-40B4-BE49-F238E27FC236}">
                <a16:creationId xmlns:a16="http://schemas.microsoft.com/office/drawing/2014/main" id="{ACCC5C72-B00D-46AF-9CA2-6C905292FD7D}"/>
              </a:ext>
            </a:extLst>
          </p:cNvPr>
          <p:cNvCxnSpPr>
            <a:stCxn id="25607" idx="3"/>
            <a:endCxn id="25608" idx="1"/>
          </p:cNvCxnSpPr>
          <p:nvPr/>
        </p:nvCxnSpPr>
        <p:spPr>
          <a:xfrm>
            <a:off x="3568700" y="3609975"/>
            <a:ext cx="2438400" cy="3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AC4435-4E10-4E0A-8290-3A05D18BD156}"/>
              </a:ext>
            </a:extLst>
          </p:cNvPr>
          <p:cNvCxnSpPr/>
          <p:nvPr/>
        </p:nvCxnSpPr>
        <p:spPr>
          <a:xfrm flipV="1">
            <a:off x="5626100" y="35052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0C8641E-FD50-4AA8-90D1-0CEEA3BD3957}"/>
              </a:ext>
            </a:extLst>
          </p:cNvPr>
          <p:cNvCxnSpPr/>
          <p:nvPr/>
        </p:nvCxnSpPr>
        <p:spPr>
          <a:xfrm>
            <a:off x="5626100" y="3657600"/>
            <a:ext cx="3810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5612" name="TextBox 12">
            <a:extLst>
              <a:ext uri="{FF2B5EF4-FFF2-40B4-BE49-F238E27FC236}">
                <a16:creationId xmlns:a16="http://schemas.microsoft.com/office/drawing/2014/main" id="{64566E65-4603-400D-BCD5-2D321777DDBA}"/>
              </a:ext>
            </a:extLst>
          </p:cNvPr>
          <p:cNvSpPr txBox="1">
            <a:spLocks noChangeArrowheads="1"/>
          </p:cNvSpPr>
          <p:nvPr/>
        </p:nvSpPr>
        <p:spPr bwMode="auto">
          <a:xfrm>
            <a:off x="3873500" y="3087688"/>
            <a:ext cx="1752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Contains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1:M</a:t>
            </a:r>
          </a:p>
        </p:txBody>
      </p:sp>
      <p:sp>
        <p:nvSpPr>
          <p:cNvPr id="25613" name="TextBox 13">
            <a:extLst>
              <a:ext uri="{FF2B5EF4-FFF2-40B4-BE49-F238E27FC236}">
                <a16:creationId xmlns:a16="http://schemas.microsoft.com/office/drawing/2014/main" id="{D1B7258E-C0E6-4E20-A2E2-3A661C017DCC}"/>
              </a:ext>
            </a:extLst>
          </p:cNvPr>
          <p:cNvSpPr txBox="1">
            <a:spLocks noChangeArrowheads="1"/>
          </p:cNvSpPr>
          <p:nvPr/>
        </p:nvSpPr>
        <p:spPr bwMode="auto">
          <a:xfrm>
            <a:off x="1511300" y="4840288"/>
            <a:ext cx="205740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Student</a:t>
            </a:r>
          </a:p>
        </p:txBody>
      </p:sp>
      <p:sp>
        <p:nvSpPr>
          <p:cNvPr id="25614" name="TextBox 14">
            <a:extLst>
              <a:ext uri="{FF2B5EF4-FFF2-40B4-BE49-F238E27FC236}">
                <a16:creationId xmlns:a16="http://schemas.microsoft.com/office/drawing/2014/main" id="{D5B3D34E-53AF-44D0-8FDA-655C778228AB}"/>
              </a:ext>
            </a:extLst>
          </p:cNvPr>
          <p:cNvSpPr txBox="1">
            <a:spLocks noChangeArrowheads="1"/>
          </p:cNvSpPr>
          <p:nvPr/>
        </p:nvSpPr>
        <p:spPr bwMode="auto">
          <a:xfrm>
            <a:off x="6007100" y="4587875"/>
            <a:ext cx="17526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Course section</a:t>
            </a:r>
          </a:p>
        </p:txBody>
      </p:sp>
      <p:cxnSp>
        <p:nvCxnSpPr>
          <p:cNvPr id="16" name="Straight Connector 15">
            <a:extLst>
              <a:ext uri="{FF2B5EF4-FFF2-40B4-BE49-F238E27FC236}">
                <a16:creationId xmlns:a16="http://schemas.microsoft.com/office/drawing/2014/main" id="{180A654D-6BF2-4F26-A8F4-83848DFC0343}"/>
              </a:ext>
            </a:extLst>
          </p:cNvPr>
          <p:cNvCxnSpPr>
            <a:stCxn id="25613" idx="3"/>
            <a:endCxn id="25614" idx="1"/>
          </p:cNvCxnSpPr>
          <p:nvPr/>
        </p:nvCxnSpPr>
        <p:spPr>
          <a:xfrm flipV="1">
            <a:off x="3568700" y="5126038"/>
            <a:ext cx="2438400" cy="7937"/>
          </a:xfrm>
          <a:prstGeom prst="line">
            <a:avLst/>
          </a:prstGeom>
        </p:spPr>
        <p:style>
          <a:lnRef idx="1">
            <a:schemeClr val="accent1"/>
          </a:lnRef>
          <a:fillRef idx="0">
            <a:schemeClr val="accent1"/>
          </a:fillRef>
          <a:effectRef idx="0">
            <a:schemeClr val="accent1"/>
          </a:effectRef>
          <a:fontRef idx="minor">
            <a:schemeClr val="tx1"/>
          </a:fontRef>
        </p:style>
      </p:cxnSp>
      <p:sp>
        <p:nvSpPr>
          <p:cNvPr id="25616" name="TextBox 16">
            <a:extLst>
              <a:ext uri="{FF2B5EF4-FFF2-40B4-BE49-F238E27FC236}">
                <a16:creationId xmlns:a16="http://schemas.microsoft.com/office/drawing/2014/main" id="{A0847E3E-74D6-45A8-80B7-20A4A368728D}"/>
              </a:ext>
            </a:extLst>
          </p:cNvPr>
          <p:cNvSpPr txBox="1">
            <a:spLocks noChangeArrowheads="1"/>
          </p:cNvSpPr>
          <p:nvPr/>
        </p:nvSpPr>
        <p:spPr bwMode="auto">
          <a:xfrm>
            <a:off x="3873500" y="4611688"/>
            <a:ext cx="1752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registers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M:N </a:t>
            </a:r>
          </a:p>
        </p:txBody>
      </p:sp>
      <p:cxnSp>
        <p:nvCxnSpPr>
          <p:cNvPr id="18" name="Straight Connector 17">
            <a:extLst>
              <a:ext uri="{FF2B5EF4-FFF2-40B4-BE49-F238E27FC236}">
                <a16:creationId xmlns:a16="http://schemas.microsoft.com/office/drawing/2014/main" id="{F98860B9-2A3F-4D46-8F9B-D84C03A56BA2}"/>
              </a:ext>
            </a:extLst>
          </p:cNvPr>
          <p:cNvCxnSpPr/>
          <p:nvPr/>
        </p:nvCxnSpPr>
        <p:spPr>
          <a:xfrm flipV="1">
            <a:off x="5626100" y="4816475"/>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18535A-D25E-4064-A99C-C2EB54AB6AE4}"/>
              </a:ext>
            </a:extLst>
          </p:cNvPr>
          <p:cNvCxnSpPr/>
          <p:nvPr/>
        </p:nvCxnSpPr>
        <p:spPr>
          <a:xfrm>
            <a:off x="5626100" y="5121275"/>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DE9948-BF52-4DAB-9889-4BC43295973E}"/>
              </a:ext>
            </a:extLst>
          </p:cNvPr>
          <p:cNvCxnSpPr/>
          <p:nvPr/>
        </p:nvCxnSpPr>
        <p:spPr>
          <a:xfrm rot="10800000">
            <a:off x="3568700" y="4892675"/>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6B5D98B-8930-4416-B1F1-BB9E29E58605}"/>
              </a:ext>
            </a:extLst>
          </p:cNvPr>
          <p:cNvCxnSpPr/>
          <p:nvPr/>
        </p:nvCxnSpPr>
        <p:spPr>
          <a:xfrm rot="10800000" flipV="1">
            <a:off x="3568700" y="5121275"/>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5621" name="TextBox 2">
            <a:extLst>
              <a:ext uri="{FF2B5EF4-FFF2-40B4-BE49-F238E27FC236}">
                <a16:creationId xmlns:a16="http://schemas.microsoft.com/office/drawing/2014/main" id="{28431526-E14B-498A-A291-79F6DAA13483}"/>
              </a:ext>
            </a:extLst>
          </p:cNvPr>
          <p:cNvSpPr txBox="1">
            <a:spLocks noChangeArrowheads="1"/>
          </p:cNvSpPr>
          <p:nvPr/>
        </p:nvSpPr>
        <p:spPr bwMode="auto">
          <a:xfrm>
            <a:off x="734684" y="6070600"/>
            <a:ext cx="81299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2000">
                <a:solidFill>
                  <a:srgbClr val="FF6600"/>
                </a:solidFill>
                <a:latin typeface="Times New Roman"/>
                <a:ea typeface="ＭＳ Ｐゴシック"/>
                <a:cs typeface="Times New Roman"/>
              </a:rPr>
              <a:t>There will be many options (including bad options) to create the tables, which one should the database analyst take? </a:t>
            </a:r>
            <a:endParaRPr lang="en-US" altLang="en-US" sz="2000">
              <a:solidFill>
                <a:srgbClr val="FF6600"/>
              </a:solidFill>
              <a:latin typeface="Times New Roman"/>
              <a:cs typeface="Times New Roman"/>
            </a:endParaRPr>
          </a:p>
        </p:txBody>
      </p:sp>
      <p:sp>
        <p:nvSpPr>
          <p:cNvPr id="22" name="Rectangle 21">
            <a:extLst>
              <a:ext uri="{FF2B5EF4-FFF2-40B4-BE49-F238E27FC236}">
                <a16:creationId xmlns:a16="http://schemas.microsoft.com/office/drawing/2014/main" id="{D7F6B29B-B6E2-48E2-8B7D-A18935465705}"/>
              </a:ext>
            </a:extLst>
          </p:cNvPr>
          <p:cNvSpPr>
            <a:spLocks noChangeArrowheads="1"/>
          </p:cNvSpPr>
          <p:nvPr/>
        </p:nvSpPr>
        <p:spPr bwMode="auto">
          <a:xfrm>
            <a:off x="3606800" y="1798638"/>
            <a:ext cx="2362200" cy="4165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ＭＳ Ｐゴシック" pitchFamily="-110" charset="-128"/>
              <a:cs typeface="ＭＳ Ｐゴシック" pitchFamily="-110"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22"/>
                                        </p:tgtEl>
                                        <p:attrNameLst>
                                          <p:attrName>ppt_x</p:attrName>
                                        </p:attrNameLst>
                                      </p:cBhvr>
                                      <p:tavLst>
                                        <p:tav tm="0">
                                          <p:val>
                                            <p:strVal val="ppt_x"/>
                                          </p:val>
                                        </p:tav>
                                        <p:tav tm="100000">
                                          <p:val>
                                            <p:strVal val="ppt_x"/>
                                          </p:val>
                                        </p:tav>
                                      </p:tavLst>
                                    </p:anim>
                                    <p:anim calcmode="lin" valueType="num">
                                      <p:cBhvr additive="base">
                                        <p:cTn id="13" dur="500"/>
                                        <p:tgtEl>
                                          <p:spTgt spid="22"/>
                                        </p:tgtEl>
                                        <p:attrNameLst>
                                          <p:attrName>ppt_y</p:attrName>
                                        </p:attrNameLst>
                                      </p:cBhvr>
                                      <p:tavLst>
                                        <p:tav tm="0">
                                          <p:val>
                                            <p:strVal val="ppt_y"/>
                                          </p:val>
                                        </p:tav>
                                        <p:tav tm="100000">
                                          <p:val>
                                            <p:strVal val="1+ppt_h/2"/>
                                          </p:val>
                                        </p:tav>
                                      </p:tavLst>
                                    </p:anim>
                                    <p:set>
                                      <p:cBhvr>
                                        <p:cTn id="1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61E29D6-92F4-40F0-90AA-E8DFCE11F1D9}"/>
              </a:ext>
            </a:extLst>
          </p:cNvPr>
          <p:cNvSpPr>
            <a:spLocks noGrp="1"/>
          </p:cNvSpPr>
          <p:nvPr>
            <p:ph type="title"/>
          </p:nvPr>
        </p:nvSpPr>
        <p:spPr bwMode="auto">
          <a:xfrm>
            <a:off x="2995" y="0"/>
            <a:ext cx="9140046" cy="11430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dirty="0">
                <a:solidFill>
                  <a:schemeClr val="bg1"/>
                </a:solidFill>
                <a:latin typeface="Calibri Light"/>
                <a:ea typeface="ＭＳ Ｐゴシック"/>
                <a:cs typeface="Times New Roman"/>
              </a:rPr>
              <a:t>Foreign key in 1:1 relationship</a:t>
            </a:r>
            <a:endParaRPr lang="en-US" dirty="0">
              <a:solidFill>
                <a:schemeClr val="bg1"/>
              </a:solidFill>
            </a:endParaRPr>
          </a:p>
        </p:txBody>
      </p:sp>
      <p:sp>
        <p:nvSpPr>
          <p:cNvPr id="26627" name="TextBox 3">
            <a:extLst>
              <a:ext uri="{FF2B5EF4-FFF2-40B4-BE49-F238E27FC236}">
                <a16:creationId xmlns:a16="http://schemas.microsoft.com/office/drawing/2014/main" id="{0E7F1A72-3EE7-4646-A20C-4B8CF6805A8B}"/>
              </a:ext>
            </a:extLst>
          </p:cNvPr>
          <p:cNvSpPr txBox="1">
            <a:spLocks noChangeArrowheads="1"/>
          </p:cNvSpPr>
          <p:nvPr/>
        </p:nvSpPr>
        <p:spPr bwMode="auto">
          <a:xfrm>
            <a:off x="1270000" y="17145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26628" name="TextBox 4">
            <a:extLst>
              <a:ext uri="{FF2B5EF4-FFF2-40B4-BE49-F238E27FC236}">
                <a16:creationId xmlns:a16="http://schemas.microsoft.com/office/drawing/2014/main" id="{F4FE9CF8-51CC-4737-9A8F-12246FF6A8C0}"/>
              </a:ext>
            </a:extLst>
          </p:cNvPr>
          <p:cNvSpPr txBox="1">
            <a:spLocks noChangeArrowheads="1"/>
          </p:cNvSpPr>
          <p:nvPr/>
        </p:nvSpPr>
        <p:spPr bwMode="auto">
          <a:xfrm>
            <a:off x="6223000" y="1725613"/>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Office</a:t>
            </a:r>
          </a:p>
        </p:txBody>
      </p:sp>
      <p:cxnSp>
        <p:nvCxnSpPr>
          <p:cNvPr id="6" name="Straight Connector 5">
            <a:extLst>
              <a:ext uri="{FF2B5EF4-FFF2-40B4-BE49-F238E27FC236}">
                <a16:creationId xmlns:a16="http://schemas.microsoft.com/office/drawing/2014/main" id="{9E843BC8-BD54-4441-9D0E-C692AAAADAA0}"/>
              </a:ext>
            </a:extLst>
          </p:cNvPr>
          <p:cNvCxnSpPr>
            <a:stCxn id="26627" idx="3"/>
            <a:endCxn id="26628" idx="1"/>
          </p:cNvCxnSpPr>
          <p:nvPr/>
        </p:nvCxnSpPr>
        <p:spPr>
          <a:xfrm>
            <a:off x="3327400" y="2006600"/>
            <a:ext cx="2895600"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6630" name="TextBox 6">
            <a:extLst>
              <a:ext uri="{FF2B5EF4-FFF2-40B4-BE49-F238E27FC236}">
                <a16:creationId xmlns:a16="http://schemas.microsoft.com/office/drawing/2014/main" id="{4889F682-52C9-4157-A071-27A665B7F951}"/>
              </a:ext>
            </a:extLst>
          </p:cNvPr>
          <p:cNvSpPr txBox="1">
            <a:spLocks noChangeArrowheads="1"/>
          </p:cNvSpPr>
          <p:nvPr/>
        </p:nvSpPr>
        <p:spPr bwMode="auto">
          <a:xfrm>
            <a:off x="3556000" y="1485900"/>
            <a:ext cx="2438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800">
                <a:latin typeface="Times New Roman" panose="02020603050405020304" pitchFamily="18" charset="0"/>
                <a:cs typeface="Times New Roman" panose="02020603050405020304" pitchFamily="18" charset="0"/>
              </a:rPr>
              <a:t>Is assigned to     1:1 </a:t>
            </a:r>
          </a:p>
        </p:txBody>
      </p:sp>
      <p:sp>
        <p:nvSpPr>
          <p:cNvPr id="8" name="Oval 7">
            <a:extLst>
              <a:ext uri="{FF2B5EF4-FFF2-40B4-BE49-F238E27FC236}">
                <a16:creationId xmlns:a16="http://schemas.microsoft.com/office/drawing/2014/main" id="{CA3A2C6A-63AC-43EC-9004-90EE17C62223}"/>
              </a:ext>
            </a:extLst>
          </p:cNvPr>
          <p:cNvSpPr/>
          <p:nvPr/>
        </p:nvSpPr>
        <p:spPr>
          <a:xfrm>
            <a:off x="5613400" y="1878013"/>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9" name="Straight Connector 8">
            <a:extLst>
              <a:ext uri="{FF2B5EF4-FFF2-40B4-BE49-F238E27FC236}">
                <a16:creationId xmlns:a16="http://schemas.microsoft.com/office/drawing/2014/main" id="{BBAB0BF2-1476-40E1-9767-C8D5912DE395}"/>
              </a:ext>
            </a:extLst>
          </p:cNvPr>
          <p:cNvCxnSpPr/>
          <p:nvPr/>
        </p:nvCxnSpPr>
        <p:spPr>
          <a:xfrm rot="5400000">
            <a:off x="3365500" y="1992313"/>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C1DDC47-32B3-4A48-B0CC-6811B7E76054}"/>
              </a:ext>
            </a:extLst>
          </p:cNvPr>
          <p:cNvCxnSpPr/>
          <p:nvPr/>
        </p:nvCxnSpPr>
        <p:spPr>
          <a:xfrm rot="5400000">
            <a:off x="5842000" y="20193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B42BAF1-2662-48CD-9131-55FBF08671E0}"/>
              </a:ext>
            </a:extLst>
          </p:cNvPr>
          <p:cNvSpPr/>
          <p:nvPr/>
        </p:nvSpPr>
        <p:spPr>
          <a:xfrm>
            <a:off x="3632200" y="1866900"/>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26635" name="TextBox 11">
            <a:extLst>
              <a:ext uri="{FF2B5EF4-FFF2-40B4-BE49-F238E27FC236}">
                <a16:creationId xmlns:a16="http://schemas.microsoft.com/office/drawing/2014/main" id="{6F5CA9C7-6845-4A5B-9F54-8D6CBBF559B3}"/>
              </a:ext>
            </a:extLst>
          </p:cNvPr>
          <p:cNvSpPr txBox="1">
            <a:spLocks noChangeArrowheads="1"/>
          </p:cNvSpPr>
          <p:nvPr/>
        </p:nvSpPr>
        <p:spPr bwMode="auto">
          <a:xfrm>
            <a:off x="1270000" y="2730500"/>
            <a:ext cx="4038600"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800">
                <a:latin typeface="Times New Roman" panose="02020603050405020304" pitchFamily="18" charset="0"/>
                <a:cs typeface="Times New Roman" panose="02020603050405020304" pitchFamily="18" charset="0"/>
              </a:rPr>
              <a:t>Employee</a:t>
            </a:r>
          </a:p>
          <a:p>
            <a:pPr algn="r" eaLnBrk="1" hangingPunct="1"/>
            <a:r>
              <a:rPr lang="en-US" altLang="en-US" sz="2800" b="1" u="sng">
                <a:latin typeface="Times New Roman" panose="02020603050405020304" pitchFamily="18" charset="0"/>
                <a:cs typeface="Times New Roman" panose="02020603050405020304" pitchFamily="18" charset="0"/>
              </a:rPr>
              <a:t>EmployeeID</a:t>
            </a:r>
          </a:p>
          <a:p>
            <a:pPr algn="r" eaLnBrk="1" hangingPunct="1"/>
            <a:r>
              <a:rPr lang="en-US" altLang="en-US" sz="2800" b="1">
                <a:latin typeface="Times New Roman" panose="02020603050405020304" pitchFamily="18" charset="0"/>
                <a:cs typeface="Times New Roman" panose="02020603050405020304" pitchFamily="18" charset="0"/>
              </a:rPr>
              <a:t>EmployeeFirstName</a:t>
            </a:r>
          </a:p>
          <a:p>
            <a:pPr algn="r" eaLnBrk="1" hangingPunct="1"/>
            <a:r>
              <a:rPr lang="en-US" altLang="en-US" sz="2800" b="1">
                <a:latin typeface="Times New Roman" panose="02020603050405020304" pitchFamily="18" charset="0"/>
                <a:cs typeface="Times New Roman" panose="02020603050405020304" pitchFamily="18" charset="0"/>
              </a:rPr>
              <a:t>EmployeeLastName</a:t>
            </a:r>
          </a:p>
          <a:p>
            <a:pPr algn="r" eaLnBrk="1" hangingPunct="1"/>
            <a:r>
              <a:rPr lang="en-US" altLang="en-US" sz="2800">
                <a:solidFill>
                  <a:srgbClr val="FF0000"/>
                </a:solidFill>
                <a:latin typeface="Times New Roman" panose="02020603050405020304" pitchFamily="18" charset="0"/>
                <a:cs typeface="Times New Roman" panose="02020603050405020304" pitchFamily="18" charset="0"/>
              </a:rPr>
              <a:t>EmployeeOfficeID</a:t>
            </a:r>
          </a:p>
        </p:txBody>
      </p:sp>
      <p:sp>
        <p:nvSpPr>
          <p:cNvPr id="26636" name="TextBox 14">
            <a:extLst>
              <a:ext uri="{FF2B5EF4-FFF2-40B4-BE49-F238E27FC236}">
                <a16:creationId xmlns:a16="http://schemas.microsoft.com/office/drawing/2014/main" id="{F11E9658-4289-431E-BC54-DF777A919BA2}"/>
              </a:ext>
            </a:extLst>
          </p:cNvPr>
          <p:cNvSpPr txBox="1">
            <a:spLocks noChangeArrowheads="1"/>
          </p:cNvSpPr>
          <p:nvPr/>
        </p:nvSpPr>
        <p:spPr bwMode="auto">
          <a:xfrm>
            <a:off x="6299200" y="2705100"/>
            <a:ext cx="2057400"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800">
                <a:latin typeface="Times New Roman" panose="02020603050405020304" pitchFamily="18" charset="0"/>
                <a:cs typeface="Times New Roman" panose="02020603050405020304" pitchFamily="18" charset="0"/>
              </a:rPr>
              <a:t>Office</a:t>
            </a:r>
          </a:p>
          <a:p>
            <a:pPr algn="r" eaLnBrk="1" hangingPunct="1"/>
            <a:r>
              <a:rPr lang="en-US" altLang="en-US" sz="2800" b="1" u="sng">
                <a:latin typeface="Times New Roman" panose="02020603050405020304" pitchFamily="18" charset="0"/>
                <a:cs typeface="Times New Roman" panose="02020603050405020304" pitchFamily="18" charset="0"/>
              </a:rPr>
              <a:t>OfficeID</a:t>
            </a:r>
          </a:p>
          <a:p>
            <a:pPr algn="r" eaLnBrk="1" hangingPunct="1"/>
            <a:r>
              <a:rPr lang="en-US" altLang="en-US" sz="2800" b="1">
                <a:latin typeface="Times New Roman" panose="02020603050405020304" pitchFamily="18" charset="0"/>
                <a:cs typeface="Times New Roman" panose="02020603050405020304" pitchFamily="18" charset="0"/>
              </a:rPr>
              <a:t>BuildingNo</a:t>
            </a:r>
          </a:p>
          <a:p>
            <a:pPr algn="r" eaLnBrk="1" hangingPunct="1"/>
            <a:r>
              <a:rPr lang="en-US" altLang="en-US" sz="2800" b="1">
                <a:latin typeface="Times New Roman" panose="02020603050405020304" pitchFamily="18" charset="0"/>
                <a:cs typeface="Times New Roman" panose="02020603050405020304" pitchFamily="18" charset="0"/>
              </a:rPr>
              <a:t>RoomNo</a:t>
            </a:r>
          </a:p>
          <a:p>
            <a:pPr algn="r" eaLnBrk="1" hangingPunct="1"/>
            <a:r>
              <a:rPr lang="en-US" altLang="en-US" sz="2800" b="1">
                <a:latin typeface="Times New Roman" panose="02020603050405020304" pitchFamily="18" charset="0"/>
                <a:cs typeface="Times New Roman" panose="02020603050405020304" pitchFamily="18" charset="0"/>
              </a:rPr>
              <a:t>PhoneNo</a:t>
            </a:r>
          </a:p>
        </p:txBody>
      </p:sp>
      <p:sp>
        <p:nvSpPr>
          <p:cNvPr id="26637" name="TextBox 2">
            <a:extLst>
              <a:ext uri="{FF2B5EF4-FFF2-40B4-BE49-F238E27FC236}">
                <a16:creationId xmlns:a16="http://schemas.microsoft.com/office/drawing/2014/main" id="{A613EE96-0B62-4C3B-A950-5E7ACDD4338A}"/>
              </a:ext>
            </a:extLst>
          </p:cNvPr>
          <p:cNvSpPr txBox="1">
            <a:spLocks noChangeArrowheads="1"/>
          </p:cNvSpPr>
          <p:nvPr/>
        </p:nvSpPr>
        <p:spPr bwMode="auto">
          <a:xfrm>
            <a:off x="1371600" y="5194300"/>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dirty="0">
                <a:latin typeface="Times New Roman"/>
                <a:ea typeface="ＭＳ Ｐゴシック"/>
                <a:cs typeface="Times New Roman"/>
              </a:rPr>
              <a:t>A</a:t>
            </a:r>
            <a:r>
              <a:rPr lang="en-US" altLang="en-US" sz="2000" dirty="0">
                <a:solidFill>
                  <a:srgbClr val="FF6600"/>
                </a:solidFill>
                <a:latin typeface="Times New Roman"/>
                <a:ea typeface="ＭＳ Ｐゴシック"/>
                <a:cs typeface="Times New Roman"/>
              </a:rPr>
              <a:t> </a:t>
            </a:r>
            <a:r>
              <a:rPr lang="en-US" altLang="en-US" sz="2000" b="1" u="sng" dirty="0">
                <a:solidFill>
                  <a:srgbClr val="FF6600"/>
                </a:solidFill>
                <a:latin typeface="Times New Roman"/>
                <a:ea typeface="ＭＳ Ｐゴシック"/>
                <a:cs typeface="Times New Roman"/>
              </a:rPr>
              <a:t>foreign key </a:t>
            </a:r>
            <a:r>
              <a:rPr lang="en-US" altLang="en-US" sz="2000" dirty="0">
                <a:solidFill>
                  <a:srgbClr val="000000"/>
                </a:solidFill>
                <a:latin typeface="Times New Roman"/>
                <a:ea typeface="ＭＳ Ｐゴシック"/>
                <a:cs typeface="Times New Roman"/>
              </a:rPr>
              <a:t>is the </a:t>
            </a:r>
            <a:r>
              <a:rPr lang="en-US" altLang="en-US" sz="2000" b="1" u="sng" dirty="0">
                <a:solidFill>
                  <a:srgbClr val="FF6600"/>
                </a:solidFill>
                <a:latin typeface="Times New Roman"/>
                <a:ea typeface="ＭＳ Ｐゴシック"/>
                <a:cs typeface="Times New Roman"/>
              </a:rPr>
              <a:t>primary key </a:t>
            </a:r>
            <a:r>
              <a:rPr lang="en-US" altLang="en-US" sz="2000" dirty="0">
                <a:solidFill>
                  <a:srgbClr val="000000"/>
                </a:solidFill>
                <a:latin typeface="Times New Roman"/>
                <a:ea typeface="ＭＳ Ｐゴシック"/>
                <a:cs typeface="Times New Roman"/>
              </a:rPr>
              <a:t>of another table</a:t>
            </a:r>
            <a:r>
              <a:rPr lang="en-US" altLang="en-US" sz="2000" dirty="0">
                <a:solidFill>
                  <a:srgbClr val="FF6600"/>
                </a:solidFill>
                <a:latin typeface="Times New Roman"/>
                <a:ea typeface="ＭＳ Ｐゴシック"/>
                <a:cs typeface="Times New Roman"/>
              </a:rPr>
              <a:t>. </a:t>
            </a:r>
            <a:endParaRPr lang="en-US" altLang="en-US" sz="2000">
              <a:solidFill>
                <a:srgbClr val="FF6600"/>
              </a:solidFill>
              <a:latin typeface="Times New Roman"/>
              <a:cs typeface="Times New Roman"/>
            </a:endParaRPr>
          </a:p>
        </p:txBody>
      </p:sp>
      <p:sp>
        <p:nvSpPr>
          <p:cNvPr id="13" name="Up Arrow 12">
            <a:extLst>
              <a:ext uri="{FF2B5EF4-FFF2-40B4-BE49-F238E27FC236}">
                <a16:creationId xmlns:a16="http://schemas.microsoft.com/office/drawing/2014/main" id="{6E26F171-D05D-4228-89AB-2A3C6A70051A}"/>
              </a:ext>
            </a:extLst>
          </p:cNvPr>
          <p:cNvSpPr>
            <a:spLocks noChangeArrowheads="1"/>
          </p:cNvSpPr>
          <p:nvPr/>
        </p:nvSpPr>
        <p:spPr bwMode="auto">
          <a:xfrm>
            <a:off x="2895600" y="4902200"/>
            <a:ext cx="381000" cy="381000"/>
          </a:xfrm>
          <a:prstGeom prst="upArrow">
            <a:avLst>
              <a:gd name="adj1" fmla="val 50000"/>
              <a:gd name="adj2" fmla="val 50000"/>
            </a:avLst>
          </a:prstGeom>
          <a:solidFill>
            <a:srgbClr val="FF6600">
              <a:alpha val="23137"/>
            </a:srgbClr>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ＭＳ Ｐゴシック" pitchFamily="-110" charset="-128"/>
              <a:cs typeface="ＭＳ Ｐゴシック" pitchFamily="-110" charset="-128"/>
            </a:endParaRPr>
          </a:p>
        </p:txBody>
      </p:sp>
      <p:sp>
        <p:nvSpPr>
          <p:cNvPr id="16" name="Up Arrow 15">
            <a:extLst>
              <a:ext uri="{FF2B5EF4-FFF2-40B4-BE49-F238E27FC236}">
                <a16:creationId xmlns:a16="http://schemas.microsoft.com/office/drawing/2014/main" id="{FE341370-F31B-46CD-AD47-591B8F1795DD}"/>
              </a:ext>
            </a:extLst>
          </p:cNvPr>
          <p:cNvSpPr>
            <a:spLocks noChangeArrowheads="1"/>
          </p:cNvSpPr>
          <p:nvPr/>
        </p:nvSpPr>
        <p:spPr bwMode="auto">
          <a:xfrm rot="2547482">
            <a:off x="5876925" y="3079750"/>
            <a:ext cx="354013" cy="2447925"/>
          </a:xfrm>
          <a:prstGeom prst="upArrow">
            <a:avLst>
              <a:gd name="adj1" fmla="val 50000"/>
              <a:gd name="adj2" fmla="val 50004"/>
            </a:avLst>
          </a:prstGeom>
          <a:solidFill>
            <a:srgbClr val="FF6600">
              <a:alpha val="23137"/>
            </a:srgbClr>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ＭＳ Ｐゴシック" pitchFamily="-110" charset="-128"/>
              <a:cs typeface="ＭＳ Ｐゴシック" pitchFamily="-110" charset="-128"/>
            </a:endParaRPr>
          </a:p>
        </p:txBody>
      </p:sp>
      <p:sp>
        <p:nvSpPr>
          <p:cNvPr id="14" name="TextBox 13">
            <a:extLst>
              <a:ext uri="{FF2B5EF4-FFF2-40B4-BE49-F238E27FC236}">
                <a16:creationId xmlns:a16="http://schemas.microsoft.com/office/drawing/2014/main" id="{BCD7AA64-ADA0-496B-B00D-7F544636BB3E}"/>
              </a:ext>
            </a:extLst>
          </p:cNvPr>
          <p:cNvSpPr txBox="1">
            <a:spLocks noChangeArrowheads="1"/>
          </p:cNvSpPr>
          <p:nvPr/>
        </p:nvSpPr>
        <p:spPr bwMode="auto">
          <a:xfrm>
            <a:off x="317500" y="5568950"/>
            <a:ext cx="82931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2000" b="1" u="sng" dirty="0">
                <a:solidFill>
                  <a:srgbClr val="FF0000"/>
                </a:solidFill>
                <a:latin typeface="Times New Roman"/>
                <a:ea typeface="ＭＳ Ｐゴシック"/>
                <a:cs typeface="Times New Roman"/>
              </a:rPr>
              <a:t>Think about this</a:t>
            </a:r>
            <a:r>
              <a:rPr lang="en-US" altLang="en-US" sz="2000" dirty="0">
                <a:latin typeface="Times New Roman"/>
                <a:ea typeface="ＭＳ Ｐゴシック"/>
                <a:cs typeface="Times New Roman"/>
              </a:rPr>
              <a:t>: </a:t>
            </a:r>
            <a:endParaRPr lang="en-US" altLang="en-US" sz="2000">
              <a:latin typeface="Times New Roman"/>
              <a:cs typeface="Times New Roman"/>
            </a:endParaRPr>
          </a:p>
          <a:p>
            <a:pPr eaLnBrk="1" hangingPunct="1">
              <a:buFont typeface="Calibri" panose="020F0502020204030204" pitchFamily="34" charset="0"/>
              <a:buAutoNum type="arabicPeriod"/>
            </a:pPr>
            <a:r>
              <a:rPr lang="en-US" altLang="en-US" sz="2000" dirty="0">
                <a:latin typeface="Times New Roman"/>
                <a:ea typeface="ＭＳ Ｐゴシック"/>
                <a:cs typeface="Times New Roman"/>
              </a:rPr>
              <a:t>Which side do we add the other entity’</a:t>
            </a:r>
            <a:r>
              <a:rPr lang="en-US" altLang="ja-JP" sz="2000" dirty="0">
                <a:latin typeface="Times New Roman"/>
                <a:ea typeface="ＭＳ Ｐゴシック"/>
                <a:cs typeface="Times New Roman"/>
              </a:rPr>
              <a:t>s primary key to? </a:t>
            </a:r>
            <a:endParaRPr lang="en-US" altLang="ja-JP" sz="2000">
              <a:latin typeface="Times New Roman"/>
              <a:cs typeface="Times New Roman"/>
            </a:endParaRPr>
          </a:p>
          <a:p>
            <a:pPr eaLnBrk="1" hangingPunct="1">
              <a:buFont typeface="Calibri" panose="020F0502020204030204" pitchFamily="34" charset="0"/>
              <a:buAutoNum type="arabicPeriod"/>
            </a:pPr>
            <a:r>
              <a:rPr lang="en-US" altLang="en-US" sz="2000" dirty="0">
                <a:latin typeface="Times New Roman"/>
                <a:ea typeface="ＭＳ Ｐゴシック"/>
                <a:cs typeface="Times New Roman"/>
              </a:rPr>
              <a:t>What if the relationship has some attributes that do not belong to either entity?  </a:t>
            </a:r>
            <a:endParaRPr lang="en-US" altLang="en-US" sz="20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3D348D2-654B-43F4-B634-5F7A81C32B7B}"/>
              </a:ext>
            </a:extLst>
          </p:cNvPr>
          <p:cNvSpPr>
            <a:spLocks noGrp="1"/>
          </p:cNvSpPr>
          <p:nvPr>
            <p:ph type="title"/>
          </p:nvPr>
        </p:nvSpPr>
        <p:spPr bwMode="auto">
          <a:xfrm>
            <a:off x="-3953" y="5692"/>
            <a:ext cx="9151906" cy="1196167"/>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4000">
                <a:solidFill>
                  <a:schemeClr val="bg1"/>
                </a:solidFill>
                <a:latin typeface="Calibri Light"/>
                <a:ea typeface="ＭＳ Ｐゴシック"/>
                <a:cs typeface="Times New Roman"/>
              </a:rPr>
              <a:t>Attributes on 1:1 binary relationships</a:t>
            </a:r>
            <a:endParaRPr lang="en-US">
              <a:solidFill>
                <a:schemeClr val="bg1"/>
              </a:solidFill>
              <a:latin typeface="Calibri Light"/>
              <a:cs typeface="Calibri Light"/>
            </a:endParaRPr>
          </a:p>
        </p:txBody>
      </p:sp>
      <p:sp>
        <p:nvSpPr>
          <p:cNvPr id="28675" name="Slide Number Placeholder 23">
            <a:extLst>
              <a:ext uri="{FF2B5EF4-FFF2-40B4-BE49-F238E27FC236}">
                <a16:creationId xmlns:a16="http://schemas.microsoft.com/office/drawing/2014/main" id="{2246E3C7-9B3A-4B04-A2D4-A72ADFFAB6B6}"/>
              </a:ext>
            </a:extLst>
          </p:cNvPr>
          <p:cNvSpPr>
            <a:spLocks noGrp="1"/>
          </p:cNvSpPr>
          <p:nvPr>
            <p:ph type="sldNum" sz="quarter" idx="12"/>
          </p:nvPr>
        </p:nvSpPr>
        <p:spPr bwMode="auto">
          <a:xfrm>
            <a:off x="8686800"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fld id="{6ED6A837-5FD0-457A-BCD9-B07362A47CE8}" type="slidenum">
              <a:rPr lang="en-US" altLang="en-US"/>
              <a:pPr algn="r" eaLnBrk="1" hangingPunct="1"/>
              <a:t>14</a:t>
            </a:fld>
            <a:endParaRPr lang="en-US" altLang="en-US"/>
          </a:p>
        </p:txBody>
      </p:sp>
      <p:sp>
        <p:nvSpPr>
          <p:cNvPr id="28676" name="TextBox 4">
            <a:extLst>
              <a:ext uri="{FF2B5EF4-FFF2-40B4-BE49-F238E27FC236}">
                <a16:creationId xmlns:a16="http://schemas.microsoft.com/office/drawing/2014/main" id="{BFF32175-71B6-4B52-BDBB-B8CDA26C00F7}"/>
              </a:ext>
            </a:extLst>
          </p:cNvPr>
          <p:cNvSpPr txBox="1">
            <a:spLocks noChangeArrowheads="1"/>
          </p:cNvSpPr>
          <p:nvPr/>
        </p:nvSpPr>
        <p:spPr bwMode="auto">
          <a:xfrm>
            <a:off x="1752600" y="25146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28677" name="TextBox 5">
            <a:extLst>
              <a:ext uri="{FF2B5EF4-FFF2-40B4-BE49-F238E27FC236}">
                <a16:creationId xmlns:a16="http://schemas.microsoft.com/office/drawing/2014/main" id="{ED04154A-FD96-430B-A494-6F0DE422FC4D}"/>
              </a:ext>
            </a:extLst>
          </p:cNvPr>
          <p:cNvSpPr txBox="1">
            <a:spLocks noChangeArrowheads="1"/>
          </p:cNvSpPr>
          <p:nvPr/>
        </p:nvSpPr>
        <p:spPr bwMode="auto">
          <a:xfrm>
            <a:off x="6705600" y="2525713"/>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Office</a:t>
            </a:r>
          </a:p>
        </p:txBody>
      </p:sp>
      <p:cxnSp>
        <p:nvCxnSpPr>
          <p:cNvPr id="7" name="Straight Connector 6">
            <a:extLst>
              <a:ext uri="{FF2B5EF4-FFF2-40B4-BE49-F238E27FC236}">
                <a16:creationId xmlns:a16="http://schemas.microsoft.com/office/drawing/2014/main" id="{273891A6-0EB9-47D5-9701-BB74121C7435}"/>
              </a:ext>
            </a:extLst>
          </p:cNvPr>
          <p:cNvCxnSpPr>
            <a:stCxn id="28676" idx="3"/>
            <a:endCxn id="28677" idx="1"/>
          </p:cNvCxnSpPr>
          <p:nvPr/>
        </p:nvCxnSpPr>
        <p:spPr>
          <a:xfrm>
            <a:off x="3810000" y="2806700"/>
            <a:ext cx="2895600"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8679" name="TextBox 7">
            <a:extLst>
              <a:ext uri="{FF2B5EF4-FFF2-40B4-BE49-F238E27FC236}">
                <a16:creationId xmlns:a16="http://schemas.microsoft.com/office/drawing/2014/main" id="{EE05D30A-54D1-4C3B-A123-91768C671C38}"/>
              </a:ext>
            </a:extLst>
          </p:cNvPr>
          <p:cNvSpPr txBox="1">
            <a:spLocks noChangeArrowheads="1"/>
          </p:cNvSpPr>
          <p:nvPr/>
        </p:nvSpPr>
        <p:spPr bwMode="auto">
          <a:xfrm>
            <a:off x="4038600" y="2286000"/>
            <a:ext cx="2438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800">
                <a:latin typeface="Times New Roman" panose="02020603050405020304" pitchFamily="18" charset="0"/>
                <a:cs typeface="Times New Roman" panose="02020603050405020304" pitchFamily="18" charset="0"/>
              </a:rPr>
              <a:t>Is assigned to     1:1 </a:t>
            </a:r>
          </a:p>
        </p:txBody>
      </p:sp>
      <p:sp>
        <p:nvSpPr>
          <p:cNvPr id="9" name="Oval 8">
            <a:extLst>
              <a:ext uri="{FF2B5EF4-FFF2-40B4-BE49-F238E27FC236}">
                <a16:creationId xmlns:a16="http://schemas.microsoft.com/office/drawing/2014/main" id="{DD2758E2-BE53-4A49-BE2D-764E469EAEF6}"/>
              </a:ext>
            </a:extLst>
          </p:cNvPr>
          <p:cNvSpPr/>
          <p:nvPr/>
        </p:nvSpPr>
        <p:spPr>
          <a:xfrm>
            <a:off x="6096000" y="2678113"/>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Times New Roman"/>
              <a:ea typeface="ＭＳ Ｐゴシック" pitchFamily="-110" charset="-128"/>
              <a:cs typeface="Times New Roman"/>
            </a:endParaRPr>
          </a:p>
        </p:txBody>
      </p:sp>
      <p:cxnSp>
        <p:nvCxnSpPr>
          <p:cNvPr id="10" name="Straight Connector 9">
            <a:extLst>
              <a:ext uri="{FF2B5EF4-FFF2-40B4-BE49-F238E27FC236}">
                <a16:creationId xmlns:a16="http://schemas.microsoft.com/office/drawing/2014/main" id="{AA81B855-52B9-4873-BEF1-D786473AEE81}"/>
              </a:ext>
            </a:extLst>
          </p:cNvPr>
          <p:cNvCxnSpPr/>
          <p:nvPr/>
        </p:nvCxnSpPr>
        <p:spPr>
          <a:xfrm rot="5400000">
            <a:off x="3848100" y="2792413"/>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5749AB-F437-48CC-B17C-3AE883761A72}"/>
              </a:ext>
            </a:extLst>
          </p:cNvPr>
          <p:cNvCxnSpPr/>
          <p:nvPr/>
        </p:nvCxnSpPr>
        <p:spPr>
          <a:xfrm rot="5400000">
            <a:off x="6324600" y="28194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C56ABC6-491D-4CC6-A2E9-6967B901796B}"/>
              </a:ext>
            </a:extLst>
          </p:cNvPr>
          <p:cNvSpPr/>
          <p:nvPr/>
        </p:nvSpPr>
        <p:spPr>
          <a:xfrm>
            <a:off x="4114800" y="2667000"/>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Times New Roman"/>
              <a:ea typeface="ＭＳ Ｐゴシック" pitchFamily="-110" charset="-128"/>
              <a:cs typeface="Times New Roman"/>
            </a:endParaRPr>
          </a:p>
        </p:txBody>
      </p:sp>
      <p:sp>
        <p:nvSpPr>
          <p:cNvPr id="28684" name="TextBox 12">
            <a:extLst>
              <a:ext uri="{FF2B5EF4-FFF2-40B4-BE49-F238E27FC236}">
                <a16:creationId xmlns:a16="http://schemas.microsoft.com/office/drawing/2014/main" id="{C8353131-6D5A-4867-B8E0-826E1DA2709F}"/>
              </a:ext>
            </a:extLst>
          </p:cNvPr>
          <p:cNvSpPr txBox="1">
            <a:spLocks noChangeArrowheads="1"/>
          </p:cNvSpPr>
          <p:nvPr/>
        </p:nvSpPr>
        <p:spPr bwMode="auto">
          <a:xfrm>
            <a:off x="990600" y="50292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28685" name="TextBox 13">
            <a:extLst>
              <a:ext uri="{FF2B5EF4-FFF2-40B4-BE49-F238E27FC236}">
                <a16:creationId xmlns:a16="http://schemas.microsoft.com/office/drawing/2014/main" id="{43F872E1-0B88-45E0-A61C-31C82E77CC33}"/>
              </a:ext>
            </a:extLst>
          </p:cNvPr>
          <p:cNvSpPr txBox="1">
            <a:spLocks noChangeArrowheads="1"/>
          </p:cNvSpPr>
          <p:nvPr/>
        </p:nvSpPr>
        <p:spPr bwMode="auto">
          <a:xfrm>
            <a:off x="7239000" y="5040313"/>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Office</a:t>
            </a:r>
          </a:p>
        </p:txBody>
      </p:sp>
      <p:sp>
        <p:nvSpPr>
          <p:cNvPr id="17" name="Oval 16">
            <a:extLst>
              <a:ext uri="{FF2B5EF4-FFF2-40B4-BE49-F238E27FC236}">
                <a16:creationId xmlns:a16="http://schemas.microsoft.com/office/drawing/2014/main" id="{27286B04-6292-4742-8ACD-2941B23044AE}"/>
              </a:ext>
            </a:extLst>
          </p:cNvPr>
          <p:cNvSpPr/>
          <p:nvPr/>
        </p:nvSpPr>
        <p:spPr>
          <a:xfrm>
            <a:off x="6324600" y="52578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Times New Roman"/>
              <a:ea typeface="ＭＳ Ｐゴシック" pitchFamily="-110" charset="-128"/>
              <a:cs typeface="Times New Roman"/>
            </a:endParaRPr>
          </a:p>
        </p:txBody>
      </p:sp>
      <p:sp>
        <p:nvSpPr>
          <p:cNvPr id="20" name="Oval 19">
            <a:extLst>
              <a:ext uri="{FF2B5EF4-FFF2-40B4-BE49-F238E27FC236}">
                <a16:creationId xmlns:a16="http://schemas.microsoft.com/office/drawing/2014/main" id="{4D60C71F-E61F-4731-91BC-876C44F2E2CF}"/>
              </a:ext>
            </a:extLst>
          </p:cNvPr>
          <p:cNvSpPr/>
          <p:nvPr/>
        </p:nvSpPr>
        <p:spPr>
          <a:xfrm>
            <a:off x="3886200" y="5257800"/>
            <a:ext cx="152400" cy="18891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Times New Roman"/>
              <a:ea typeface="ＭＳ Ｐゴシック" pitchFamily="-110" charset="-128"/>
              <a:cs typeface="Times New Roman"/>
            </a:endParaRPr>
          </a:p>
        </p:txBody>
      </p:sp>
      <p:sp>
        <p:nvSpPr>
          <p:cNvPr id="21" name="Rounded Rectangle 20">
            <a:extLst>
              <a:ext uri="{FF2B5EF4-FFF2-40B4-BE49-F238E27FC236}">
                <a16:creationId xmlns:a16="http://schemas.microsoft.com/office/drawing/2014/main" id="{5F4EE19C-B740-4DBA-A793-5A83EA9EB5FA}"/>
              </a:ext>
            </a:extLst>
          </p:cNvPr>
          <p:cNvSpPr/>
          <p:nvPr/>
        </p:nvSpPr>
        <p:spPr>
          <a:xfrm>
            <a:off x="4267200" y="48768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Office</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Assignment</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B8FE0691-A906-4D7C-9A6E-94AE8EAF6136}"/>
              </a:ext>
            </a:extLst>
          </p:cNvPr>
          <p:cNvCxnSpPr>
            <a:stCxn id="28684" idx="3"/>
            <a:endCxn id="21" idx="1"/>
          </p:cNvCxnSpPr>
          <p:nvPr/>
        </p:nvCxnSpPr>
        <p:spPr>
          <a:xfrm>
            <a:off x="3048000" y="5321300"/>
            <a:ext cx="12192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7F01C-658B-4854-9294-3BA0E1B8AF95}"/>
              </a:ext>
            </a:extLst>
          </p:cNvPr>
          <p:cNvCxnSpPr>
            <a:stCxn id="21" idx="3"/>
            <a:endCxn id="28685" idx="1"/>
          </p:cNvCxnSpPr>
          <p:nvPr/>
        </p:nvCxnSpPr>
        <p:spPr>
          <a:xfrm flipV="1">
            <a:off x="6019800" y="5332413"/>
            <a:ext cx="1219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A91E9E-873B-41A9-9427-84092CBB0D89}"/>
              </a:ext>
            </a:extLst>
          </p:cNvPr>
          <p:cNvCxnSpPr/>
          <p:nvPr/>
        </p:nvCxnSpPr>
        <p:spPr>
          <a:xfrm rot="5400000">
            <a:off x="7048500" y="53721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AA9B4-E422-4385-A0ED-7029FF2FF45C}"/>
              </a:ext>
            </a:extLst>
          </p:cNvPr>
          <p:cNvCxnSpPr/>
          <p:nvPr/>
        </p:nvCxnSpPr>
        <p:spPr>
          <a:xfrm rot="5400000">
            <a:off x="3048000" y="5334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69800D-4AF7-4E1F-A56E-40D4246C27A4}"/>
              </a:ext>
            </a:extLst>
          </p:cNvPr>
          <p:cNvCxnSpPr/>
          <p:nvPr/>
        </p:nvCxnSpPr>
        <p:spPr>
          <a:xfrm rot="5400000">
            <a:off x="6972300" y="53721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D94B4BA-7714-49B8-B889-F577545B968F}"/>
              </a:ext>
            </a:extLst>
          </p:cNvPr>
          <p:cNvCxnSpPr/>
          <p:nvPr/>
        </p:nvCxnSpPr>
        <p:spPr>
          <a:xfrm rot="5400000">
            <a:off x="2971800" y="5334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B24CA3-9675-4C0B-8207-923FD4C47DE4}"/>
              </a:ext>
            </a:extLst>
          </p:cNvPr>
          <p:cNvCxnSpPr>
            <a:stCxn id="20" idx="6"/>
          </p:cNvCxnSpPr>
          <p:nvPr/>
        </p:nvCxnSpPr>
        <p:spPr>
          <a:xfrm flipV="1">
            <a:off x="4038600" y="5105400"/>
            <a:ext cx="228600" cy="24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4EF170-2F9A-46CD-B712-500622491DDC}"/>
              </a:ext>
            </a:extLst>
          </p:cNvPr>
          <p:cNvCxnSpPr>
            <a:stCxn id="20" idx="6"/>
          </p:cNvCxnSpPr>
          <p:nvPr/>
        </p:nvCxnSpPr>
        <p:spPr>
          <a:xfrm>
            <a:off x="4038600" y="5351463"/>
            <a:ext cx="228600" cy="211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71FA6E-A209-4B26-8BF0-D69264FA3A75}"/>
              </a:ext>
            </a:extLst>
          </p:cNvPr>
          <p:cNvCxnSpPr>
            <a:stCxn id="17" idx="2"/>
          </p:cNvCxnSpPr>
          <p:nvPr/>
        </p:nvCxnSpPr>
        <p:spPr>
          <a:xfrm flipH="1" flipV="1">
            <a:off x="6019800" y="51054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1DB07DA-5972-4FB6-803F-0F6DE06C3C33}"/>
              </a:ext>
            </a:extLst>
          </p:cNvPr>
          <p:cNvCxnSpPr>
            <a:stCxn id="17" idx="3"/>
          </p:cNvCxnSpPr>
          <p:nvPr/>
        </p:nvCxnSpPr>
        <p:spPr>
          <a:xfrm flipH="1">
            <a:off x="6019800" y="5387975"/>
            <a:ext cx="327025" cy="174625"/>
          </a:xfrm>
          <a:prstGeom prst="line">
            <a:avLst/>
          </a:prstGeom>
        </p:spPr>
        <p:style>
          <a:lnRef idx="1">
            <a:schemeClr val="accent1"/>
          </a:lnRef>
          <a:fillRef idx="0">
            <a:schemeClr val="accent1"/>
          </a:fillRef>
          <a:effectRef idx="0">
            <a:schemeClr val="accent1"/>
          </a:effectRef>
          <a:fontRef idx="minor">
            <a:schemeClr val="tx1"/>
          </a:fontRef>
        </p:style>
      </p:cxnSp>
      <p:sp>
        <p:nvSpPr>
          <p:cNvPr id="28699" name="TextBox 39">
            <a:extLst>
              <a:ext uri="{FF2B5EF4-FFF2-40B4-BE49-F238E27FC236}">
                <a16:creationId xmlns:a16="http://schemas.microsoft.com/office/drawing/2014/main" id="{8BE49ECD-E8A2-4EE4-80EE-7AED7C1B8488}"/>
              </a:ext>
            </a:extLst>
          </p:cNvPr>
          <p:cNvSpPr txBox="1">
            <a:spLocks noChangeArrowheads="1"/>
          </p:cNvSpPr>
          <p:nvPr/>
        </p:nvSpPr>
        <p:spPr bwMode="auto">
          <a:xfrm>
            <a:off x="914400" y="1676400"/>
            <a:ext cx="582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400">
                <a:latin typeface="Times New Roman"/>
                <a:ea typeface="ＭＳ Ｐゴシック"/>
                <a:cs typeface="Tahoma"/>
              </a:rPr>
              <a:t>If storing current office assignment only</a:t>
            </a:r>
            <a:endParaRPr lang="en-US">
              <a:latin typeface="Times New Roman"/>
              <a:cs typeface="Times New Roman"/>
            </a:endParaRPr>
          </a:p>
        </p:txBody>
      </p:sp>
      <p:sp>
        <p:nvSpPr>
          <p:cNvPr id="28700" name="TextBox 40">
            <a:extLst>
              <a:ext uri="{FF2B5EF4-FFF2-40B4-BE49-F238E27FC236}">
                <a16:creationId xmlns:a16="http://schemas.microsoft.com/office/drawing/2014/main" id="{DBDD5B0A-C617-4C5F-8C0D-01105182954D}"/>
              </a:ext>
            </a:extLst>
          </p:cNvPr>
          <p:cNvSpPr txBox="1">
            <a:spLocks noChangeArrowheads="1"/>
          </p:cNvSpPr>
          <p:nvPr/>
        </p:nvSpPr>
        <p:spPr bwMode="auto">
          <a:xfrm>
            <a:off x="990600" y="38100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a:ea typeface="ＭＳ Ｐゴシック"/>
                <a:cs typeface="Times New Roman"/>
              </a:rPr>
              <a:t>If storing office assignment history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AD8FD58-DA97-4BCD-9868-4A1250D21A5D}"/>
              </a:ext>
            </a:extLst>
          </p:cNvPr>
          <p:cNvSpPr>
            <a:spLocks noGrp="1"/>
          </p:cNvSpPr>
          <p:nvPr>
            <p:ph type="title"/>
          </p:nvPr>
        </p:nvSpPr>
        <p:spPr bwMode="auto">
          <a:xfrm>
            <a:off x="-4433" y="2876"/>
            <a:ext cx="9152985" cy="1027981"/>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600">
                <a:solidFill>
                  <a:schemeClr val="bg1"/>
                </a:solidFill>
                <a:latin typeface="Calibri Light"/>
                <a:ea typeface="ＭＳ Ｐゴシック"/>
                <a:cs typeface="Times New Roman"/>
              </a:rPr>
              <a:t>Attributes on 1:1 binary relationship (cont.)</a:t>
            </a:r>
          </a:p>
        </p:txBody>
      </p:sp>
      <p:sp>
        <p:nvSpPr>
          <p:cNvPr id="29699" name="TextBox 28">
            <a:extLst>
              <a:ext uri="{FF2B5EF4-FFF2-40B4-BE49-F238E27FC236}">
                <a16:creationId xmlns:a16="http://schemas.microsoft.com/office/drawing/2014/main" id="{26843037-FC26-4FAD-B831-94A5CD7ABB6C}"/>
              </a:ext>
            </a:extLst>
          </p:cNvPr>
          <p:cNvSpPr txBox="1">
            <a:spLocks noChangeArrowheads="1"/>
          </p:cNvSpPr>
          <p:nvPr/>
        </p:nvSpPr>
        <p:spPr bwMode="auto">
          <a:xfrm>
            <a:off x="3058064" y="3446463"/>
            <a:ext cx="3200400" cy="2246769"/>
          </a:xfrm>
          <a:prstGeom prst="rect">
            <a:avLst/>
          </a:prstGeom>
          <a:noFill/>
          <a:ln w="9525"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dirty="0" err="1">
                <a:latin typeface="Times New Roman"/>
                <a:ea typeface="ＭＳ Ｐゴシック"/>
                <a:cs typeface="Times New Roman"/>
              </a:rPr>
              <a:t>OfficeAssignment</a:t>
            </a:r>
            <a:endParaRPr lang="en-US" altLang="en-US" sz="2000">
              <a:latin typeface="Times New Roman"/>
              <a:ea typeface="ＭＳ Ｐゴシック"/>
              <a:cs typeface="Times New Roman"/>
            </a:endParaRPr>
          </a:p>
          <a:p>
            <a:pPr algn="ctr"/>
            <a:endParaRPr lang="en-US" altLang="en-US" sz="2000" dirty="0">
              <a:latin typeface="Times New Roman"/>
              <a:ea typeface="ＭＳ Ｐゴシック"/>
              <a:cs typeface="Times New Roman"/>
            </a:endParaRPr>
          </a:p>
          <a:p>
            <a:pPr algn="ctr" eaLnBrk="1" hangingPunct="1"/>
            <a:r>
              <a:rPr lang="en-US" altLang="en-US" sz="2000" b="1" u="sng" dirty="0" err="1">
                <a:latin typeface="Times New Roman"/>
                <a:ea typeface="ＭＳ Ｐゴシック"/>
                <a:cs typeface="Times New Roman"/>
              </a:rPr>
              <a:t>AssignmentID</a:t>
            </a:r>
          </a:p>
          <a:p>
            <a:pPr algn="ctr" eaLnBrk="1" hangingPunct="1"/>
            <a:r>
              <a:rPr lang="en-US" altLang="en-US" sz="2000" b="1" dirty="0" err="1">
                <a:latin typeface="Times New Roman"/>
                <a:ea typeface="ＭＳ Ｐゴシック"/>
                <a:cs typeface="Times New Roman"/>
              </a:rPr>
              <a:t>EmployeeName</a:t>
            </a:r>
          </a:p>
          <a:p>
            <a:pPr algn="ctr" eaLnBrk="1" hangingPunct="1"/>
            <a:r>
              <a:rPr lang="en-US" altLang="en-US" sz="2000" b="1" dirty="0" err="1">
                <a:latin typeface="Times New Roman"/>
                <a:ea typeface="ＭＳ Ｐゴシック"/>
                <a:cs typeface="Times New Roman"/>
              </a:rPr>
              <a:t>OfficeNumber</a:t>
            </a:r>
          </a:p>
          <a:p>
            <a:pPr algn="ctr" eaLnBrk="1" hangingPunct="1"/>
            <a:r>
              <a:rPr lang="en-US" altLang="en-US" sz="2000" b="1" dirty="0">
                <a:latin typeface="Times New Roman"/>
                <a:ea typeface="ＭＳ Ｐゴシック"/>
                <a:cs typeface="Times New Roman"/>
              </a:rPr>
              <a:t>StartDate</a:t>
            </a:r>
            <a:br>
              <a:rPr lang="en-US" altLang="en-US" sz="2000" b="1" dirty="0">
                <a:latin typeface="Times New Roman" panose="02020603050405020304" pitchFamily="18" charset="0"/>
                <a:cs typeface="Times New Roman" panose="02020603050405020304" pitchFamily="18" charset="0"/>
              </a:rPr>
            </a:br>
            <a:r>
              <a:rPr lang="en-US" altLang="en-US" sz="2000" b="1" dirty="0" err="1">
                <a:latin typeface="Times New Roman"/>
                <a:ea typeface="ＭＳ Ｐゴシック"/>
                <a:cs typeface="Times New Roman"/>
              </a:rPr>
              <a:t>EndDate</a:t>
            </a:r>
          </a:p>
        </p:txBody>
      </p:sp>
      <p:sp>
        <p:nvSpPr>
          <p:cNvPr id="29700" name="TextBox 29">
            <a:extLst>
              <a:ext uri="{FF2B5EF4-FFF2-40B4-BE49-F238E27FC236}">
                <a16:creationId xmlns:a16="http://schemas.microsoft.com/office/drawing/2014/main" id="{C2EB0F46-D7F2-4705-85D6-AE310A5C3E57}"/>
              </a:ext>
            </a:extLst>
          </p:cNvPr>
          <p:cNvSpPr txBox="1">
            <a:spLocks noChangeArrowheads="1"/>
          </p:cNvSpPr>
          <p:nvPr/>
        </p:nvSpPr>
        <p:spPr bwMode="auto">
          <a:xfrm>
            <a:off x="3114136" y="4125074"/>
            <a:ext cx="60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000" b="1" u="sng">
                <a:latin typeface="Times New Roman" panose="02020603050405020304" pitchFamily="18" charset="0"/>
                <a:cs typeface="Times New Roman" panose="02020603050405020304" pitchFamily="18" charset="0"/>
              </a:rPr>
              <a:t>PK</a:t>
            </a:r>
            <a:br>
              <a:rPr lang="en-US" altLang="en-US" sz="2000" b="1" u="sng">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FK</a:t>
            </a:r>
          </a:p>
          <a:p>
            <a:pPr algn="r" eaLnBrk="1" hangingPunct="1"/>
            <a:r>
              <a:rPr lang="en-US" altLang="en-US" sz="2000" b="1">
                <a:latin typeface="Times New Roman" panose="02020603050405020304" pitchFamily="18" charset="0"/>
                <a:cs typeface="Times New Roman" panose="02020603050405020304" pitchFamily="18" charset="0"/>
              </a:rPr>
              <a:t>FK</a:t>
            </a:r>
          </a:p>
        </p:txBody>
      </p:sp>
      <p:sp>
        <p:nvSpPr>
          <p:cNvPr id="29701" name="TextBox 33">
            <a:extLst>
              <a:ext uri="{FF2B5EF4-FFF2-40B4-BE49-F238E27FC236}">
                <a16:creationId xmlns:a16="http://schemas.microsoft.com/office/drawing/2014/main" id="{1A317412-3CCA-44AB-ADF9-0E73A03FD3D8}"/>
              </a:ext>
            </a:extLst>
          </p:cNvPr>
          <p:cNvSpPr txBox="1">
            <a:spLocks noChangeArrowheads="1"/>
          </p:cNvSpPr>
          <p:nvPr/>
        </p:nvSpPr>
        <p:spPr bwMode="auto">
          <a:xfrm>
            <a:off x="549215" y="22098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29702" name="TextBox 34">
            <a:extLst>
              <a:ext uri="{FF2B5EF4-FFF2-40B4-BE49-F238E27FC236}">
                <a16:creationId xmlns:a16="http://schemas.microsoft.com/office/drawing/2014/main" id="{4D59492C-10A7-49CE-91FC-75BC5151CA2A}"/>
              </a:ext>
            </a:extLst>
          </p:cNvPr>
          <p:cNvSpPr txBox="1">
            <a:spLocks noChangeArrowheads="1"/>
          </p:cNvSpPr>
          <p:nvPr/>
        </p:nvSpPr>
        <p:spPr bwMode="auto">
          <a:xfrm>
            <a:off x="6797615" y="2220913"/>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Office</a:t>
            </a:r>
          </a:p>
        </p:txBody>
      </p:sp>
      <p:sp>
        <p:nvSpPr>
          <p:cNvPr id="36" name="Oval 35">
            <a:extLst>
              <a:ext uri="{FF2B5EF4-FFF2-40B4-BE49-F238E27FC236}">
                <a16:creationId xmlns:a16="http://schemas.microsoft.com/office/drawing/2014/main" id="{4E34E728-2FDE-49BA-904D-D654E164C73A}"/>
              </a:ext>
            </a:extLst>
          </p:cNvPr>
          <p:cNvSpPr/>
          <p:nvPr/>
        </p:nvSpPr>
        <p:spPr>
          <a:xfrm>
            <a:off x="5883215" y="24384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7" name="Oval 36">
            <a:extLst>
              <a:ext uri="{FF2B5EF4-FFF2-40B4-BE49-F238E27FC236}">
                <a16:creationId xmlns:a16="http://schemas.microsoft.com/office/drawing/2014/main" id="{3A473F24-5731-4D14-A5CD-C938FD47487B}"/>
              </a:ext>
            </a:extLst>
          </p:cNvPr>
          <p:cNvSpPr/>
          <p:nvPr/>
        </p:nvSpPr>
        <p:spPr>
          <a:xfrm>
            <a:off x="3444815" y="2438400"/>
            <a:ext cx="152400" cy="18891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8" name="Rounded Rectangle 37">
            <a:extLst>
              <a:ext uri="{FF2B5EF4-FFF2-40B4-BE49-F238E27FC236}">
                <a16:creationId xmlns:a16="http://schemas.microsoft.com/office/drawing/2014/main" id="{74C0F613-F19D-402A-BC2F-6B60DACE3095}"/>
              </a:ext>
            </a:extLst>
          </p:cNvPr>
          <p:cNvSpPr/>
          <p:nvPr/>
        </p:nvSpPr>
        <p:spPr>
          <a:xfrm>
            <a:off x="3825815" y="20574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Office</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Assignment</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7F5A12E0-51EB-4970-91F1-C45AEB911241}"/>
              </a:ext>
            </a:extLst>
          </p:cNvPr>
          <p:cNvCxnSpPr>
            <a:cxnSpLocks/>
          </p:cNvCxnSpPr>
          <p:nvPr/>
        </p:nvCxnSpPr>
        <p:spPr>
          <a:xfrm>
            <a:off x="2606615" y="2501900"/>
            <a:ext cx="12192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30F9F7-ACDE-44A3-9704-63444B0ADDDA}"/>
              </a:ext>
            </a:extLst>
          </p:cNvPr>
          <p:cNvCxnSpPr>
            <a:cxnSpLocks/>
          </p:cNvCxnSpPr>
          <p:nvPr/>
        </p:nvCxnSpPr>
        <p:spPr>
          <a:xfrm flipV="1">
            <a:off x="5578415" y="2513013"/>
            <a:ext cx="1219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1FD7BEF-151C-4A0B-B17D-40B473BA48F8}"/>
              </a:ext>
            </a:extLst>
          </p:cNvPr>
          <p:cNvCxnSpPr/>
          <p:nvPr/>
        </p:nvCxnSpPr>
        <p:spPr>
          <a:xfrm rot="5400000">
            <a:off x="6607115" y="25527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A2C4C3-ACA1-4AD4-9B2E-7C99AD139191}"/>
              </a:ext>
            </a:extLst>
          </p:cNvPr>
          <p:cNvCxnSpPr/>
          <p:nvPr/>
        </p:nvCxnSpPr>
        <p:spPr>
          <a:xfrm rot="5400000">
            <a:off x="2606615" y="25146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05AC21-6835-4399-B897-964200F110C2}"/>
              </a:ext>
            </a:extLst>
          </p:cNvPr>
          <p:cNvCxnSpPr/>
          <p:nvPr/>
        </p:nvCxnSpPr>
        <p:spPr>
          <a:xfrm rot="5400000">
            <a:off x="6530915" y="25527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671E9BF-6962-4FC1-B606-8AA89E756784}"/>
              </a:ext>
            </a:extLst>
          </p:cNvPr>
          <p:cNvCxnSpPr/>
          <p:nvPr/>
        </p:nvCxnSpPr>
        <p:spPr>
          <a:xfrm rot="5400000">
            <a:off x="2530415" y="25146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F74221-B329-4751-AEEF-66E24BD30CD8}"/>
              </a:ext>
            </a:extLst>
          </p:cNvPr>
          <p:cNvCxnSpPr>
            <a:cxnSpLocks/>
          </p:cNvCxnSpPr>
          <p:nvPr/>
        </p:nvCxnSpPr>
        <p:spPr>
          <a:xfrm flipV="1">
            <a:off x="3597215" y="2286000"/>
            <a:ext cx="228600" cy="24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0F78CF-61CB-45D2-BDD1-97DD700A046E}"/>
              </a:ext>
            </a:extLst>
          </p:cNvPr>
          <p:cNvCxnSpPr>
            <a:cxnSpLocks/>
          </p:cNvCxnSpPr>
          <p:nvPr/>
        </p:nvCxnSpPr>
        <p:spPr>
          <a:xfrm>
            <a:off x="3597215" y="2532063"/>
            <a:ext cx="228600" cy="211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4683149-A4C8-4EB2-BD53-FDC3AF5FC73A}"/>
              </a:ext>
            </a:extLst>
          </p:cNvPr>
          <p:cNvCxnSpPr>
            <a:cxnSpLocks/>
          </p:cNvCxnSpPr>
          <p:nvPr/>
        </p:nvCxnSpPr>
        <p:spPr>
          <a:xfrm flipH="1" flipV="1">
            <a:off x="5578415" y="22860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95CD613-5079-4B4D-86DF-E5BC7FD7916D}"/>
              </a:ext>
            </a:extLst>
          </p:cNvPr>
          <p:cNvCxnSpPr>
            <a:cxnSpLocks/>
          </p:cNvCxnSpPr>
          <p:nvPr/>
        </p:nvCxnSpPr>
        <p:spPr>
          <a:xfrm flipH="1">
            <a:off x="5578415" y="2568575"/>
            <a:ext cx="327025" cy="174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6509E00A-EFC2-4F04-9358-979B8FCD567E}"/>
              </a:ext>
            </a:extLst>
          </p:cNvPr>
          <p:cNvCxnSpPr/>
          <p:nvPr/>
        </p:nvCxnSpPr>
        <p:spPr>
          <a:xfrm>
            <a:off x="3079629" y="3963838"/>
            <a:ext cx="3191773"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164EA77-D58C-49D3-A663-04BD21E86849}"/>
              </a:ext>
            </a:extLst>
          </p:cNvPr>
          <p:cNvSpPr>
            <a:spLocks noGrp="1"/>
          </p:cNvSpPr>
          <p:nvPr>
            <p:ph type="title"/>
          </p:nvPr>
        </p:nvSpPr>
        <p:spPr bwMode="auto">
          <a:xfrm>
            <a:off x="909727" y="274638"/>
            <a:ext cx="7926598" cy="11286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lgn="ctr"/>
            <a:r>
              <a:rPr lang="en-US" altLang="en-US" sz="3200" b="1">
                <a:latin typeface="Times New Roman"/>
                <a:ea typeface="ＭＳ Ｐゴシック"/>
                <a:cs typeface="Times New Roman"/>
              </a:rPr>
              <a:t>Foreign key in 1:M relationship </a:t>
            </a:r>
            <a:br>
              <a:rPr lang="en-US" altLang="en-US" sz="3200" b="1">
                <a:latin typeface="Times New Roman"/>
                <a:ea typeface="ＭＳ Ｐゴシック" panose="020B0600070205080204" pitchFamily="34" charset="-128"/>
              </a:rPr>
            </a:br>
            <a:r>
              <a:rPr lang="en-US" altLang="en-US" sz="3200" b="1">
                <a:solidFill>
                  <a:srgbClr val="F79646"/>
                </a:solidFill>
                <a:latin typeface="Times New Roman"/>
                <a:ea typeface="ＭＳ Ｐゴシック"/>
                <a:cs typeface="Times New Roman"/>
              </a:rPr>
              <a:t>must be on the M side</a:t>
            </a:r>
            <a:r>
              <a:rPr lang="en-US" altLang="en-US" sz="3200" b="1">
                <a:latin typeface="Times New Roman"/>
                <a:ea typeface="ＭＳ Ｐゴシック"/>
                <a:cs typeface="Times New Roman"/>
              </a:rPr>
              <a:t>. </a:t>
            </a:r>
            <a:endParaRPr lang="en-US" altLang="en-US" sz="3200">
              <a:latin typeface="Times New Roman"/>
              <a:ea typeface="ＭＳ Ｐゴシック" panose="020B0600070205080204" pitchFamily="34" charset="-128"/>
              <a:cs typeface="Times New Roman"/>
            </a:endParaRPr>
          </a:p>
        </p:txBody>
      </p:sp>
      <p:sp>
        <p:nvSpPr>
          <p:cNvPr id="30723" name="TextBox 3">
            <a:extLst>
              <a:ext uri="{FF2B5EF4-FFF2-40B4-BE49-F238E27FC236}">
                <a16:creationId xmlns:a16="http://schemas.microsoft.com/office/drawing/2014/main" id="{80E485DA-3A54-4E0B-9F13-EFB8FC9DDE58}"/>
              </a:ext>
            </a:extLst>
          </p:cNvPr>
          <p:cNvSpPr txBox="1">
            <a:spLocks noChangeArrowheads="1"/>
          </p:cNvSpPr>
          <p:nvPr/>
        </p:nvSpPr>
        <p:spPr bwMode="auto">
          <a:xfrm>
            <a:off x="1828800" y="22860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a:t>
            </a:r>
          </a:p>
        </p:txBody>
      </p:sp>
      <p:sp>
        <p:nvSpPr>
          <p:cNvPr id="30724" name="TextBox 4">
            <a:extLst>
              <a:ext uri="{FF2B5EF4-FFF2-40B4-BE49-F238E27FC236}">
                <a16:creationId xmlns:a16="http://schemas.microsoft.com/office/drawing/2014/main" id="{7631B35F-54F3-4E61-91B4-3D2762A283BA}"/>
              </a:ext>
            </a:extLst>
          </p:cNvPr>
          <p:cNvSpPr txBox="1">
            <a:spLocks noChangeArrowheads="1"/>
          </p:cNvSpPr>
          <p:nvPr/>
        </p:nvSpPr>
        <p:spPr bwMode="auto">
          <a:xfrm>
            <a:off x="6781800" y="2297113"/>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Orderline</a:t>
            </a:r>
          </a:p>
        </p:txBody>
      </p:sp>
      <p:cxnSp>
        <p:nvCxnSpPr>
          <p:cNvPr id="6" name="Straight Connector 5">
            <a:extLst>
              <a:ext uri="{FF2B5EF4-FFF2-40B4-BE49-F238E27FC236}">
                <a16:creationId xmlns:a16="http://schemas.microsoft.com/office/drawing/2014/main" id="{6A300794-E096-4622-9AE7-5CF32D88A197}"/>
              </a:ext>
            </a:extLst>
          </p:cNvPr>
          <p:cNvCxnSpPr>
            <a:stCxn id="30723" idx="3"/>
            <a:endCxn id="30724" idx="1"/>
          </p:cNvCxnSpPr>
          <p:nvPr/>
        </p:nvCxnSpPr>
        <p:spPr>
          <a:xfrm>
            <a:off x="3886200" y="2578100"/>
            <a:ext cx="2895600" cy="11113"/>
          </a:xfrm>
          <a:prstGeom prst="line">
            <a:avLst/>
          </a:prstGeom>
        </p:spPr>
        <p:style>
          <a:lnRef idx="1">
            <a:schemeClr val="accent1"/>
          </a:lnRef>
          <a:fillRef idx="0">
            <a:schemeClr val="accent1"/>
          </a:fillRef>
          <a:effectRef idx="0">
            <a:schemeClr val="accent1"/>
          </a:effectRef>
          <a:fontRef idx="minor">
            <a:schemeClr val="tx1"/>
          </a:fontRef>
        </p:style>
      </p:cxnSp>
      <p:sp>
        <p:nvSpPr>
          <p:cNvPr id="30726" name="TextBox 6">
            <a:extLst>
              <a:ext uri="{FF2B5EF4-FFF2-40B4-BE49-F238E27FC236}">
                <a16:creationId xmlns:a16="http://schemas.microsoft.com/office/drawing/2014/main" id="{48BD5F1E-CBA7-4C36-8DE8-71C5C7CD5341}"/>
              </a:ext>
            </a:extLst>
          </p:cNvPr>
          <p:cNvSpPr txBox="1">
            <a:spLocks noChangeArrowheads="1"/>
          </p:cNvSpPr>
          <p:nvPr/>
        </p:nvSpPr>
        <p:spPr bwMode="auto">
          <a:xfrm>
            <a:off x="3962400" y="2057400"/>
            <a:ext cx="2438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800">
                <a:latin typeface="Times New Roman" panose="02020603050405020304" pitchFamily="18" charset="0"/>
                <a:cs typeface="Times New Roman" panose="02020603050405020304" pitchFamily="18" charset="0"/>
              </a:rPr>
              <a:t>Contains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1:M </a:t>
            </a:r>
          </a:p>
        </p:txBody>
      </p:sp>
      <p:cxnSp>
        <p:nvCxnSpPr>
          <p:cNvPr id="8" name="Straight Connector 7">
            <a:extLst>
              <a:ext uri="{FF2B5EF4-FFF2-40B4-BE49-F238E27FC236}">
                <a16:creationId xmlns:a16="http://schemas.microsoft.com/office/drawing/2014/main" id="{1619FA57-E124-421B-9217-42D77651EFD0}"/>
              </a:ext>
            </a:extLst>
          </p:cNvPr>
          <p:cNvCxnSpPr/>
          <p:nvPr/>
        </p:nvCxnSpPr>
        <p:spPr>
          <a:xfrm flipV="1">
            <a:off x="6400800" y="2260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88553B-735C-4118-91C9-1DD221FD9224}"/>
              </a:ext>
            </a:extLst>
          </p:cNvPr>
          <p:cNvCxnSpPr/>
          <p:nvPr/>
        </p:nvCxnSpPr>
        <p:spPr>
          <a:xfrm>
            <a:off x="6400800" y="25654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309F55-98BF-4FF3-8C50-481C3CE67F2F}"/>
              </a:ext>
            </a:extLst>
          </p:cNvPr>
          <p:cNvCxnSpPr/>
          <p:nvPr/>
        </p:nvCxnSpPr>
        <p:spPr>
          <a:xfrm rot="5400000">
            <a:off x="3924300" y="2563813"/>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335F1D-D24B-467A-A5DC-8593267E1BE8}"/>
              </a:ext>
            </a:extLst>
          </p:cNvPr>
          <p:cNvCxnSpPr/>
          <p:nvPr/>
        </p:nvCxnSpPr>
        <p:spPr>
          <a:xfrm rot="5400000">
            <a:off x="4076700" y="2563813"/>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0A0467-DBB4-4800-AD35-DBC4FE70204B}"/>
              </a:ext>
            </a:extLst>
          </p:cNvPr>
          <p:cNvCxnSpPr/>
          <p:nvPr/>
        </p:nvCxnSpPr>
        <p:spPr>
          <a:xfrm rot="5400000">
            <a:off x="5981700" y="258445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0732" name="TextBox 12">
            <a:extLst>
              <a:ext uri="{FF2B5EF4-FFF2-40B4-BE49-F238E27FC236}">
                <a16:creationId xmlns:a16="http://schemas.microsoft.com/office/drawing/2014/main" id="{B8A60AB6-608E-4DE3-88F9-709CFFE58E6C}"/>
              </a:ext>
            </a:extLst>
          </p:cNvPr>
          <p:cNvSpPr txBox="1">
            <a:spLocks noChangeArrowheads="1"/>
          </p:cNvSpPr>
          <p:nvPr/>
        </p:nvSpPr>
        <p:spPr bwMode="auto">
          <a:xfrm>
            <a:off x="1828800" y="3657600"/>
            <a:ext cx="2209800"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800">
                <a:latin typeface="Times New Roman" panose="02020603050405020304" pitchFamily="18" charset="0"/>
                <a:cs typeface="Times New Roman" panose="02020603050405020304" pitchFamily="18" charset="0"/>
              </a:rPr>
              <a:t>Order</a:t>
            </a:r>
          </a:p>
          <a:p>
            <a:pPr algn="r" eaLnBrk="1" hangingPunct="1"/>
            <a:r>
              <a:rPr lang="en-US" altLang="en-US" sz="2800" b="1" u="sng">
                <a:latin typeface="Times New Roman" panose="02020603050405020304" pitchFamily="18" charset="0"/>
                <a:cs typeface="Times New Roman" panose="02020603050405020304" pitchFamily="18" charset="0"/>
              </a:rPr>
              <a:t>OrderID</a:t>
            </a:r>
          </a:p>
          <a:p>
            <a:pPr algn="r" eaLnBrk="1" hangingPunct="1"/>
            <a:r>
              <a:rPr lang="en-US" altLang="en-US" sz="2800" b="1">
                <a:latin typeface="Times New Roman" panose="02020603050405020304" pitchFamily="18" charset="0"/>
                <a:cs typeface="Times New Roman" panose="02020603050405020304" pitchFamily="18" charset="0"/>
              </a:rPr>
              <a:t>OrderDate</a:t>
            </a:r>
          </a:p>
          <a:p>
            <a:pPr algn="r" eaLnBrk="1" hangingPunct="1"/>
            <a:r>
              <a:rPr lang="en-US" altLang="en-US" sz="2800" b="1">
                <a:latin typeface="Times New Roman" panose="02020603050405020304" pitchFamily="18" charset="0"/>
                <a:cs typeface="Times New Roman" panose="02020603050405020304" pitchFamily="18" charset="0"/>
              </a:rPr>
              <a:t>TotalAmt</a:t>
            </a:r>
          </a:p>
        </p:txBody>
      </p:sp>
      <p:sp>
        <p:nvSpPr>
          <p:cNvPr id="30733" name="TextBox 13">
            <a:extLst>
              <a:ext uri="{FF2B5EF4-FFF2-40B4-BE49-F238E27FC236}">
                <a16:creationId xmlns:a16="http://schemas.microsoft.com/office/drawing/2014/main" id="{92AE3876-BD9E-499D-AC0A-C778844172DC}"/>
              </a:ext>
            </a:extLst>
          </p:cNvPr>
          <p:cNvSpPr txBox="1">
            <a:spLocks noChangeArrowheads="1"/>
          </p:cNvSpPr>
          <p:nvPr/>
        </p:nvSpPr>
        <p:spPr bwMode="auto">
          <a:xfrm>
            <a:off x="6629400" y="3657600"/>
            <a:ext cx="2209800" cy="2678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800">
                <a:latin typeface="Times New Roman" panose="02020603050405020304" pitchFamily="18" charset="0"/>
                <a:cs typeface="Times New Roman" panose="02020603050405020304" pitchFamily="18" charset="0"/>
              </a:rPr>
              <a:t>Orderline</a:t>
            </a:r>
          </a:p>
          <a:p>
            <a:pPr algn="r" eaLnBrk="1" hangingPunct="1"/>
            <a:r>
              <a:rPr lang="en-US" altLang="en-US" sz="2800" b="1" u="sng">
                <a:latin typeface="Times New Roman" panose="02020603050405020304" pitchFamily="18" charset="0"/>
                <a:cs typeface="Times New Roman" panose="02020603050405020304" pitchFamily="18" charset="0"/>
              </a:rPr>
              <a:t>OrderlineID</a:t>
            </a:r>
          </a:p>
          <a:p>
            <a:pPr algn="r" eaLnBrk="1" hangingPunct="1"/>
            <a:r>
              <a:rPr lang="en-US" altLang="en-US" sz="2800" b="1">
                <a:latin typeface="Times New Roman" panose="02020603050405020304" pitchFamily="18" charset="0"/>
                <a:cs typeface="Times New Roman" panose="02020603050405020304" pitchFamily="18" charset="0"/>
              </a:rPr>
              <a:t>ItemID</a:t>
            </a:r>
          </a:p>
          <a:p>
            <a:pPr algn="r" eaLnBrk="1" hangingPunct="1"/>
            <a:r>
              <a:rPr lang="en-US" altLang="en-US" sz="2800" b="1">
                <a:latin typeface="Times New Roman" panose="02020603050405020304" pitchFamily="18" charset="0"/>
                <a:cs typeface="Times New Roman" panose="02020603050405020304" pitchFamily="18" charset="0"/>
              </a:rPr>
              <a:t>ItemQty</a:t>
            </a:r>
          </a:p>
          <a:p>
            <a:pPr algn="r" eaLnBrk="1" hangingPunct="1"/>
            <a:r>
              <a:rPr lang="en-US" altLang="en-US" sz="2800" b="1">
                <a:latin typeface="Times New Roman" panose="02020603050405020304" pitchFamily="18" charset="0"/>
                <a:cs typeface="Times New Roman" panose="02020603050405020304" pitchFamily="18" charset="0"/>
              </a:rPr>
              <a:t>UnitPrice</a:t>
            </a:r>
          </a:p>
          <a:p>
            <a:pPr algn="r" eaLnBrk="1" hangingPunct="1"/>
            <a:r>
              <a:rPr lang="en-US" altLang="en-US" sz="2800" b="1">
                <a:solidFill>
                  <a:srgbClr val="FF0000"/>
                </a:solidFill>
                <a:latin typeface="Times New Roman" panose="02020603050405020304" pitchFamily="18" charset="0"/>
                <a:cs typeface="Times New Roman" panose="02020603050405020304" pitchFamily="18" charset="0"/>
              </a:rPr>
              <a:t>OrderID</a:t>
            </a:r>
          </a:p>
        </p:txBody>
      </p:sp>
      <p:sp>
        <p:nvSpPr>
          <p:cNvPr id="30734" name="TextBox 14">
            <a:extLst>
              <a:ext uri="{FF2B5EF4-FFF2-40B4-BE49-F238E27FC236}">
                <a16:creationId xmlns:a16="http://schemas.microsoft.com/office/drawing/2014/main" id="{8E7300EB-5C44-42E6-B7EC-3B1D464A03F0}"/>
              </a:ext>
            </a:extLst>
          </p:cNvPr>
          <p:cNvSpPr txBox="1">
            <a:spLocks noChangeArrowheads="1"/>
          </p:cNvSpPr>
          <p:nvPr/>
        </p:nvSpPr>
        <p:spPr bwMode="auto">
          <a:xfrm>
            <a:off x="5562600" y="4114800"/>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800" b="1" u="sng">
                <a:latin typeface="Times New Roman" panose="02020603050405020304" pitchFamily="18" charset="0"/>
                <a:cs typeface="Times New Roman" panose="02020603050405020304" pitchFamily="18" charset="0"/>
              </a:rPr>
              <a:t>PK</a:t>
            </a:r>
          </a:p>
        </p:txBody>
      </p:sp>
      <p:sp>
        <p:nvSpPr>
          <p:cNvPr id="30735" name="TextBox 15">
            <a:extLst>
              <a:ext uri="{FF2B5EF4-FFF2-40B4-BE49-F238E27FC236}">
                <a16:creationId xmlns:a16="http://schemas.microsoft.com/office/drawing/2014/main" id="{72433C43-1829-4B35-9516-38EE01ACE998}"/>
              </a:ext>
            </a:extLst>
          </p:cNvPr>
          <p:cNvSpPr txBox="1">
            <a:spLocks noChangeArrowheads="1"/>
          </p:cNvSpPr>
          <p:nvPr/>
        </p:nvSpPr>
        <p:spPr bwMode="auto">
          <a:xfrm>
            <a:off x="5562600" y="5791200"/>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800" b="1">
                <a:latin typeface="Times New Roman" panose="02020603050405020304" pitchFamily="18" charset="0"/>
                <a:cs typeface="Times New Roman" panose="02020603050405020304" pitchFamily="18" charset="0"/>
              </a:rPr>
              <a:t>FK</a:t>
            </a:r>
          </a:p>
        </p:txBody>
      </p:sp>
      <p:sp>
        <p:nvSpPr>
          <p:cNvPr id="30736" name="TextBox 16">
            <a:extLst>
              <a:ext uri="{FF2B5EF4-FFF2-40B4-BE49-F238E27FC236}">
                <a16:creationId xmlns:a16="http://schemas.microsoft.com/office/drawing/2014/main" id="{3ED35E44-7990-4148-9F9C-CF797AC7B335}"/>
              </a:ext>
            </a:extLst>
          </p:cNvPr>
          <p:cNvSpPr txBox="1">
            <a:spLocks noChangeArrowheads="1"/>
          </p:cNvSpPr>
          <p:nvPr/>
        </p:nvSpPr>
        <p:spPr bwMode="auto">
          <a:xfrm>
            <a:off x="914400" y="4114800"/>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800" b="1" u="sng">
                <a:latin typeface="Times New Roman" panose="02020603050405020304" pitchFamily="18" charset="0"/>
                <a:cs typeface="Times New Roman" panose="02020603050405020304" pitchFamily="18" charset="0"/>
              </a:rPr>
              <a:t>PK</a:t>
            </a:r>
          </a:p>
        </p:txBody>
      </p:sp>
      <p:sp>
        <p:nvSpPr>
          <p:cNvPr id="19" name="Up Arrow 18">
            <a:extLst>
              <a:ext uri="{FF2B5EF4-FFF2-40B4-BE49-F238E27FC236}">
                <a16:creationId xmlns:a16="http://schemas.microsoft.com/office/drawing/2014/main" id="{81C57635-287F-47FF-97E7-DDCCB7A33E04}"/>
              </a:ext>
            </a:extLst>
          </p:cNvPr>
          <p:cNvSpPr>
            <a:spLocks noChangeArrowheads="1"/>
          </p:cNvSpPr>
          <p:nvPr/>
        </p:nvSpPr>
        <p:spPr bwMode="auto">
          <a:xfrm rot="6878979">
            <a:off x="5442744" y="3356769"/>
            <a:ext cx="355600" cy="3675062"/>
          </a:xfrm>
          <a:prstGeom prst="upArrow">
            <a:avLst>
              <a:gd name="adj1" fmla="val 50000"/>
              <a:gd name="adj2" fmla="val 49999"/>
            </a:avLst>
          </a:prstGeom>
          <a:solidFill>
            <a:srgbClr val="FF6600">
              <a:alpha val="23137"/>
            </a:srgbClr>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ＭＳ Ｐゴシック" pitchFamily="-110" charset="-128"/>
              <a:cs typeface="ＭＳ Ｐゴシック" pitchFamily="-110"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A4C4BB6-94B1-49F4-AAF5-BA300FD91BDA}"/>
              </a:ext>
            </a:extLst>
          </p:cNvPr>
          <p:cNvSpPr>
            <a:spLocks noGrp="1"/>
          </p:cNvSpPr>
          <p:nvPr>
            <p:ph type="title"/>
          </p:nvPr>
        </p:nvSpPr>
        <p:spPr bwMode="auto">
          <a:xfrm>
            <a:off x="114300" y="763468"/>
            <a:ext cx="9029700" cy="6541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fontScale="90000"/>
          </a:bodyPr>
          <a:lstStyle/>
          <a:p>
            <a:pPr algn="ctr"/>
            <a:br>
              <a:rPr lang="en-US" altLang="en-US" sz="3600">
                <a:latin typeface="Times New Roman"/>
                <a:ea typeface="ＭＳ Ｐゴシック" panose="020B0600070205080204" pitchFamily="34" charset="-128"/>
              </a:rPr>
            </a:br>
            <a:r>
              <a:rPr lang="en-US" altLang="en-US" sz="3600">
                <a:latin typeface="Times New Roman"/>
                <a:ea typeface="ＭＳ Ｐゴシック"/>
                <a:cs typeface="Times New Roman"/>
                <a:sym typeface="Wingdings" panose="05000000000000000000" pitchFamily="2" charset="2"/>
              </a:rPr>
              <a:t> </a:t>
            </a:r>
            <a:r>
              <a:rPr lang="en-US" altLang="en-US" sz="3600">
                <a:latin typeface="Times New Roman"/>
                <a:ea typeface="ＭＳ Ｐゴシック"/>
                <a:cs typeface="Times New Roman"/>
              </a:rPr>
              <a:t>Associative entity &amp; </a:t>
            </a:r>
            <a:r>
              <a:rPr lang="en-US" altLang="en-US" sz="3600">
                <a:solidFill>
                  <a:srgbClr val="FF0000"/>
                </a:solidFill>
                <a:latin typeface="Times New Roman"/>
                <a:ea typeface="ＭＳ Ｐゴシック"/>
                <a:cs typeface="Times New Roman"/>
              </a:rPr>
              <a:t>Two 1:M Relationships</a:t>
            </a:r>
            <a:endParaRPr lang="en-US">
              <a:latin typeface="Times New Roman"/>
              <a:ea typeface="ＭＳ Ｐゴシック"/>
              <a:cs typeface="Times New Roman"/>
            </a:endParaRPr>
          </a:p>
        </p:txBody>
      </p:sp>
      <p:sp>
        <p:nvSpPr>
          <p:cNvPr id="32771" name="Slide Number Placeholder 30">
            <a:extLst>
              <a:ext uri="{FF2B5EF4-FFF2-40B4-BE49-F238E27FC236}">
                <a16:creationId xmlns:a16="http://schemas.microsoft.com/office/drawing/2014/main" id="{B9B6725C-6FB2-4DAD-BDC5-2B4B55B3EE23}"/>
              </a:ext>
            </a:extLst>
          </p:cNvPr>
          <p:cNvSpPr>
            <a:spLocks noGrp="1"/>
          </p:cNvSpPr>
          <p:nvPr>
            <p:ph type="sldNum" sz="quarter" idx="12"/>
          </p:nvPr>
        </p:nvSpPr>
        <p:spPr bwMode="auto">
          <a:xfrm>
            <a:off x="8686800" y="6305550"/>
            <a:ext cx="457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fld id="{A9ABDE5A-F222-46A4-B95B-8E2BA5910FEA}" type="slidenum">
              <a:rPr lang="en-US" altLang="en-US"/>
              <a:pPr algn="r" eaLnBrk="1" hangingPunct="1"/>
              <a:t>17</a:t>
            </a:fld>
            <a:endParaRPr lang="en-US" altLang="en-US"/>
          </a:p>
        </p:txBody>
      </p:sp>
      <p:sp>
        <p:nvSpPr>
          <p:cNvPr id="32772" name="TextBox 32">
            <a:extLst>
              <a:ext uri="{FF2B5EF4-FFF2-40B4-BE49-F238E27FC236}">
                <a16:creationId xmlns:a16="http://schemas.microsoft.com/office/drawing/2014/main" id="{4CC3E241-AB71-4C22-8215-C8FA980E6F2F}"/>
              </a:ext>
            </a:extLst>
          </p:cNvPr>
          <p:cNvSpPr txBox="1">
            <a:spLocks noChangeArrowheads="1"/>
          </p:cNvSpPr>
          <p:nvPr/>
        </p:nvSpPr>
        <p:spPr bwMode="auto">
          <a:xfrm>
            <a:off x="1752600" y="42164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Student</a:t>
            </a:r>
          </a:p>
        </p:txBody>
      </p:sp>
      <p:sp>
        <p:nvSpPr>
          <p:cNvPr id="32773" name="TextBox 34">
            <a:extLst>
              <a:ext uri="{FF2B5EF4-FFF2-40B4-BE49-F238E27FC236}">
                <a16:creationId xmlns:a16="http://schemas.microsoft.com/office/drawing/2014/main" id="{3943C690-D917-4C48-833B-633AAD527F89}"/>
              </a:ext>
            </a:extLst>
          </p:cNvPr>
          <p:cNvSpPr txBox="1">
            <a:spLocks noChangeArrowheads="1"/>
          </p:cNvSpPr>
          <p:nvPr/>
        </p:nvSpPr>
        <p:spPr bwMode="auto">
          <a:xfrm>
            <a:off x="6248400" y="4216400"/>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Class</a:t>
            </a:r>
          </a:p>
        </p:txBody>
      </p:sp>
      <p:sp>
        <p:nvSpPr>
          <p:cNvPr id="37" name="Rounded Rectangle 36">
            <a:extLst>
              <a:ext uri="{FF2B5EF4-FFF2-40B4-BE49-F238E27FC236}">
                <a16:creationId xmlns:a16="http://schemas.microsoft.com/office/drawing/2014/main" id="{90963FEE-2161-40E5-AA4B-7D7B61756E14}"/>
              </a:ext>
            </a:extLst>
          </p:cNvPr>
          <p:cNvSpPr/>
          <p:nvPr/>
        </p:nvSpPr>
        <p:spPr>
          <a:xfrm>
            <a:off x="4114800" y="54864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registration</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050CEEB1-4202-443E-A9AE-6E2E26FCCEFE}"/>
              </a:ext>
            </a:extLst>
          </p:cNvPr>
          <p:cNvCxnSpPr>
            <a:stCxn id="32772" idx="2"/>
          </p:cNvCxnSpPr>
          <p:nvPr/>
        </p:nvCxnSpPr>
        <p:spPr>
          <a:xfrm rot="16200000" flipH="1">
            <a:off x="2228850" y="535305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8636CFF-B223-4A5E-81D0-E2EF982EC07B}"/>
              </a:ext>
            </a:extLst>
          </p:cNvPr>
          <p:cNvCxnSpPr>
            <a:endCxn id="37" idx="1"/>
          </p:cNvCxnSpPr>
          <p:nvPr/>
        </p:nvCxnSpPr>
        <p:spPr>
          <a:xfrm>
            <a:off x="2819400" y="59436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9A850C-0A62-4BF6-BFD9-4B2B950AF720}"/>
              </a:ext>
            </a:extLst>
          </p:cNvPr>
          <p:cNvCxnSpPr>
            <a:stCxn id="37" idx="3"/>
          </p:cNvCxnSpPr>
          <p:nvPr/>
        </p:nvCxnSpPr>
        <p:spPr>
          <a:xfrm>
            <a:off x="5867400" y="59436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F1BD1DA-448A-479B-9F65-AE8ECEF25C22}"/>
              </a:ext>
            </a:extLst>
          </p:cNvPr>
          <p:cNvCxnSpPr>
            <a:stCxn id="32773" idx="2"/>
          </p:cNvCxnSpPr>
          <p:nvPr/>
        </p:nvCxnSpPr>
        <p:spPr>
          <a:xfrm rot="16200000" flipH="1">
            <a:off x="6572250" y="535305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C57444-60A1-4C70-A96B-E4B2A2D82159}"/>
              </a:ext>
            </a:extLst>
          </p:cNvPr>
          <p:cNvCxnSpPr/>
          <p:nvPr/>
        </p:nvCxnSpPr>
        <p:spPr>
          <a:xfrm flipV="1">
            <a:off x="3886200" y="57912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B2B7AC-054B-41C9-8155-E6AFB66E7E6B}"/>
              </a:ext>
            </a:extLst>
          </p:cNvPr>
          <p:cNvCxnSpPr/>
          <p:nvPr/>
        </p:nvCxnSpPr>
        <p:spPr>
          <a:xfrm>
            <a:off x="3886200" y="5943600"/>
            <a:ext cx="228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52D3BC8-4953-4669-9E89-95A6D923C848}"/>
              </a:ext>
            </a:extLst>
          </p:cNvPr>
          <p:cNvSpPr/>
          <p:nvPr/>
        </p:nvSpPr>
        <p:spPr>
          <a:xfrm>
            <a:off x="3810000" y="5867400"/>
            <a:ext cx="762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49" name="Straight Connector 48">
            <a:extLst>
              <a:ext uri="{FF2B5EF4-FFF2-40B4-BE49-F238E27FC236}">
                <a16:creationId xmlns:a16="http://schemas.microsoft.com/office/drawing/2014/main" id="{242870AD-BB20-4CDB-B1D9-2E875B3499AC}"/>
              </a:ext>
            </a:extLst>
          </p:cNvPr>
          <p:cNvCxnSpPr/>
          <p:nvPr/>
        </p:nvCxnSpPr>
        <p:spPr>
          <a:xfrm>
            <a:off x="5867400" y="57912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5C7EA8-7158-4DD4-B229-D4A2D3BEEA32}"/>
              </a:ext>
            </a:extLst>
          </p:cNvPr>
          <p:cNvCxnSpPr/>
          <p:nvPr/>
        </p:nvCxnSpPr>
        <p:spPr>
          <a:xfrm flipV="1">
            <a:off x="5867400" y="59436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9C9FFA8-B745-434A-B884-B4B4E7D7C756}"/>
              </a:ext>
            </a:extLst>
          </p:cNvPr>
          <p:cNvCxnSpPr/>
          <p:nvPr/>
        </p:nvCxnSpPr>
        <p:spPr>
          <a:xfrm>
            <a:off x="2667000" y="5029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152D813-C8CC-49B9-BF6A-429F2599FA8D}"/>
              </a:ext>
            </a:extLst>
          </p:cNvPr>
          <p:cNvCxnSpPr/>
          <p:nvPr/>
        </p:nvCxnSpPr>
        <p:spPr>
          <a:xfrm>
            <a:off x="2667000" y="5181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F212D35-7E23-4631-9B29-4A166E035361}"/>
              </a:ext>
            </a:extLst>
          </p:cNvPr>
          <p:cNvCxnSpPr/>
          <p:nvPr/>
        </p:nvCxnSpPr>
        <p:spPr>
          <a:xfrm>
            <a:off x="7010400" y="5334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BEEA984-F584-47BD-BF59-5B2A868BEDCD}"/>
              </a:ext>
            </a:extLst>
          </p:cNvPr>
          <p:cNvCxnSpPr/>
          <p:nvPr/>
        </p:nvCxnSpPr>
        <p:spPr>
          <a:xfrm>
            <a:off x="7010400" y="5181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09A17F-B34A-4576-B0F5-E92D8BBE6DE2}"/>
              </a:ext>
            </a:extLst>
          </p:cNvPr>
          <p:cNvCxnSpPr/>
          <p:nvPr/>
        </p:nvCxnSpPr>
        <p:spPr>
          <a:xfrm rot="5400000">
            <a:off x="6172200" y="59436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789" name="TextBox 55">
            <a:extLst>
              <a:ext uri="{FF2B5EF4-FFF2-40B4-BE49-F238E27FC236}">
                <a16:creationId xmlns:a16="http://schemas.microsoft.com/office/drawing/2014/main" id="{AFB360A7-6F69-4C14-B9E3-1D7458E82930}"/>
              </a:ext>
            </a:extLst>
          </p:cNvPr>
          <p:cNvSpPr txBox="1">
            <a:spLocks noChangeArrowheads="1"/>
          </p:cNvSpPr>
          <p:nvPr/>
        </p:nvSpPr>
        <p:spPr bwMode="auto">
          <a:xfrm>
            <a:off x="1752600" y="24003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Student</a:t>
            </a:r>
          </a:p>
        </p:txBody>
      </p:sp>
      <p:sp>
        <p:nvSpPr>
          <p:cNvPr id="32790" name="TextBox 56">
            <a:extLst>
              <a:ext uri="{FF2B5EF4-FFF2-40B4-BE49-F238E27FC236}">
                <a16:creationId xmlns:a16="http://schemas.microsoft.com/office/drawing/2014/main" id="{608683F0-3E56-4704-BEA1-1DD955221972}"/>
              </a:ext>
            </a:extLst>
          </p:cNvPr>
          <p:cNvSpPr txBox="1">
            <a:spLocks noChangeArrowheads="1"/>
          </p:cNvSpPr>
          <p:nvPr/>
        </p:nvSpPr>
        <p:spPr bwMode="auto">
          <a:xfrm>
            <a:off x="6248400" y="2374900"/>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Class</a:t>
            </a:r>
          </a:p>
        </p:txBody>
      </p:sp>
      <p:cxnSp>
        <p:nvCxnSpPr>
          <p:cNvPr id="58" name="Straight Connector 57">
            <a:extLst>
              <a:ext uri="{FF2B5EF4-FFF2-40B4-BE49-F238E27FC236}">
                <a16:creationId xmlns:a16="http://schemas.microsoft.com/office/drawing/2014/main" id="{3EA4FDFA-2DBB-44A3-BA78-2A990888FD1D}"/>
              </a:ext>
            </a:extLst>
          </p:cNvPr>
          <p:cNvCxnSpPr>
            <a:stCxn id="32789" idx="3"/>
            <a:endCxn id="32790" idx="1"/>
          </p:cNvCxnSpPr>
          <p:nvPr/>
        </p:nvCxnSpPr>
        <p:spPr>
          <a:xfrm flipV="1">
            <a:off x="3810000" y="2667000"/>
            <a:ext cx="24384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E70D34B-006A-4C55-900D-7929687360CB}"/>
              </a:ext>
            </a:extLst>
          </p:cNvPr>
          <p:cNvCxnSpPr/>
          <p:nvPr/>
        </p:nvCxnSpPr>
        <p:spPr>
          <a:xfrm flipV="1">
            <a:off x="5867400" y="23749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FA584DC-1069-4816-A157-B6DCA83B1A6B}"/>
              </a:ext>
            </a:extLst>
          </p:cNvPr>
          <p:cNvCxnSpPr/>
          <p:nvPr/>
        </p:nvCxnSpPr>
        <p:spPr>
          <a:xfrm>
            <a:off x="5867400" y="26797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94BC038-537F-4F08-BB1E-0F1C68C874E8}"/>
              </a:ext>
            </a:extLst>
          </p:cNvPr>
          <p:cNvCxnSpPr/>
          <p:nvPr/>
        </p:nvCxnSpPr>
        <p:spPr>
          <a:xfrm rot="10800000">
            <a:off x="3810000" y="24511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57CA3BF-81FE-4D62-98BA-602DA7A6C135}"/>
              </a:ext>
            </a:extLst>
          </p:cNvPr>
          <p:cNvCxnSpPr/>
          <p:nvPr/>
        </p:nvCxnSpPr>
        <p:spPr>
          <a:xfrm rot="10800000" flipV="1">
            <a:off x="3810000" y="26797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6BCEC3DA-049D-43C2-863D-F5050DCF1275}"/>
              </a:ext>
            </a:extLst>
          </p:cNvPr>
          <p:cNvSpPr/>
          <p:nvPr/>
        </p:nvSpPr>
        <p:spPr>
          <a:xfrm>
            <a:off x="5638800" y="2538413"/>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64" name="Straight Connector 63">
            <a:extLst>
              <a:ext uri="{FF2B5EF4-FFF2-40B4-BE49-F238E27FC236}">
                <a16:creationId xmlns:a16="http://schemas.microsoft.com/office/drawing/2014/main" id="{E996470F-5791-4169-A384-AE1449B78631}"/>
              </a:ext>
            </a:extLst>
          </p:cNvPr>
          <p:cNvCxnSpPr/>
          <p:nvPr/>
        </p:nvCxnSpPr>
        <p:spPr>
          <a:xfrm rot="5400000">
            <a:off x="4000500" y="2728913"/>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798" name="TextBox 64">
            <a:extLst>
              <a:ext uri="{FF2B5EF4-FFF2-40B4-BE49-F238E27FC236}">
                <a16:creationId xmlns:a16="http://schemas.microsoft.com/office/drawing/2014/main" id="{423EF2D6-EC27-402F-90AA-025716424427}"/>
              </a:ext>
            </a:extLst>
          </p:cNvPr>
          <p:cNvSpPr txBox="1">
            <a:spLocks noChangeArrowheads="1"/>
          </p:cNvSpPr>
          <p:nvPr/>
        </p:nvSpPr>
        <p:spPr bwMode="auto">
          <a:xfrm>
            <a:off x="4114800" y="2222500"/>
            <a:ext cx="1752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registers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M:N </a:t>
            </a:r>
          </a:p>
        </p:txBody>
      </p:sp>
      <p:cxnSp>
        <p:nvCxnSpPr>
          <p:cNvPr id="67" name="Straight Arrow Connector 66">
            <a:extLst>
              <a:ext uri="{FF2B5EF4-FFF2-40B4-BE49-F238E27FC236}">
                <a16:creationId xmlns:a16="http://schemas.microsoft.com/office/drawing/2014/main" id="{CEC274D9-7897-414B-B438-FC57A95BC365}"/>
              </a:ext>
            </a:extLst>
          </p:cNvPr>
          <p:cNvCxnSpPr/>
          <p:nvPr/>
        </p:nvCxnSpPr>
        <p:spPr>
          <a:xfrm>
            <a:off x="4838700" y="3594100"/>
            <a:ext cx="0" cy="914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622DC62-F148-4C76-BD81-A3CE149DE9EE}"/>
              </a:ext>
            </a:extLst>
          </p:cNvPr>
          <p:cNvSpPr txBox="1"/>
          <p:nvPr/>
        </p:nvSpPr>
        <p:spPr>
          <a:xfrm>
            <a:off x="-5750" y="-5751"/>
            <a:ext cx="9155500" cy="707886"/>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a:solidFill>
                  <a:schemeClr val="bg1"/>
                </a:solidFill>
                <a:latin typeface="Calibri Light"/>
                <a:ea typeface="ＭＳ Ｐゴシック"/>
                <a:cs typeface="Times New Roman"/>
              </a:rPr>
              <a:t>M:N Relationship </a:t>
            </a:r>
            <a:endParaRPr lang="en-US" sz="4000">
              <a:solidFill>
                <a:schemeClr val="bg1"/>
              </a:solidFill>
              <a:latin typeface="Calibri Light"/>
              <a:ea typeface="ＭＳ Ｐゴシック"/>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9" name="Rectangle 7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794" name="Title 1">
            <a:extLst>
              <a:ext uri="{FF2B5EF4-FFF2-40B4-BE49-F238E27FC236}">
                <a16:creationId xmlns:a16="http://schemas.microsoft.com/office/drawing/2014/main" id="{FB39B1CA-958A-47F0-9435-F07B1BFAE59B}"/>
              </a:ext>
            </a:extLst>
          </p:cNvPr>
          <p:cNvSpPr>
            <a:spLocks noGrp="1"/>
          </p:cNvSpPr>
          <p:nvPr>
            <p:ph type="title"/>
          </p:nvPr>
        </p:nvSpPr>
        <p:spPr bwMode="auto">
          <a:xfrm>
            <a:off x="482600" y="640080"/>
            <a:ext cx="2322320" cy="561323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r>
              <a:rPr lang="en-US" altLang="en-US" sz="3700" kern="1200">
                <a:solidFill>
                  <a:srgbClr val="FFFFFF"/>
                </a:solidFill>
                <a:latin typeface="+mj-lt"/>
                <a:ea typeface="+mj-ea"/>
                <a:cs typeface="+mj-cs"/>
              </a:rPr>
              <a:t>Associative entity</a:t>
            </a:r>
          </a:p>
        </p:txBody>
      </p:sp>
      <p:sp>
        <p:nvSpPr>
          <p:cNvPr id="33796" name="TextBox 3">
            <a:extLst>
              <a:ext uri="{FF2B5EF4-FFF2-40B4-BE49-F238E27FC236}">
                <a16:creationId xmlns:a16="http://schemas.microsoft.com/office/drawing/2014/main" id="{7D7240CA-C632-4FC3-98C9-0A513D430C5C}"/>
              </a:ext>
            </a:extLst>
          </p:cNvPr>
          <p:cNvSpPr txBox="1">
            <a:spLocks noChangeArrowheads="1"/>
          </p:cNvSpPr>
          <p:nvPr/>
        </p:nvSpPr>
        <p:spPr bwMode="auto">
          <a:xfrm>
            <a:off x="3524863" y="640082"/>
            <a:ext cx="5136536" cy="2484884"/>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rtlCol="0" anchor="ct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indent="-228600" eaLnBrk="1" hangingPunct="1">
              <a:lnSpc>
                <a:spcPct val="90000"/>
              </a:lnSpc>
              <a:spcAft>
                <a:spcPts val="600"/>
              </a:spcAft>
              <a:buFont typeface="Arial" panose="020B0604020202020204" pitchFamily="34" charset="0"/>
              <a:buChar char="•"/>
            </a:pPr>
            <a:r>
              <a:rPr lang="en-US" altLang="en-US" sz="2400">
                <a:latin typeface="Times New Roman"/>
                <a:ea typeface="+mn-ea"/>
                <a:cs typeface="Times New Roman"/>
              </a:rPr>
              <a:t>The registration table has composite primary key. You can create a surrogate key </a:t>
            </a:r>
            <a:r>
              <a:rPr lang="en-US" altLang="ja-JP" sz="2400">
                <a:latin typeface="Times New Roman"/>
                <a:ea typeface="游ゴシック"/>
                <a:cs typeface="Times New Roman"/>
              </a:rPr>
              <a:t>“</a:t>
            </a:r>
            <a:r>
              <a:rPr lang="en-US" altLang="ja-JP" sz="2400" err="1">
                <a:latin typeface="Times New Roman"/>
                <a:ea typeface="游ゴシック"/>
                <a:cs typeface="Times New Roman"/>
              </a:rPr>
              <a:t>RegID</a:t>
            </a:r>
            <a:r>
              <a:rPr lang="en-US" altLang="ja-JP" sz="2400">
                <a:latin typeface="Times New Roman"/>
                <a:ea typeface="游ゴシック"/>
                <a:cs typeface="Times New Roman"/>
              </a:rPr>
              <a:t>” for convenience.</a:t>
            </a:r>
            <a:endParaRPr lang="en-US" altLang="en-US" sz="2400">
              <a:latin typeface="Times New Roman"/>
              <a:ea typeface="游ゴシック"/>
              <a:cs typeface="Times New Roman"/>
            </a:endParaRPr>
          </a:p>
        </p:txBody>
      </p:sp>
      <p:pic>
        <p:nvPicPr>
          <p:cNvPr id="33795" name="Picture 2">
            <a:extLst>
              <a:ext uri="{FF2B5EF4-FFF2-40B4-BE49-F238E27FC236}">
                <a16:creationId xmlns:a16="http://schemas.microsoft.com/office/drawing/2014/main" id="{0E762A3E-1026-49B5-8EDD-ADDD3AC660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19476" y="3966971"/>
            <a:ext cx="5300073" cy="16059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819" name="TextBox 4">
            <a:extLst>
              <a:ext uri="{FF2B5EF4-FFF2-40B4-BE49-F238E27FC236}">
                <a16:creationId xmlns:a16="http://schemas.microsoft.com/office/drawing/2014/main" id="{D52977E5-151A-4F14-8E91-663B51516124}"/>
              </a:ext>
            </a:extLst>
          </p:cNvPr>
          <p:cNvSpPr txBox="1">
            <a:spLocks noChangeArrowheads="1"/>
          </p:cNvSpPr>
          <p:nvPr/>
        </p:nvSpPr>
        <p:spPr bwMode="auto">
          <a:xfrm>
            <a:off x="1403247" y="1607809"/>
            <a:ext cx="6927020" cy="28766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Aft>
                <a:spcPts val="600"/>
              </a:spcAft>
            </a:pPr>
            <a:r>
              <a:rPr lang="en-US" altLang="en-US" sz="5300" kern="1200">
                <a:solidFill>
                  <a:srgbClr val="FFFFFF"/>
                </a:solidFill>
                <a:latin typeface="+mj-lt"/>
                <a:ea typeface="+mj-ea"/>
                <a:cs typeface="+mj-cs"/>
              </a:rPr>
              <a:t>ER Model: </a:t>
            </a:r>
          </a:p>
          <a:p>
            <a:pPr eaLnBrk="1" hangingPunct="1">
              <a:lnSpc>
                <a:spcPct val="90000"/>
              </a:lnSpc>
              <a:spcAft>
                <a:spcPts val="600"/>
              </a:spcAft>
            </a:pPr>
            <a:r>
              <a:rPr lang="en-US" altLang="en-US" sz="5300" kern="1200">
                <a:solidFill>
                  <a:srgbClr val="FFFFFF"/>
                </a:solidFill>
                <a:latin typeface="+mj-lt"/>
                <a:ea typeface="+mj-ea"/>
                <a:cs typeface="+mj-cs"/>
                <a:sym typeface="Wingdings" panose="05000000000000000000" pitchFamily="2" charset="2"/>
              </a:rPr>
              <a:t>Weak Entity &amp; Identifying Relationship</a:t>
            </a:r>
          </a:p>
        </p:txBody>
      </p:sp>
      <p:sp>
        <p:nvSpPr>
          <p:cNvPr id="34818" name="Slide Number Placeholder 3">
            <a:extLst>
              <a:ext uri="{FF2B5EF4-FFF2-40B4-BE49-F238E27FC236}">
                <a16:creationId xmlns:a16="http://schemas.microsoft.com/office/drawing/2014/main" id="{12F6C0CA-504D-4C46-BFF8-D493612E2AF8}"/>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240FBE51-B92E-48ED-9901-27BB7263AF47}" type="slidenum">
              <a:rPr lang="en-US" altLang="en-US" sz="900">
                <a:solidFill>
                  <a:schemeClr val="tx1">
                    <a:tint val="75000"/>
                  </a:schemeClr>
                </a:solidFill>
                <a:latin typeface="+mn-lt"/>
                <a:ea typeface="+mn-ea"/>
              </a:rPr>
              <a:pPr eaLnBrk="1" hangingPunct="1">
                <a:spcAft>
                  <a:spcPts val="600"/>
                </a:spcAft>
              </a:pPr>
              <a:t>19</a:t>
            </a:fld>
            <a:endParaRPr lang="en-US" altLang="en-US" sz="900">
              <a:solidFill>
                <a:schemeClr val="tx1">
                  <a:tint val="75000"/>
                </a:schemeClr>
              </a:solidFill>
              <a:latin typeface="+mn-lt"/>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242" name="Rectangle 1">
            <a:extLst>
              <a:ext uri="{FF2B5EF4-FFF2-40B4-BE49-F238E27FC236}">
                <a16:creationId xmlns:a16="http://schemas.microsoft.com/office/drawing/2014/main" id="{71D67A7D-9DD7-4EB8-8DAC-C52AE08055CE}"/>
              </a:ext>
            </a:extLst>
          </p:cNvPr>
          <p:cNvSpPr>
            <a:spLocks noGrp="1" noChangeArrowheads="1"/>
          </p:cNvSpPr>
          <p:nvPr>
            <p:ph type="title"/>
          </p:nvPr>
        </p:nvSpPr>
        <p:spPr bwMode="auto">
          <a:xfrm>
            <a:off x="718879" y="800392"/>
            <a:ext cx="7698523" cy="12121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pPr algn="ctr"/>
            <a:r>
              <a:rPr lang="en-US" altLang="en-US" sz="3500" kern="1200" dirty="0">
                <a:solidFill>
                  <a:srgbClr val="FFFFFF"/>
                </a:solidFill>
                <a:latin typeface="+mj-lt"/>
                <a:ea typeface="+mj-ea"/>
                <a:cs typeface="+mj-cs"/>
              </a:rPr>
              <a:t>Acknowledgements and caveat</a:t>
            </a:r>
            <a:endParaRPr lang="en-US">
              <a:ea typeface="+mj-ea"/>
              <a:cs typeface="+mj-cs"/>
            </a:endParaRPr>
          </a:p>
        </p:txBody>
      </p:sp>
      <p:sp>
        <p:nvSpPr>
          <p:cNvPr id="10243" name="Rectangle 2">
            <a:extLst>
              <a:ext uri="{FF2B5EF4-FFF2-40B4-BE49-F238E27FC236}">
                <a16:creationId xmlns:a16="http://schemas.microsoft.com/office/drawing/2014/main" id="{7DE6CFFE-D724-4D3B-AA4E-FBB703CAA132}"/>
              </a:ext>
            </a:extLst>
          </p:cNvPr>
          <p:cNvSpPr>
            <a:spLocks/>
          </p:cNvSpPr>
          <p:nvPr/>
        </p:nvSpPr>
        <p:spPr bwMode="auto">
          <a:xfrm>
            <a:off x="1025718" y="2720474"/>
            <a:ext cx="7281746" cy="356717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1440" tIns="45720" rIns="91440" bIns="45720" rtlCol="0" anchor="ctr">
            <a:noAutofit/>
          </a:bodyPr>
          <a:lstStyle>
            <a:lvl1pPr marL="39688">
              <a:defRPr>
                <a:solidFill>
                  <a:schemeClr val="tx1"/>
                </a:solidFill>
                <a:latin typeface="Tahoma" panose="020B0604030504040204" pitchFamily="34" charset="0"/>
                <a:ea typeface="ＭＳ Ｐゴシック" panose="020B0600070205080204" pitchFamily="34" charset="-128"/>
              </a:defRPr>
            </a:lvl1pPr>
            <a:lvl2pPr marL="496888">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39370" indent="-228600" eaLnBrk="1" hangingPunct="1">
              <a:lnSpc>
                <a:spcPct val="90000"/>
              </a:lnSpc>
              <a:spcAft>
                <a:spcPts val="600"/>
              </a:spcAft>
              <a:buFont typeface="Arial" panose="020B0604020202020204" pitchFamily="34" charset="0"/>
              <a:buChar char="•"/>
            </a:pPr>
            <a:r>
              <a:rPr lang="en-US" altLang="en-US" sz="2000" dirty="0">
                <a:latin typeface="Times New Roman"/>
                <a:ea typeface="+mn-ea"/>
                <a:cs typeface="Times New Roman"/>
              </a:rPr>
              <a:t>These course materials draw liberally, with permission, from the following sources: </a:t>
            </a:r>
          </a:p>
          <a:p>
            <a:pPr marL="496570" lvl="1" indent="-228600" eaLnBrk="1" hangingPunct="1">
              <a:lnSpc>
                <a:spcPct val="90000"/>
              </a:lnSpc>
              <a:spcAft>
                <a:spcPts val="600"/>
              </a:spcAft>
              <a:buFont typeface="Arial" panose="020B0604020202020204" pitchFamily="34" charset="0"/>
              <a:buChar char="•"/>
            </a:pPr>
            <a:r>
              <a:rPr lang="en-US" altLang="en-US" sz="2000" dirty="0">
                <a:latin typeface="Times New Roman"/>
                <a:ea typeface="+mn-ea"/>
                <a:cs typeface="Times New Roman"/>
              </a:rPr>
              <a:t> IST659 classes taught by Prof. Bei Yu</a:t>
            </a:r>
          </a:p>
          <a:p>
            <a:pPr marL="496570" lvl="1" indent="-228600" eaLnBrk="1" hangingPunct="1">
              <a:lnSpc>
                <a:spcPct val="90000"/>
              </a:lnSpc>
              <a:spcAft>
                <a:spcPts val="600"/>
              </a:spcAft>
              <a:buFont typeface="Arial" panose="020B0604020202020204" pitchFamily="34" charset="0"/>
              <a:buChar char="•"/>
            </a:pPr>
            <a:r>
              <a:rPr lang="en-US" altLang="en-US" sz="2000" dirty="0">
                <a:latin typeface="Times New Roman"/>
                <a:ea typeface="+mn-ea"/>
                <a:cs typeface="Times New Roman"/>
              </a:rPr>
              <a:t> IST659 classes taught by Prof. Susan </a:t>
            </a:r>
            <a:r>
              <a:rPr lang="en-US" altLang="en-US" sz="2000" dirty="0" err="1">
                <a:latin typeface="Times New Roman"/>
                <a:ea typeface="+mn-ea"/>
                <a:cs typeface="Times New Roman"/>
              </a:rPr>
              <a:t>Dischiave</a:t>
            </a:r>
            <a:endParaRPr lang="en-US" altLang="en-US" sz="2000" dirty="0">
              <a:latin typeface="Times New Roman"/>
              <a:ea typeface="+mn-ea"/>
              <a:cs typeface="Times New Roman"/>
            </a:endParaRPr>
          </a:p>
          <a:p>
            <a:pPr marL="496570" lvl="1" indent="-228600" eaLnBrk="1" hangingPunct="1">
              <a:lnSpc>
                <a:spcPct val="90000"/>
              </a:lnSpc>
              <a:spcAft>
                <a:spcPts val="600"/>
              </a:spcAft>
              <a:buFont typeface="Arial" panose="020B0604020202020204" pitchFamily="34" charset="0"/>
              <a:buChar char="•"/>
            </a:pPr>
            <a:r>
              <a:rPr lang="en-US" altLang="en-US" sz="2000" dirty="0">
                <a:latin typeface="Times New Roman"/>
                <a:ea typeface="+mn-ea"/>
                <a:cs typeface="Times New Roman"/>
              </a:rPr>
              <a:t> IST 659 classes taught by Prof. Yun Huang</a:t>
            </a:r>
          </a:p>
          <a:p>
            <a:pPr marL="496570" lvl="1" indent="-228600" eaLnBrk="1" hangingPunct="1">
              <a:lnSpc>
                <a:spcPct val="90000"/>
              </a:lnSpc>
              <a:spcAft>
                <a:spcPts val="600"/>
              </a:spcAft>
              <a:buFont typeface="Arial" panose="020B0604020202020204" pitchFamily="34" charset="0"/>
              <a:buChar char="•"/>
            </a:pPr>
            <a:r>
              <a:rPr lang="en-US" altLang="en-US" sz="2000" dirty="0">
                <a:latin typeface="Times New Roman"/>
                <a:ea typeface="+mn-ea"/>
                <a:cs typeface="Times New Roman"/>
              </a:rPr>
              <a:t> Instructor resources provided by our text book </a:t>
            </a:r>
            <a:r>
              <a:rPr lang="en-US" altLang="ja-JP" sz="2000" dirty="0">
                <a:latin typeface="Times New Roman"/>
                <a:ea typeface="游ゴシック"/>
                <a:cs typeface="Times New Roman"/>
              </a:rPr>
              <a:t>”Modern Database Management” </a:t>
            </a:r>
          </a:p>
          <a:p>
            <a:pPr marL="496570" lvl="1" indent="-228600" eaLnBrk="1" hangingPunct="1">
              <a:lnSpc>
                <a:spcPct val="90000"/>
              </a:lnSpc>
              <a:spcAft>
                <a:spcPts val="600"/>
              </a:spcAft>
              <a:buFont typeface="Arial" panose="020B0604020202020204" pitchFamily="34" charset="0"/>
              <a:buChar char="•"/>
            </a:pPr>
            <a:endParaRPr lang="en-US" altLang="en-US" sz="2000" dirty="0">
              <a:latin typeface="Times New Roman"/>
              <a:ea typeface="+mn-ea"/>
              <a:cs typeface="Times New Roman"/>
            </a:endParaRPr>
          </a:p>
          <a:p>
            <a:pPr marL="39370" indent="-228600" eaLnBrk="1" hangingPunct="1">
              <a:lnSpc>
                <a:spcPct val="90000"/>
              </a:lnSpc>
              <a:buFont typeface="Arial" panose="020B0604020202020204" pitchFamily="34" charset="0"/>
              <a:buChar char="•"/>
            </a:pPr>
            <a:r>
              <a:rPr lang="en-US" altLang="en-US" sz="2000" dirty="0">
                <a:latin typeface="Times New Roman"/>
                <a:ea typeface="+mn-ea"/>
                <a:cs typeface="Times New Roman"/>
              </a:rPr>
              <a:t>Caveat (beware):  At best, PowerPoint slides are only a pale imitation of the entirety of a class meeting.  In IST659 in particular, the lectures will cover topics beyond what appears in these slides.  Don</a:t>
            </a:r>
            <a:r>
              <a:rPr lang="en-US" altLang="ja-JP" sz="2000" dirty="0">
                <a:latin typeface="Times New Roman"/>
                <a:ea typeface="游ゴシック"/>
                <a:cs typeface="Times New Roman"/>
              </a:rPr>
              <a:t>’t rely on them as a substitute for attending class.</a:t>
            </a:r>
            <a:endParaRPr lang="en-US" altLang="en-US" sz="2000">
              <a:latin typeface="Times New Roman"/>
              <a:ea typeface="游ゴシック"/>
              <a:cs typeface="Times New Roman"/>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843" name="Rectangle 1026">
            <a:extLst>
              <a:ext uri="{FF2B5EF4-FFF2-40B4-BE49-F238E27FC236}">
                <a16:creationId xmlns:a16="http://schemas.microsoft.com/office/drawing/2014/main" id="{2961F0AA-5A26-48FD-929A-CD1B316FEE5A}"/>
              </a:ext>
            </a:extLst>
          </p:cNvPr>
          <p:cNvSpPr>
            <a:spLocks noGrp="1" noChangeArrowheads="1"/>
          </p:cNvSpPr>
          <p:nvPr>
            <p:ph type="title"/>
          </p:nvPr>
        </p:nvSpPr>
        <p:spPr bwMode="auto">
          <a:xfrm>
            <a:off x="718879" y="800392"/>
            <a:ext cx="7698523" cy="12121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0" compatLnSpc="1">
            <a:prstTxWarp prst="textNoShape">
              <a:avLst/>
            </a:prstTxWarp>
            <a:normAutofit/>
          </a:bodyPr>
          <a:lstStyle/>
          <a:p>
            <a:pPr algn="ctr"/>
            <a:r>
              <a:rPr lang="en-US" altLang="zh-CN" sz="3500" dirty="0">
                <a:solidFill>
                  <a:srgbClr val="FFFFFF"/>
                </a:solidFill>
                <a:latin typeface="Calibri Light"/>
                <a:ea typeface="宋体"/>
                <a:cs typeface="Calibri Light"/>
              </a:rPr>
              <a:t>Weak Entity</a:t>
            </a:r>
            <a:endParaRPr lang="en-US"/>
          </a:p>
        </p:txBody>
      </p:sp>
      <p:sp>
        <p:nvSpPr>
          <p:cNvPr id="35844" name="Rectangle 1038" descr="Rectangle: Click to edit Master text styles&#10;Second level&#10;Third level&#10;Fourth level&#10;Fifth level">
            <a:extLst>
              <a:ext uri="{FF2B5EF4-FFF2-40B4-BE49-F238E27FC236}">
                <a16:creationId xmlns:a16="http://schemas.microsoft.com/office/drawing/2014/main" id="{68A19022-E341-4BB1-8A84-5ADF9B47D770}"/>
              </a:ext>
            </a:extLst>
          </p:cNvPr>
          <p:cNvSpPr>
            <a:spLocks noGrp="1" noChangeArrowheads="1"/>
          </p:cNvSpPr>
          <p:nvPr>
            <p:ph idx="1"/>
          </p:nvPr>
        </p:nvSpPr>
        <p:spPr bwMode="auto">
          <a:xfrm>
            <a:off x="1011341" y="3137417"/>
            <a:ext cx="7281746" cy="356717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 anchorCtr="0" compatLnSpc="1">
            <a:prstTxWarp prst="textNoShape">
              <a:avLst/>
            </a:prstTxWarp>
            <a:normAutofit/>
          </a:bodyPr>
          <a:lstStyle/>
          <a:p>
            <a:r>
              <a:rPr lang="en-US" altLang="zh-CN" b="1" dirty="0">
                <a:latin typeface="Times New Roman"/>
                <a:ea typeface="宋体"/>
                <a:cs typeface="Times New Roman"/>
              </a:rPr>
              <a:t>Weak entity :</a:t>
            </a:r>
            <a:r>
              <a:rPr lang="en-US" altLang="zh-CN" b="1" i="1" dirty="0">
                <a:latin typeface="Times New Roman"/>
                <a:ea typeface="宋体"/>
                <a:cs typeface="Times New Roman"/>
              </a:rPr>
              <a:t> </a:t>
            </a:r>
            <a:endParaRPr lang="en-US" altLang="zh-CN" i="1">
              <a:latin typeface="Times New Roman" panose="02020603050405020304" pitchFamily="18" charset="0"/>
              <a:ea typeface="宋体" panose="02010600030101010101" pitchFamily="2" charset="-122"/>
              <a:cs typeface="Times New Roman"/>
            </a:endParaRPr>
          </a:p>
          <a:p>
            <a:endParaRPr lang="en-US" altLang="zh-CN" b="1" i="1" dirty="0">
              <a:latin typeface="Times New Roman"/>
              <a:ea typeface="宋体"/>
              <a:cs typeface="Times New Roman"/>
            </a:endParaRPr>
          </a:p>
          <a:p>
            <a:pPr lvl="1"/>
            <a:r>
              <a:rPr lang="en-US" altLang="zh-CN" sz="2800" dirty="0">
                <a:latin typeface="Times New Roman"/>
                <a:ea typeface="宋体"/>
                <a:cs typeface="Times New Roman"/>
              </a:rPr>
              <a:t>Does not have enough attributes on their own to form a key</a:t>
            </a:r>
            <a:r>
              <a:rPr lang="en-US" altLang="zh-CN" sz="2800" i="1" dirty="0">
                <a:latin typeface="Times New Roman"/>
                <a:ea typeface="宋体"/>
                <a:cs typeface="Times New Roman"/>
              </a:rPr>
              <a:t>.</a:t>
            </a:r>
            <a:endParaRPr lang="en-US" altLang="zh-CN" sz="2800" dirty="0">
              <a:latin typeface="Times New Roman"/>
              <a:ea typeface="宋体"/>
              <a:cs typeface="Times New Roman"/>
            </a:endParaRPr>
          </a:p>
          <a:p>
            <a:pPr lvl="1">
              <a:spcBef>
                <a:spcPct val="50000"/>
              </a:spcBef>
            </a:pPr>
            <a:r>
              <a:rPr lang="en-US" altLang="zh-CN" sz="2800" dirty="0">
                <a:latin typeface="Times New Roman"/>
                <a:ea typeface="宋体"/>
                <a:cs typeface="Times New Roman"/>
              </a:rPr>
              <a:t>They need to “borrow” attributes from other entity sets to form a key.</a:t>
            </a:r>
          </a:p>
          <a:p>
            <a:endParaRPr lang="en-US" altLang="zh-CN" dirty="0">
              <a:latin typeface="Times New Roman" panose="02020603050405020304" pitchFamily="18" charset="0"/>
              <a:ea typeface="宋体" panose="02010600030101010101" pitchFamily="2" charset="-122"/>
              <a:cs typeface="Times New Roman"/>
            </a:endParaRPr>
          </a:p>
          <a:p>
            <a:pPr lvl="1"/>
            <a:endParaRPr lang="en-US" altLang="zh-CN" sz="2800" dirty="0">
              <a:latin typeface="Times New Roman" panose="02020603050405020304" pitchFamily="18" charset="0"/>
              <a:ea typeface="宋体" panose="02010600030101010101" pitchFamily="2" charset="-122"/>
              <a:cs typeface="Times New Roman"/>
            </a:endParaRPr>
          </a:p>
          <a:p>
            <a:pPr>
              <a:spcBef>
                <a:spcPct val="50000"/>
              </a:spcBef>
            </a:pPr>
            <a:endParaRPr lang="en-US" altLang="zh-CN" dirty="0">
              <a:latin typeface="Times New Roman" panose="02020603050405020304" pitchFamily="18" charset="0"/>
              <a:ea typeface="宋体" panose="02010600030101010101" pitchFamily="2" charset="-122"/>
              <a:cs typeface="Times New Roman"/>
            </a:endParaRPr>
          </a:p>
        </p:txBody>
      </p:sp>
      <p:sp>
        <p:nvSpPr>
          <p:cNvPr id="35842" name="Slide Number Placeholder 5">
            <a:extLst>
              <a:ext uri="{FF2B5EF4-FFF2-40B4-BE49-F238E27FC236}">
                <a16:creationId xmlns:a16="http://schemas.microsoft.com/office/drawing/2014/main" id="{38D85523-E073-4E0A-BCCB-5F9604E3CD92}"/>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EBB690A4-D717-4B2E-819F-3CBAD13E99E0}" type="slidenum">
              <a:rPr lang="en-US" altLang="en-US" sz="900"/>
              <a:pPr eaLnBrk="1" hangingPunct="1">
                <a:spcAft>
                  <a:spcPts val="600"/>
                </a:spcAft>
              </a:pPr>
              <a:t>20</a:t>
            </a:fld>
            <a:endParaRPr lang="en-US" altLang="en-US" sz="9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847D6E6-0570-4F38-96EA-DDCCA49A7977}"/>
              </a:ext>
            </a:extLst>
          </p:cNvPr>
          <p:cNvSpPr>
            <a:spLocks noGrp="1"/>
          </p:cNvSpPr>
          <p:nvPr>
            <p:ph type="title"/>
          </p:nvPr>
        </p:nvSpPr>
        <p:spPr bwMode="auto">
          <a:xfrm>
            <a:off x="-3953" y="5692"/>
            <a:ext cx="9151906" cy="1081148"/>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r>
              <a:rPr lang="en-US" altLang="en-US">
                <a:solidFill>
                  <a:schemeClr val="bg1"/>
                </a:solidFill>
                <a:ea typeface="ＭＳ Ｐゴシック"/>
              </a:rPr>
              <a:t>Identifying relationships</a:t>
            </a:r>
            <a:endParaRPr lang="en-US" altLang="en-US">
              <a:solidFill>
                <a:schemeClr val="bg1"/>
              </a:solidFill>
              <a:ea typeface="ＭＳ Ｐゴシック"/>
              <a:cs typeface="Calibri Light"/>
            </a:endParaRPr>
          </a:p>
        </p:txBody>
      </p:sp>
      <p:pic>
        <p:nvPicPr>
          <p:cNvPr id="37891" name="Picture 2">
            <a:extLst>
              <a:ext uri="{FF2B5EF4-FFF2-40B4-BE49-F238E27FC236}">
                <a16:creationId xmlns:a16="http://schemas.microsoft.com/office/drawing/2014/main" id="{C07A0480-E6DB-4098-9882-4061E62F4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57150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2">
            <a:extLst>
              <a:ext uri="{FF2B5EF4-FFF2-40B4-BE49-F238E27FC236}">
                <a16:creationId xmlns:a16="http://schemas.microsoft.com/office/drawing/2014/main" id="{5BCC87D0-41BF-4EE0-802D-18E9785EDE60}"/>
              </a:ext>
            </a:extLst>
          </p:cNvPr>
          <p:cNvSpPr>
            <a:spLocks noChangeArrowheads="1"/>
          </p:cNvSpPr>
          <p:nvPr/>
        </p:nvSpPr>
        <p:spPr bwMode="auto">
          <a:xfrm>
            <a:off x="993595" y="4895850"/>
            <a:ext cx="7394396" cy="1200329"/>
          </a:xfrm>
          <a:prstGeom prst="rect">
            <a:avLst/>
          </a:prstGeom>
          <a:noFill/>
          <a:ln w="9525">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b="1" dirty="0">
                <a:latin typeface="Times New Roman"/>
                <a:ea typeface="ＭＳ Ｐゴシック"/>
                <a:cs typeface="Times New Roman"/>
              </a:rPr>
              <a:t>Part of the weak entity’s primary key is a foreign key, i.e. a primary key from another table. </a:t>
            </a:r>
            <a:endParaRPr lang="en-US" altLang="en-US" sz="2400" b="1">
              <a:cs typeface="Tahoma" panose="020B0604030504040204" pitchFamily="34" charset="0"/>
            </a:endParaRPr>
          </a:p>
          <a:p>
            <a:pPr algn="ctr" eaLnBrk="1" hangingPunct="1"/>
            <a:endParaRPr lang="en-US" altLang="en-US" sz="2400" b="1" dirty="0">
              <a:cs typeface="Tahoma"/>
            </a:endParaRPr>
          </a:p>
        </p:txBody>
      </p:sp>
      <p:cxnSp>
        <p:nvCxnSpPr>
          <p:cNvPr id="14" name="Straight Arrow Connector 13">
            <a:extLst>
              <a:ext uri="{FF2B5EF4-FFF2-40B4-BE49-F238E27FC236}">
                <a16:creationId xmlns:a16="http://schemas.microsoft.com/office/drawing/2014/main" id="{6B20858C-DE31-42E9-8FAF-A0F95D356B6F}"/>
              </a:ext>
            </a:extLst>
          </p:cNvPr>
          <p:cNvCxnSpPr/>
          <p:nvPr/>
        </p:nvCxnSpPr>
        <p:spPr>
          <a:xfrm flipV="1">
            <a:off x="4191000" y="2400300"/>
            <a:ext cx="698500" cy="234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70FF4A9D-7CB0-425D-A3C7-C510F4F7C3F7}"/>
              </a:ext>
            </a:extLst>
          </p:cNvPr>
          <p:cNvSpPr>
            <a:spLocks noChangeArrowheads="1"/>
          </p:cNvSpPr>
          <p:nvPr/>
        </p:nvSpPr>
        <p:spPr bwMode="auto">
          <a:xfrm>
            <a:off x="4406900" y="2095500"/>
            <a:ext cx="787400" cy="279400"/>
          </a:xfrm>
          <a:prstGeom prst="roundRect">
            <a:avLst>
              <a:gd name="adj" fmla="val 16667"/>
            </a:avLst>
          </a:prstGeom>
          <a:noFill/>
          <a:ln w="38100">
            <a:solidFill>
              <a:srgbClr val="F79646"/>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ECAF3D8-623C-43F9-B973-1E8DC7A836D3}"/>
              </a:ext>
            </a:extLst>
          </p:cNvPr>
          <p:cNvSpPr>
            <a:spLocks noGrp="1"/>
          </p:cNvSpPr>
          <p:nvPr>
            <p:ph type="title"/>
          </p:nvPr>
        </p:nvSpPr>
        <p:spPr bwMode="auto">
          <a:xfrm>
            <a:off x="-3953" y="365126"/>
            <a:ext cx="9151906" cy="922997"/>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r>
              <a:rPr lang="en-US" altLang="en-US">
                <a:solidFill>
                  <a:srgbClr val="FFFFFF"/>
                </a:solidFill>
                <a:ea typeface="ＭＳ Ｐゴシック"/>
              </a:rPr>
              <a:t>Identifying relationships</a:t>
            </a:r>
          </a:p>
        </p:txBody>
      </p:sp>
      <p:pic>
        <p:nvPicPr>
          <p:cNvPr id="39939" name="Picture 2">
            <a:extLst>
              <a:ext uri="{FF2B5EF4-FFF2-40B4-BE49-F238E27FC236}">
                <a16:creationId xmlns:a16="http://schemas.microsoft.com/office/drawing/2014/main" id="{89B847BA-762C-4D0C-A732-4F4AB5D2E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57150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3">
            <a:extLst>
              <a:ext uri="{FF2B5EF4-FFF2-40B4-BE49-F238E27FC236}">
                <a16:creationId xmlns:a16="http://schemas.microsoft.com/office/drawing/2014/main" id="{AB922199-E60C-40C0-836A-E89EBD973959}"/>
              </a:ext>
            </a:extLst>
          </p:cNvPr>
          <p:cNvSpPr>
            <a:spLocks noChangeArrowheads="1"/>
          </p:cNvSpPr>
          <p:nvPr/>
        </p:nvSpPr>
        <p:spPr bwMode="auto">
          <a:xfrm>
            <a:off x="402566" y="4156974"/>
            <a:ext cx="3439782" cy="107721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4161750" indent="-24161750">
              <a:defRPr>
                <a:solidFill>
                  <a:schemeClr val="tx1"/>
                </a:solidFill>
                <a:latin typeface="Tahoma" panose="020B0604030504040204" pitchFamily="34" charset="0"/>
                <a:ea typeface="ＭＳ Ｐゴシック" panose="020B0600070205080204" pitchFamily="34" charset="-128"/>
              </a:defRPr>
            </a:lvl1pPr>
            <a:lvl2pPr>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lvl="1" eaLnBrk="1" hangingPunct="1">
              <a:lnSpc>
                <a:spcPct val="80000"/>
              </a:lnSpc>
              <a:spcBef>
                <a:spcPct val="50000"/>
              </a:spcBef>
            </a:pPr>
            <a:r>
              <a:rPr lang="en-US" altLang="zh-CN" sz="2000">
                <a:solidFill>
                  <a:srgbClr val="000000"/>
                </a:solidFill>
                <a:latin typeface="Times New Roman" panose="02020603050405020304" pitchFamily="18" charset="0"/>
                <a:ea typeface="宋体" panose="02010600030101010101" pitchFamily="2" charset="-122"/>
              </a:rPr>
              <a:t>The solid line between strong entity and its weak entity indicates an </a:t>
            </a:r>
            <a:r>
              <a:rPr lang="en-US" altLang="zh-CN" sz="2000">
                <a:solidFill>
                  <a:schemeClr val="folHlink"/>
                </a:solidFill>
                <a:latin typeface="Times New Roman" panose="02020603050405020304" pitchFamily="18" charset="0"/>
                <a:ea typeface="宋体" panose="02010600030101010101" pitchFamily="2" charset="-122"/>
              </a:rPr>
              <a:t>identifying relationship</a:t>
            </a:r>
            <a:endParaRPr lang="en-US" altLang="zh-CN" sz="2000">
              <a:latin typeface="Times New Roman" panose="02020603050405020304" pitchFamily="18" charset="0"/>
              <a:ea typeface="宋体" panose="02010600030101010101" pitchFamily="2" charset="-122"/>
            </a:endParaRPr>
          </a:p>
        </p:txBody>
      </p:sp>
      <p:cxnSp>
        <p:nvCxnSpPr>
          <p:cNvPr id="16" name="Straight Arrow Connector 15">
            <a:extLst>
              <a:ext uri="{FF2B5EF4-FFF2-40B4-BE49-F238E27FC236}">
                <a16:creationId xmlns:a16="http://schemas.microsoft.com/office/drawing/2014/main" id="{97BBDE33-42DC-4495-B30A-399BCA9E73C0}"/>
              </a:ext>
            </a:extLst>
          </p:cNvPr>
          <p:cNvCxnSpPr/>
          <p:nvPr/>
        </p:nvCxnSpPr>
        <p:spPr>
          <a:xfrm flipV="1">
            <a:off x="2349500" y="2857500"/>
            <a:ext cx="1244600" cy="128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6E52CB66-EFFA-4D0A-88B8-FF5FC162DBC2}"/>
              </a:ext>
            </a:extLst>
          </p:cNvPr>
          <p:cNvSpPr>
            <a:spLocks noChangeArrowheads="1"/>
          </p:cNvSpPr>
          <p:nvPr/>
        </p:nvSpPr>
        <p:spPr bwMode="auto">
          <a:xfrm>
            <a:off x="4406900" y="2095500"/>
            <a:ext cx="787400" cy="279400"/>
          </a:xfrm>
          <a:prstGeom prst="roundRect">
            <a:avLst>
              <a:gd name="adj" fmla="val 16667"/>
            </a:avLst>
          </a:prstGeom>
          <a:noFill/>
          <a:ln w="38100">
            <a:solidFill>
              <a:srgbClr val="F79646"/>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endParaRPr>
          </a:p>
        </p:txBody>
      </p:sp>
      <p:sp>
        <p:nvSpPr>
          <p:cNvPr id="10" name="Rounded Rectangle 9">
            <a:extLst>
              <a:ext uri="{FF2B5EF4-FFF2-40B4-BE49-F238E27FC236}">
                <a16:creationId xmlns:a16="http://schemas.microsoft.com/office/drawing/2014/main" id="{498EDFE7-8348-439A-A238-4F4EDA10D674}"/>
              </a:ext>
            </a:extLst>
          </p:cNvPr>
          <p:cNvSpPr>
            <a:spLocks noChangeArrowheads="1"/>
          </p:cNvSpPr>
          <p:nvPr/>
        </p:nvSpPr>
        <p:spPr bwMode="auto">
          <a:xfrm>
            <a:off x="3213100" y="2590800"/>
            <a:ext cx="1270000" cy="266700"/>
          </a:xfrm>
          <a:prstGeom prst="roundRect">
            <a:avLst>
              <a:gd name="adj" fmla="val 16667"/>
            </a:avLst>
          </a:prstGeom>
          <a:noFill/>
          <a:ln w="38100">
            <a:solidFill>
              <a:srgbClr val="3366FF"/>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77"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1986" name="Title 1">
            <a:extLst>
              <a:ext uri="{FF2B5EF4-FFF2-40B4-BE49-F238E27FC236}">
                <a16:creationId xmlns:a16="http://schemas.microsoft.com/office/drawing/2014/main" id="{4247168A-6D95-4A97-9A6A-BDC4086FEB53}"/>
              </a:ext>
            </a:extLst>
          </p:cNvPr>
          <p:cNvSpPr>
            <a:spLocks noGrp="1"/>
          </p:cNvSpPr>
          <p:nvPr>
            <p:ph type="title"/>
          </p:nvPr>
        </p:nvSpPr>
        <p:spPr bwMode="auto">
          <a:xfrm>
            <a:off x="1015249" y="759805"/>
            <a:ext cx="7500100"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0" compatLnSpc="1">
            <a:prstTxWarp prst="textNoShape">
              <a:avLst/>
            </a:prstTxWarp>
            <a:normAutofit/>
          </a:bodyPr>
          <a:lstStyle/>
          <a:p>
            <a:pPr algn="ctr"/>
            <a:r>
              <a:rPr lang="en-US" altLang="en-US" sz="3500" dirty="0">
                <a:solidFill>
                  <a:srgbClr val="FFFFFF"/>
                </a:solidFill>
                <a:ea typeface="ＭＳ Ｐゴシック"/>
              </a:rPr>
              <a:t>Identifying and non-identifying relationships</a:t>
            </a:r>
            <a:endParaRPr lang="en-US" dirty="0">
              <a:ea typeface="ＭＳ Ｐゴシック"/>
            </a:endParaRPr>
          </a:p>
        </p:txBody>
      </p:sp>
      <p:sp>
        <p:nvSpPr>
          <p:cNvPr id="41988" name="Slide Number Placeholder 12">
            <a:extLst>
              <a:ext uri="{FF2B5EF4-FFF2-40B4-BE49-F238E27FC236}">
                <a16:creationId xmlns:a16="http://schemas.microsoft.com/office/drawing/2014/main" id="{D12428FB-4852-49E3-BF0A-A4E66A56F8D6}"/>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5C6AC724-2EED-4AD7-8A6F-A6C08B3D390F}" type="slidenum">
              <a:rPr lang="en-US" altLang="en-US" sz="900"/>
              <a:pPr eaLnBrk="1" hangingPunct="1">
                <a:spcAft>
                  <a:spcPts val="600"/>
                </a:spcAft>
              </a:pPr>
              <a:t>23</a:t>
            </a:fld>
            <a:endParaRPr lang="en-US" altLang="en-US" sz="900"/>
          </a:p>
        </p:txBody>
      </p:sp>
      <p:graphicFrame>
        <p:nvGraphicFramePr>
          <p:cNvPr id="41990" name="Content Placeholder 2">
            <a:extLst>
              <a:ext uri="{FF2B5EF4-FFF2-40B4-BE49-F238E27FC236}">
                <a16:creationId xmlns:a16="http://schemas.microsoft.com/office/drawing/2014/main" id="{6ED50A53-18E1-4CE6-95EA-E330304D8964}"/>
              </a:ext>
            </a:extLst>
          </p:cNvPr>
          <p:cNvGraphicFramePr>
            <a:graphicFrameLocks noGrp="1"/>
          </p:cNvGraphicFramePr>
          <p:nvPr>
            <p:ph idx="1"/>
            <p:extLst>
              <p:ext uri="{D42A27DB-BD31-4B8C-83A1-F6EECF244321}">
                <p14:modId xmlns:p14="http://schemas.microsoft.com/office/powerpoint/2010/main" val="2035140781"/>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7A9F9CE-1034-4097-8DA5-91AF2C426BC3}"/>
              </a:ext>
            </a:extLst>
          </p:cNvPr>
          <p:cNvSpPr>
            <a:spLocks noGrp="1"/>
          </p:cNvSpPr>
          <p:nvPr>
            <p:ph type="title"/>
          </p:nvPr>
        </p:nvSpPr>
        <p:spPr bwMode="auto">
          <a:xfrm>
            <a:off x="-3953" y="-8685"/>
            <a:ext cx="9151907" cy="1023638"/>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Identifying and non-identifying relationships</a:t>
            </a:r>
          </a:p>
        </p:txBody>
      </p:sp>
      <p:pic>
        <p:nvPicPr>
          <p:cNvPr id="43011" name="Picture 2">
            <a:extLst>
              <a:ext uri="{FF2B5EF4-FFF2-40B4-BE49-F238E27FC236}">
                <a16:creationId xmlns:a16="http://schemas.microsoft.com/office/drawing/2014/main" id="{F180FD41-6253-4F70-83A1-EB2E4D31D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95725"/>
            <a:ext cx="7097713"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B2901C38-23C8-483A-BA78-8600B39B7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00"/>
            <a:ext cx="6781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0B0FB78B-B610-423E-B61D-23AF21879B5A}"/>
              </a:ext>
            </a:extLst>
          </p:cNvPr>
          <p:cNvSpPr>
            <a:spLocks noGrp="1"/>
          </p:cNvSpPr>
          <p:nvPr>
            <p:ph type="title"/>
          </p:nvPr>
        </p:nvSpPr>
        <p:spPr bwMode="auto">
          <a:xfrm>
            <a:off x="-6469" y="-24891"/>
            <a:ext cx="9149750" cy="1099868"/>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r>
              <a:rPr lang="en-US" altLang="en-US" sz="3200">
                <a:solidFill>
                  <a:srgbClr val="FFFFFF"/>
                </a:solidFill>
                <a:ea typeface="ＭＳ Ｐゴシック"/>
              </a:rPr>
              <a:t> Surrogate Key changes identifying relationship to be non-identifying relationship </a:t>
            </a:r>
            <a:endParaRPr lang="en-US" altLang="en-US" sz="3200">
              <a:solidFill>
                <a:srgbClr val="FFFFFF"/>
              </a:solidFill>
              <a:ea typeface="ＭＳ Ｐゴシック" panose="020B0600070205080204" pitchFamily="34" charset="-128"/>
              <a:cs typeface="Calibri Light" panose="020F0302020204030204"/>
            </a:endParaRPr>
          </a:p>
        </p:txBody>
      </p:sp>
      <p:pic>
        <p:nvPicPr>
          <p:cNvPr id="45059" name="Picture 2">
            <a:extLst>
              <a:ext uri="{FF2B5EF4-FFF2-40B4-BE49-F238E27FC236}">
                <a16:creationId xmlns:a16="http://schemas.microsoft.com/office/drawing/2014/main" id="{8B074DD5-D6F9-42AB-BE79-398272529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57150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F43EC98-9E06-4164-931A-6AB00A9ED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59275"/>
            <a:ext cx="5715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7CAC29E-43FC-4586-8A11-B1B63E2E2167}"/>
              </a:ext>
            </a:extLst>
          </p:cNvPr>
          <p:cNvSpPr txBox="1">
            <a:spLocks noChangeArrowheads="1"/>
          </p:cNvSpPr>
          <p:nvPr/>
        </p:nvSpPr>
        <p:spPr bwMode="auto">
          <a:xfrm>
            <a:off x="7162800" y="5410200"/>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t>Candidate key</a:t>
            </a:r>
          </a:p>
        </p:txBody>
      </p:sp>
      <p:sp>
        <p:nvSpPr>
          <p:cNvPr id="7" name="TextBox 6">
            <a:extLst>
              <a:ext uri="{FF2B5EF4-FFF2-40B4-BE49-F238E27FC236}">
                <a16:creationId xmlns:a16="http://schemas.microsoft.com/office/drawing/2014/main" id="{3882C2FC-F043-484D-9A61-FEAF64A8A0AA}"/>
              </a:ext>
            </a:extLst>
          </p:cNvPr>
          <p:cNvSpPr txBox="1">
            <a:spLocks noChangeArrowheads="1"/>
          </p:cNvSpPr>
          <p:nvPr/>
        </p:nvSpPr>
        <p:spPr bwMode="auto">
          <a:xfrm>
            <a:off x="7162800" y="44958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t>Surrogate key</a:t>
            </a:r>
          </a:p>
        </p:txBody>
      </p:sp>
      <p:cxnSp>
        <p:nvCxnSpPr>
          <p:cNvPr id="9" name="Straight Arrow Connector 8">
            <a:extLst>
              <a:ext uri="{FF2B5EF4-FFF2-40B4-BE49-F238E27FC236}">
                <a16:creationId xmlns:a16="http://schemas.microsoft.com/office/drawing/2014/main" id="{AEB5EC1F-7D69-463A-837C-74BF523FDD0A}"/>
              </a:ext>
            </a:extLst>
          </p:cNvPr>
          <p:cNvCxnSpPr>
            <a:stCxn id="7" idx="1"/>
          </p:cNvCxnSpPr>
          <p:nvPr/>
        </p:nvCxnSpPr>
        <p:spPr>
          <a:xfrm flipH="1">
            <a:off x="6477000" y="4725988"/>
            <a:ext cx="685800" cy="227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849CD7-EB50-4ADE-84FD-C53BD1CECBBD}"/>
              </a:ext>
            </a:extLst>
          </p:cNvPr>
          <p:cNvSpPr/>
          <p:nvPr/>
        </p:nvSpPr>
        <p:spPr>
          <a:xfrm>
            <a:off x="5257800" y="5257800"/>
            <a:ext cx="14478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2" name="Straight Arrow Connector 11">
            <a:extLst>
              <a:ext uri="{FF2B5EF4-FFF2-40B4-BE49-F238E27FC236}">
                <a16:creationId xmlns:a16="http://schemas.microsoft.com/office/drawing/2014/main" id="{05752F86-FEE8-487A-B6AD-53F1DB765F5D}"/>
              </a:ext>
            </a:extLst>
          </p:cNvPr>
          <p:cNvCxnSpPr/>
          <p:nvPr/>
        </p:nvCxnSpPr>
        <p:spPr>
          <a:xfrm flipH="1" flipV="1">
            <a:off x="6781800" y="5608638"/>
            <a:ext cx="304800" cy="30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4530372-45D4-4570-9E05-BF6383E1725C}"/>
              </a:ext>
            </a:extLst>
          </p:cNvPr>
          <p:cNvSpPr txBox="1">
            <a:spLocks noChangeArrowheads="1"/>
          </p:cNvSpPr>
          <p:nvPr/>
        </p:nvSpPr>
        <p:spPr bwMode="auto">
          <a:xfrm>
            <a:off x="6934200" y="1541253"/>
            <a:ext cx="1981200" cy="19383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Using surrogate key may hide the dependency relationship</a:t>
            </a:r>
            <a:endParaRPr lang="en-US" dirty="0">
              <a:latin typeface="Times New Roman"/>
              <a:ea typeface="ＭＳ Ｐゴシック"/>
              <a:cs typeface="Times New Roman"/>
            </a:endParaRPr>
          </a:p>
        </p:txBody>
      </p:sp>
      <p:sp>
        <p:nvSpPr>
          <p:cNvPr id="11" name="Rounded Rectangle 10">
            <a:extLst>
              <a:ext uri="{FF2B5EF4-FFF2-40B4-BE49-F238E27FC236}">
                <a16:creationId xmlns:a16="http://schemas.microsoft.com/office/drawing/2014/main" id="{8001E469-935F-406F-B09F-8EF12A6EE8F8}"/>
              </a:ext>
            </a:extLst>
          </p:cNvPr>
          <p:cNvSpPr>
            <a:spLocks noChangeArrowheads="1"/>
          </p:cNvSpPr>
          <p:nvPr/>
        </p:nvSpPr>
        <p:spPr bwMode="auto">
          <a:xfrm>
            <a:off x="4406900" y="2095500"/>
            <a:ext cx="787400" cy="279400"/>
          </a:xfrm>
          <a:prstGeom prst="roundRect">
            <a:avLst>
              <a:gd name="adj" fmla="val 16667"/>
            </a:avLst>
          </a:prstGeom>
          <a:noFill/>
          <a:ln w="38100">
            <a:solidFill>
              <a:srgbClr val="F79646"/>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endParaRPr>
          </a:p>
        </p:txBody>
      </p:sp>
      <p:sp>
        <p:nvSpPr>
          <p:cNvPr id="14" name="Rounded Rectangle 13">
            <a:extLst>
              <a:ext uri="{FF2B5EF4-FFF2-40B4-BE49-F238E27FC236}">
                <a16:creationId xmlns:a16="http://schemas.microsoft.com/office/drawing/2014/main" id="{2097B203-7CEA-434E-83E8-5F692B1F9193}"/>
              </a:ext>
            </a:extLst>
          </p:cNvPr>
          <p:cNvSpPr>
            <a:spLocks noChangeArrowheads="1"/>
          </p:cNvSpPr>
          <p:nvPr/>
        </p:nvSpPr>
        <p:spPr bwMode="auto">
          <a:xfrm>
            <a:off x="4622800" y="4838700"/>
            <a:ext cx="596900" cy="698500"/>
          </a:xfrm>
          <a:prstGeom prst="roundRect">
            <a:avLst>
              <a:gd name="adj" fmla="val 16667"/>
            </a:avLst>
          </a:prstGeom>
          <a:noFill/>
          <a:ln w="38100">
            <a:solidFill>
              <a:srgbClr val="F79646"/>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endParaRPr>
          </a:p>
        </p:txBody>
      </p:sp>
      <p:sp>
        <p:nvSpPr>
          <p:cNvPr id="15" name="Rounded Rectangle 14">
            <a:extLst>
              <a:ext uri="{FF2B5EF4-FFF2-40B4-BE49-F238E27FC236}">
                <a16:creationId xmlns:a16="http://schemas.microsoft.com/office/drawing/2014/main" id="{3F89E7E2-C953-4CC8-B3C2-89CCB7909D77}"/>
              </a:ext>
            </a:extLst>
          </p:cNvPr>
          <p:cNvSpPr>
            <a:spLocks noChangeArrowheads="1"/>
          </p:cNvSpPr>
          <p:nvPr/>
        </p:nvSpPr>
        <p:spPr bwMode="auto">
          <a:xfrm>
            <a:off x="3213100" y="2590800"/>
            <a:ext cx="1270000" cy="266700"/>
          </a:xfrm>
          <a:prstGeom prst="roundRect">
            <a:avLst>
              <a:gd name="adj" fmla="val 16667"/>
            </a:avLst>
          </a:prstGeom>
          <a:noFill/>
          <a:ln w="38100">
            <a:solidFill>
              <a:srgbClr val="3366FF"/>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endParaRPr>
          </a:p>
        </p:txBody>
      </p:sp>
      <p:sp>
        <p:nvSpPr>
          <p:cNvPr id="16" name="Rounded Rectangle 15">
            <a:extLst>
              <a:ext uri="{FF2B5EF4-FFF2-40B4-BE49-F238E27FC236}">
                <a16:creationId xmlns:a16="http://schemas.microsoft.com/office/drawing/2014/main" id="{59F2C959-DA04-428C-846E-F35AD372911A}"/>
              </a:ext>
            </a:extLst>
          </p:cNvPr>
          <p:cNvSpPr>
            <a:spLocks noChangeArrowheads="1"/>
          </p:cNvSpPr>
          <p:nvPr/>
        </p:nvSpPr>
        <p:spPr bwMode="auto">
          <a:xfrm>
            <a:off x="3225800" y="5486400"/>
            <a:ext cx="1270000" cy="266700"/>
          </a:xfrm>
          <a:prstGeom prst="roundRect">
            <a:avLst>
              <a:gd name="adj" fmla="val 16667"/>
            </a:avLst>
          </a:prstGeom>
          <a:noFill/>
          <a:ln w="38100">
            <a:solidFill>
              <a:srgbClr val="3366FF"/>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defRPr/>
            </a:pPr>
            <a:endParaRPr 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4925F4E-A2B6-4806-8F1E-C22F5712867F}"/>
              </a:ext>
            </a:extLst>
          </p:cNvPr>
          <p:cNvSpPr>
            <a:spLocks noGrp="1"/>
          </p:cNvSpPr>
          <p:nvPr>
            <p:ph type="title"/>
          </p:nvPr>
        </p:nvSpPr>
        <p:spPr bwMode="auto">
          <a:xfrm>
            <a:off x="-2875" y="1"/>
            <a:ext cx="9149751" cy="970471"/>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r>
              <a:rPr lang="en-US" altLang="en-US" dirty="0">
                <a:solidFill>
                  <a:schemeClr val="bg1"/>
                </a:solidFill>
                <a:ea typeface="ＭＳ Ｐゴシック"/>
              </a:rPr>
              <a:t>Composite Key V.S. Surrogate Key</a:t>
            </a:r>
            <a:endParaRPr lang="en-US" altLang="en-US" dirty="0">
              <a:solidFill>
                <a:schemeClr val="bg1"/>
              </a:solidFill>
              <a:ea typeface="ＭＳ Ｐゴシック"/>
              <a:cs typeface="Calibri Light"/>
            </a:endParaRPr>
          </a:p>
        </p:txBody>
      </p:sp>
      <p:graphicFrame>
        <p:nvGraphicFramePr>
          <p:cNvPr id="5" name="Content Placeholder 4">
            <a:extLst>
              <a:ext uri="{FF2B5EF4-FFF2-40B4-BE49-F238E27FC236}">
                <a16:creationId xmlns:a16="http://schemas.microsoft.com/office/drawing/2014/main" id="{149962FC-1E49-42AC-BCB5-DB142AB3F90A}"/>
              </a:ext>
            </a:extLst>
          </p:cNvPr>
          <p:cNvGraphicFramePr>
            <a:graphicFrameLocks noGrp="1"/>
          </p:cNvGraphicFramePr>
          <p:nvPr>
            <p:ph idx="1"/>
            <p:extLst>
              <p:ext uri="{D42A27DB-BD31-4B8C-83A1-F6EECF244321}">
                <p14:modId xmlns:p14="http://schemas.microsoft.com/office/powerpoint/2010/main" val="2803404127"/>
              </p:ext>
            </p:extLst>
          </p:nvPr>
        </p:nvGraphicFramePr>
        <p:xfrm>
          <a:off x="388188" y="1063924"/>
          <a:ext cx="8229600" cy="6034944"/>
        </p:xfrm>
        <a:graphic>
          <a:graphicData uri="http://schemas.openxmlformats.org/drawingml/2006/table">
            <a:tbl>
              <a:tblPr/>
              <a:tblGrid>
                <a:gridCol w="1181100">
                  <a:extLst>
                    <a:ext uri="{9D8B030D-6E8A-4147-A177-3AD203B41FA5}">
                      <a16:colId xmlns:a16="http://schemas.microsoft.com/office/drawing/2014/main" val="20000"/>
                    </a:ext>
                  </a:extLst>
                </a:gridCol>
                <a:gridCol w="1808163">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gridCol w="3213100">
                  <a:extLst>
                    <a:ext uri="{9D8B030D-6E8A-4147-A177-3AD203B41FA5}">
                      <a16:colId xmlns:a16="http://schemas.microsoft.com/office/drawing/2014/main" val="20003"/>
                    </a:ext>
                  </a:extLst>
                </a:gridCol>
              </a:tblGrid>
              <a:tr h="345905">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a:ea typeface="ＭＳ Ｐゴシック"/>
                        </a:rPr>
                        <a:t>Concept</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a:ea typeface="ＭＳ Ｐゴシック"/>
                        </a:rPr>
                        <a:t>Pros</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a:ea typeface="ＭＳ Ｐゴシック"/>
                        </a:rPr>
                        <a:t>Cons</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02481">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a:ea typeface="ＭＳ Ｐゴシック"/>
                        </a:rPr>
                        <a:t>Composite</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a:ea typeface="ＭＳ Ｐゴシック"/>
                        </a:rPr>
                        <a:t>Key</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rtl="0" eaLnBrk="1" fontAlgn="base" latinLnBrk="0" hangingPunct="1">
                        <a:lnSpc>
                          <a:spcPct val="100000"/>
                        </a:lnSpc>
                        <a:spcBef>
                          <a:spcPct val="0"/>
                        </a:spcBef>
                        <a:spcAft>
                          <a:spcPct val="0"/>
                        </a:spcAft>
                        <a:buFont typeface="Arial" panose="020B0604020202020204" pitchFamily="34" charset="0"/>
                        <a:buNone/>
                      </a:pPr>
                      <a:r>
                        <a:rPr kumimoji="0" lang="en-US" altLang="en-US" sz="1800" b="0" i="0" u="none" strike="noStrike" cap="none" normalizeH="0" baseline="0" dirty="0">
                          <a:ln>
                            <a:noFill/>
                          </a:ln>
                          <a:solidFill>
                            <a:srgbClr val="000000"/>
                          </a:solidFill>
                          <a:effectLst/>
                          <a:latin typeface="Calibri"/>
                          <a:ea typeface="ＭＳ Ｐゴシック"/>
                        </a:rPr>
                        <a:t>Borrow parent table’s primary key as part of the child’s primary key</a:t>
                      </a:r>
                      <a:r>
                        <a:rPr lang="en-US" altLang="en-US" sz="1800" b="0" i="0" u="none" strike="noStrike" cap="none" normalizeH="0" baseline="0" dirty="0">
                          <a:ln>
                            <a:noFill/>
                          </a:ln>
                          <a:solidFill>
                            <a:srgbClr val="000000"/>
                          </a:solidFill>
                          <a:effectLst/>
                          <a:latin typeface="Calibri"/>
                          <a:ea typeface="ＭＳ Ｐゴシック"/>
                        </a:rPr>
                        <a:t> </a:t>
                      </a:r>
                      <a:endPar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342900" marR="0" lvl="0" indent="-342900" algn="l" rtl="0" eaLnBrk="1" fontAlgn="base" latinLnBrk="0" hangingPunct="1">
                        <a:lnSpc>
                          <a:spcPct val="100000"/>
                        </a:lnSpc>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Calibri"/>
                          <a:ea typeface="ＭＳ Ｐゴシック"/>
                        </a:rPr>
                        <a:t>Identify the identifying relationship with explicit dependency</a:t>
                      </a:r>
                      <a:r>
                        <a:rPr lang="en-US" altLang="en-US" sz="1800" b="0" i="0" u="none" strike="noStrike" cap="none" normalizeH="0" baseline="0" dirty="0">
                          <a:ln>
                            <a:noFill/>
                          </a:ln>
                          <a:solidFill>
                            <a:srgbClr val="000000"/>
                          </a:solidFill>
                          <a:effectLst/>
                          <a:latin typeface="Calibri"/>
                          <a:ea typeface="ＭＳ Ｐゴシック"/>
                        </a:rPr>
                        <a:t> </a:t>
                      </a:r>
                      <a:endPar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p>
                      <a:pPr marL="342900" marR="0" lvl="0"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Calibri"/>
                          <a:ea typeface="ＭＳ Ｐゴシック"/>
                        </a:rPr>
                        <a:t>Consistent update</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285750" indent="-285750"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Calibri"/>
                          <a:ea typeface="ＭＳ Ｐゴシック"/>
                        </a:rPr>
                        <a:t>A long key (if there are many parents, or one parent has a long composite key)</a:t>
                      </a: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Calibri"/>
                          <a:ea typeface="ＭＳ Ｐゴシック"/>
                        </a:rPr>
                        <a:t>Change in any parent key has to be updated (e.g. using another attribute as parent’s primary key)</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459051">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a:ea typeface="ＭＳ Ｐゴシック"/>
                        </a:rPr>
                        <a:t>Surrogate</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a:ea typeface="ＭＳ Ｐゴシック"/>
                        </a:rPr>
                        <a:t>Key</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a:ea typeface="ＭＳ Ｐゴシック"/>
                        </a:rPr>
                        <a:t>Serial number auto generated for the child table</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285750" indent="-285750"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Calibri"/>
                          <a:ea typeface="ＭＳ Ｐゴシック"/>
                        </a:rPr>
                        <a:t>Simple implementation</a:t>
                      </a:r>
                    </a:p>
                    <a:p>
                      <a:pPr marL="285750" marR="0" lvl="0" indent="-285750" algn="l" rtl="0" eaLnBrk="1" fontAlgn="base" latinLnBrk="0" hangingPunct="1">
                        <a:lnSpc>
                          <a:spcPct val="100000"/>
                        </a:lnSpc>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Calibri"/>
                          <a:ea typeface="ＭＳ Ｐゴシック"/>
                        </a:rPr>
                        <a:t>Changes in parent’s key won’t affect the child</a:t>
                      </a:r>
                      <a:r>
                        <a:rPr lang="en-US" altLang="en-US" sz="1800" b="0" i="0" u="none" strike="noStrike" cap="none" normalizeH="0" baseline="0" dirty="0">
                          <a:ln>
                            <a:noFill/>
                          </a:ln>
                          <a:solidFill>
                            <a:srgbClr val="000000"/>
                          </a:solidFill>
                          <a:effectLst/>
                          <a:latin typeface="Calibri"/>
                          <a:ea typeface="ＭＳ Ｐゴシック"/>
                        </a:rPr>
                        <a:t> </a:t>
                      </a:r>
                      <a:endParaRPr kumimoji="0" lang="en-US" altLang="en-US" sz="1800" b="0" i="0" u="none" strike="noStrike" cap="none" normalizeH="0" baseline="0" dirty="0">
                        <a:ln>
                          <a:noFill/>
                        </a:ln>
                        <a:solidFill>
                          <a:srgbClr val="000000"/>
                        </a:solidFill>
                        <a:effectLst/>
                        <a:latin typeface="Calibri"/>
                        <a:ea typeface="ＭＳ Ｐゴシック"/>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285750" indent="-285750"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Calibri"/>
                          <a:ea typeface="ＭＳ Ｐゴシック"/>
                        </a:rPr>
                        <a:t>the corresponding parent field in the child table may not be implemented as a foreign key, then there could be bad parent value in the child table</a:t>
                      </a: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Calibri"/>
                          <a:ea typeface="ＭＳ Ｐゴシック"/>
                        </a:rPr>
                        <a:t>Even with the foreign key constraint implemented, there could be duplicate pairs (parent, child) that are against the identifying relationship</a:t>
                      </a: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47129" name="Slide Number Placeholder 3">
            <a:extLst>
              <a:ext uri="{FF2B5EF4-FFF2-40B4-BE49-F238E27FC236}">
                <a16:creationId xmlns:a16="http://schemas.microsoft.com/office/drawing/2014/main" id="{32D99E70-8130-4369-91B3-365EA216D8D6}"/>
              </a:ext>
            </a:extLst>
          </p:cNvPr>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fld id="{70CF72EE-E2A7-426C-A6FC-205084C198D8}" type="slidenum">
              <a:rPr lang="en-US" altLang="en-US"/>
              <a:pPr algn="r" eaLnBrk="1" hangingPunct="1"/>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0034590-A3D9-4C10-9A18-9748962AD8C1}"/>
              </a:ext>
            </a:extLst>
          </p:cNvPr>
          <p:cNvSpPr>
            <a:spLocks noGrp="1"/>
          </p:cNvSpPr>
          <p:nvPr>
            <p:ph type="title"/>
          </p:nvPr>
        </p:nvSpPr>
        <p:spPr>
          <a:xfrm>
            <a:off x="718879" y="800392"/>
            <a:ext cx="7698523" cy="1212102"/>
          </a:xfrm>
        </p:spPr>
        <p:txBody>
          <a:bodyPr lIns="91440" tIns="45720" rIns="91440" bIns="45720" numCol="1" anchorCtr="0" compatLnSpc="1">
            <a:prstTxWarp prst="textNoShape">
              <a:avLst/>
            </a:prstTxWarp>
            <a:normAutofit/>
          </a:bodyPr>
          <a:lstStyle/>
          <a:p>
            <a:pPr algn="ctr" eaLnBrk="1" hangingPunct="1">
              <a:defRPr/>
            </a:pPr>
            <a:r>
              <a:rPr lang="en-US" altLang="en-US" sz="3500" dirty="0">
                <a:solidFill>
                  <a:srgbClr val="FFFFFF"/>
                </a:solidFill>
                <a:ea typeface="ＭＳ Ｐゴシック" panose="020B0600070205080204" pitchFamily="34" charset="-128"/>
              </a:rPr>
              <a:t>In class exercise –  Identifying Relationship</a:t>
            </a:r>
            <a:endParaRPr lang="en-US" dirty="0"/>
          </a:p>
        </p:txBody>
      </p:sp>
      <p:sp>
        <p:nvSpPr>
          <p:cNvPr id="49155" name="Content Placeholder 2">
            <a:extLst>
              <a:ext uri="{FF2B5EF4-FFF2-40B4-BE49-F238E27FC236}">
                <a16:creationId xmlns:a16="http://schemas.microsoft.com/office/drawing/2014/main" id="{F29AB013-72FB-4E0E-AD4E-126902EE4CB3}"/>
              </a:ext>
            </a:extLst>
          </p:cNvPr>
          <p:cNvSpPr>
            <a:spLocks noGrp="1"/>
          </p:cNvSpPr>
          <p:nvPr>
            <p:ph idx="1"/>
          </p:nvPr>
        </p:nvSpPr>
        <p:spPr bwMode="auto">
          <a:xfrm>
            <a:off x="1025718" y="2490436"/>
            <a:ext cx="7281746" cy="356717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 anchorCtr="0" compatLnSpc="1">
            <a:prstTxWarp prst="textNoShape">
              <a:avLst/>
            </a:prstTxWarp>
            <a:normAutofit/>
          </a:bodyPr>
          <a:lstStyle/>
          <a:p>
            <a:pPr marL="0" indent="0">
              <a:buNone/>
            </a:pPr>
            <a:r>
              <a:rPr lang="en-US" altLang="en-US" dirty="0">
                <a:ea typeface="ＭＳ Ｐゴシック"/>
              </a:rPr>
              <a:t>Customer have bank accounts, and each account has a series of transaction records. </a:t>
            </a:r>
          </a:p>
          <a:p>
            <a:pPr marL="0" indent="0">
              <a:buNone/>
            </a:pPr>
            <a:endParaRPr lang="en-US" altLang="en-US" dirty="0">
              <a:ea typeface="ＭＳ Ｐゴシック"/>
              <a:cs typeface="Calibri"/>
            </a:endParaRPr>
          </a:p>
          <a:p>
            <a:pPr marL="0" indent="0">
              <a:buNone/>
            </a:pPr>
            <a:r>
              <a:rPr lang="en-US" altLang="en-US" dirty="0">
                <a:ea typeface="ＭＳ Ｐゴシック"/>
                <a:cs typeface="Calibri"/>
              </a:rPr>
              <a:t>Customer </a:t>
            </a:r>
            <a:r>
              <a:rPr lang="en-US" altLang="en-US" dirty="0">
                <a:ea typeface="ＭＳ Ｐゴシック"/>
                <a:cs typeface="Calibri"/>
                <a:sym typeface="Wingdings" panose="05000000000000000000" pitchFamily="2" charset="2"/>
              </a:rPr>
              <a:t> Bank Account  Transaction </a:t>
            </a:r>
          </a:p>
          <a:p>
            <a:pPr marL="0" indent="0">
              <a:buNone/>
            </a:pPr>
            <a:endParaRPr lang="en-US" altLang="en-US" dirty="0">
              <a:ea typeface="ＭＳ Ｐゴシック"/>
              <a:cs typeface="Calibri"/>
              <a:sym typeface="Wingdings" panose="05000000000000000000" pitchFamily="2" charset="2"/>
            </a:endParaRPr>
          </a:p>
        </p:txBody>
      </p:sp>
      <p:sp>
        <p:nvSpPr>
          <p:cNvPr id="49156" name="Slide Number Placeholder 3">
            <a:extLst>
              <a:ext uri="{FF2B5EF4-FFF2-40B4-BE49-F238E27FC236}">
                <a16:creationId xmlns:a16="http://schemas.microsoft.com/office/drawing/2014/main" id="{A41BDAC6-A9CB-4955-97F7-C86BA965D5C6}"/>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5C9EA37C-B6C2-4305-BA2E-6ED3A23E3243}" type="slidenum">
              <a:rPr lang="en-US" altLang="en-US" sz="900"/>
              <a:pPr eaLnBrk="1" hangingPunct="1">
                <a:spcAft>
                  <a:spcPts val="600"/>
                </a:spcAft>
              </a:pPr>
              <a:t>27</a:t>
            </a:fld>
            <a:endParaRPr lang="en-US" altLang="en-US" sz="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203" name="TextBox 4">
            <a:extLst>
              <a:ext uri="{FF2B5EF4-FFF2-40B4-BE49-F238E27FC236}">
                <a16:creationId xmlns:a16="http://schemas.microsoft.com/office/drawing/2014/main" id="{695B7C86-CF67-4C46-AD69-1C603A5A2A99}"/>
              </a:ext>
            </a:extLst>
          </p:cNvPr>
          <p:cNvSpPr txBox="1">
            <a:spLocks noChangeArrowheads="1"/>
          </p:cNvSpPr>
          <p:nvPr/>
        </p:nvSpPr>
        <p:spPr bwMode="auto">
          <a:xfrm>
            <a:off x="1403247" y="1607809"/>
            <a:ext cx="6927020" cy="28766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Aft>
                <a:spcPts val="600"/>
              </a:spcAft>
            </a:pPr>
            <a:r>
              <a:rPr lang="en-US" altLang="en-US" sz="5700" kern="1200">
                <a:solidFill>
                  <a:srgbClr val="FFFFFF"/>
                </a:solidFill>
                <a:latin typeface="+mj-lt"/>
                <a:ea typeface="+mj-ea"/>
                <a:cs typeface="+mj-cs"/>
              </a:rPr>
              <a:t>ER Model: </a:t>
            </a:r>
          </a:p>
          <a:p>
            <a:pPr eaLnBrk="1" hangingPunct="1">
              <a:lnSpc>
                <a:spcPct val="90000"/>
              </a:lnSpc>
              <a:spcAft>
                <a:spcPts val="600"/>
              </a:spcAft>
            </a:pPr>
            <a:r>
              <a:rPr lang="en-US" altLang="en-US" sz="5700" kern="1200">
                <a:solidFill>
                  <a:srgbClr val="FFFFFF"/>
                </a:solidFill>
                <a:latin typeface="+mj-lt"/>
                <a:ea typeface="+mj-ea"/>
                <a:cs typeface="+mj-cs"/>
                <a:sym typeface="Wingdings" panose="05000000000000000000" pitchFamily="2" charset="2"/>
              </a:rPr>
              <a:t>Unary Relationship</a:t>
            </a:r>
          </a:p>
        </p:txBody>
      </p:sp>
      <p:sp>
        <p:nvSpPr>
          <p:cNvPr id="51202" name="Slide Number Placeholder 3">
            <a:extLst>
              <a:ext uri="{FF2B5EF4-FFF2-40B4-BE49-F238E27FC236}">
                <a16:creationId xmlns:a16="http://schemas.microsoft.com/office/drawing/2014/main" id="{A84E5504-403D-49B1-AD7B-09E428547541}"/>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0BE35B5B-7FF2-4ADD-9887-ECCE2079BD81}" type="slidenum">
              <a:rPr lang="en-US" altLang="en-US" sz="900">
                <a:solidFill>
                  <a:schemeClr val="tx1">
                    <a:tint val="75000"/>
                  </a:schemeClr>
                </a:solidFill>
                <a:latin typeface="+mn-lt"/>
                <a:ea typeface="+mn-ea"/>
              </a:rPr>
              <a:pPr eaLnBrk="1" hangingPunct="1">
                <a:spcAft>
                  <a:spcPts val="600"/>
                </a:spcAft>
              </a:pPr>
              <a:t>28</a:t>
            </a:fld>
            <a:endParaRPr lang="en-US" altLang="en-US" sz="900">
              <a:solidFill>
                <a:schemeClr val="tx1">
                  <a:tint val="75000"/>
                </a:schemeClr>
              </a:solidFill>
              <a:latin typeface="+mn-lt"/>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4698C17-EE39-4030-BD82-595631046212}"/>
              </a:ext>
            </a:extLst>
          </p:cNvPr>
          <p:cNvSpPr>
            <a:spLocks noGrp="1"/>
          </p:cNvSpPr>
          <p:nvPr>
            <p:ph type="title"/>
          </p:nvPr>
        </p:nvSpPr>
        <p:spPr bwMode="auto">
          <a:xfrm>
            <a:off x="-3953" y="5692"/>
            <a:ext cx="9151906" cy="112428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dirty="0">
                <a:solidFill>
                  <a:srgbClr val="FFFFFF"/>
                </a:solidFill>
                <a:ea typeface="ＭＳ Ｐゴシック"/>
              </a:rPr>
              <a:t>Unary relationships</a:t>
            </a:r>
            <a:endParaRPr lang="en-US" dirty="0">
              <a:ea typeface="ＭＳ Ｐゴシック"/>
            </a:endParaRPr>
          </a:p>
        </p:txBody>
      </p:sp>
      <p:sp>
        <p:nvSpPr>
          <p:cNvPr id="52227" name="TextBox 9">
            <a:extLst>
              <a:ext uri="{FF2B5EF4-FFF2-40B4-BE49-F238E27FC236}">
                <a16:creationId xmlns:a16="http://schemas.microsoft.com/office/drawing/2014/main" id="{86D21A60-F143-4FE0-9D2E-A55FAEC60C44}"/>
              </a:ext>
            </a:extLst>
          </p:cNvPr>
          <p:cNvSpPr txBox="1">
            <a:spLocks noChangeArrowheads="1"/>
          </p:cNvSpPr>
          <p:nvPr/>
        </p:nvSpPr>
        <p:spPr bwMode="auto">
          <a:xfrm>
            <a:off x="2743200" y="5638800"/>
            <a:ext cx="22098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cxnSp>
        <p:nvCxnSpPr>
          <p:cNvPr id="28" name="Straight Connector 27">
            <a:extLst>
              <a:ext uri="{FF2B5EF4-FFF2-40B4-BE49-F238E27FC236}">
                <a16:creationId xmlns:a16="http://schemas.microsoft.com/office/drawing/2014/main" id="{3879AB56-2F53-49EE-97FB-F5E4EAEA3FCE}"/>
              </a:ext>
            </a:extLst>
          </p:cNvPr>
          <p:cNvCxnSpPr/>
          <p:nvPr/>
        </p:nvCxnSpPr>
        <p:spPr>
          <a:xfrm rot="5400000" flipH="1" flipV="1">
            <a:off x="5181600" y="66294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2229" name="TextBox 32">
            <a:extLst>
              <a:ext uri="{FF2B5EF4-FFF2-40B4-BE49-F238E27FC236}">
                <a16:creationId xmlns:a16="http://schemas.microsoft.com/office/drawing/2014/main" id="{C291F050-8CB3-4D5C-ABAF-95D2A184E4F2}"/>
              </a:ext>
            </a:extLst>
          </p:cNvPr>
          <p:cNvSpPr txBox="1">
            <a:spLocks noChangeArrowheads="1"/>
          </p:cNvSpPr>
          <p:nvPr/>
        </p:nvSpPr>
        <p:spPr bwMode="auto">
          <a:xfrm>
            <a:off x="5257800" y="5359400"/>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manages</a:t>
            </a:r>
          </a:p>
        </p:txBody>
      </p:sp>
      <p:sp>
        <p:nvSpPr>
          <p:cNvPr id="52230" name="TextBox 15">
            <a:extLst>
              <a:ext uri="{FF2B5EF4-FFF2-40B4-BE49-F238E27FC236}">
                <a16:creationId xmlns:a16="http://schemas.microsoft.com/office/drawing/2014/main" id="{13C4B1D8-40B3-4953-8989-FFA554C20C02}"/>
              </a:ext>
            </a:extLst>
          </p:cNvPr>
          <p:cNvSpPr txBox="1">
            <a:spLocks noChangeArrowheads="1"/>
          </p:cNvSpPr>
          <p:nvPr/>
        </p:nvSpPr>
        <p:spPr bwMode="auto">
          <a:xfrm>
            <a:off x="2667000" y="3911600"/>
            <a:ext cx="22098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sp>
        <p:nvSpPr>
          <p:cNvPr id="52231" name="TextBox 19">
            <a:extLst>
              <a:ext uri="{FF2B5EF4-FFF2-40B4-BE49-F238E27FC236}">
                <a16:creationId xmlns:a16="http://schemas.microsoft.com/office/drawing/2014/main" id="{7D563B13-03C6-4E27-B4B1-775CC67C023F}"/>
              </a:ext>
            </a:extLst>
          </p:cNvPr>
          <p:cNvSpPr txBox="1">
            <a:spLocks noChangeArrowheads="1"/>
          </p:cNvSpPr>
          <p:nvPr/>
        </p:nvSpPr>
        <p:spPr bwMode="auto">
          <a:xfrm>
            <a:off x="5105400" y="3630613"/>
            <a:ext cx="2362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Is married to</a:t>
            </a:r>
          </a:p>
        </p:txBody>
      </p:sp>
      <p:sp>
        <p:nvSpPr>
          <p:cNvPr id="52232" name="TextBox 24">
            <a:extLst>
              <a:ext uri="{FF2B5EF4-FFF2-40B4-BE49-F238E27FC236}">
                <a16:creationId xmlns:a16="http://schemas.microsoft.com/office/drawing/2014/main" id="{C4A6A4DE-5768-4203-A63F-5DD7DAD48A7D}"/>
              </a:ext>
            </a:extLst>
          </p:cNvPr>
          <p:cNvSpPr txBox="1">
            <a:spLocks noChangeArrowheads="1"/>
          </p:cNvSpPr>
          <p:nvPr/>
        </p:nvSpPr>
        <p:spPr bwMode="auto">
          <a:xfrm>
            <a:off x="2514600" y="2006600"/>
            <a:ext cx="22098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cxnSp>
        <p:nvCxnSpPr>
          <p:cNvPr id="27" name="Straight Connector 26">
            <a:extLst>
              <a:ext uri="{FF2B5EF4-FFF2-40B4-BE49-F238E27FC236}">
                <a16:creationId xmlns:a16="http://schemas.microsoft.com/office/drawing/2014/main" id="{DDF4CA94-3B9D-4E82-AEDD-2FDDE0DF14C7}"/>
              </a:ext>
            </a:extLst>
          </p:cNvPr>
          <p:cNvCxnSpPr/>
          <p:nvPr/>
        </p:nvCxnSpPr>
        <p:spPr>
          <a:xfrm>
            <a:off x="3657600" y="17018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52234" name="TextBox 30">
            <a:extLst>
              <a:ext uri="{FF2B5EF4-FFF2-40B4-BE49-F238E27FC236}">
                <a16:creationId xmlns:a16="http://schemas.microsoft.com/office/drawing/2014/main" id="{E7C537F0-A642-4833-8619-8A06BAFD407D}"/>
              </a:ext>
            </a:extLst>
          </p:cNvPr>
          <p:cNvSpPr txBox="1">
            <a:spLocks noChangeArrowheads="1"/>
          </p:cNvSpPr>
          <p:nvPr/>
        </p:nvSpPr>
        <p:spPr bwMode="auto">
          <a:xfrm>
            <a:off x="5029200" y="1725613"/>
            <a:ext cx="2362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Is friend of</a:t>
            </a:r>
          </a:p>
        </p:txBody>
      </p:sp>
      <p:cxnSp>
        <p:nvCxnSpPr>
          <p:cNvPr id="34" name="Straight Connector 33">
            <a:extLst>
              <a:ext uri="{FF2B5EF4-FFF2-40B4-BE49-F238E27FC236}">
                <a16:creationId xmlns:a16="http://schemas.microsoft.com/office/drawing/2014/main" id="{F3AE6AED-3224-48B1-95F9-ECA35FF2E800}"/>
              </a:ext>
            </a:extLst>
          </p:cNvPr>
          <p:cNvCxnSpPr/>
          <p:nvPr/>
        </p:nvCxnSpPr>
        <p:spPr>
          <a:xfrm rot="5400000">
            <a:off x="4203700" y="2527300"/>
            <a:ext cx="165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580FC11-52EE-46CD-93E9-9A451E071092}"/>
              </a:ext>
            </a:extLst>
          </p:cNvPr>
          <p:cNvCxnSpPr/>
          <p:nvPr/>
        </p:nvCxnSpPr>
        <p:spPr>
          <a:xfrm rot="10800000">
            <a:off x="3657600" y="3352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C7C217-0D46-4192-AF72-865D77717E36}"/>
              </a:ext>
            </a:extLst>
          </p:cNvPr>
          <p:cNvCxnSpPr>
            <a:endCxn id="52232" idx="0"/>
          </p:cNvCxnSpPr>
          <p:nvPr/>
        </p:nvCxnSpPr>
        <p:spPr>
          <a:xfrm rot="5400000">
            <a:off x="3473450" y="1822450"/>
            <a:ext cx="330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EEAD39-5D08-421A-960D-C4E321F46376}"/>
              </a:ext>
            </a:extLst>
          </p:cNvPr>
          <p:cNvCxnSpPr>
            <a:stCxn id="52232" idx="2"/>
          </p:cNvCxnSpPr>
          <p:nvPr/>
        </p:nvCxnSpPr>
        <p:spPr>
          <a:xfrm rot="16200000" flipH="1">
            <a:off x="3503612" y="3198813"/>
            <a:ext cx="269875"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60FA88-5065-45F9-A822-0F1669376D32}"/>
              </a:ext>
            </a:extLst>
          </p:cNvPr>
          <p:cNvCxnSpPr/>
          <p:nvPr/>
        </p:nvCxnSpPr>
        <p:spPr>
          <a:xfrm>
            <a:off x="3810000" y="3606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092FD51-F283-4398-BC10-E3F5BFC5FEA0}"/>
              </a:ext>
            </a:extLst>
          </p:cNvPr>
          <p:cNvCxnSpPr/>
          <p:nvPr/>
        </p:nvCxnSpPr>
        <p:spPr>
          <a:xfrm rot="5400000">
            <a:off x="4584700" y="4203700"/>
            <a:ext cx="119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0708182-753E-41DC-9666-5FCF662DC6C4}"/>
              </a:ext>
            </a:extLst>
          </p:cNvPr>
          <p:cNvCxnSpPr/>
          <p:nvPr/>
        </p:nvCxnSpPr>
        <p:spPr>
          <a:xfrm rot="10800000" flipV="1">
            <a:off x="3810000" y="48006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372ED47-F31C-444B-8C37-ED4DC4E6A569}"/>
              </a:ext>
            </a:extLst>
          </p:cNvPr>
          <p:cNvCxnSpPr/>
          <p:nvPr/>
        </p:nvCxnSpPr>
        <p:spPr>
          <a:xfrm rot="5400000">
            <a:off x="3625850" y="3727450"/>
            <a:ext cx="330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FB41BA-2793-40A0-A009-05E5D615A7C6}"/>
              </a:ext>
            </a:extLst>
          </p:cNvPr>
          <p:cNvCxnSpPr/>
          <p:nvPr/>
        </p:nvCxnSpPr>
        <p:spPr>
          <a:xfrm rot="16200000" flipH="1">
            <a:off x="3656012" y="4611688"/>
            <a:ext cx="269875"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B2E14A-B462-4FBF-9D5F-5EA0A3448C4C}"/>
              </a:ext>
            </a:extLst>
          </p:cNvPr>
          <p:cNvCxnSpPr/>
          <p:nvPr/>
        </p:nvCxnSpPr>
        <p:spPr>
          <a:xfrm rot="5400000">
            <a:off x="4610100" y="59055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43B1B28-9EC8-4254-B0B7-2663C3EBA689}"/>
              </a:ext>
            </a:extLst>
          </p:cNvPr>
          <p:cNvCxnSpPr/>
          <p:nvPr/>
        </p:nvCxnSpPr>
        <p:spPr>
          <a:xfrm rot="10800000">
            <a:off x="3810000" y="64770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783C7-9952-44DC-831A-55217B35B70F}"/>
              </a:ext>
            </a:extLst>
          </p:cNvPr>
          <p:cNvCxnSpPr/>
          <p:nvPr/>
        </p:nvCxnSpPr>
        <p:spPr>
          <a:xfrm rot="16200000" flipH="1">
            <a:off x="3656012" y="6323013"/>
            <a:ext cx="269875"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08BAE15-E3FD-41C8-A2F0-82AF72267DDA}"/>
              </a:ext>
            </a:extLst>
          </p:cNvPr>
          <p:cNvCxnSpPr>
            <a:stCxn id="52227" idx="0"/>
          </p:cNvCxnSpPr>
          <p:nvPr/>
        </p:nvCxnSpPr>
        <p:spPr>
          <a:xfrm rot="5400000" flipH="1" flipV="1">
            <a:off x="3714750" y="546735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8C14984-DA58-48E9-856D-11D9D5CD7AEB}"/>
              </a:ext>
            </a:extLst>
          </p:cNvPr>
          <p:cNvCxnSpPr/>
          <p:nvPr/>
        </p:nvCxnSpPr>
        <p:spPr>
          <a:xfrm>
            <a:off x="3886200" y="5334000"/>
            <a:ext cx="1295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8" name="Rectangle 73">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99" name="Group 75">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2300"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01"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02" name="Rectangle 80">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290" name="Title 1">
            <a:extLst>
              <a:ext uri="{FF2B5EF4-FFF2-40B4-BE49-F238E27FC236}">
                <a16:creationId xmlns:a16="http://schemas.microsoft.com/office/drawing/2014/main" id="{A410FED8-599E-4314-BA39-F3BC3541A563}"/>
              </a:ext>
            </a:extLst>
          </p:cNvPr>
          <p:cNvSpPr>
            <a:spLocks noGrp="1"/>
          </p:cNvSpPr>
          <p:nvPr>
            <p:ph type="title"/>
          </p:nvPr>
        </p:nvSpPr>
        <p:spPr bwMode="auto">
          <a:xfrm>
            <a:off x="1015249" y="759805"/>
            <a:ext cx="7500100"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0" compatLnSpc="1">
            <a:prstTxWarp prst="textNoShape">
              <a:avLst/>
            </a:prstTxWarp>
            <a:normAutofit/>
          </a:bodyPr>
          <a:lstStyle/>
          <a:p>
            <a:pPr algn="ctr" eaLnBrk="1" hangingPunct="1"/>
            <a:r>
              <a:rPr lang="en-US" altLang="en-US" sz="3500" dirty="0">
                <a:solidFill>
                  <a:srgbClr val="FFFFFF"/>
                </a:solidFill>
                <a:ea typeface="ＭＳ Ｐゴシック" panose="020B0600070205080204" pitchFamily="34" charset="-128"/>
              </a:rPr>
              <a:t>Announcements</a:t>
            </a:r>
            <a:endParaRPr lang="en-US" dirty="0"/>
          </a:p>
        </p:txBody>
      </p:sp>
      <p:sp>
        <p:nvSpPr>
          <p:cNvPr id="12292" name="Slide Number Placeholder 3">
            <a:extLst>
              <a:ext uri="{FF2B5EF4-FFF2-40B4-BE49-F238E27FC236}">
                <a16:creationId xmlns:a16="http://schemas.microsoft.com/office/drawing/2014/main" id="{372857FD-7CED-46D1-AFCA-94A93EBFEBCF}"/>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FEC49181-194D-4AE3-B186-72D7AC768E87}" type="slidenum">
              <a:rPr lang="en-US" altLang="en-US" sz="900"/>
              <a:pPr eaLnBrk="1" hangingPunct="1">
                <a:spcAft>
                  <a:spcPts val="600"/>
                </a:spcAft>
              </a:pPr>
              <a:t>3</a:t>
            </a:fld>
            <a:endParaRPr lang="en-US" altLang="en-US" sz="900"/>
          </a:p>
        </p:txBody>
      </p:sp>
      <p:graphicFrame>
        <p:nvGraphicFramePr>
          <p:cNvPr id="12303" name="Content Placeholder 2">
            <a:extLst>
              <a:ext uri="{FF2B5EF4-FFF2-40B4-BE49-F238E27FC236}">
                <a16:creationId xmlns:a16="http://schemas.microsoft.com/office/drawing/2014/main" id="{27E75C30-372B-4610-B1D0-72CC62F73981}"/>
              </a:ext>
            </a:extLst>
          </p:cNvPr>
          <p:cNvGraphicFramePr>
            <a:graphicFrameLocks noGrp="1"/>
          </p:cNvGraphicFramePr>
          <p:nvPr>
            <p:ph idx="1"/>
            <p:extLst>
              <p:ext uri="{D42A27DB-BD31-4B8C-83A1-F6EECF244321}">
                <p14:modId xmlns:p14="http://schemas.microsoft.com/office/powerpoint/2010/main" val="3307175228"/>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A3E624B2-2989-4B77-9CDB-007E7A1686C6}"/>
              </a:ext>
            </a:extLst>
          </p:cNvPr>
          <p:cNvSpPr>
            <a:spLocks noGrp="1"/>
          </p:cNvSpPr>
          <p:nvPr>
            <p:ph type="title"/>
          </p:nvPr>
        </p:nvSpPr>
        <p:spPr bwMode="auto">
          <a:xfrm>
            <a:off x="-3953" y="5692"/>
            <a:ext cx="9151906" cy="1454959"/>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dirty="0">
                <a:solidFill>
                  <a:srgbClr val="FFFFFF"/>
                </a:solidFill>
                <a:ea typeface="ＭＳ Ｐゴシック"/>
              </a:rPr>
              <a:t>Unary relationship </a:t>
            </a:r>
            <a:br>
              <a:rPr lang="en-US" altLang="en-US" dirty="0">
                <a:ea typeface="ＭＳ Ｐゴシック" panose="020B0600070205080204" pitchFamily="34" charset="-128"/>
              </a:rPr>
            </a:br>
            <a:r>
              <a:rPr lang="en-US" altLang="en-US" dirty="0">
                <a:solidFill>
                  <a:srgbClr val="FFFFFF"/>
                </a:solidFill>
                <a:ea typeface="ＭＳ Ｐゴシック"/>
              </a:rPr>
              <a:t>(</a:t>
            </a:r>
            <a:r>
              <a:rPr lang="en-US" altLang="en-US" dirty="0">
                <a:solidFill>
                  <a:srgbClr val="FFFFFF"/>
                </a:solidFill>
                <a:ea typeface="ＭＳ Ｐゴシック"/>
                <a:sym typeface="Wingdings" panose="05000000000000000000" pitchFamily="2" charset="2"/>
              </a:rPr>
              <a:t> </a:t>
            </a:r>
            <a:r>
              <a:rPr lang="en-US" altLang="en-US" dirty="0">
                <a:solidFill>
                  <a:srgbClr val="FFFFFF"/>
                </a:solidFill>
                <a:ea typeface="ＭＳ Ｐゴシック"/>
              </a:rPr>
              <a:t>Binary Relationship)</a:t>
            </a:r>
            <a:endParaRPr lang="en-US" dirty="0">
              <a:ea typeface="ＭＳ Ｐゴシック"/>
            </a:endParaRPr>
          </a:p>
        </p:txBody>
      </p:sp>
      <p:sp>
        <p:nvSpPr>
          <p:cNvPr id="53251" name="TextBox 3">
            <a:extLst>
              <a:ext uri="{FF2B5EF4-FFF2-40B4-BE49-F238E27FC236}">
                <a16:creationId xmlns:a16="http://schemas.microsoft.com/office/drawing/2014/main" id="{B3C3255B-367B-4FE4-BB00-2415332633F4}"/>
              </a:ext>
            </a:extLst>
          </p:cNvPr>
          <p:cNvSpPr txBox="1">
            <a:spLocks noChangeArrowheads="1"/>
          </p:cNvSpPr>
          <p:nvPr/>
        </p:nvSpPr>
        <p:spPr bwMode="auto">
          <a:xfrm>
            <a:off x="1066800" y="2159000"/>
            <a:ext cx="19812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sp>
        <p:nvSpPr>
          <p:cNvPr id="53252" name="TextBox 5">
            <a:extLst>
              <a:ext uri="{FF2B5EF4-FFF2-40B4-BE49-F238E27FC236}">
                <a16:creationId xmlns:a16="http://schemas.microsoft.com/office/drawing/2014/main" id="{C5923DC2-0FDE-4F24-B0BC-76794CD9DFD4}"/>
              </a:ext>
            </a:extLst>
          </p:cNvPr>
          <p:cNvSpPr txBox="1">
            <a:spLocks noChangeArrowheads="1"/>
          </p:cNvSpPr>
          <p:nvPr/>
        </p:nvSpPr>
        <p:spPr bwMode="auto">
          <a:xfrm>
            <a:off x="3352800" y="1981200"/>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is friend of </a:t>
            </a:r>
          </a:p>
        </p:txBody>
      </p:sp>
      <p:sp>
        <p:nvSpPr>
          <p:cNvPr id="53253" name="TextBox 10">
            <a:extLst>
              <a:ext uri="{FF2B5EF4-FFF2-40B4-BE49-F238E27FC236}">
                <a16:creationId xmlns:a16="http://schemas.microsoft.com/office/drawing/2014/main" id="{7CC0287F-419C-41CD-A65C-64D6A9C34EBC}"/>
              </a:ext>
            </a:extLst>
          </p:cNvPr>
          <p:cNvSpPr txBox="1">
            <a:spLocks noChangeArrowheads="1"/>
          </p:cNvSpPr>
          <p:nvPr/>
        </p:nvSpPr>
        <p:spPr bwMode="auto">
          <a:xfrm>
            <a:off x="6477000" y="2133600"/>
            <a:ext cx="1905000" cy="1077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cxnSp>
        <p:nvCxnSpPr>
          <p:cNvPr id="13" name="Straight Connector 12">
            <a:extLst>
              <a:ext uri="{FF2B5EF4-FFF2-40B4-BE49-F238E27FC236}">
                <a16:creationId xmlns:a16="http://schemas.microsoft.com/office/drawing/2014/main" id="{B933F51B-B5B0-4848-9A76-B6259EBEDE3C}"/>
              </a:ext>
            </a:extLst>
          </p:cNvPr>
          <p:cNvCxnSpPr>
            <a:stCxn id="53251" idx="3"/>
            <a:endCxn id="53253" idx="1"/>
          </p:cNvCxnSpPr>
          <p:nvPr/>
        </p:nvCxnSpPr>
        <p:spPr>
          <a:xfrm flipV="1">
            <a:off x="3048000" y="2671763"/>
            <a:ext cx="3429000" cy="25400"/>
          </a:xfrm>
          <a:prstGeom prst="line">
            <a:avLst/>
          </a:prstGeom>
        </p:spPr>
        <p:style>
          <a:lnRef idx="1">
            <a:schemeClr val="accent1"/>
          </a:lnRef>
          <a:fillRef idx="0">
            <a:schemeClr val="accent1"/>
          </a:fillRef>
          <a:effectRef idx="0">
            <a:schemeClr val="accent1"/>
          </a:effectRef>
          <a:fontRef idx="minor">
            <a:schemeClr val="tx1"/>
          </a:fontRef>
        </p:style>
      </p:cxnSp>
      <p:sp>
        <p:nvSpPr>
          <p:cNvPr id="53255" name="TextBox 6">
            <a:extLst>
              <a:ext uri="{FF2B5EF4-FFF2-40B4-BE49-F238E27FC236}">
                <a16:creationId xmlns:a16="http://schemas.microsoft.com/office/drawing/2014/main" id="{4AC12B2A-F6D5-41A6-9C7E-AEB7EE52596F}"/>
              </a:ext>
            </a:extLst>
          </p:cNvPr>
          <p:cNvSpPr txBox="1">
            <a:spLocks noChangeArrowheads="1"/>
          </p:cNvSpPr>
          <p:nvPr/>
        </p:nvSpPr>
        <p:spPr bwMode="auto">
          <a:xfrm>
            <a:off x="304800" y="4737100"/>
            <a:ext cx="8737600" cy="9540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2800">
                <a:latin typeface="Times New Roman" panose="02020603050405020304" pitchFamily="18" charset="0"/>
                <a:cs typeface="Times New Roman" panose="02020603050405020304" pitchFamily="18" charset="0"/>
              </a:rPr>
              <a:t>Unary relationship is a special kind of binary relationship in which the two associated entities are the same.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47DFC3A-E816-4701-8EF9-C4D1CD420983}"/>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Cardinality constraints of unary relationships</a:t>
            </a:r>
          </a:p>
        </p:txBody>
      </p:sp>
      <p:sp>
        <p:nvSpPr>
          <p:cNvPr id="54275" name="TextBox 3">
            <a:extLst>
              <a:ext uri="{FF2B5EF4-FFF2-40B4-BE49-F238E27FC236}">
                <a16:creationId xmlns:a16="http://schemas.microsoft.com/office/drawing/2014/main" id="{05AB26D2-5E12-4554-9FF0-EE1217A80E85}"/>
              </a:ext>
            </a:extLst>
          </p:cNvPr>
          <p:cNvSpPr txBox="1">
            <a:spLocks noChangeArrowheads="1"/>
          </p:cNvSpPr>
          <p:nvPr/>
        </p:nvSpPr>
        <p:spPr bwMode="auto">
          <a:xfrm>
            <a:off x="1066800" y="2159000"/>
            <a:ext cx="19812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sp>
        <p:nvSpPr>
          <p:cNvPr id="54276" name="TextBox 5">
            <a:extLst>
              <a:ext uri="{FF2B5EF4-FFF2-40B4-BE49-F238E27FC236}">
                <a16:creationId xmlns:a16="http://schemas.microsoft.com/office/drawing/2014/main" id="{18411A7E-2785-4F2C-B224-70745D00AD2B}"/>
              </a:ext>
            </a:extLst>
          </p:cNvPr>
          <p:cNvSpPr txBox="1">
            <a:spLocks noChangeArrowheads="1"/>
          </p:cNvSpPr>
          <p:nvPr/>
        </p:nvSpPr>
        <p:spPr bwMode="auto">
          <a:xfrm>
            <a:off x="3733800" y="5410200"/>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Add as friend</a:t>
            </a:r>
          </a:p>
        </p:txBody>
      </p:sp>
      <p:sp>
        <p:nvSpPr>
          <p:cNvPr id="54277" name="TextBox 10">
            <a:extLst>
              <a:ext uri="{FF2B5EF4-FFF2-40B4-BE49-F238E27FC236}">
                <a16:creationId xmlns:a16="http://schemas.microsoft.com/office/drawing/2014/main" id="{4B55B444-432F-4F18-9965-CC98C36CF234}"/>
              </a:ext>
            </a:extLst>
          </p:cNvPr>
          <p:cNvSpPr txBox="1">
            <a:spLocks noChangeArrowheads="1"/>
          </p:cNvSpPr>
          <p:nvPr/>
        </p:nvSpPr>
        <p:spPr bwMode="auto">
          <a:xfrm>
            <a:off x="6477000" y="2133600"/>
            <a:ext cx="1905000" cy="1077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cxnSp>
        <p:nvCxnSpPr>
          <p:cNvPr id="13" name="Straight Connector 12">
            <a:extLst>
              <a:ext uri="{FF2B5EF4-FFF2-40B4-BE49-F238E27FC236}">
                <a16:creationId xmlns:a16="http://schemas.microsoft.com/office/drawing/2014/main" id="{0862DA64-D529-46D2-A64D-178E417E2411}"/>
              </a:ext>
            </a:extLst>
          </p:cNvPr>
          <p:cNvCxnSpPr>
            <a:stCxn id="54275" idx="3"/>
            <a:endCxn id="54277" idx="1"/>
          </p:cNvCxnSpPr>
          <p:nvPr/>
        </p:nvCxnSpPr>
        <p:spPr>
          <a:xfrm flipV="1">
            <a:off x="3048000" y="2671763"/>
            <a:ext cx="34290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43D1BF-7EA3-4A07-9237-012AAE3FD565}"/>
              </a:ext>
            </a:extLst>
          </p:cNvPr>
          <p:cNvCxnSpPr/>
          <p:nvPr/>
        </p:nvCxnSpPr>
        <p:spPr>
          <a:xfrm flipV="1">
            <a:off x="6096000" y="24384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DC204D-2AD0-44B7-9D70-E9893DC1B872}"/>
              </a:ext>
            </a:extLst>
          </p:cNvPr>
          <p:cNvCxnSpPr/>
          <p:nvPr/>
        </p:nvCxnSpPr>
        <p:spPr>
          <a:xfrm>
            <a:off x="6096000" y="26670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28CFC05-D299-4BDF-A68D-2A1E80E88541}"/>
              </a:ext>
            </a:extLst>
          </p:cNvPr>
          <p:cNvSpPr/>
          <p:nvPr/>
        </p:nvSpPr>
        <p:spPr>
          <a:xfrm>
            <a:off x="5638800" y="2601913"/>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54282" name="TextBox 14">
            <a:extLst>
              <a:ext uri="{FF2B5EF4-FFF2-40B4-BE49-F238E27FC236}">
                <a16:creationId xmlns:a16="http://schemas.microsoft.com/office/drawing/2014/main" id="{0012699F-BB14-4729-B857-A6BACA565CE1}"/>
              </a:ext>
            </a:extLst>
          </p:cNvPr>
          <p:cNvSpPr txBox="1">
            <a:spLocks noChangeArrowheads="1"/>
          </p:cNvSpPr>
          <p:nvPr/>
        </p:nvSpPr>
        <p:spPr bwMode="auto">
          <a:xfrm>
            <a:off x="1066800" y="3722688"/>
            <a:ext cx="1981200" cy="1077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sp>
        <p:nvSpPr>
          <p:cNvPr id="54283" name="TextBox 16">
            <a:extLst>
              <a:ext uri="{FF2B5EF4-FFF2-40B4-BE49-F238E27FC236}">
                <a16:creationId xmlns:a16="http://schemas.microsoft.com/office/drawing/2014/main" id="{F3AE148A-0E8B-4A25-840A-1C8D5BB57F3A}"/>
              </a:ext>
            </a:extLst>
          </p:cNvPr>
          <p:cNvSpPr txBox="1">
            <a:spLocks noChangeArrowheads="1"/>
          </p:cNvSpPr>
          <p:nvPr/>
        </p:nvSpPr>
        <p:spPr bwMode="auto">
          <a:xfrm>
            <a:off x="6477000" y="3698875"/>
            <a:ext cx="19050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cxnSp>
        <p:nvCxnSpPr>
          <p:cNvPr id="19" name="Straight Connector 18">
            <a:extLst>
              <a:ext uri="{FF2B5EF4-FFF2-40B4-BE49-F238E27FC236}">
                <a16:creationId xmlns:a16="http://schemas.microsoft.com/office/drawing/2014/main" id="{A8AEF023-60BA-46D1-AA73-84D13CBBD2A2}"/>
              </a:ext>
            </a:extLst>
          </p:cNvPr>
          <p:cNvCxnSpPr>
            <a:stCxn id="54282" idx="3"/>
            <a:endCxn id="54283" idx="1"/>
          </p:cNvCxnSpPr>
          <p:nvPr/>
        </p:nvCxnSpPr>
        <p:spPr>
          <a:xfrm flipV="1">
            <a:off x="3048000" y="4237038"/>
            <a:ext cx="34290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A1B5E6-3F6D-4343-B9E6-E1A1ED61D0CC}"/>
              </a:ext>
            </a:extLst>
          </p:cNvPr>
          <p:cNvCxnSpPr/>
          <p:nvPr/>
        </p:nvCxnSpPr>
        <p:spPr>
          <a:xfrm>
            <a:off x="3048000" y="4003675"/>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1A7229-CDEF-4094-90E7-FA42992188E6}"/>
              </a:ext>
            </a:extLst>
          </p:cNvPr>
          <p:cNvCxnSpPr/>
          <p:nvPr/>
        </p:nvCxnSpPr>
        <p:spPr>
          <a:xfrm rot="5400000" flipH="1" flipV="1">
            <a:off x="3009900" y="4270375"/>
            <a:ext cx="381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3844E41-C684-4606-9AA6-6227524008A5}"/>
              </a:ext>
            </a:extLst>
          </p:cNvPr>
          <p:cNvSpPr/>
          <p:nvPr/>
        </p:nvSpPr>
        <p:spPr>
          <a:xfrm>
            <a:off x="3505200" y="4156075"/>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54288" name="TextBox 28">
            <a:extLst>
              <a:ext uri="{FF2B5EF4-FFF2-40B4-BE49-F238E27FC236}">
                <a16:creationId xmlns:a16="http://schemas.microsoft.com/office/drawing/2014/main" id="{C65253EA-F463-4DB1-96A0-8A6537AD7455}"/>
              </a:ext>
            </a:extLst>
          </p:cNvPr>
          <p:cNvSpPr txBox="1">
            <a:spLocks noChangeArrowheads="1"/>
          </p:cNvSpPr>
          <p:nvPr/>
        </p:nvSpPr>
        <p:spPr bwMode="auto">
          <a:xfrm>
            <a:off x="1066800" y="5322888"/>
            <a:ext cx="1981200" cy="1077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sp>
        <p:nvSpPr>
          <p:cNvPr id="54289" name="TextBox 30">
            <a:extLst>
              <a:ext uri="{FF2B5EF4-FFF2-40B4-BE49-F238E27FC236}">
                <a16:creationId xmlns:a16="http://schemas.microsoft.com/office/drawing/2014/main" id="{D709CD7A-4D99-4F77-90AB-B26F2E274B28}"/>
              </a:ext>
            </a:extLst>
          </p:cNvPr>
          <p:cNvSpPr txBox="1">
            <a:spLocks noChangeArrowheads="1"/>
          </p:cNvSpPr>
          <p:nvPr/>
        </p:nvSpPr>
        <p:spPr bwMode="auto">
          <a:xfrm>
            <a:off x="6477000" y="5299075"/>
            <a:ext cx="19050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cxnSp>
        <p:nvCxnSpPr>
          <p:cNvPr id="32" name="Straight Connector 31">
            <a:extLst>
              <a:ext uri="{FF2B5EF4-FFF2-40B4-BE49-F238E27FC236}">
                <a16:creationId xmlns:a16="http://schemas.microsoft.com/office/drawing/2014/main" id="{453A7B0B-C429-4CFA-A666-1E0E4340BDE4}"/>
              </a:ext>
            </a:extLst>
          </p:cNvPr>
          <p:cNvCxnSpPr>
            <a:stCxn id="54288" idx="3"/>
            <a:endCxn id="54289" idx="1"/>
          </p:cNvCxnSpPr>
          <p:nvPr/>
        </p:nvCxnSpPr>
        <p:spPr>
          <a:xfrm flipV="1">
            <a:off x="3048000" y="5837238"/>
            <a:ext cx="3429000"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CABF16-7397-4BF3-92B8-BC199589CF7D}"/>
              </a:ext>
            </a:extLst>
          </p:cNvPr>
          <p:cNvCxnSpPr/>
          <p:nvPr/>
        </p:nvCxnSpPr>
        <p:spPr>
          <a:xfrm>
            <a:off x="3048000" y="5603875"/>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9BF4BD-8F4F-4907-BA72-B0B38062C32D}"/>
              </a:ext>
            </a:extLst>
          </p:cNvPr>
          <p:cNvCxnSpPr/>
          <p:nvPr/>
        </p:nvCxnSpPr>
        <p:spPr>
          <a:xfrm rot="5400000" flipH="1" flipV="1">
            <a:off x="3009900" y="5870575"/>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FE0D76-0652-4713-B480-74231442DF01}"/>
              </a:ext>
            </a:extLst>
          </p:cNvPr>
          <p:cNvCxnSpPr/>
          <p:nvPr/>
        </p:nvCxnSpPr>
        <p:spPr>
          <a:xfrm flipV="1">
            <a:off x="6096000" y="5603875"/>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4D8F869-2B75-4C83-9E7A-230D5EC7045C}"/>
              </a:ext>
            </a:extLst>
          </p:cNvPr>
          <p:cNvCxnSpPr/>
          <p:nvPr/>
        </p:nvCxnSpPr>
        <p:spPr>
          <a:xfrm>
            <a:off x="6096000" y="5832475"/>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FB2C656-684B-42BF-81FA-8D594E44EA19}"/>
              </a:ext>
            </a:extLst>
          </p:cNvPr>
          <p:cNvSpPr/>
          <p:nvPr/>
        </p:nvSpPr>
        <p:spPr>
          <a:xfrm>
            <a:off x="3505200" y="5756275"/>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8" name="Oval 37">
            <a:extLst>
              <a:ext uri="{FF2B5EF4-FFF2-40B4-BE49-F238E27FC236}">
                <a16:creationId xmlns:a16="http://schemas.microsoft.com/office/drawing/2014/main" id="{D2BD8DE8-8BC0-4A02-AE94-0DAC903B463B}"/>
              </a:ext>
            </a:extLst>
          </p:cNvPr>
          <p:cNvSpPr/>
          <p:nvPr/>
        </p:nvSpPr>
        <p:spPr>
          <a:xfrm>
            <a:off x="5638800" y="5765800"/>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54297" name="TextBox 38">
            <a:extLst>
              <a:ext uri="{FF2B5EF4-FFF2-40B4-BE49-F238E27FC236}">
                <a16:creationId xmlns:a16="http://schemas.microsoft.com/office/drawing/2014/main" id="{89751EE9-2E18-4F0B-9F54-DD0F251ACBAE}"/>
              </a:ext>
            </a:extLst>
          </p:cNvPr>
          <p:cNvSpPr txBox="1">
            <a:spLocks noChangeArrowheads="1"/>
          </p:cNvSpPr>
          <p:nvPr/>
        </p:nvSpPr>
        <p:spPr bwMode="auto">
          <a:xfrm>
            <a:off x="3581400" y="59388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Is added as friend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3D4D3558-92AC-4795-92D6-31AA2E9E78AD}"/>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Cardinality constraints of unary relationships</a:t>
            </a:r>
          </a:p>
        </p:txBody>
      </p:sp>
      <p:sp>
        <p:nvSpPr>
          <p:cNvPr id="55299" name="TextBox 6">
            <a:extLst>
              <a:ext uri="{FF2B5EF4-FFF2-40B4-BE49-F238E27FC236}">
                <a16:creationId xmlns:a16="http://schemas.microsoft.com/office/drawing/2014/main" id="{A77955D5-89F3-47C7-BD6E-E82FB6F71A1B}"/>
              </a:ext>
            </a:extLst>
          </p:cNvPr>
          <p:cNvSpPr txBox="1">
            <a:spLocks noChangeArrowheads="1"/>
          </p:cNvSpPr>
          <p:nvPr/>
        </p:nvSpPr>
        <p:spPr bwMode="auto">
          <a:xfrm>
            <a:off x="1841500" y="2706688"/>
            <a:ext cx="28067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Facebook User</a:t>
            </a:r>
          </a:p>
        </p:txBody>
      </p:sp>
      <p:sp>
        <p:nvSpPr>
          <p:cNvPr id="55300" name="TextBox 7">
            <a:extLst>
              <a:ext uri="{FF2B5EF4-FFF2-40B4-BE49-F238E27FC236}">
                <a16:creationId xmlns:a16="http://schemas.microsoft.com/office/drawing/2014/main" id="{BFE15BC4-51F9-424B-8A54-34997034CD64}"/>
              </a:ext>
            </a:extLst>
          </p:cNvPr>
          <p:cNvSpPr txBox="1">
            <a:spLocks noChangeArrowheads="1"/>
          </p:cNvSpPr>
          <p:nvPr/>
        </p:nvSpPr>
        <p:spPr bwMode="auto">
          <a:xfrm>
            <a:off x="5410200" y="2706688"/>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3200">
                <a:latin typeface="Times New Roman" panose="02020603050405020304" pitchFamily="18" charset="0"/>
                <a:cs typeface="Times New Roman" panose="02020603050405020304" pitchFamily="18" charset="0"/>
              </a:rPr>
              <a:t>Friends</a:t>
            </a:r>
          </a:p>
        </p:txBody>
      </p:sp>
      <p:cxnSp>
        <p:nvCxnSpPr>
          <p:cNvPr id="16" name="Straight Connector 15">
            <a:extLst>
              <a:ext uri="{FF2B5EF4-FFF2-40B4-BE49-F238E27FC236}">
                <a16:creationId xmlns:a16="http://schemas.microsoft.com/office/drawing/2014/main" id="{32528DC5-B203-4D2C-AE66-7B62F6210D05}"/>
              </a:ext>
            </a:extLst>
          </p:cNvPr>
          <p:cNvCxnSpPr/>
          <p:nvPr/>
        </p:nvCxnSpPr>
        <p:spPr>
          <a:xfrm>
            <a:off x="3886200" y="2097088"/>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A2FFF1-EBD4-4A65-908D-27EE1470D442}"/>
              </a:ext>
            </a:extLst>
          </p:cNvPr>
          <p:cNvCxnSpPr/>
          <p:nvPr/>
        </p:nvCxnSpPr>
        <p:spPr>
          <a:xfrm rot="5400000">
            <a:off x="3581400" y="240188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3B3ECE-175D-476F-9183-F9EE0AF52640}"/>
              </a:ext>
            </a:extLst>
          </p:cNvPr>
          <p:cNvCxnSpPr/>
          <p:nvPr/>
        </p:nvCxnSpPr>
        <p:spPr>
          <a:xfrm rot="5400000">
            <a:off x="3581400" y="362108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1671B5-60FE-42F2-8EBB-81703CCDFA3A}"/>
              </a:ext>
            </a:extLst>
          </p:cNvPr>
          <p:cNvCxnSpPr/>
          <p:nvPr/>
        </p:nvCxnSpPr>
        <p:spPr>
          <a:xfrm rot="5400000">
            <a:off x="4343400" y="301148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773EAA-2930-42CB-A863-1527B45E0B1D}"/>
              </a:ext>
            </a:extLst>
          </p:cNvPr>
          <p:cNvCxnSpPr/>
          <p:nvPr/>
        </p:nvCxnSpPr>
        <p:spPr>
          <a:xfrm>
            <a:off x="3886200" y="3925888"/>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39F16E6-1604-4BAB-B681-80C0C5FADE35}"/>
              </a:ext>
            </a:extLst>
          </p:cNvPr>
          <p:cNvSpPr/>
          <p:nvPr/>
        </p:nvSpPr>
        <p:spPr>
          <a:xfrm>
            <a:off x="3810000" y="2312988"/>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9" name="Oval 38">
            <a:extLst>
              <a:ext uri="{FF2B5EF4-FFF2-40B4-BE49-F238E27FC236}">
                <a16:creationId xmlns:a16="http://schemas.microsoft.com/office/drawing/2014/main" id="{13B1E5A2-FE4D-44BA-ABF4-F45E3387708D}"/>
              </a:ext>
            </a:extLst>
          </p:cNvPr>
          <p:cNvSpPr/>
          <p:nvPr/>
        </p:nvSpPr>
        <p:spPr>
          <a:xfrm>
            <a:off x="3810000" y="3570288"/>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14" name="Straight Connector 13">
            <a:extLst>
              <a:ext uri="{FF2B5EF4-FFF2-40B4-BE49-F238E27FC236}">
                <a16:creationId xmlns:a16="http://schemas.microsoft.com/office/drawing/2014/main" id="{156ED9DD-A996-4A32-97D8-F597F4FD2003}"/>
              </a:ext>
            </a:extLst>
          </p:cNvPr>
          <p:cNvCxnSpPr/>
          <p:nvPr/>
        </p:nvCxnSpPr>
        <p:spPr>
          <a:xfrm rot="16200000" flipH="1">
            <a:off x="3873500" y="2478088"/>
            <a:ext cx="21590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429755-B7CC-400A-857F-55E9999775E7}"/>
              </a:ext>
            </a:extLst>
          </p:cNvPr>
          <p:cNvCxnSpPr/>
          <p:nvPr/>
        </p:nvCxnSpPr>
        <p:spPr>
          <a:xfrm rot="5400000" flipH="1" flipV="1">
            <a:off x="3678237" y="2524126"/>
            <a:ext cx="225425"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BECA54-6C05-495A-930C-2EEFFA45438E}"/>
              </a:ext>
            </a:extLst>
          </p:cNvPr>
          <p:cNvCxnSpPr/>
          <p:nvPr/>
        </p:nvCxnSpPr>
        <p:spPr>
          <a:xfrm rot="16200000" flipH="1">
            <a:off x="3683000" y="3303588"/>
            <a:ext cx="21590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5B666B-8B5B-40E5-9FB8-691EEF733E2A}"/>
              </a:ext>
            </a:extLst>
          </p:cNvPr>
          <p:cNvCxnSpPr/>
          <p:nvPr/>
        </p:nvCxnSpPr>
        <p:spPr>
          <a:xfrm flipV="1">
            <a:off x="3886200" y="3281363"/>
            <a:ext cx="228600" cy="2254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02CEB4A2-7C6C-4A9D-8414-89FD842B73ED}"/>
              </a:ext>
            </a:extLst>
          </p:cNvPr>
          <p:cNvSpPr>
            <a:spLocks noGrp="1"/>
          </p:cNvSpPr>
          <p:nvPr>
            <p:ph type="title"/>
          </p:nvPr>
        </p:nvSpPr>
        <p:spPr bwMode="auto">
          <a:xfrm>
            <a:off x="-3953" y="5692"/>
            <a:ext cx="9151906" cy="1138657"/>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r>
              <a:rPr lang="en-US" altLang="en-US">
                <a:solidFill>
                  <a:srgbClr val="FFFFFF"/>
                </a:solidFill>
                <a:ea typeface="ＭＳ Ｐゴシック" panose="020B0600070205080204" pitchFamily="34" charset="-128"/>
              </a:rPr>
              <a:t>Unary relationships (1:1)</a:t>
            </a:r>
          </a:p>
        </p:txBody>
      </p:sp>
      <p:sp>
        <p:nvSpPr>
          <p:cNvPr id="56323" name="TextBox 6">
            <a:extLst>
              <a:ext uri="{FF2B5EF4-FFF2-40B4-BE49-F238E27FC236}">
                <a16:creationId xmlns:a16="http://schemas.microsoft.com/office/drawing/2014/main" id="{9E2E47F0-E969-4419-9337-18E22CA6BF9E}"/>
              </a:ext>
            </a:extLst>
          </p:cNvPr>
          <p:cNvSpPr txBox="1">
            <a:spLocks noChangeArrowheads="1"/>
          </p:cNvSpPr>
          <p:nvPr/>
        </p:nvSpPr>
        <p:spPr bwMode="auto">
          <a:xfrm>
            <a:off x="2228850" y="2037662"/>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sp>
        <p:nvSpPr>
          <p:cNvPr id="56324" name="TextBox 7">
            <a:extLst>
              <a:ext uri="{FF2B5EF4-FFF2-40B4-BE49-F238E27FC236}">
                <a16:creationId xmlns:a16="http://schemas.microsoft.com/office/drawing/2014/main" id="{7E0D44EA-4378-4895-9A11-E0B3AAAB2C91}"/>
              </a:ext>
            </a:extLst>
          </p:cNvPr>
          <p:cNvSpPr txBox="1">
            <a:spLocks noChangeArrowheads="1"/>
          </p:cNvSpPr>
          <p:nvPr/>
        </p:nvSpPr>
        <p:spPr bwMode="auto">
          <a:xfrm>
            <a:off x="4514850" y="2037662"/>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Is married to</a:t>
            </a:r>
          </a:p>
        </p:txBody>
      </p:sp>
      <p:cxnSp>
        <p:nvCxnSpPr>
          <p:cNvPr id="16" name="Straight Connector 15">
            <a:extLst>
              <a:ext uri="{FF2B5EF4-FFF2-40B4-BE49-F238E27FC236}">
                <a16:creationId xmlns:a16="http://schemas.microsoft.com/office/drawing/2014/main" id="{A99B743A-16E2-4C47-BACC-2A5A29622615}"/>
              </a:ext>
            </a:extLst>
          </p:cNvPr>
          <p:cNvCxnSpPr/>
          <p:nvPr/>
        </p:nvCxnSpPr>
        <p:spPr>
          <a:xfrm>
            <a:off x="2990850" y="1356174"/>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743C24-33F8-42CB-8F11-5D9331D30F30}"/>
              </a:ext>
            </a:extLst>
          </p:cNvPr>
          <p:cNvCxnSpPr/>
          <p:nvPr/>
        </p:nvCxnSpPr>
        <p:spPr>
          <a:xfrm rot="5400000">
            <a:off x="2686050" y="1704107"/>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941AB7-27EC-4B01-84E0-26477E3FEA74}"/>
              </a:ext>
            </a:extLst>
          </p:cNvPr>
          <p:cNvCxnSpPr/>
          <p:nvPr/>
        </p:nvCxnSpPr>
        <p:spPr>
          <a:xfrm rot="5400000">
            <a:off x="2686050" y="2952062"/>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84BDDB6-EA33-49C4-A595-E35A61E330CA}"/>
              </a:ext>
            </a:extLst>
          </p:cNvPr>
          <p:cNvCxnSpPr/>
          <p:nvPr/>
        </p:nvCxnSpPr>
        <p:spPr>
          <a:xfrm rot="5400000">
            <a:off x="3448050" y="2313707"/>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317D9A8-92C5-4629-BB53-07851E3D10CD}"/>
              </a:ext>
            </a:extLst>
          </p:cNvPr>
          <p:cNvCxnSpPr/>
          <p:nvPr/>
        </p:nvCxnSpPr>
        <p:spPr>
          <a:xfrm>
            <a:off x="2990850" y="3256862"/>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9B3F1D69-00B1-4C7A-A24E-C07B82503C29}"/>
              </a:ext>
            </a:extLst>
          </p:cNvPr>
          <p:cNvSpPr/>
          <p:nvPr/>
        </p:nvSpPr>
        <p:spPr>
          <a:xfrm>
            <a:off x="2914650" y="1819126"/>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9" name="Oval 38">
            <a:extLst>
              <a:ext uri="{FF2B5EF4-FFF2-40B4-BE49-F238E27FC236}">
                <a16:creationId xmlns:a16="http://schemas.microsoft.com/office/drawing/2014/main" id="{AE64A667-FB0D-4E48-A5A5-179ECFBE6D1E}"/>
              </a:ext>
            </a:extLst>
          </p:cNvPr>
          <p:cNvSpPr/>
          <p:nvPr/>
        </p:nvSpPr>
        <p:spPr>
          <a:xfrm>
            <a:off x="2914650" y="2799662"/>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41" name="Straight Connector 40">
            <a:extLst>
              <a:ext uri="{FF2B5EF4-FFF2-40B4-BE49-F238E27FC236}">
                <a16:creationId xmlns:a16="http://schemas.microsoft.com/office/drawing/2014/main" id="{3781BBD9-1BA6-4939-862C-33CB0145D13C}"/>
              </a:ext>
            </a:extLst>
          </p:cNvPr>
          <p:cNvCxnSpPr/>
          <p:nvPr/>
        </p:nvCxnSpPr>
        <p:spPr>
          <a:xfrm>
            <a:off x="2914650" y="2018971"/>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8B55B3-DB7D-447D-934A-7ACFD4DCE6BF}"/>
              </a:ext>
            </a:extLst>
          </p:cNvPr>
          <p:cNvCxnSpPr/>
          <p:nvPr/>
        </p:nvCxnSpPr>
        <p:spPr>
          <a:xfrm>
            <a:off x="2914650" y="2723462"/>
            <a:ext cx="152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6334" name="Picture 2">
            <a:extLst>
              <a:ext uri="{FF2B5EF4-FFF2-40B4-BE49-F238E27FC236}">
                <a16:creationId xmlns:a16="http://schemas.microsoft.com/office/drawing/2014/main" id="{6BCA5A7B-FA08-4FF3-A222-322B80DF1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196"/>
          <a:stretch>
            <a:fillRect/>
          </a:stretch>
        </p:blipFill>
        <p:spPr bwMode="auto">
          <a:xfrm>
            <a:off x="1425575" y="3633788"/>
            <a:ext cx="2220913"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5" name="Picture 2">
            <a:extLst>
              <a:ext uri="{FF2B5EF4-FFF2-40B4-BE49-F238E27FC236}">
                <a16:creationId xmlns:a16="http://schemas.microsoft.com/office/drawing/2014/main" id="{5A9FA289-D45F-4E01-B434-78F4CD480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196"/>
          <a:stretch>
            <a:fillRect/>
          </a:stretch>
        </p:blipFill>
        <p:spPr bwMode="auto">
          <a:xfrm>
            <a:off x="5654675" y="3659188"/>
            <a:ext cx="2220913"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3D9CAA7D-E566-4E93-8858-684572AB0982}"/>
              </a:ext>
            </a:extLst>
          </p:cNvPr>
          <p:cNvSpPr>
            <a:spLocks noChangeArrowheads="1"/>
          </p:cNvSpPr>
          <p:nvPr/>
        </p:nvSpPr>
        <p:spPr bwMode="auto">
          <a:xfrm>
            <a:off x="1504950" y="5386388"/>
            <a:ext cx="558800" cy="304800"/>
          </a:xfrm>
          <a:prstGeom prst="rect">
            <a:avLst/>
          </a:prstGeom>
          <a:solidFill>
            <a:schemeClr val="bg1"/>
          </a:solidFill>
          <a:ln w="9525">
            <a:solidFill>
              <a:srgbClr val="FFFFFF"/>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
        <p:nvSpPr>
          <p:cNvPr id="17" name="Rectangle 16">
            <a:extLst>
              <a:ext uri="{FF2B5EF4-FFF2-40B4-BE49-F238E27FC236}">
                <a16:creationId xmlns:a16="http://schemas.microsoft.com/office/drawing/2014/main" id="{B517AAAC-5F56-4A8C-83CA-968701D7BD44}"/>
              </a:ext>
            </a:extLst>
          </p:cNvPr>
          <p:cNvSpPr>
            <a:spLocks noChangeArrowheads="1"/>
          </p:cNvSpPr>
          <p:nvPr/>
        </p:nvSpPr>
        <p:spPr bwMode="auto">
          <a:xfrm>
            <a:off x="2228850" y="5399088"/>
            <a:ext cx="1206500" cy="304800"/>
          </a:xfrm>
          <a:prstGeom prst="rect">
            <a:avLst/>
          </a:prstGeom>
          <a:solidFill>
            <a:schemeClr val="bg1"/>
          </a:solidFill>
          <a:ln w="9525">
            <a:solidFill>
              <a:srgbClr val="FFFFFF"/>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cxnSp>
        <p:nvCxnSpPr>
          <p:cNvPr id="5" name="Straight Arrow Connector 4">
            <a:extLst>
              <a:ext uri="{FF2B5EF4-FFF2-40B4-BE49-F238E27FC236}">
                <a16:creationId xmlns:a16="http://schemas.microsoft.com/office/drawing/2014/main" id="{1FB8FEC5-AE8C-4955-A6D5-8FF1A6C5F25B}"/>
              </a:ext>
            </a:extLst>
          </p:cNvPr>
          <p:cNvCxnSpPr>
            <a:cxnSpLocks noChangeShapeType="1"/>
          </p:cNvCxnSpPr>
          <p:nvPr/>
        </p:nvCxnSpPr>
        <p:spPr bwMode="auto">
          <a:xfrm>
            <a:off x="3422650" y="4395788"/>
            <a:ext cx="2260600" cy="1193800"/>
          </a:xfrm>
          <a:prstGeom prst="straightConnector1">
            <a:avLst/>
          </a:prstGeom>
          <a:noFill/>
          <a:ln w="25400">
            <a:solidFill>
              <a:srgbClr val="F79646"/>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B23E9C1-4954-4EE4-BF7D-E35CAC31B40C}"/>
              </a:ext>
            </a:extLst>
          </p:cNvPr>
          <p:cNvSpPr>
            <a:spLocks noGrp="1"/>
          </p:cNvSpPr>
          <p:nvPr>
            <p:ph type="title"/>
          </p:nvPr>
        </p:nvSpPr>
        <p:spPr bwMode="auto">
          <a:xfrm>
            <a:off x="-3953" y="5692"/>
            <a:ext cx="9151906" cy="13255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600">
                <a:solidFill>
                  <a:srgbClr val="FFFFFF"/>
                </a:solidFill>
                <a:ea typeface="ＭＳ Ｐゴシック" panose="020B0600070205080204" pitchFamily="34" charset="-128"/>
              </a:rPr>
              <a:t>Modeling unary relationship in ERD (1:1)</a:t>
            </a:r>
          </a:p>
        </p:txBody>
      </p:sp>
      <p:sp>
        <p:nvSpPr>
          <p:cNvPr id="57347" name="Content Placeholder 2">
            <a:extLst>
              <a:ext uri="{FF2B5EF4-FFF2-40B4-BE49-F238E27FC236}">
                <a16:creationId xmlns:a16="http://schemas.microsoft.com/office/drawing/2014/main" id="{7504B496-6FCD-4E4A-85F8-9D3B8288691F}"/>
              </a:ext>
            </a:extLst>
          </p:cNvPr>
          <p:cNvSpPr>
            <a:spLocks noGrp="1"/>
          </p:cNvSpPr>
          <p:nvPr>
            <p:ph idx="1"/>
          </p:nvPr>
        </p:nvSpPr>
        <p:spPr bwMode="auto">
          <a:xfrm>
            <a:off x="1435100" y="1447800"/>
            <a:ext cx="749935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Marriage relationship</a:t>
            </a:r>
          </a:p>
        </p:txBody>
      </p:sp>
      <p:pic>
        <p:nvPicPr>
          <p:cNvPr id="57348" name="Picture 2">
            <a:extLst>
              <a:ext uri="{FF2B5EF4-FFF2-40B4-BE49-F238E27FC236}">
                <a16:creationId xmlns:a16="http://schemas.microsoft.com/office/drawing/2014/main" id="{97CD73EE-6C4E-4EDF-9F57-76254FA4A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2362200"/>
            <a:ext cx="22209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Box 5">
            <a:extLst>
              <a:ext uri="{FF2B5EF4-FFF2-40B4-BE49-F238E27FC236}">
                <a16:creationId xmlns:a16="http://schemas.microsoft.com/office/drawing/2014/main" id="{07150787-A410-43A0-9D86-644B118FAFF2}"/>
              </a:ext>
            </a:extLst>
          </p:cNvPr>
          <p:cNvSpPr txBox="1">
            <a:spLocks noChangeArrowheads="1"/>
          </p:cNvSpPr>
          <p:nvPr/>
        </p:nvSpPr>
        <p:spPr bwMode="auto">
          <a:xfrm>
            <a:off x="5410200" y="2438400"/>
            <a:ext cx="1981200" cy="8302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t>Symmetric relationship</a:t>
            </a:r>
          </a:p>
        </p:txBody>
      </p:sp>
      <p:sp>
        <p:nvSpPr>
          <p:cNvPr id="57350" name="TextBox 6">
            <a:extLst>
              <a:ext uri="{FF2B5EF4-FFF2-40B4-BE49-F238E27FC236}">
                <a16:creationId xmlns:a16="http://schemas.microsoft.com/office/drawing/2014/main" id="{3FA7A814-9286-4342-B129-694EB252CCAE}"/>
              </a:ext>
            </a:extLst>
          </p:cNvPr>
          <p:cNvSpPr txBox="1">
            <a:spLocks noChangeArrowheads="1"/>
          </p:cNvSpPr>
          <p:nvPr/>
        </p:nvSpPr>
        <p:spPr bwMode="auto">
          <a:xfrm>
            <a:off x="622300" y="4914900"/>
            <a:ext cx="8089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800100" indent="-34290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2000">
                <a:solidFill>
                  <a:srgbClr val="FF0000"/>
                </a:solidFill>
                <a:latin typeface="Times New Roman" panose="02020603050405020304" pitchFamily="18" charset="0"/>
                <a:cs typeface="Times New Roman" panose="02020603050405020304" pitchFamily="18" charset="0"/>
              </a:rPr>
              <a:t>Questions: </a:t>
            </a:r>
          </a:p>
          <a:p>
            <a:pPr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Why should the FK attribute be optional?</a:t>
            </a:r>
          </a:p>
          <a:p>
            <a:pPr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Any problem with this solution </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E.g. when there are more attributes in the Person entity?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FE21084-A9CC-41D7-8813-61C4A50BB31D}"/>
              </a:ext>
            </a:extLst>
          </p:cNvPr>
          <p:cNvSpPr>
            <a:spLocks noGrp="1"/>
          </p:cNvSpPr>
          <p:nvPr>
            <p:ph type="title"/>
          </p:nvPr>
        </p:nvSpPr>
        <p:spPr bwMode="auto">
          <a:xfrm>
            <a:off x="-6469" y="1468"/>
            <a:ext cx="9153344" cy="11430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Cardinality constraints of unary relationships (1:M, asymmetric)</a:t>
            </a:r>
          </a:p>
        </p:txBody>
      </p:sp>
      <p:sp>
        <p:nvSpPr>
          <p:cNvPr id="58371" name="TextBox 6">
            <a:extLst>
              <a:ext uri="{FF2B5EF4-FFF2-40B4-BE49-F238E27FC236}">
                <a16:creationId xmlns:a16="http://schemas.microsoft.com/office/drawing/2014/main" id="{53ADDA51-D190-4739-A1CB-7B39855BC63C}"/>
              </a:ext>
            </a:extLst>
          </p:cNvPr>
          <p:cNvSpPr txBox="1">
            <a:spLocks noChangeArrowheads="1"/>
          </p:cNvSpPr>
          <p:nvPr/>
        </p:nvSpPr>
        <p:spPr bwMode="auto">
          <a:xfrm>
            <a:off x="2743200" y="35814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58372" name="TextBox 7">
            <a:extLst>
              <a:ext uri="{FF2B5EF4-FFF2-40B4-BE49-F238E27FC236}">
                <a16:creationId xmlns:a16="http://schemas.microsoft.com/office/drawing/2014/main" id="{FD0E4EC0-9DB5-4503-8492-7C2795AD390C}"/>
              </a:ext>
            </a:extLst>
          </p:cNvPr>
          <p:cNvSpPr txBox="1">
            <a:spLocks noChangeArrowheads="1"/>
          </p:cNvSpPr>
          <p:nvPr/>
        </p:nvSpPr>
        <p:spPr bwMode="auto">
          <a:xfrm>
            <a:off x="5181600" y="3581400"/>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Manages</a:t>
            </a:r>
          </a:p>
        </p:txBody>
      </p:sp>
      <p:cxnSp>
        <p:nvCxnSpPr>
          <p:cNvPr id="16" name="Straight Connector 15">
            <a:extLst>
              <a:ext uri="{FF2B5EF4-FFF2-40B4-BE49-F238E27FC236}">
                <a16:creationId xmlns:a16="http://schemas.microsoft.com/office/drawing/2014/main" id="{9529EC5D-A57D-485D-9453-D31C680E8A1C}"/>
              </a:ext>
            </a:extLst>
          </p:cNvPr>
          <p:cNvCxnSpPr/>
          <p:nvPr/>
        </p:nvCxnSpPr>
        <p:spPr>
          <a:xfrm>
            <a:off x="3657600" y="2971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8B18C-9C4D-41B4-9225-77B37E245CBB}"/>
              </a:ext>
            </a:extLst>
          </p:cNvPr>
          <p:cNvCxnSpPr/>
          <p:nvPr/>
        </p:nvCxnSpPr>
        <p:spPr>
          <a:xfrm rot="5400000">
            <a:off x="3352800" y="3276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B22010F-9E6D-4E18-8F78-4722B71309A6}"/>
              </a:ext>
            </a:extLst>
          </p:cNvPr>
          <p:cNvCxnSpPr/>
          <p:nvPr/>
        </p:nvCxnSpPr>
        <p:spPr>
          <a:xfrm rot="5400000">
            <a:off x="3352800" y="4495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30BC24-89BE-4AE5-B7E3-4DC7188B48BA}"/>
              </a:ext>
            </a:extLst>
          </p:cNvPr>
          <p:cNvCxnSpPr/>
          <p:nvPr/>
        </p:nvCxnSpPr>
        <p:spPr>
          <a:xfrm rot="5400000">
            <a:off x="4114800" y="38862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A67FC6-94D9-4F25-BFDD-3586E8696F8A}"/>
              </a:ext>
            </a:extLst>
          </p:cNvPr>
          <p:cNvCxnSpPr/>
          <p:nvPr/>
        </p:nvCxnSpPr>
        <p:spPr>
          <a:xfrm>
            <a:off x="3657600" y="48006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A605324-FE1B-46DC-B37F-D27E7E1CB84C}"/>
              </a:ext>
            </a:extLst>
          </p:cNvPr>
          <p:cNvSpPr/>
          <p:nvPr/>
        </p:nvSpPr>
        <p:spPr>
          <a:xfrm>
            <a:off x="3581400" y="32004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9" name="Oval 38">
            <a:extLst>
              <a:ext uri="{FF2B5EF4-FFF2-40B4-BE49-F238E27FC236}">
                <a16:creationId xmlns:a16="http://schemas.microsoft.com/office/drawing/2014/main" id="{3E02053E-85FE-4A7C-B050-9B793D42564E}"/>
              </a:ext>
            </a:extLst>
          </p:cNvPr>
          <p:cNvSpPr/>
          <p:nvPr/>
        </p:nvSpPr>
        <p:spPr>
          <a:xfrm>
            <a:off x="3581400" y="44196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0" name="Straight Connector 19">
            <a:extLst>
              <a:ext uri="{FF2B5EF4-FFF2-40B4-BE49-F238E27FC236}">
                <a16:creationId xmlns:a16="http://schemas.microsoft.com/office/drawing/2014/main" id="{D2BECB98-AF9A-4609-AE89-6EB62849CC99}"/>
              </a:ext>
            </a:extLst>
          </p:cNvPr>
          <p:cNvCxnSpPr>
            <a:stCxn id="39" idx="0"/>
          </p:cNvCxnSpPr>
          <p:nvPr/>
        </p:nvCxnSpPr>
        <p:spPr>
          <a:xfrm rot="5400000" flipH="1" flipV="1">
            <a:off x="3657600" y="41910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9B85B1-9FFC-49DE-8FE3-ACBDCFDF9C19}"/>
              </a:ext>
            </a:extLst>
          </p:cNvPr>
          <p:cNvCxnSpPr>
            <a:stCxn id="39" idx="0"/>
          </p:cNvCxnSpPr>
          <p:nvPr/>
        </p:nvCxnSpPr>
        <p:spPr>
          <a:xfrm rot="16200000" flipV="1">
            <a:off x="3467100" y="42291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6E02E9-49F5-4483-B952-23DEA60ED526}"/>
              </a:ext>
            </a:extLst>
          </p:cNvPr>
          <p:cNvCxnSpPr/>
          <p:nvPr/>
        </p:nvCxnSpPr>
        <p:spPr>
          <a:xfrm>
            <a:off x="3581400" y="3505200"/>
            <a:ext cx="15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A18C825E-33E0-41EA-81C8-042566239972}"/>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Modeling unary relationship in ERD (1:M, asymmetric)</a:t>
            </a:r>
          </a:p>
        </p:txBody>
      </p:sp>
      <p:sp>
        <p:nvSpPr>
          <p:cNvPr id="59395" name="Content Placeholder 2">
            <a:extLst>
              <a:ext uri="{FF2B5EF4-FFF2-40B4-BE49-F238E27FC236}">
                <a16:creationId xmlns:a16="http://schemas.microsoft.com/office/drawing/2014/main" id="{BA65CD85-0AFD-46FD-9C26-1D910B5D92AA}"/>
              </a:ext>
            </a:extLst>
          </p:cNvPr>
          <p:cNvSpPr>
            <a:spLocks noGrp="1"/>
          </p:cNvSpPr>
          <p:nvPr>
            <p:ph idx="1"/>
          </p:nvPr>
        </p:nvSpPr>
        <p:spPr bwMode="auto">
          <a:xfrm>
            <a:off x="1231900" y="2079925"/>
            <a:ext cx="74993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Employee manages other employee(s)</a:t>
            </a:r>
          </a:p>
        </p:txBody>
      </p:sp>
      <p:pic>
        <p:nvPicPr>
          <p:cNvPr id="59396" name="Picture 2">
            <a:extLst>
              <a:ext uri="{FF2B5EF4-FFF2-40B4-BE49-F238E27FC236}">
                <a16:creationId xmlns:a16="http://schemas.microsoft.com/office/drawing/2014/main" id="{23222686-3C6E-4846-8F35-A899ACB94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3" y="3505200"/>
            <a:ext cx="2801937"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E2FB-EC9D-430E-8A64-FDE793BCC48E}"/>
              </a:ext>
            </a:extLst>
          </p:cNvPr>
          <p:cNvSpPr>
            <a:spLocks noGrp="1"/>
          </p:cNvSpPr>
          <p:nvPr>
            <p:ph type="title"/>
          </p:nvPr>
        </p:nvSpPr>
        <p:spPr>
          <a:xfrm>
            <a:off x="-3953" y="5692"/>
            <a:ext cx="9151906" cy="1339940"/>
          </a:xfrm>
          <a:solidFill>
            <a:schemeClr val="accent1"/>
          </a:solidFill>
        </p:spPr>
        <p:txBody>
          <a:bodyPr vert="horz" wrap="square" lIns="91440" tIns="45720" rIns="91440" bIns="45720" numCol="1" rtlCol="0" anchor="ctr" anchorCtr="0" compatLnSpc="1">
            <a:prstTxWarp prst="textNoShape">
              <a:avLst/>
            </a:prstTxWarp>
            <a:normAutofit/>
          </a:bodyPr>
          <a:lstStyle/>
          <a:p>
            <a:pPr algn="ctr">
              <a:defRPr/>
            </a:pPr>
            <a:r>
              <a:rPr lang="en-US" altLang="en-US" sz="3600" dirty="0">
                <a:solidFill>
                  <a:srgbClr val="FFFFFF"/>
                </a:solidFill>
                <a:ea typeface="ＭＳ Ｐゴシック"/>
              </a:rPr>
              <a:t>Modeling </a:t>
            </a:r>
            <a:r>
              <a:rPr lang="en-US" altLang="en-US" sz="4000" dirty="0">
                <a:solidFill>
                  <a:srgbClr val="FFFFFF"/>
                </a:solidFill>
                <a:ea typeface="ＭＳ Ｐゴシック"/>
              </a:rPr>
              <a:t>unary</a:t>
            </a:r>
            <a:r>
              <a:rPr lang="en-US" altLang="en-US" sz="3600" dirty="0">
                <a:solidFill>
                  <a:srgbClr val="FFFFFF"/>
                </a:solidFill>
                <a:ea typeface="ＭＳ Ｐゴシック"/>
              </a:rPr>
              <a:t> relationship in ERD (1:M, asymmetric)</a:t>
            </a:r>
            <a:endParaRPr lang="en-US" altLang="en-US" sz="3600" dirty="0">
              <a:solidFill>
                <a:srgbClr val="FFFFFF"/>
              </a:solidFill>
              <a:ea typeface="ＭＳ Ｐゴシック"/>
              <a:cs typeface="Calibri Light"/>
            </a:endParaRPr>
          </a:p>
        </p:txBody>
      </p:sp>
      <p:sp>
        <p:nvSpPr>
          <p:cNvPr id="60419" name="Content Placeholder 2">
            <a:extLst>
              <a:ext uri="{FF2B5EF4-FFF2-40B4-BE49-F238E27FC236}">
                <a16:creationId xmlns:a16="http://schemas.microsoft.com/office/drawing/2014/main" id="{DB763E0F-841C-4D18-A097-376BCCB3BBC2}"/>
              </a:ext>
            </a:extLst>
          </p:cNvPr>
          <p:cNvSpPr>
            <a:spLocks noGrp="1"/>
          </p:cNvSpPr>
          <p:nvPr>
            <p:ph idx="1"/>
          </p:nvPr>
        </p:nvSpPr>
        <p:spPr bwMode="auto">
          <a:xfrm>
            <a:off x="1535742" y="1850366"/>
            <a:ext cx="74993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Employee manages other employee(s)</a:t>
            </a:r>
          </a:p>
        </p:txBody>
      </p:sp>
      <p:pic>
        <p:nvPicPr>
          <p:cNvPr id="60420" name="Picture 2">
            <a:extLst>
              <a:ext uri="{FF2B5EF4-FFF2-40B4-BE49-F238E27FC236}">
                <a16:creationId xmlns:a16="http://schemas.microsoft.com/office/drawing/2014/main" id="{F72B752F-0D46-4C2D-9D16-93FEA2ABA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581" y="3207320"/>
            <a:ext cx="708342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1CEF2796-BF45-48E4-A76B-DC0472CFD9B3}"/>
              </a:ext>
            </a:extLst>
          </p:cNvPr>
          <p:cNvSpPr>
            <a:spLocks noChangeArrowheads="1"/>
          </p:cNvSpPr>
          <p:nvPr/>
        </p:nvSpPr>
        <p:spPr bwMode="auto">
          <a:xfrm>
            <a:off x="3771181" y="3901057"/>
            <a:ext cx="165100" cy="165100"/>
          </a:xfrm>
          <a:prstGeom prst="ellipse">
            <a:avLst/>
          </a:prstGeom>
          <a:solidFill>
            <a:schemeClr val="bg1"/>
          </a:solidFill>
          <a:ln w="28575">
            <a:solidFill>
              <a:schemeClr val="tx1"/>
            </a:solidFill>
            <a:round/>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A2EE2B6-A391-49C6-BB9C-04410A400B69}"/>
              </a:ext>
            </a:extLst>
          </p:cNvPr>
          <p:cNvSpPr>
            <a:spLocks noGrp="1"/>
          </p:cNvSpPr>
          <p:nvPr>
            <p:ph type="title"/>
          </p:nvPr>
        </p:nvSpPr>
        <p:spPr bwMode="auto">
          <a:xfrm>
            <a:off x="-3953" y="5692"/>
            <a:ext cx="9151906" cy="13255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600">
                <a:solidFill>
                  <a:srgbClr val="FFFFFF"/>
                </a:solidFill>
                <a:ea typeface="ＭＳ Ｐゴシック" panose="020B0600070205080204" pitchFamily="34" charset="-128"/>
              </a:rPr>
              <a:t>Modeling unary relationship in ERD (1:M)</a:t>
            </a:r>
          </a:p>
        </p:txBody>
      </p:sp>
      <p:sp>
        <p:nvSpPr>
          <p:cNvPr id="62467" name="Content Placeholder 2">
            <a:extLst>
              <a:ext uri="{FF2B5EF4-FFF2-40B4-BE49-F238E27FC236}">
                <a16:creationId xmlns:a16="http://schemas.microsoft.com/office/drawing/2014/main" id="{1DE60166-6BB2-4451-A31C-ED9354AAD38F}"/>
              </a:ext>
            </a:extLst>
          </p:cNvPr>
          <p:cNvSpPr>
            <a:spLocks noGrp="1"/>
          </p:cNvSpPr>
          <p:nvPr>
            <p:ph idx="1"/>
          </p:nvPr>
        </p:nvSpPr>
        <p:spPr bwMode="auto">
          <a:xfrm>
            <a:off x="1435100" y="2109159"/>
            <a:ext cx="74993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Employee manages other employee(s)</a:t>
            </a:r>
          </a:p>
        </p:txBody>
      </p:sp>
      <p:pic>
        <p:nvPicPr>
          <p:cNvPr id="62468" name="Picture 4">
            <a:extLst>
              <a:ext uri="{FF2B5EF4-FFF2-40B4-BE49-F238E27FC236}">
                <a16:creationId xmlns:a16="http://schemas.microsoft.com/office/drawing/2014/main" id="{51065B16-8E60-4102-A5A7-0E165DD3D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193571"/>
            <a:ext cx="28702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6257-551A-458F-A088-4270889D3460}"/>
              </a:ext>
            </a:extLst>
          </p:cNvPr>
          <p:cNvSpPr>
            <a:spLocks noGrp="1"/>
          </p:cNvSpPr>
          <p:nvPr>
            <p:ph type="title"/>
          </p:nvPr>
        </p:nvSpPr>
        <p:spPr>
          <a:xfrm>
            <a:off x="-3953" y="5692"/>
            <a:ext cx="9151906" cy="1339940"/>
          </a:xfrm>
          <a:solidFill>
            <a:schemeClr val="accent1"/>
          </a:solidFill>
        </p:spPr>
        <p:txBody>
          <a:bodyPr vert="horz" wrap="square" lIns="91440" tIns="45720" rIns="91440" bIns="45720" numCol="1" rtlCol="0" anchor="ctr" anchorCtr="0" compatLnSpc="1">
            <a:prstTxWarp prst="textNoShape">
              <a:avLst/>
            </a:prstTxWarp>
            <a:normAutofit/>
          </a:bodyPr>
          <a:lstStyle/>
          <a:p>
            <a:pPr algn="ctr">
              <a:defRPr/>
            </a:pPr>
            <a:r>
              <a:rPr lang="en-US" altLang="en-US" sz="4000">
                <a:solidFill>
                  <a:srgbClr val="FFFFFF"/>
                </a:solidFill>
                <a:ea typeface="ＭＳ Ｐゴシック" panose="020B0600070205080204" pitchFamily="34" charset="-128"/>
              </a:rPr>
              <a:t>Modeling unary relationship in ERD (1:M)</a:t>
            </a:r>
          </a:p>
        </p:txBody>
      </p:sp>
      <p:sp>
        <p:nvSpPr>
          <p:cNvPr id="63491" name="Content Placeholder 2">
            <a:extLst>
              <a:ext uri="{FF2B5EF4-FFF2-40B4-BE49-F238E27FC236}">
                <a16:creationId xmlns:a16="http://schemas.microsoft.com/office/drawing/2014/main" id="{BF4BC2B0-FD14-4F84-AD7C-B0A8E2850679}"/>
              </a:ext>
            </a:extLst>
          </p:cNvPr>
          <p:cNvSpPr>
            <a:spLocks noGrp="1"/>
          </p:cNvSpPr>
          <p:nvPr>
            <p:ph idx="1"/>
          </p:nvPr>
        </p:nvSpPr>
        <p:spPr bwMode="auto">
          <a:xfrm>
            <a:off x="385553" y="1577196"/>
            <a:ext cx="74993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dirty="0">
                <a:latin typeface="Times New Roman"/>
                <a:ea typeface="ＭＳ Ｐゴシック"/>
                <a:cs typeface="Times New Roman"/>
              </a:rPr>
              <a:t>Employee manages other employee(s)</a:t>
            </a:r>
          </a:p>
        </p:txBody>
      </p:sp>
      <p:pic>
        <p:nvPicPr>
          <p:cNvPr id="63492" name="Picture 4">
            <a:extLst>
              <a:ext uri="{FF2B5EF4-FFF2-40B4-BE49-F238E27FC236}">
                <a16:creationId xmlns:a16="http://schemas.microsoft.com/office/drawing/2014/main" id="{7A8EFE5C-574F-4D2C-B2DF-92ABE630D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14600"/>
            <a:ext cx="28702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F279CAF7-EDEE-4C5E-8945-6BB7B0852ACA}"/>
              </a:ext>
            </a:extLst>
          </p:cNvPr>
          <p:cNvGraphicFramePr>
            <a:graphicFrameLocks noGrp="1"/>
          </p:cNvGraphicFramePr>
          <p:nvPr/>
        </p:nvGraphicFramePr>
        <p:xfrm>
          <a:off x="4648200" y="2590800"/>
          <a:ext cx="4267200" cy="2773362"/>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640058">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eID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Fname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Lname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managerID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326">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8</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Arthur</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Smith</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33326">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Terry</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Wind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2</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33326">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2</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Kelly</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Hill</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1</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33326">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1</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John</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Weiss</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defTabSz="457200"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37931725" indent="-37474525" algn="l" defTabSz="45720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eaLnBrk="0" hangingPunct="0">
                        <a:spcBef>
                          <a:spcPct val="20000"/>
                        </a:spcBef>
                        <a:defRPr sz="2000">
                          <a:solidFill>
                            <a:schemeClr val="tx1"/>
                          </a:solidFill>
                          <a:latin typeface="Calibri" panose="020F0502020204030204" pitchFamily="34" charset="0"/>
                          <a:ea typeface="ＭＳ Ｐゴシック" panose="020B0600070205080204" pitchFamily="34" charset="-128"/>
                        </a:defRPr>
                      </a:lvl3pPr>
                      <a:lvl4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4pPr>
                      <a:lvl5pPr eaLnBrk="0" hangingPunct="0">
                        <a:spcBef>
                          <a:spcPct val="20000"/>
                        </a:spcBef>
                        <a:defRPr>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63525" name="TextBox 2">
            <a:extLst>
              <a:ext uri="{FF2B5EF4-FFF2-40B4-BE49-F238E27FC236}">
                <a16:creationId xmlns:a16="http://schemas.microsoft.com/office/drawing/2014/main" id="{E4D732B2-CD82-4652-AE92-BDC73EC05D78}"/>
              </a:ext>
            </a:extLst>
          </p:cNvPr>
          <p:cNvSpPr txBox="1">
            <a:spLocks noChangeArrowheads="1"/>
          </p:cNvSpPr>
          <p:nvPr/>
        </p:nvSpPr>
        <p:spPr bwMode="auto">
          <a:xfrm>
            <a:off x="908409" y="5859972"/>
            <a:ext cx="7556500" cy="83099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solidFill>
                  <a:srgbClr val="FF6600"/>
                </a:solidFill>
                <a:latin typeface="Times New Roman"/>
                <a:ea typeface="ＭＳ Ｐゴシック"/>
                <a:cs typeface="Tahoma"/>
              </a:rPr>
              <a:t>Because the cardinality constraint on the many side is optional, the foreign key value can be empty. </a:t>
            </a:r>
            <a:endParaRPr lang="en-US" sz="2400">
              <a:latin typeface="Times New Roman"/>
              <a:cs typeface="Times New Roman"/>
            </a:endParaRPr>
          </a:p>
        </p:txBody>
      </p:sp>
      <p:sp>
        <p:nvSpPr>
          <p:cNvPr id="4" name="Right Arrow 3">
            <a:extLst>
              <a:ext uri="{FF2B5EF4-FFF2-40B4-BE49-F238E27FC236}">
                <a16:creationId xmlns:a16="http://schemas.microsoft.com/office/drawing/2014/main" id="{BF7D2A36-BE18-4D88-B977-87A6824AB601}"/>
              </a:ext>
            </a:extLst>
          </p:cNvPr>
          <p:cNvSpPr>
            <a:spLocks noChangeArrowheads="1"/>
          </p:cNvSpPr>
          <p:nvPr/>
        </p:nvSpPr>
        <p:spPr bwMode="auto">
          <a:xfrm rot="18834282">
            <a:off x="7575224" y="5423022"/>
            <a:ext cx="747503" cy="199486"/>
          </a:xfrm>
          <a:prstGeom prst="rightArrow">
            <a:avLst>
              <a:gd name="adj1" fmla="val 50000"/>
              <a:gd name="adj2" fmla="val 50007"/>
            </a:avLst>
          </a:prstGeom>
          <a:solidFill>
            <a:srgbClr val="C0504D"/>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3325" name="Rectangle 137">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6" name="Group 139">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3327"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28"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29" name="Rectangle 144">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122" name="Rectangle 1026">
            <a:extLst>
              <a:ext uri="{FF2B5EF4-FFF2-40B4-BE49-F238E27FC236}">
                <a16:creationId xmlns:a16="http://schemas.microsoft.com/office/drawing/2014/main" id="{FEB2C28D-7AA5-471E-B406-F8E36F4B907E}"/>
              </a:ext>
            </a:extLst>
          </p:cNvPr>
          <p:cNvSpPr>
            <a:spLocks noGrp="1" noChangeArrowheads="1"/>
          </p:cNvSpPr>
          <p:nvPr>
            <p:ph type="title"/>
          </p:nvPr>
        </p:nvSpPr>
        <p:spPr>
          <a:xfrm>
            <a:off x="1015249" y="759805"/>
            <a:ext cx="7500100" cy="1325563"/>
          </a:xfrm>
        </p:spPr>
        <p:txBody>
          <a:bodyPr lIns="90488" tIns="44450" rIns="90488" bIns="44450" numCol="1" anchorCtr="0" compatLnSpc="1">
            <a:prstTxWarp prst="textNoShape">
              <a:avLst/>
            </a:prstTxWarp>
            <a:normAutofit/>
          </a:bodyPr>
          <a:lstStyle/>
          <a:p>
            <a:pPr algn="ctr" eaLnBrk="1" hangingPunct="1">
              <a:defRPr/>
            </a:pPr>
            <a:r>
              <a:rPr lang="en-US" sz="3500" dirty="0">
                <a:solidFill>
                  <a:srgbClr val="FFFFFF"/>
                </a:solidFill>
                <a:effectLst>
                  <a:outerShdw blurRad="38100" dist="38100" dir="2700000" algn="tl">
                    <a:srgbClr val="DDDDDD"/>
                  </a:outerShdw>
                </a:effectLst>
                <a:latin typeface="Calibri Light"/>
                <a:ea typeface="ＭＳ Ｐゴシック"/>
                <a:cs typeface="ＭＳ Ｐゴシック" pitchFamily="-110" charset="-128"/>
              </a:rPr>
              <a:t>Review</a:t>
            </a:r>
            <a:r>
              <a:rPr lang="en-US" sz="3500" b="1" dirty="0">
                <a:solidFill>
                  <a:srgbClr val="FFFFFF"/>
                </a:solidFill>
                <a:effectLst>
                  <a:outerShdw blurRad="38100" dist="38100" dir="2700000" algn="tl">
                    <a:srgbClr val="DDDDDD"/>
                  </a:outerShdw>
                </a:effectLst>
                <a:latin typeface="Calibri Light"/>
                <a:ea typeface="ＭＳ Ｐゴシック"/>
                <a:cs typeface="ＭＳ Ｐゴシック" pitchFamily="-110" charset="-128"/>
              </a:rPr>
              <a:t> </a:t>
            </a:r>
            <a:r>
              <a:rPr lang="en-US" sz="3500" dirty="0">
                <a:solidFill>
                  <a:srgbClr val="FFFFFF"/>
                </a:solidFill>
                <a:effectLst>
                  <a:outerShdw blurRad="38100" dist="38100" dir="2700000" algn="tl">
                    <a:srgbClr val="DDDDDD"/>
                  </a:outerShdw>
                </a:effectLst>
                <a:latin typeface="Calibri Light"/>
                <a:ea typeface="ＭＳ Ｐゴシック"/>
                <a:cs typeface="ＭＳ Ｐゴシック" pitchFamily="-110" charset="-128"/>
              </a:rPr>
              <a:t>of</a:t>
            </a:r>
            <a:r>
              <a:rPr lang="en-US" sz="3500" b="1" dirty="0">
                <a:solidFill>
                  <a:srgbClr val="FFFFFF"/>
                </a:solidFill>
                <a:effectLst>
                  <a:outerShdw blurRad="38100" dist="38100" dir="2700000" algn="tl">
                    <a:srgbClr val="DDDDDD"/>
                  </a:outerShdw>
                </a:effectLst>
                <a:latin typeface="Calibri Light"/>
                <a:ea typeface="ＭＳ Ｐゴシック"/>
                <a:cs typeface="ＭＳ Ｐゴシック" pitchFamily="-110" charset="-128"/>
              </a:rPr>
              <a:t> Last Lecture</a:t>
            </a:r>
            <a:endParaRPr lang="en-US"/>
          </a:p>
        </p:txBody>
      </p:sp>
      <p:sp>
        <p:nvSpPr>
          <p:cNvPr id="13316" name="Slide Number Placeholder 3">
            <a:extLst>
              <a:ext uri="{FF2B5EF4-FFF2-40B4-BE49-F238E27FC236}">
                <a16:creationId xmlns:a16="http://schemas.microsoft.com/office/drawing/2014/main" id="{2B278ADA-60DD-462C-8CB9-CE250321AAAB}"/>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26F9A499-6F57-4B05-8C65-0235FCDB8BE2}" type="slidenum">
              <a:rPr lang="en-US" altLang="en-US" sz="900"/>
              <a:pPr eaLnBrk="1" hangingPunct="1">
                <a:spcAft>
                  <a:spcPts val="600"/>
                </a:spcAft>
              </a:pPr>
              <a:t>4</a:t>
            </a:fld>
            <a:endParaRPr lang="en-US" altLang="en-US" sz="900"/>
          </a:p>
        </p:txBody>
      </p:sp>
      <p:graphicFrame>
        <p:nvGraphicFramePr>
          <p:cNvPr id="13330" name="Rectangle 1027">
            <a:extLst>
              <a:ext uri="{FF2B5EF4-FFF2-40B4-BE49-F238E27FC236}">
                <a16:creationId xmlns:a16="http://schemas.microsoft.com/office/drawing/2014/main" id="{C8DDA0E8-CB25-4F9B-B78F-0162CFF3D96F}"/>
              </a:ext>
            </a:extLst>
          </p:cNvPr>
          <p:cNvGraphicFramePr>
            <a:graphicFrameLocks noGrp="1"/>
          </p:cNvGraphicFramePr>
          <p:nvPr>
            <p:ph idx="1"/>
            <p:extLst>
              <p:ext uri="{D42A27DB-BD31-4B8C-83A1-F6EECF244321}">
                <p14:modId xmlns:p14="http://schemas.microsoft.com/office/powerpoint/2010/main" val="4203668629"/>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7582369-AD06-4E8E-A502-064DE3B51152}"/>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600">
                <a:solidFill>
                  <a:srgbClr val="FFFFFF"/>
                </a:solidFill>
                <a:ea typeface="ＭＳ Ｐゴシック" panose="020B0600070205080204" pitchFamily="34" charset="-128"/>
              </a:rPr>
              <a:t>Modeling unary relationship in ERD (M:N)</a:t>
            </a:r>
          </a:p>
        </p:txBody>
      </p:sp>
      <p:sp>
        <p:nvSpPr>
          <p:cNvPr id="64515" name="Content Placeholder 2">
            <a:extLst>
              <a:ext uri="{FF2B5EF4-FFF2-40B4-BE49-F238E27FC236}">
                <a16:creationId xmlns:a16="http://schemas.microsoft.com/office/drawing/2014/main" id="{EDA90A8F-C1B5-4A39-AE75-D17A679BCC59}"/>
              </a:ext>
            </a:extLst>
          </p:cNvPr>
          <p:cNvSpPr>
            <a:spLocks noGrp="1"/>
          </p:cNvSpPr>
          <p:nvPr>
            <p:ph idx="1"/>
          </p:nvPr>
        </p:nvSpPr>
        <p:spPr bwMode="auto">
          <a:xfrm>
            <a:off x="1435100" y="1447800"/>
            <a:ext cx="74993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Course requires other course(s)</a:t>
            </a:r>
          </a:p>
        </p:txBody>
      </p:sp>
      <p:pic>
        <p:nvPicPr>
          <p:cNvPr id="64516" name="Picture 3">
            <a:extLst>
              <a:ext uri="{FF2B5EF4-FFF2-40B4-BE49-F238E27FC236}">
                <a16:creationId xmlns:a16="http://schemas.microsoft.com/office/drawing/2014/main" id="{BBCEA38C-916C-49EA-BF66-984CE1C91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90800"/>
            <a:ext cx="2141538"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a:extLst>
              <a:ext uri="{FF2B5EF4-FFF2-40B4-BE49-F238E27FC236}">
                <a16:creationId xmlns:a16="http://schemas.microsoft.com/office/drawing/2014/main" id="{B1E628B1-6EE5-463B-A2CA-88CB0D85C547}"/>
              </a:ext>
            </a:extLst>
          </p:cNvPr>
          <p:cNvSpPr txBox="1">
            <a:spLocks noChangeArrowheads="1"/>
          </p:cNvSpPr>
          <p:nvPr/>
        </p:nvSpPr>
        <p:spPr bwMode="auto">
          <a:xfrm>
            <a:off x="1905000" y="4953000"/>
            <a:ext cx="6629400" cy="1200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ahoma"/>
                <a:ea typeface="ＭＳ Ｐゴシック"/>
                <a:cs typeface="Tahoma"/>
              </a:rPr>
              <a:t>e.g. courses 311, 322, 411, 511,422, 522</a:t>
            </a:r>
            <a:endParaRPr lang="en-US" dirty="0">
              <a:latin typeface="Tahoma"/>
              <a:ea typeface="ＭＳ Ｐゴシック"/>
              <a:cs typeface="Tahoma"/>
            </a:endParaRPr>
          </a:p>
          <a:p>
            <a:pPr algn="ctr" eaLnBrk="1" hangingPunct="1"/>
            <a:r>
              <a:rPr lang="en-US" altLang="en-US" sz="2400" dirty="0">
                <a:latin typeface="Tahoma"/>
                <a:ea typeface="ＭＳ Ｐゴシック"/>
                <a:cs typeface="Tahoma"/>
              </a:rPr>
              <a:t>311 is </a:t>
            </a:r>
            <a:r>
              <a:rPr lang="en-US" altLang="en-US" sz="2400" dirty="0" err="1">
                <a:latin typeface="Tahoma"/>
                <a:ea typeface="ＭＳ Ｐゴシック"/>
                <a:cs typeface="Tahoma"/>
              </a:rPr>
              <a:t>prereq</a:t>
            </a:r>
            <a:r>
              <a:rPr lang="en-US" altLang="en-US" sz="2400" dirty="0">
                <a:latin typeface="Tahoma"/>
                <a:ea typeface="ＭＳ Ｐゴシック"/>
                <a:cs typeface="Tahoma"/>
              </a:rPr>
              <a:t> for 411, 422</a:t>
            </a:r>
          </a:p>
          <a:p>
            <a:pPr algn="ctr" eaLnBrk="1" hangingPunct="1"/>
            <a:r>
              <a:rPr lang="en-US" altLang="en-US" sz="2400" dirty="0">
                <a:latin typeface="Tahoma"/>
                <a:ea typeface="ＭＳ Ｐゴシック"/>
                <a:cs typeface="Tahoma"/>
              </a:rPr>
              <a:t>311 and 322 are </a:t>
            </a:r>
            <a:r>
              <a:rPr lang="en-US" altLang="en-US" sz="2400" dirty="0" err="1">
                <a:latin typeface="Tahoma"/>
                <a:ea typeface="ＭＳ Ｐゴシック"/>
                <a:cs typeface="Tahoma"/>
              </a:rPr>
              <a:t>prereqs</a:t>
            </a:r>
            <a:r>
              <a:rPr lang="en-US" altLang="en-US" sz="2400" dirty="0">
                <a:latin typeface="Tahoma"/>
                <a:ea typeface="ＭＳ Ｐゴシック"/>
                <a:cs typeface="Tahoma"/>
              </a:rPr>
              <a:t> for 422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92B6BC6-8C74-4AD5-A663-95EA4FF08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542" name="Picture 2">
            <a:extLst>
              <a:ext uri="{FF2B5EF4-FFF2-40B4-BE49-F238E27FC236}">
                <a16:creationId xmlns:a16="http://schemas.microsoft.com/office/drawing/2014/main" id="{2C404D13-0593-4F99-8A5F-8531624DB7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791" y="643467"/>
            <a:ext cx="2597594" cy="1751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a:extLst>
              <a:ext uri="{FF2B5EF4-FFF2-40B4-BE49-F238E27FC236}">
                <a16:creationId xmlns:a16="http://schemas.microsoft.com/office/drawing/2014/main" id="{A0FAECB5-570C-43A5-9DE3-D6EE776133E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0278" y="2558344"/>
            <a:ext cx="2748619" cy="17475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6A233028-C83F-4149-AA76-AB1455E59C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01" y="4462668"/>
            <a:ext cx="2652183" cy="17886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7">
            <a:extLst>
              <a:ext uri="{FF2B5EF4-FFF2-40B4-BE49-F238E27FC236}">
                <a16:creationId xmlns:a16="http://schemas.microsoft.com/office/drawing/2014/main" id="{DE475B31-B192-41B7-A5BA-DE9AE24A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714313" y="1362075"/>
            <a:ext cx="260400" cy="3692301"/>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AF7C4C88-C07D-428F-A6E6-EAAB98991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89774" y="1898236"/>
            <a:ext cx="616870"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
            <a:extLst>
              <a:ext uri="{FF2B5EF4-FFF2-40B4-BE49-F238E27FC236}">
                <a16:creationId xmlns:a16="http://schemas.microsoft.com/office/drawing/2014/main" id="{25EA4A3B-C50E-4AC0-B80B-6C967E596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90827" y="1555204"/>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C809B51E-69BA-46AF-AE9A-48BA81A8A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90827" y="1370805"/>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
            <a:extLst>
              <a:ext uri="{FF2B5EF4-FFF2-40B4-BE49-F238E27FC236}">
                <a16:creationId xmlns:a16="http://schemas.microsoft.com/office/drawing/2014/main" id="{25C2D141-7F3D-4BC3-907C-1A68AD3C9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042" y="1362075"/>
            <a:ext cx="423518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5538" name="Title 1">
            <a:extLst>
              <a:ext uri="{FF2B5EF4-FFF2-40B4-BE49-F238E27FC236}">
                <a16:creationId xmlns:a16="http://schemas.microsoft.com/office/drawing/2014/main" id="{261E74EB-467B-4293-9481-BA456DAC26DC}"/>
              </a:ext>
            </a:extLst>
          </p:cNvPr>
          <p:cNvSpPr>
            <a:spLocks noGrp="1"/>
          </p:cNvSpPr>
          <p:nvPr>
            <p:ph type="title"/>
          </p:nvPr>
        </p:nvSpPr>
        <p:spPr bwMode="auto">
          <a:xfrm>
            <a:off x="3974713" y="1671038"/>
            <a:ext cx="3772434" cy="288768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p>
            <a:r>
              <a:rPr lang="en-US" altLang="en-US" sz="4700">
                <a:solidFill>
                  <a:srgbClr val="FEFFFF"/>
                </a:solidFill>
              </a:rPr>
              <a:t>Modeling unary relationship in ERD (M:N)</a:t>
            </a:r>
          </a:p>
        </p:txBody>
      </p:sp>
      <p:sp>
        <p:nvSpPr>
          <p:cNvPr id="65539" name="Content Placeholder 2">
            <a:extLst>
              <a:ext uri="{FF2B5EF4-FFF2-40B4-BE49-F238E27FC236}">
                <a16:creationId xmlns:a16="http://schemas.microsoft.com/office/drawing/2014/main" id="{5414EE0B-D852-4E80-9B53-ED98DBDBC313}"/>
              </a:ext>
            </a:extLst>
          </p:cNvPr>
          <p:cNvSpPr>
            <a:spLocks noGrp="1"/>
          </p:cNvSpPr>
          <p:nvPr>
            <p:ph idx="1"/>
          </p:nvPr>
        </p:nvSpPr>
        <p:spPr bwMode="auto">
          <a:xfrm>
            <a:off x="3952274" y="5054376"/>
            <a:ext cx="3511634" cy="107655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p>
            <a:pPr marL="0" indent="0" algn="ctr">
              <a:buNone/>
            </a:pPr>
            <a:r>
              <a:rPr lang="en-US" altLang="en-US" sz="2400" b="1" dirty="0"/>
              <a:t>Course requires other course(s)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D8EE-AB66-4BBE-8B88-EE48FD5E6F4B}"/>
              </a:ext>
            </a:extLst>
          </p:cNvPr>
          <p:cNvSpPr>
            <a:spLocks noGrp="1"/>
          </p:cNvSpPr>
          <p:nvPr>
            <p:ph type="title"/>
          </p:nvPr>
        </p:nvSpPr>
        <p:spPr>
          <a:xfrm>
            <a:off x="-3953" y="5692"/>
            <a:ext cx="9151906" cy="1339940"/>
          </a:xfrm>
          <a:solidFill>
            <a:schemeClr val="accent1"/>
          </a:solidFill>
        </p:spPr>
        <p:txBody>
          <a:bodyPr vert="horz" wrap="square" lIns="91440" tIns="45720" rIns="91440" bIns="45720" numCol="1" rtlCol="0" anchor="ctr" anchorCtr="0" compatLnSpc="1">
            <a:prstTxWarp prst="textNoShape">
              <a:avLst/>
            </a:prstTxWarp>
            <a:normAutofit/>
          </a:bodyPr>
          <a:lstStyle/>
          <a:p>
            <a:pPr algn="ctr">
              <a:defRPr/>
            </a:pPr>
            <a:r>
              <a:rPr lang="en-US" altLang="en-US" sz="4000">
                <a:solidFill>
                  <a:srgbClr val="FFFFFF"/>
                </a:solidFill>
                <a:ea typeface="ＭＳ Ｐゴシック" panose="020B0600070205080204" pitchFamily="34" charset="-128"/>
              </a:rPr>
              <a:t>Modeling unary relationship in ERD (M:N)</a:t>
            </a:r>
          </a:p>
        </p:txBody>
      </p:sp>
      <p:sp>
        <p:nvSpPr>
          <p:cNvPr id="67587" name="Content Placeholder 2">
            <a:extLst>
              <a:ext uri="{FF2B5EF4-FFF2-40B4-BE49-F238E27FC236}">
                <a16:creationId xmlns:a16="http://schemas.microsoft.com/office/drawing/2014/main" id="{FB8CFA31-0E41-4474-9516-95262ABD0CF9}"/>
              </a:ext>
            </a:extLst>
          </p:cNvPr>
          <p:cNvSpPr>
            <a:spLocks noGrp="1"/>
          </p:cNvSpPr>
          <p:nvPr>
            <p:ph idx="1"/>
          </p:nvPr>
        </p:nvSpPr>
        <p:spPr bwMode="auto">
          <a:xfrm>
            <a:off x="1435100" y="1447800"/>
            <a:ext cx="74993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Course requires other course(s)</a:t>
            </a:r>
          </a:p>
        </p:txBody>
      </p:sp>
      <p:pic>
        <p:nvPicPr>
          <p:cNvPr id="67588" name="Picture 2">
            <a:extLst>
              <a:ext uri="{FF2B5EF4-FFF2-40B4-BE49-F238E27FC236}">
                <a16:creationId xmlns:a16="http://schemas.microsoft.com/office/drawing/2014/main" id="{B85B9E9E-7F35-40EC-9DEE-9B89D713C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938463"/>
            <a:ext cx="7419975"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TextBox 4">
            <a:extLst>
              <a:ext uri="{FF2B5EF4-FFF2-40B4-BE49-F238E27FC236}">
                <a16:creationId xmlns:a16="http://schemas.microsoft.com/office/drawing/2014/main" id="{BD99AA15-2CFB-4C98-B4B0-0B4EB4C43AF9}"/>
              </a:ext>
            </a:extLst>
          </p:cNvPr>
          <p:cNvSpPr txBox="1">
            <a:spLocks noChangeArrowheads="1"/>
          </p:cNvSpPr>
          <p:nvPr/>
        </p:nvSpPr>
        <p:spPr bwMode="auto">
          <a:xfrm>
            <a:off x="1968500" y="4254500"/>
            <a:ext cx="787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CC7DDEBC-0107-4188-A758-00B0655BE07D}"/>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More on 1:1 unary relationships</a:t>
            </a:r>
          </a:p>
        </p:txBody>
      </p:sp>
      <p:sp>
        <p:nvSpPr>
          <p:cNvPr id="69635" name="TextBox 6">
            <a:extLst>
              <a:ext uri="{FF2B5EF4-FFF2-40B4-BE49-F238E27FC236}">
                <a16:creationId xmlns:a16="http://schemas.microsoft.com/office/drawing/2014/main" id="{7D1C4FA5-4B5F-48CB-B62A-2ECCA44E57DE}"/>
              </a:ext>
            </a:extLst>
          </p:cNvPr>
          <p:cNvSpPr txBox="1">
            <a:spLocks noChangeArrowheads="1"/>
          </p:cNvSpPr>
          <p:nvPr/>
        </p:nvSpPr>
        <p:spPr bwMode="auto">
          <a:xfrm>
            <a:off x="596900" y="35560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sp>
        <p:nvSpPr>
          <p:cNvPr id="69636" name="TextBox 7">
            <a:extLst>
              <a:ext uri="{FF2B5EF4-FFF2-40B4-BE49-F238E27FC236}">
                <a16:creationId xmlns:a16="http://schemas.microsoft.com/office/drawing/2014/main" id="{3C3442A6-E3F4-44D5-B218-5C59DB8DE640}"/>
              </a:ext>
            </a:extLst>
          </p:cNvPr>
          <p:cNvSpPr txBox="1">
            <a:spLocks noChangeArrowheads="1"/>
          </p:cNvSpPr>
          <p:nvPr/>
        </p:nvSpPr>
        <p:spPr bwMode="auto">
          <a:xfrm>
            <a:off x="2882900" y="3556000"/>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Is married to</a:t>
            </a:r>
          </a:p>
        </p:txBody>
      </p:sp>
      <p:cxnSp>
        <p:nvCxnSpPr>
          <p:cNvPr id="16" name="Straight Connector 15">
            <a:extLst>
              <a:ext uri="{FF2B5EF4-FFF2-40B4-BE49-F238E27FC236}">
                <a16:creationId xmlns:a16="http://schemas.microsoft.com/office/drawing/2014/main" id="{8D334CA8-FB7C-4931-AE38-0CD188E3B282}"/>
              </a:ext>
            </a:extLst>
          </p:cNvPr>
          <p:cNvCxnSpPr/>
          <p:nvPr/>
        </p:nvCxnSpPr>
        <p:spPr>
          <a:xfrm>
            <a:off x="1358900" y="29464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7C087E-1112-4E6F-9D49-17A62E126EB8}"/>
              </a:ext>
            </a:extLst>
          </p:cNvPr>
          <p:cNvCxnSpPr/>
          <p:nvPr/>
        </p:nvCxnSpPr>
        <p:spPr>
          <a:xfrm rot="5400000">
            <a:off x="1054100" y="3251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A6166A-B33F-4C01-A2D1-FED4957EF1E4}"/>
              </a:ext>
            </a:extLst>
          </p:cNvPr>
          <p:cNvCxnSpPr/>
          <p:nvPr/>
        </p:nvCxnSpPr>
        <p:spPr>
          <a:xfrm rot="5400000">
            <a:off x="1054100" y="4470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CF7D15-47F3-47C0-8D5E-99FBE20C4AD3}"/>
              </a:ext>
            </a:extLst>
          </p:cNvPr>
          <p:cNvCxnSpPr/>
          <p:nvPr/>
        </p:nvCxnSpPr>
        <p:spPr>
          <a:xfrm rot="5400000">
            <a:off x="1816100" y="38608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7504C8-216E-4643-82A6-D2ED7CC1AEDF}"/>
              </a:ext>
            </a:extLst>
          </p:cNvPr>
          <p:cNvCxnSpPr/>
          <p:nvPr/>
        </p:nvCxnSpPr>
        <p:spPr>
          <a:xfrm>
            <a:off x="1358900" y="47752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45861AF-63A5-44D9-B8F7-C7C8E611F86A}"/>
              </a:ext>
            </a:extLst>
          </p:cNvPr>
          <p:cNvSpPr/>
          <p:nvPr/>
        </p:nvSpPr>
        <p:spPr>
          <a:xfrm>
            <a:off x="1282700" y="3251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9" name="Oval 38">
            <a:extLst>
              <a:ext uri="{FF2B5EF4-FFF2-40B4-BE49-F238E27FC236}">
                <a16:creationId xmlns:a16="http://schemas.microsoft.com/office/drawing/2014/main" id="{EE8F7A1A-6A9C-495E-B3F2-6DFF6AD2A7E1}"/>
              </a:ext>
            </a:extLst>
          </p:cNvPr>
          <p:cNvSpPr/>
          <p:nvPr/>
        </p:nvSpPr>
        <p:spPr>
          <a:xfrm>
            <a:off x="1282700" y="4318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41" name="Straight Connector 40">
            <a:extLst>
              <a:ext uri="{FF2B5EF4-FFF2-40B4-BE49-F238E27FC236}">
                <a16:creationId xmlns:a16="http://schemas.microsoft.com/office/drawing/2014/main" id="{3C55B93A-F4C2-4EB8-9265-FEC5C1C3B4D8}"/>
              </a:ext>
            </a:extLst>
          </p:cNvPr>
          <p:cNvCxnSpPr/>
          <p:nvPr/>
        </p:nvCxnSpPr>
        <p:spPr>
          <a:xfrm>
            <a:off x="1282700" y="347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57970F6-170E-4E3B-B260-18C3D48EC2AC}"/>
              </a:ext>
            </a:extLst>
          </p:cNvPr>
          <p:cNvCxnSpPr/>
          <p:nvPr/>
        </p:nvCxnSpPr>
        <p:spPr>
          <a:xfrm>
            <a:off x="1282700" y="4241800"/>
            <a:ext cx="152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9646" name="Picture 2">
            <a:extLst>
              <a:ext uri="{FF2B5EF4-FFF2-40B4-BE49-F238E27FC236}">
                <a16:creationId xmlns:a16="http://schemas.microsoft.com/office/drawing/2014/main" id="{46E0B4B8-6F21-4330-9865-0701C19D7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981200"/>
            <a:ext cx="2895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022605A3-E97C-4010-8D68-5E0406E80EFC}"/>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Attributes on 1:1 unary relationships</a:t>
            </a:r>
          </a:p>
        </p:txBody>
      </p:sp>
      <p:sp>
        <p:nvSpPr>
          <p:cNvPr id="70659" name="TextBox 3">
            <a:extLst>
              <a:ext uri="{FF2B5EF4-FFF2-40B4-BE49-F238E27FC236}">
                <a16:creationId xmlns:a16="http://schemas.microsoft.com/office/drawing/2014/main" id="{67631C9D-9A8D-4751-ABCA-080AD5213D9E}"/>
              </a:ext>
            </a:extLst>
          </p:cNvPr>
          <p:cNvSpPr txBox="1">
            <a:spLocks noChangeArrowheads="1"/>
          </p:cNvSpPr>
          <p:nvPr/>
        </p:nvSpPr>
        <p:spPr bwMode="auto">
          <a:xfrm>
            <a:off x="1066800" y="21590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sp>
        <p:nvSpPr>
          <p:cNvPr id="15" name="Rounded Rectangle 14">
            <a:extLst>
              <a:ext uri="{FF2B5EF4-FFF2-40B4-BE49-F238E27FC236}">
                <a16:creationId xmlns:a16="http://schemas.microsoft.com/office/drawing/2014/main" id="{4FCA5968-7AE4-47A0-BED3-B4B3C5E75627}"/>
              </a:ext>
            </a:extLst>
          </p:cNvPr>
          <p:cNvSpPr/>
          <p:nvPr/>
        </p:nvSpPr>
        <p:spPr>
          <a:xfrm>
            <a:off x="3733800" y="19812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Marriage Certificate</a:t>
            </a:r>
            <a:endParaRPr lang="en-US" altLang="en-US">
              <a:solidFill>
                <a:srgbClr val="FFFFFF"/>
              </a:solidFill>
              <a:latin typeface="Times New Roman" panose="02020603050405020304" pitchFamily="18" charset="0"/>
              <a:cs typeface="Times New Roman" panose="02020603050405020304" pitchFamily="18" charset="0"/>
            </a:endParaRPr>
          </a:p>
        </p:txBody>
      </p:sp>
      <p:sp>
        <p:nvSpPr>
          <p:cNvPr id="70661" name="TextBox 32">
            <a:extLst>
              <a:ext uri="{FF2B5EF4-FFF2-40B4-BE49-F238E27FC236}">
                <a16:creationId xmlns:a16="http://schemas.microsoft.com/office/drawing/2014/main" id="{A7934939-4E89-4601-B43E-00E0288A2A13}"/>
              </a:ext>
            </a:extLst>
          </p:cNvPr>
          <p:cNvSpPr txBox="1">
            <a:spLocks noChangeArrowheads="1"/>
          </p:cNvSpPr>
          <p:nvPr/>
        </p:nvSpPr>
        <p:spPr bwMode="auto">
          <a:xfrm>
            <a:off x="3276600" y="3276600"/>
            <a:ext cx="3200400"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cs typeface="Times New Roman" panose="02020603050405020304" pitchFamily="18" charset="0"/>
              </a:rPr>
              <a:t>MarriageCertificate</a:t>
            </a:r>
          </a:p>
          <a:p>
            <a:pPr algn="r" eaLnBrk="1" hangingPunct="1"/>
            <a:r>
              <a:rPr lang="en-US" altLang="en-US" sz="2000" b="1" u="sng">
                <a:latin typeface="Times New Roman" panose="02020603050405020304" pitchFamily="18" charset="0"/>
                <a:cs typeface="Times New Roman" panose="02020603050405020304" pitchFamily="18" charset="0"/>
              </a:rPr>
              <a:t>CertificateID</a:t>
            </a:r>
          </a:p>
          <a:p>
            <a:pPr algn="r" eaLnBrk="1" hangingPunct="1"/>
            <a:r>
              <a:rPr lang="en-US" altLang="en-US" sz="2000" b="1">
                <a:latin typeface="Times New Roman" panose="02020603050405020304" pitchFamily="18" charset="0"/>
                <a:cs typeface="Times New Roman" panose="02020603050405020304" pitchFamily="18" charset="0"/>
              </a:rPr>
              <a:t>HusbandID</a:t>
            </a:r>
          </a:p>
          <a:p>
            <a:pPr algn="r" eaLnBrk="1" hangingPunct="1"/>
            <a:r>
              <a:rPr lang="en-US" altLang="en-US" sz="2000" b="1">
                <a:latin typeface="Times New Roman" panose="02020603050405020304" pitchFamily="18" charset="0"/>
                <a:cs typeface="Times New Roman" panose="02020603050405020304" pitchFamily="18" charset="0"/>
              </a:rPr>
              <a:t>WifeID</a:t>
            </a:r>
            <a:br>
              <a:rPr lang="en-US" altLang="en-US" sz="2000" b="1">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IssueOffice</a:t>
            </a:r>
          </a:p>
          <a:p>
            <a:pPr algn="r" eaLnBrk="1" hangingPunct="1"/>
            <a:r>
              <a:rPr lang="en-US" altLang="en-US" sz="2000" b="1">
                <a:latin typeface="Times New Roman" panose="02020603050405020304" pitchFamily="18" charset="0"/>
                <a:cs typeface="Times New Roman" panose="02020603050405020304" pitchFamily="18" charset="0"/>
              </a:rPr>
              <a:t>IssueDate</a:t>
            </a:r>
          </a:p>
        </p:txBody>
      </p:sp>
      <p:sp>
        <p:nvSpPr>
          <p:cNvPr id="70662" name="TextBox 13">
            <a:extLst>
              <a:ext uri="{FF2B5EF4-FFF2-40B4-BE49-F238E27FC236}">
                <a16:creationId xmlns:a16="http://schemas.microsoft.com/office/drawing/2014/main" id="{7C6D2EAD-E8BA-4FBF-9207-3095D3E458B6}"/>
              </a:ext>
            </a:extLst>
          </p:cNvPr>
          <p:cNvSpPr txBox="1">
            <a:spLocks noChangeArrowheads="1"/>
          </p:cNvSpPr>
          <p:nvPr/>
        </p:nvSpPr>
        <p:spPr bwMode="auto">
          <a:xfrm>
            <a:off x="7086600" y="21336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cxnSp>
        <p:nvCxnSpPr>
          <p:cNvPr id="19" name="Straight Connector 18">
            <a:extLst>
              <a:ext uri="{FF2B5EF4-FFF2-40B4-BE49-F238E27FC236}">
                <a16:creationId xmlns:a16="http://schemas.microsoft.com/office/drawing/2014/main" id="{F442570B-4AA9-4B8A-89B2-B23F254CA230}"/>
              </a:ext>
            </a:extLst>
          </p:cNvPr>
          <p:cNvCxnSpPr>
            <a:stCxn id="70659" idx="3"/>
            <a:endCxn id="15" idx="1"/>
          </p:cNvCxnSpPr>
          <p:nvPr/>
        </p:nvCxnSpPr>
        <p:spPr>
          <a:xfrm flipV="1">
            <a:off x="2590800" y="2438400"/>
            <a:ext cx="11430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C3374F-CFF8-4866-AA79-405BAE5EC0C2}"/>
              </a:ext>
            </a:extLst>
          </p:cNvPr>
          <p:cNvCxnSpPr>
            <a:stCxn id="15" idx="3"/>
            <a:endCxn id="70662" idx="1"/>
          </p:cNvCxnSpPr>
          <p:nvPr/>
        </p:nvCxnSpPr>
        <p:spPr>
          <a:xfrm flipV="1">
            <a:off x="5486400" y="2425700"/>
            <a:ext cx="16002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139785-302D-4560-8407-AA4F4FCC7688}"/>
              </a:ext>
            </a:extLst>
          </p:cNvPr>
          <p:cNvSpPr/>
          <p:nvPr/>
        </p:nvSpPr>
        <p:spPr>
          <a:xfrm>
            <a:off x="3352800" y="2362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26" name="Oval 25">
            <a:extLst>
              <a:ext uri="{FF2B5EF4-FFF2-40B4-BE49-F238E27FC236}">
                <a16:creationId xmlns:a16="http://schemas.microsoft.com/office/drawing/2014/main" id="{ADF7E03A-0321-4121-98D4-6481A702B6EC}"/>
              </a:ext>
            </a:extLst>
          </p:cNvPr>
          <p:cNvSpPr/>
          <p:nvPr/>
        </p:nvSpPr>
        <p:spPr>
          <a:xfrm>
            <a:off x="5715000" y="2362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8" name="Straight Connector 27">
            <a:extLst>
              <a:ext uri="{FF2B5EF4-FFF2-40B4-BE49-F238E27FC236}">
                <a16:creationId xmlns:a16="http://schemas.microsoft.com/office/drawing/2014/main" id="{15CCB3A1-A831-4AFF-B5D3-20631F9BF3DB}"/>
              </a:ext>
            </a:extLst>
          </p:cNvPr>
          <p:cNvCxnSpPr/>
          <p:nvPr/>
        </p:nvCxnSpPr>
        <p:spPr>
          <a:xfrm rot="5400000">
            <a:off x="3505200" y="2438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58C90A-EA7D-42EB-86A6-8F72F01DF2B2}"/>
              </a:ext>
            </a:extLst>
          </p:cNvPr>
          <p:cNvCxnSpPr/>
          <p:nvPr/>
        </p:nvCxnSpPr>
        <p:spPr>
          <a:xfrm rot="5400000">
            <a:off x="5448300" y="24003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70669" name="TextBox 2">
            <a:extLst>
              <a:ext uri="{FF2B5EF4-FFF2-40B4-BE49-F238E27FC236}">
                <a16:creationId xmlns:a16="http://schemas.microsoft.com/office/drawing/2014/main" id="{37F506DF-3320-4568-BD0B-EBE4D2D502F8}"/>
              </a:ext>
            </a:extLst>
          </p:cNvPr>
          <p:cNvSpPr txBox="1">
            <a:spLocks noChangeArrowheads="1"/>
          </p:cNvSpPr>
          <p:nvPr/>
        </p:nvSpPr>
        <p:spPr bwMode="auto">
          <a:xfrm>
            <a:off x="3064533" y="5803900"/>
            <a:ext cx="5820675" cy="83099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solidFill>
                  <a:srgbClr val="E46C0A"/>
                </a:solidFill>
                <a:latin typeface="Times New Roman"/>
                <a:ea typeface="ＭＳ Ｐゴシック"/>
                <a:cs typeface="Times New Roman"/>
              </a:rPr>
              <a:t>An associative entity is introduced to reduce redundancy</a:t>
            </a:r>
            <a:endParaRPr lang="en-US" sz="2400">
              <a:latin typeface="Times New Roman"/>
              <a:cs typeface="Tahoma"/>
            </a:endParaRPr>
          </a:p>
        </p:txBody>
      </p:sp>
      <p:sp>
        <p:nvSpPr>
          <p:cNvPr id="70670" name="TextBox 15">
            <a:extLst>
              <a:ext uri="{FF2B5EF4-FFF2-40B4-BE49-F238E27FC236}">
                <a16:creationId xmlns:a16="http://schemas.microsoft.com/office/drawing/2014/main" id="{B6D27CF1-015E-40F5-843C-0D48A681C5AD}"/>
              </a:ext>
            </a:extLst>
          </p:cNvPr>
          <p:cNvSpPr txBox="1">
            <a:spLocks noChangeArrowheads="1"/>
          </p:cNvSpPr>
          <p:nvPr/>
        </p:nvSpPr>
        <p:spPr bwMode="auto">
          <a:xfrm>
            <a:off x="139700" y="3302000"/>
            <a:ext cx="2451100" cy="3170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cs typeface="Times New Roman" panose="02020603050405020304" pitchFamily="18" charset="0"/>
              </a:rPr>
              <a:t>Person</a:t>
            </a:r>
          </a:p>
          <a:p>
            <a:pPr algn="r" eaLnBrk="1" hangingPunct="1"/>
            <a:r>
              <a:rPr lang="en-US" altLang="en-US" sz="2000" b="1">
                <a:latin typeface="Times New Roman" panose="02020603050405020304" pitchFamily="18" charset="0"/>
                <a:cs typeface="Times New Roman" panose="02020603050405020304" pitchFamily="18" charset="0"/>
              </a:rPr>
              <a:t>PersonID</a:t>
            </a:r>
          </a:p>
          <a:p>
            <a:pPr algn="r" eaLnBrk="1" hangingPunct="1"/>
            <a:r>
              <a:rPr lang="en-US" altLang="en-US" sz="2000" b="1">
                <a:latin typeface="Times New Roman" panose="02020603050405020304" pitchFamily="18" charset="0"/>
                <a:cs typeface="Times New Roman" panose="02020603050405020304" pitchFamily="18" charset="0"/>
              </a:rPr>
              <a:t>FirstName</a:t>
            </a:r>
          </a:p>
          <a:p>
            <a:pPr algn="r" eaLnBrk="1" hangingPunct="1"/>
            <a:r>
              <a:rPr lang="en-US" altLang="en-US" sz="2000" b="1">
                <a:latin typeface="Times New Roman" panose="02020603050405020304" pitchFamily="18" charset="0"/>
                <a:cs typeface="Times New Roman" panose="02020603050405020304" pitchFamily="18" charset="0"/>
              </a:rPr>
              <a:t>LastName</a:t>
            </a:r>
          </a:p>
          <a:p>
            <a:pPr algn="r" eaLnBrk="1" hangingPunct="1"/>
            <a:r>
              <a:rPr lang="en-US" altLang="en-US" sz="2000">
                <a:latin typeface="Times New Roman" panose="02020603050405020304" pitchFamily="18" charset="0"/>
                <a:cs typeface="Times New Roman" panose="02020603050405020304" pitchFamily="18" charset="0"/>
              </a:rPr>
              <a:t>SpouseId</a:t>
            </a:r>
          </a:p>
          <a:p>
            <a:pPr algn="r" eaLnBrk="1" hangingPunct="1"/>
            <a:r>
              <a:rPr lang="en-US" altLang="en-US" sz="2000" u="sng">
                <a:latin typeface="Times New Roman" panose="02020603050405020304" pitchFamily="18" charset="0"/>
                <a:cs typeface="Times New Roman" panose="02020603050405020304" pitchFamily="18" charset="0"/>
              </a:rPr>
              <a:t>CertificateID</a:t>
            </a:r>
          </a:p>
          <a:p>
            <a:pPr algn="r" eaLnBrk="1" hangingPunct="1"/>
            <a:r>
              <a:rPr lang="en-US" altLang="en-US" sz="2000">
                <a:latin typeface="Times New Roman" panose="02020603050405020304" pitchFamily="18" charset="0"/>
                <a:cs typeface="Times New Roman" panose="02020603050405020304" pitchFamily="18" charset="0"/>
              </a:rPr>
              <a:t>HusbandID</a:t>
            </a:r>
          </a:p>
          <a:p>
            <a:pPr algn="r" eaLnBrk="1" hangingPunct="1"/>
            <a:r>
              <a:rPr lang="en-US" altLang="en-US" sz="2000">
                <a:latin typeface="Times New Roman" panose="02020603050405020304" pitchFamily="18" charset="0"/>
                <a:cs typeface="Times New Roman" panose="02020603050405020304" pitchFamily="18" charset="0"/>
              </a:rPr>
              <a:t>WifeID</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IssueOffice</a:t>
            </a:r>
          </a:p>
          <a:p>
            <a:pPr algn="r" eaLnBrk="1" hangingPunct="1"/>
            <a:r>
              <a:rPr lang="en-US" altLang="en-US" sz="2000">
                <a:latin typeface="Times New Roman" panose="02020603050405020304" pitchFamily="18" charset="0"/>
                <a:cs typeface="Times New Roman" panose="02020603050405020304" pitchFamily="18" charset="0"/>
              </a:rPr>
              <a:t>IssueDate</a:t>
            </a:r>
          </a:p>
        </p:txBody>
      </p:sp>
      <p:cxnSp>
        <p:nvCxnSpPr>
          <p:cNvPr id="6" name="Straight Connector 5">
            <a:extLst>
              <a:ext uri="{FF2B5EF4-FFF2-40B4-BE49-F238E27FC236}">
                <a16:creationId xmlns:a16="http://schemas.microsoft.com/office/drawing/2014/main" id="{4730F1B6-9A54-4EAA-821E-5905CF54D144}"/>
              </a:ext>
            </a:extLst>
          </p:cNvPr>
          <p:cNvCxnSpPr>
            <a:cxnSpLocks noChangeShapeType="1"/>
          </p:cNvCxnSpPr>
          <p:nvPr/>
        </p:nvCxnSpPr>
        <p:spPr bwMode="auto">
          <a:xfrm>
            <a:off x="215900" y="2946400"/>
            <a:ext cx="2717800" cy="3492500"/>
          </a:xfrm>
          <a:prstGeom prst="line">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8BF88F2A-4CD5-4F97-9CD9-9D16DB4DCBFD}"/>
              </a:ext>
            </a:extLst>
          </p:cNvPr>
          <p:cNvCxnSpPr>
            <a:cxnSpLocks noChangeShapeType="1"/>
          </p:cNvCxnSpPr>
          <p:nvPr/>
        </p:nvCxnSpPr>
        <p:spPr bwMode="auto">
          <a:xfrm flipH="1">
            <a:off x="215900" y="3035300"/>
            <a:ext cx="2247900" cy="3302000"/>
          </a:xfrm>
          <a:prstGeom prst="line">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75512DC6-FA08-4858-9B2B-DC454B138841}"/>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r>
              <a:rPr lang="en-US" altLang="en-US">
                <a:solidFill>
                  <a:srgbClr val="FFFFFF"/>
                </a:solidFill>
                <a:ea typeface="ＭＳ Ｐゴシック" panose="020B0600070205080204" pitchFamily="34" charset="-128"/>
              </a:rPr>
              <a:t>Associative Entity of unary relationships</a:t>
            </a:r>
            <a:endParaRPr lang="en-US">
              <a:cs typeface="Calibri Light" panose="020F0302020204030204"/>
            </a:endParaRPr>
          </a:p>
        </p:txBody>
      </p:sp>
      <p:sp>
        <p:nvSpPr>
          <p:cNvPr id="71683" name="TextBox 3">
            <a:extLst>
              <a:ext uri="{FF2B5EF4-FFF2-40B4-BE49-F238E27FC236}">
                <a16:creationId xmlns:a16="http://schemas.microsoft.com/office/drawing/2014/main" id="{ADF942B1-78C0-4A0E-B181-2FA3862D170F}"/>
              </a:ext>
            </a:extLst>
          </p:cNvPr>
          <p:cNvSpPr txBox="1">
            <a:spLocks noChangeArrowheads="1"/>
          </p:cNvSpPr>
          <p:nvPr/>
        </p:nvSpPr>
        <p:spPr bwMode="auto">
          <a:xfrm>
            <a:off x="1066800" y="21590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sp>
        <p:nvSpPr>
          <p:cNvPr id="15" name="Rounded Rectangle 14">
            <a:extLst>
              <a:ext uri="{FF2B5EF4-FFF2-40B4-BE49-F238E27FC236}">
                <a16:creationId xmlns:a16="http://schemas.microsoft.com/office/drawing/2014/main" id="{20619980-B5DC-4129-BB4F-1148725C8160}"/>
              </a:ext>
            </a:extLst>
          </p:cNvPr>
          <p:cNvSpPr/>
          <p:nvPr/>
        </p:nvSpPr>
        <p:spPr>
          <a:xfrm>
            <a:off x="3733800" y="19812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Marriage Certificate</a:t>
            </a:r>
            <a:endParaRPr lang="en-US" altLang="en-US">
              <a:solidFill>
                <a:srgbClr val="FFFFFF"/>
              </a:solidFill>
              <a:latin typeface="Times New Roman" panose="02020603050405020304" pitchFamily="18" charset="0"/>
              <a:cs typeface="Times New Roman" panose="02020603050405020304" pitchFamily="18" charset="0"/>
            </a:endParaRPr>
          </a:p>
        </p:txBody>
      </p:sp>
      <p:sp>
        <p:nvSpPr>
          <p:cNvPr id="71685" name="TextBox 32">
            <a:extLst>
              <a:ext uri="{FF2B5EF4-FFF2-40B4-BE49-F238E27FC236}">
                <a16:creationId xmlns:a16="http://schemas.microsoft.com/office/drawing/2014/main" id="{EC34E990-0E4A-4090-9D6C-5151BFE9D990}"/>
              </a:ext>
            </a:extLst>
          </p:cNvPr>
          <p:cNvSpPr txBox="1">
            <a:spLocks noChangeArrowheads="1"/>
          </p:cNvSpPr>
          <p:nvPr/>
        </p:nvSpPr>
        <p:spPr bwMode="auto">
          <a:xfrm>
            <a:off x="3352800" y="3733800"/>
            <a:ext cx="3200400"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cs typeface="Times New Roman" panose="02020603050405020304" pitchFamily="18" charset="0"/>
              </a:rPr>
              <a:t>MarriageCertificate</a:t>
            </a:r>
          </a:p>
          <a:p>
            <a:pPr algn="r" eaLnBrk="1" hangingPunct="1"/>
            <a:r>
              <a:rPr lang="en-US" altLang="en-US" sz="2000" b="1">
                <a:latin typeface="Times New Roman" panose="02020603050405020304" pitchFamily="18" charset="0"/>
                <a:cs typeface="Times New Roman" panose="02020603050405020304" pitchFamily="18" charset="0"/>
              </a:rPr>
              <a:t>PK </a:t>
            </a:r>
            <a:r>
              <a:rPr lang="en-US" altLang="en-US" sz="2000" b="1" u="sng">
                <a:latin typeface="Times New Roman" panose="02020603050405020304" pitchFamily="18" charset="0"/>
                <a:cs typeface="Times New Roman" panose="02020603050405020304" pitchFamily="18" charset="0"/>
              </a:rPr>
              <a:t>CertificateID</a:t>
            </a:r>
          </a:p>
          <a:p>
            <a:pPr algn="r" eaLnBrk="1" hangingPunct="1"/>
            <a:r>
              <a:rPr lang="en-US" altLang="en-US" sz="2000" b="1">
                <a:solidFill>
                  <a:srgbClr val="FF0000"/>
                </a:solidFill>
                <a:latin typeface="Times New Roman" panose="02020603050405020304" pitchFamily="18" charset="0"/>
                <a:cs typeface="Times New Roman" panose="02020603050405020304" pitchFamily="18" charset="0"/>
              </a:rPr>
              <a:t>FK</a:t>
            </a:r>
            <a:r>
              <a:rPr lang="en-US" altLang="en-US" sz="2000" b="1">
                <a:latin typeface="Times New Roman" panose="02020603050405020304" pitchFamily="18" charset="0"/>
                <a:cs typeface="Times New Roman" panose="02020603050405020304" pitchFamily="18" charset="0"/>
              </a:rPr>
              <a:t> HusbandID</a:t>
            </a:r>
          </a:p>
          <a:p>
            <a:pPr algn="r" eaLnBrk="1" hangingPunct="1"/>
            <a:r>
              <a:rPr lang="en-US" altLang="en-US" sz="2000" b="1">
                <a:solidFill>
                  <a:srgbClr val="FF0000"/>
                </a:solidFill>
                <a:latin typeface="Times New Roman" panose="02020603050405020304" pitchFamily="18" charset="0"/>
                <a:cs typeface="Times New Roman" panose="02020603050405020304" pitchFamily="18" charset="0"/>
              </a:rPr>
              <a:t>FK</a:t>
            </a:r>
            <a:r>
              <a:rPr lang="en-US" altLang="en-US" sz="2000" b="1">
                <a:latin typeface="Times New Roman" panose="02020603050405020304" pitchFamily="18" charset="0"/>
                <a:cs typeface="Times New Roman" panose="02020603050405020304" pitchFamily="18" charset="0"/>
              </a:rPr>
              <a:t> WifeID</a:t>
            </a:r>
            <a:br>
              <a:rPr lang="en-US" altLang="en-US" sz="2000" b="1">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IssueOffice</a:t>
            </a:r>
          </a:p>
          <a:p>
            <a:pPr algn="r" eaLnBrk="1" hangingPunct="1"/>
            <a:r>
              <a:rPr lang="en-US" altLang="en-US" sz="2000" b="1">
                <a:latin typeface="Times New Roman" panose="02020603050405020304" pitchFamily="18" charset="0"/>
                <a:cs typeface="Times New Roman" panose="02020603050405020304" pitchFamily="18" charset="0"/>
              </a:rPr>
              <a:t>IssueDate</a:t>
            </a:r>
          </a:p>
        </p:txBody>
      </p:sp>
      <p:sp>
        <p:nvSpPr>
          <p:cNvPr id="71686" name="TextBox 13">
            <a:extLst>
              <a:ext uri="{FF2B5EF4-FFF2-40B4-BE49-F238E27FC236}">
                <a16:creationId xmlns:a16="http://schemas.microsoft.com/office/drawing/2014/main" id="{86B21F7F-A52C-4E55-93A1-68DDAC798ACA}"/>
              </a:ext>
            </a:extLst>
          </p:cNvPr>
          <p:cNvSpPr txBox="1">
            <a:spLocks noChangeArrowheads="1"/>
          </p:cNvSpPr>
          <p:nvPr/>
        </p:nvSpPr>
        <p:spPr bwMode="auto">
          <a:xfrm>
            <a:off x="7086600" y="21336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cxnSp>
        <p:nvCxnSpPr>
          <p:cNvPr id="19" name="Straight Connector 18">
            <a:extLst>
              <a:ext uri="{FF2B5EF4-FFF2-40B4-BE49-F238E27FC236}">
                <a16:creationId xmlns:a16="http://schemas.microsoft.com/office/drawing/2014/main" id="{84B019B9-54D2-47B5-8BE2-9B127EC6A606}"/>
              </a:ext>
            </a:extLst>
          </p:cNvPr>
          <p:cNvCxnSpPr>
            <a:stCxn id="71683" idx="3"/>
            <a:endCxn id="15" idx="1"/>
          </p:cNvCxnSpPr>
          <p:nvPr/>
        </p:nvCxnSpPr>
        <p:spPr>
          <a:xfrm flipV="1">
            <a:off x="2590800" y="2438400"/>
            <a:ext cx="11430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16215F-8A2D-479C-B1CF-D5C256FC9395}"/>
              </a:ext>
            </a:extLst>
          </p:cNvPr>
          <p:cNvCxnSpPr>
            <a:stCxn id="15" idx="3"/>
            <a:endCxn id="71686" idx="1"/>
          </p:cNvCxnSpPr>
          <p:nvPr/>
        </p:nvCxnSpPr>
        <p:spPr>
          <a:xfrm flipV="1">
            <a:off x="5486400" y="2425700"/>
            <a:ext cx="1600200" cy="127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7B6FE59B-671E-47F4-9417-74099C1448F3}"/>
              </a:ext>
            </a:extLst>
          </p:cNvPr>
          <p:cNvSpPr/>
          <p:nvPr/>
        </p:nvSpPr>
        <p:spPr>
          <a:xfrm>
            <a:off x="3352800" y="2362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6" name="Oval 25">
            <a:extLst>
              <a:ext uri="{FF2B5EF4-FFF2-40B4-BE49-F238E27FC236}">
                <a16:creationId xmlns:a16="http://schemas.microsoft.com/office/drawing/2014/main" id="{80343657-9024-4BEE-BB14-DD62B2B2929B}"/>
              </a:ext>
            </a:extLst>
          </p:cNvPr>
          <p:cNvSpPr/>
          <p:nvPr/>
        </p:nvSpPr>
        <p:spPr>
          <a:xfrm>
            <a:off x="5715000" y="2362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8" name="Straight Connector 27">
            <a:extLst>
              <a:ext uri="{FF2B5EF4-FFF2-40B4-BE49-F238E27FC236}">
                <a16:creationId xmlns:a16="http://schemas.microsoft.com/office/drawing/2014/main" id="{4F2D7805-CEDE-4D75-84E3-DE7F47631094}"/>
              </a:ext>
            </a:extLst>
          </p:cNvPr>
          <p:cNvCxnSpPr/>
          <p:nvPr/>
        </p:nvCxnSpPr>
        <p:spPr>
          <a:xfrm rot="5400000">
            <a:off x="3505200" y="2438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FD9488-C4C7-4B3C-B1E8-07A52BC123AD}"/>
              </a:ext>
            </a:extLst>
          </p:cNvPr>
          <p:cNvCxnSpPr/>
          <p:nvPr/>
        </p:nvCxnSpPr>
        <p:spPr>
          <a:xfrm rot="5400000">
            <a:off x="5448300" y="24003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CDE8DB-0851-40BA-B75C-282B12D8941D}"/>
              </a:ext>
            </a:extLst>
          </p:cNvPr>
          <p:cNvCxnSpPr/>
          <p:nvPr/>
        </p:nvCxnSpPr>
        <p:spPr>
          <a:xfrm rot="5400000">
            <a:off x="2514600" y="2438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ED212F9-E8BC-467A-B352-526355743828}"/>
              </a:ext>
            </a:extLst>
          </p:cNvPr>
          <p:cNvCxnSpPr/>
          <p:nvPr/>
        </p:nvCxnSpPr>
        <p:spPr>
          <a:xfrm rot="5400000">
            <a:off x="2667000" y="2438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B82B7C-978D-49FD-AD53-C21E1ED0AC2C}"/>
              </a:ext>
            </a:extLst>
          </p:cNvPr>
          <p:cNvCxnSpPr/>
          <p:nvPr/>
        </p:nvCxnSpPr>
        <p:spPr>
          <a:xfrm rot="5400000">
            <a:off x="6629400" y="2438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CD8483-FA99-4459-B45C-53F8CFA85F00}"/>
              </a:ext>
            </a:extLst>
          </p:cNvPr>
          <p:cNvCxnSpPr/>
          <p:nvPr/>
        </p:nvCxnSpPr>
        <p:spPr>
          <a:xfrm rot="5400000">
            <a:off x="6781800" y="2438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F97D49-F60F-4DCC-9DEF-1EAFAA74D4F9}"/>
              </a:ext>
            </a:extLst>
          </p:cNvPr>
          <p:cNvCxnSpPr>
            <a:cxnSpLocks noChangeShapeType="1"/>
          </p:cNvCxnSpPr>
          <p:nvPr/>
        </p:nvCxnSpPr>
        <p:spPr bwMode="auto">
          <a:xfrm>
            <a:off x="2425700" y="4279900"/>
            <a:ext cx="2463800" cy="3175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762A2397-1B06-4E7B-B671-D07248B406AA}"/>
              </a:ext>
            </a:extLst>
          </p:cNvPr>
          <p:cNvCxnSpPr>
            <a:cxnSpLocks noChangeShapeType="1"/>
          </p:cNvCxnSpPr>
          <p:nvPr/>
        </p:nvCxnSpPr>
        <p:spPr bwMode="auto">
          <a:xfrm flipH="1">
            <a:off x="6426200" y="4203700"/>
            <a:ext cx="1346200" cy="5715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1699" name="TextBox 15">
            <a:extLst>
              <a:ext uri="{FF2B5EF4-FFF2-40B4-BE49-F238E27FC236}">
                <a16:creationId xmlns:a16="http://schemas.microsoft.com/office/drawing/2014/main" id="{39772EB5-5EC2-4ED5-8C94-0F741F58D4C5}"/>
              </a:ext>
            </a:extLst>
          </p:cNvPr>
          <p:cNvSpPr txBox="1">
            <a:spLocks noChangeArrowheads="1"/>
          </p:cNvSpPr>
          <p:nvPr/>
        </p:nvSpPr>
        <p:spPr bwMode="auto">
          <a:xfrm>
            <a:off x="139700" y="3771900"/>
            <a:ext cx="2451100"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cs typeface="Times New Roman" panose="02020603050405020304" pitchFamily="18" charset="0"/>
              </a:rPr>
              <a:t>Person</a:t>
            </a:r>
          </a:p>
          <a:p>
            <a:pPr algn="r" eaLnBrk="1" hangingPunct="1"/>
            <a:r>
              <a:rPr lang="en-US" altLang="en-US" sz="2000" b="1">
                <a:latin typeface="Times New Roman" panose="02020603050405020304" pitchFamily="18" charset="0"/>
                <a:cs typeface="Times New Roman" panose="02020603050405020304" pitchFamily="18" charset="0"/>
              </a:rPr>
              <a:t>PersonID</a:t>
            </a:r>
          </a:p>
          <a:p>
            <a:pPr algn="r" eaLnBrk="1" hangingPunct="1"/>
            <a:r>
              <a:rPr lang="en-US" altLang="en-US" sz="2000" b="1">
                <a:latin typeface="Times New Roman" panose="02020603050405020304" pitchFamily="18" charset="0"/>
                <a:cs typeface="Times New Roman" panose="02020603050405020304" pitchFamily="18" charset="0"/>
              </a:rPr>
              <a:t>FirstName</a:t>
            </a:r>
          </a:p>
          <a:p>
            <a:pPr algn="r" eaLnBrk="1" hangingPunct="1"/>
            <a:r>
              <a:rPr lang="en-US" altLang="en-US" sz="2000" b="1">
                <a:latin typeface="Times New Roman" panose="02020603050405020304" pitchFamily="18" charset="0"/>
                <a:cs typeface="Times New Roman" panose="02020603050405020304" pitchFamily="18" charset="0"/>
              </a:rPr>
              <a:t>LastName</a:t>
            </a:r>
          </a:p>
        </p:txBody>
      </p:sp>
      <p:sp>
        <p:nvSpPr>
          <p:cNvPr id="71700" name="TextBox 15">
            <a:extLst>
              <a:ext uri="{FF2B5EF4-FFF2-40B4-BE49-F238E27FC236}">
                <a16:creationId xmlns:a16="http://schemas.microsoft.com/office/drawing/2014/main" id="{09F7FACE-11CB-41B3-BDFE-CD03AA4B3142}"/>
              </a:ext>
            </a:extLst>
          </p:cNvPr>
          <p:cNvSpPr txBox="1">
            <a:spLocks noChangeArrowheads="1"/>
          </p:cNvSpPr>
          <p:nvPr/>
        </p:nvSpPr>
        <p:spPr bwMode="auto">
          <a:xfrm>
            <a:off x="6692900" y="3683000"/>
            <a:ext cx="2451100"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cs typeface="Times New Roman" panose="02020603050405020304" pitchFamily="18" charset="0"/>
              </a:rPr>
              <a:t>Person</a:t>
            </a:r>
          </a:p>
          <a:p>
            <a:pPr algn="r" eaLnBrk="1" hangingPunct="1"/>
            <a:r>
              <a:rPr lang="en-US" altLang="en-US" sz="2000" b="1">
                <a:latin typeface="Times New Roman" panose="02020603050405020304" pitchFamily="18" charset="0"/>
                <a:cs typeface="Times New Roman" panose="02020603050405020304" pitchFamily="18" charset="0"/>
              </a:rPr>
              <a:t>PersonID</a:t>
            </a:r>
          </a:p>
          <a:p>
            <a:pPr algn="r" eaLnBrk="1" hangingPunct="1"/>
            <a:r>
              <a:rPr lang="en-US" altLang="en-US" sz="2000" b="1">
                <a:latin typeface="Times New Roman" panose="02020603050405020304" pitchFamily="18" charset="0"/>
                <a:cs typeface="Times New Roman" panose="02020603050405020304" pitchFamily="18" charset="0"/>
              </a:rPr>
              <a:t>FirstName</a:t>
            </a:r>
          </a:p>
          <a:p>
            <a:pPr algn="r" eaLnBrk="1" hangingPunct="1"/>
            <a:r>
              <a:rPr lang="en-US" altLang="en-US" sz="2000" b="1">
                <a:latin typeface="Times New Roman" panose="02020603050405020304" pitchFamily="18" charset="0"/>
                <a:cs typeface="Times New Roman" panose="02020603050405020304" pitchFamily="18" charset="0"/>
              </a:rPr>
              <a:t>LastName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EC4FBF8F-D1FA-4E6E-8B1F-FBC9890E7682}"/>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Additional attributes on unary relationships</a:t>
            </a:r>
          </a:p>
        </p:txBody>
      </p:sp>
      <p:sp>
        <p:nvSpPr>
          <p:cNvPr id="72707" name="TextBox 3">
            <a:extLst>
              <a:ext uri="{FF2B5EF4-FFF2-40B4-BE49-F238E27FC236}">
                <a16:creationId xmlns:a16="http://schemas.microsoft.com/office/drawing/2014/main" id="{5EE23520-DE32-483C-AE24-EC356F0543F1}"/>
              </a:ext>
            </a:extLst>
          </p:cNvPr>
          <p:cNvSpPr txBox="1">
            <a:spLocks noChangeArrowheads="1"/>
          </p:cNvSpPr>
          <p:nvPr/>
        </p:nvSpPr>
        <p:spPr bwMode="auto">
          <a:xfrm>
            <a:off x="1600200" y="29718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cxnSp>
        <p:nvCxnSpPr>
          <p:cNvPr id="8" name="Straight Connector 7">
            <a:extLst>
              <a:ext uri="{FF2B5EF4-FFF2-40B4-BE49-F238E27FC236}">
                <a16:creationId xmlns:a16="http://schemas.microsoft.com/office/drawing/2014/main" id="{C81E913A-EAB4-4685-88A7-69F5E1A36D10}"/>
              </a:ext>
            </a:extLst>
          </p:cNvPr>
          <p:cNvCxnSpPr/>
          <p:nvPr/>
        </p:nvCxnSpPr>
        <p:spPr>
          <a:xfrm rot="5400000">
            <a:off x="2057400" y="3886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EE2D24-3B2B-4839-B7E2-E7EFCDACC60A}"/>
              </a:ext>
            </a:extLst>
          </p:cNvPr>
          <p:cNvCxnSpPr/>
          <p:nvPr/>
        </p:nvCxnSpPr>
        <p:spPr>
          <a:xfrm>
            <a:off x="2362200" y="41910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987A37C-0DD7-403C-9EE6-E99375CA3203}"/>
              </a:ext>
            </a:extLst>
          </p:cNvPr>
          <p:cNvSpPr/>
          <p:nvPr/>
        </p:nvSpPr>
        <p:spPr>
          <a:xfrm>
            <a:off x="4267200" y="3886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15" name="Rounded Rectangle 14">
            <a:extLst>
              <a:ext uri="{FF2B5EF4-FFF2-40B4-BE49-F238E27FC236}">
                <a16:creationId xmlns:a16="http://schemas.microsoft.com/office/drawing/2014/main" id="{DEF707DF-62D9-4BB7-891A-7E97B377706B}"/>
              </a:ext>
            </a:extLst>
          </p:cNvPr>
          <p:cNvSpPr/>
          <p:nvPr/>
        </p:nvSpPr>
        <p:spPr>
          <a:xfrm>
            <a:off x="3276600" y="28194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Marriage Certificate</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6D08B249-5975-4CC3-90BA-3978604BF023}"/>
              </a:ext>
            </a:extLst>
          </p:cNvPr>
          <p:cNvCxnSpPr/>
          <p:nvPr/>
        </p:nvCxnSpPr>
        <p:spPr>
          <a:xfrm rot="5400000">
            <a:off x="41148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6A40A8-1B2B-49EF-B2AC-B851C35A919A}"/>
              </a:ext>
            </a:extLst>
          </p:cNvPr>
          <p:cNvCxnSpPr/>
          <p:nvPr/>
        </p:nvCxnSpPr>
        <p:spPr>
          <a:xfrm>
            <a:off x="2286000" y="39624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2714" name="TextBox 32">
            <a:extLst>
              <a:ext uri="{FF2B5EF4-FFF2-40B4-BE49-F238E27FC236}">
                <a16:creationId xmlns:a16="http://schemas.microsoft.com/office/drawing/2014/main" id="{A0F53C10-F40C-4DE9-8AF8-6749B3066251}"/>
              </a:ext>
            </a:extLst>
          </p:cNvPr>
          <p:cNvSpPr txBox="1">
            <a:spLocks noChangeArrowheads="1"/>
          </p:cNvSpPr>
          <p:nvPr/>
        </p:nvSpPr>
        <p:spPr bwMode="auto">
          <a:xfrm>
            <a:off x="5486400" y="2438400"/>
            <a:ext cx="32004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dirty="0" err="1">
                <a:latin typeface="Times New Roman"/>
                <a:ea typeface="ＭＳ Ｐゴシック"/>
                <a:cs typeface="Times New Roman"/>
              </a:rPr>
              <a:t>MarriageCertificate</a:t>
            </a:r>
            <a:endParaRPr lang="en-US" altLang="en-US" sz="2000">
              <a:latin typeface="Times New Roman"/>
              <a:ea typeface="ＭＳ Ｐゴシック"/>
              <a:cs typeface="Times New Roman"/>
            </a:endParaRPr>
          </a:p>
          <a:p>
            <a:pPr algn="ctr"/>
            <a:endParaRPr lang="en-US" altLang="en-US" sz="2000" dirty="0">
              <a:latin typeface="Times New Roman"/>
              <a:ea typeface="ＭＳ Ｐゴシック"/>
              <a:cs typeface="Times New Roman"/>
            </a:endParaRPr>
          </a:p>
          <a:p>
            <a:pPr algn="ctr" eaLnBrk="1" hangingPunct="1"/>
            <a:r>
              <a:rPr lang="en-US" altLang="en-US" sz="2000" b="1" dirty="0">
                <a:latin typeface="Times New Roman"/>
                <a:ea typeface="ＭＳ Ｐゴシック"/>
                <a:cs typeface="Times New Roman"/>
              </a:rPr>
              <a:t>PK </a:t>
            </a:r>
            <a:r>
              <a:rPr lang="en-US" altLang="en-US" sz="2000" b="1" u="sng" dirty="0" err="1">
                <a:latin typeface="Times New Roman"/>
                <a:ea typeface="ＭＳ Ｐゴシック"/>
                <a:cs typeface="Times New Roman"/>
              </a:rPr>
              <a:t>CertificateID</a:t>
            </a:r>
          </a:p>
          <a:p>
            <a:pPr algn="ctr" eaLnBrk="1" hangingPunct="1"/>
            <a:r>
              <a:rPr lang="en-US" altLang="en-US" sz="2000" b="1" dirty="0">
                <a:latin typeface="Times New Roman"/>
                <a:ea typeface="ＭＳ Ｐゴシック"/>
                <a:cs typeface="Times New Roman"/>
              </a:rPr>
              <a:t>FK </a:t>
            </a:r>
            <a:r>
              <a:rPr lang="en-US" altLang="en-US" sz="2000" b="1" dirty="0" err="1">
                <a:latin typeface="Times New Roman"/>
                <a:ea typeface="ＭＳ Ｐゴシック"/>
                <a:cs typeface="Times New Roman"/>
              </a:rPr>
              <a:t>HusbandID</a:t>
            </a:r>
          </a:p>
          <a:p>
            <a:pPr algn="ctr" eaLnBrk="1" hangingPunct="1"/>
            <a:r>
              <a:rPr lang="en-US" altLang="en-US" sz="2000" b="1" dirty="0">
                <a:latin typeface="Times New Roman"/>
                <a:ea typeface="ＭＳ Ｐゴシック"/>
                <a:cs typeface="Times New Roman"/>
              </a:rPr>
              <a:t>FK </a:t>
            </a:r>
            <a:r>
              <a:rPr lang="en-US" altLang="en-US" sz="2000" b="1" dirty="0" err="1">
                <a:latin typeface="Times New Roman"/>
                <a:ea typeface="ＭＳ Ｐゴシック"/>
                <a:cs typeface="Times New Roman"/>
              </a:rPr>
              <a:t>WifeID</a:t>
            </a:r>
            <a:br>
              <a:rPr lang="en-US" altLang="en-US" sz="2000" b="1" dirty="0">
                <a:latin typeface="Times New Roman" panose="02020603050405020304" pitchFamily="18" charset="0"/>
                <a:cs typeface="Times New Roman" panose="02020603050405020304" pitchFamily="18" charset="0"/>
              </a:rPr>
            </a:br>
            <a:r>
              <a:rPr lang="en-US" altLang="en-US" sz="2000" b="1" dirty="0" err="1">
                <a:latin typeface="Times New Roman"/>
                <a:ea typeface="ＭＳ Ｐゴシック"/>
                <a:cs typeface="Times New Roman"/>
              </a:rPr>
              <a:t>IssueOffice</a:t>
            </a:r>
          </a:p>
          <a:p>
            <a:pPr algn="ctr" eaLnBrk="1" hangingPunct="1"/>
            <a:r>
              <a:rPr lang="en-US" altLang="en-US" sz="2000" b="1" dirty="0" err="1">
                <a:latin typeface="Times New Roman"/>
                <a:ea typeface="ＭＳ Ｐゴシック"/>
                <a:cs typeface="Times New Roman"/>
              </a:rPr>
              <a:t>IssueDate</a:t>
            </a:r>
          </a:p>
        </p:txBody>
      </p:sp>
      <p:cxnSp>
        <p:nvCxnSpPr>
          <p:cNvPr id="16" name="Straight Connector 15">
            <a:extLst>
              <a:ext uri="{FF2B5EF4-FFF2-40B4-BE49-F238E27FC236}">
                <a16:creationId xmlns:a16="http://schemas.microsoft.com/office/drawing/2014/main" id="{7E27EE96-5471-46F7-B9CC-F794CDD773FB}"/>
              </a:ext>
            </a:extLst>
          </p:cNvPr>
          <p:cNvCxnSpPr/>
          <p:nvPr/>
        </p:nvCxnSpPr>
        <p:spPr>
          <a:xfrm>
            <a:off x="4191000" y="3810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C36DCD-BCCE-4DBB-BB17-8E1C0667C77F}"/>
              </a:ext>
            </a:extLst>
          </p:cNvPr>
          <p:cNvCxnSpPr/>
          <p:nvPr/>
        </p:nvCxnSpPr>
        <p:spPr>
          <a:xfrm>
            <a:off x="2286000" y="38100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F842F5-B1CB-458A-8460-B84B61840C70}"/>
              </a:ext>
            </a:extLst>
          </p:cNvPr>
          <p:cNvCxnSpPr/>
          <p:nvPr/>
        </p:nvCxnSpPr>
        <p:spPr>
          <a:xfrm rot="5400000">
            <a:off x="2057400" y="2667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E66676-339C-441E-BA7D-2693A0DB84D1}"/>
              </a:ext>
            </a:extLst>
          </p:cNvPr>
          <p:cNvCxnSpPr/>
          <p:nvPr/>
        </p:nvCxnSpPr>
        <p:spPr>
          <a:xfrm>
            <a:off x="2362200" y="23622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6A17AB-1765-49CD-9E2C-0B76DF3BAE3C}"/>
              </a:ext>
            </a:extLst>
          </p:cNvPr>
          <p:cNvCxnSpPr/>
          <p:nvPr/>
        </p:nvCxnSpPr>
        <p:spPr>
          <a:xfrm rot="5400000">
            <a:off x="41148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23572C-7987-4F18-BE71-1F0C04F84156}"/>
              </a:ext>
            </a:extLst>
          </p:cNvPr>
          <p:cNvCxnSpPr/>
          <p:nvPr/>
        </p:nvCxnSpPr>
        <p:spPr>
          <a:xfrm>
            <a:off x="4191000" y="2743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1AB6230-EE80-4436-96E1-A93D5E6B8136}"/>
              </a:ext>
            </a:extLst>
          </p:cNvPr>
          <p:cNvSpPr/>
          <p:nvPr/>
        </p:nvSpPr>
        <p:spPr>
          <a:xfrm>
            <a:off x="4267200" y="24384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6" name="Straight Connector 25">
            <a:extLst>
              <a:ext uri="{FF2B5EF4-FFF2-40B4-BE49-F238E27FC236}">
                <a16:creationId xmlns:a16="http://schemas.microsoft.com/office/drawing/2014/main" id="{1D8727F7-9FAC-4A67-B41D-54845E787E40}"/>
              </a:ext>
            </a:extLst>
          </p:cNvPr>
          <p:cNvCxnSpPr/>
          <p:nvPr/>
        </p:nvCxnSpPr>
        <p:spPr>
          <a:xfrm>
            <a:off x="2286000" y="2895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9D0430-9C2E-4FF7-B929-F1470AB450A5}"/>
              </a:ext>
            </a:extLst>
          </p:cNvPr>
          <p:cNvCxnSpPr/>
          <p:nvPr/>
        </p:nvCxnSpPr>
        <p:spPr>
          <a:xfrm>
            <a:off x="2286000" y="27432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2724" name="TextBox 23">
            <a:extLst>
              <a:ext uri="{FF2B5EF4-FFF2-40B4-BE49-F238E27FC236}">
                <a16:creationId xmlns:a16="http://schemas.microsoft.com/office/drawing/2014/main" id="{080B52FA-C66F-46EE-B4CA-084AA6FEDA16}"/>
              </a:ext>
            </a:extLst>
          </p:cNvPr>
          <p:cNvSpPr txBox="1">
            <a:spLocks noChangeArrowheads="1"/>
          </p:cNvSpPr>
          <p:nvPr/>
        </p:nvSpPr>
        <p:spPr bwMode="auto">
          <a:xfrm>
            <a:off x="3124200" y="5105400"/>
            <a:ext cx="327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t>Marriage history?</a:t>
            </a:r>
          </a:p>
        </p:txBody>
      </p:sp>
      <p:cxnSp>
        <p:nvCxnSpPr>
          <p:cNvPr id="2" name="Straight Arrow Connector 1">
            <a:extLst>
              <a:ext uri="{FF2B5EF4-FFF2-40B4-BE49-F238E27FC236}">
                <a16:creationId xmlns:a16="http://schemas.microsoft.com/office/drawing/2014/main" id="{E8E7FB6B-A947-4042-88BB-156B02C14656}"/>
              </a:ext>
            </a:extLst>
          </p:cNvPr>
          <p:cNvCxnSpPr/>
          <p:nvPr/>
        </p:nvCxnSpPr>
        <p:spPr>
          <a:xfrm flipV="1">
            <a:off x="5480649" y="2899913"/>
            <a:ext cx="3191772" cy="1"/>
          </a:xfrm>
          <a:prstGeom prst="straightConnector1">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EC4FBF8F-D1FA-4E6E-8B1F-FBC9890E7682}"/>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Additional attributes on unary relationships</a:t>
            </a:r>
          </a:p>
        </p:txBody>
      </p:sp>
      <p:sp>
        <p:nvSpPr>
          <p:cNvPr id="72707" name="TextBox 3">
            <a:extLst>
              <a:ext uri="{FF2B5EF4-FFF2-40B4-BE49-F238E27FC236}">
                <a16:creationId xmlns:a16="http://schemas.microsoft.com/office/drawing/2014/main" id="{5EE23520-DE32-483C-AE24-EC356F0543F1}"/>
              </a:ext>
            </a:extLst>
          </p:cNvPr>
          <p:cNvSpPr txBox="1">
            <a:spLocks noChangeArrowheads="1"/>
          </p:cNvSpPr>
          <p:nvPr/>
        </p:nvSpPr>
        <p:spPr bwMode="auto">
          <a:xfrm>
            <a:off x="1600200" y="29718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cxnSp>
        <p:nvCxnSpPr>
          <p:cNvPr id="8" name="Straight Connector 7">
            <a:extLst>
              <a:ext uri="{FF2B5EF4-FFF2-40B4-BE49-F238E27FC236}">
                <a16:creationId xmlns:a16="http://schemas.microsoft.com/office/drawing/2014/main" id="{C81E913A-EAB4-4685-88A7-69F5E1A36D10}"/>
              </a:ext>
            </a:extLst>
          </p:cNvPr>
          <p:cNvCxnSpPr/>
          <p:nvPr/>
        </p:nvCxnSpPr>
        <p:spPr>
          <a:xfrm rot="5400000">
            <a:off x="2057400" y="3886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EE2D24-3B2B-4839-B7E2-E7EFCDACC60A}"/>
              </a:ext>
            </a:extLst>
          </p:cNvPr>
          <p:cNvCxnSpPr/>
          <p:nvPr/>
        </p:nvCxnSpPr>
        <p:spPr>
          <a:xfrm>
            <a:off x="2362200" y="41910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987A37C-0DD7-403C-9EE6-E99375CA3203}"/>
              </a:ext>
            </a:extLst>
          </p:cNvPr>
          <p:cNvSpPr/>
          <p:nvPr/>
        </p:nvSpPr>
        <p:spPr>
          <a:xfrm>
            <a:off x="4267200" y="3886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15" name="Rounded Rectangle 14">
            <a:extLst>
              <a:ext uri="{FF2B5EF4-FFF2-40B4-BE49-F238E27FC236}">
                <a16:creationId xmlns:a16="http://schemas.microsoft.com/office/drawing/2014/main" id="{DEF707DF-62D9-4BB7-891A-7E97B377706B}"/>
              </a:ext>
            </a:extLst>
          </p:cNvPr>
          <p:cNvSpPr/>
          <p:nvPr/>
        </p:nvSpPr>
        <p:spPr>
          <a:xfrm>
            <a:off x="3276600" y="28194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Marriage Certificate</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6D08B249-5975-4CC3-90BA-3978604BF023}"/>
              </a:ext>
            </a:extLst>
          </p:cNvPr>
          <p:cNvCxnSpPr/>
          <p:nvPr/>
        </p:nvCxnSpPr>
        <p:spPr>
          <a:xfrm rot="5400000">
            <a:off x="41148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6A40A8-1B2B-49EF-B2AC-B851C35A919A}"/>
              </a:ext>
            </a:extLst>
          </p:cNvPr>
          <p:cNvCxnSpPr/>
          <p:nvPr/>
        </p:nvCxnSpPr>
        <p:spPr>
          <a:xfrm>
            <a:off x="2286000" y="39624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2714" name="TextBox 32">
            <a:extLst>
              <a:ext uri="{FF2B5EF4-FFF2-40B4-BE49-F238E27FC236}">
                <a16:creationId xmlns:a16="http://schemas.microsoft.com/office/drawing/2014/main" id="{A0F53C10-F40C-4DE9-8AF8-6749B3066251}"/>
              </a:ext>
            </a:extLst>
          </p:cNvPr>
          <p:cNvSpPr txBox="1">
            <a:spLocks noChangeArrowheads="1"/>
          </p:cNvSpPr>
          <p:nvPr/>
        </p:nvSpPr>
        <p:spPr bwMode="auto">
          <a:xfrm>
            <a:off x="5486400" y="2438400"/>
            <a:ext cx="32004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dirty="0" err="1">
                <a:latin typeface="Times New Roman"/>
                <a:ea typeface="ＭＳ Ｐゴシック"/>
                <a:cs typeface="Times New Roman"/>
              </a:rPr>
              <a:t>MarriageCertificate</a:t>
            </a:r>
            <a:endParaRPr lang="en-US" altLang="en-US" sz="2000">
              <a:latin typeface="Times New Roman"/>
              <a:ea typeface="ＭＳ Ｐゴシック"/>
              <a:cs typeface="Times New Roman"/>
            </a:endParaRPr>
          </a:p>
          <a:p>
            <a:pPr algn="ctr"/>
            <a:endParaRPr lang="en-US" altLang="en-US" sz="2000" dirty="0">
              <a:latin typeface="Times New Roman"/>
              <a:ea typeface="ＭＳ Ｐゴシック"/>
              <a:cs typeface="Times New Roman"/>
            </a:endParaRPr>
          </a:p>
          <a:p>
            <a:pPr algn="ctr" eaLnBrk="1" hangingPunct="1"/>
            <a:r>
              <a:rPr lang="en-US" altLang="en-US" sz="2000" b="1" dirty="0">
                <a:latin typeface="Times New Roman"/>
                <a:ea typeface="ＭＳ Ｐゴシック"/>
                <a:cs typeface="Times New Roman"/>
              </a:rPr>
              <a:t>PK </a:t>
            </a:r>
            <a:r>
              <a:rPr lang="en-US" altLang="en-US" sz="2000" b="1" u="sng" dirty="0" err="1">
                <a:latin typeface="Times New Roman"/>
                <a:ea typeface="ＭＳ Ｐゴシック"/>
                <a:cs typeface="Times New Roman"/>
              </a:rPr>
              <a:t>CertificateID</a:t>
            </a:r>
          </a:p>
          <a:p>
            <a:pPr algn="ctr" eaLnBrk="1" hangingPunct="1"/>
            <a:r>
              <a:rPr lang="en-US" altLang="en-US" sz="2000" b="1" dirty="0">
                <a:latin typeface="Times New Roman"/>
                <a:ea typeface="ＭＳ Ｐゴシック"/>
                <a:cs typeface="Times New Roman"/>
              </a:rPr>
              <a:t>FK </a:t>
            </a:r>
            <a:r>
              <a:rPr lang="en-US" altLang="en-US" sz="2000" b="1" dirty="0" err="1">
                <a:latin typeface="Times New Roman"/>
                <a:ea typeface="ＭＳ Ｐゴシック"/>
                <a:cs typeface="Times New Roman"/>
              </a:rPr>
              <a:t>HusbandID</a:t>
            </a:r>
          </a:p>
          <a:p>
            <a:pPr algn="ctr" eaLnBrk="1" hangingPunct="1"/>
            <a:r>
              <a:rPr lang="en-US" altLang="en-US" sz="2000" b="1" dirty="0">
                <a:latin typeface="Times New Roman"/>
                <a:ea typeface="ＭＳ Ｐゴシック"/>
                <a:cs typeface="Times New Roman"/>
              </a:rPr>
              <a:t>FK </a:t>
            </a:r>
            <a:r>
              <a:rPr lang="en-US" altLang="en-US" sz="2000" b="1" dirty="0" err="1">
                <a:latin typeface="Times New Roman"/>
                <a:ea typeface="ＭＳ Ｐゴシック"/>
                <a:cs typeface="Times New Roman"/>
              </a:rPr>
              <a:t>WifeID</a:t>
            </a:r>
            <a:br>
              <a:rPr lang="en-US" altLang="en-US" sz="2000" b="1" dirty="0">
                <a:latin typeface="Times New Roman" panose="02020603050405020304" pitchFamily="18" charset="0"/>
                <a:cs typeface="Times New Roman" panose="02020603050405020304" pitchFamily="18" charset="0"/>
              </a:rPr>
            </a:br>
            <a:r>
              <a:rPr lang="en-US" altLang="en-US" sz="2000" b="1" dirty="0" err="1">
                <a:latin typeface="Times New Roman"/>
                <a:ea typeface="ＭＳ Ｐゴシック"/>
                <a:cs typeface="Times New Roman"/>
              </a:rPr>
              <a:t>IssueOffice</a:t>
            </a:r>
          </a:p>
          <a:p>
            <a:pPr algn="ctr" eaLnBrk="1" hangingPunct="1"/>
            <a:r>
              <a:rPr lang="en-US" altLang="en-US" sz="2000" b="1" dirty="0" err="1">
                <a:latin typeface="Times New Roman"/>
                <a:ea typeface="ＭＳ Ｐゴシック"/>
                <a:cs typeface="Times New Roman"/>
              </a:rPr>
              <a:t>IssueDate</a:t>
            </a:r>
          </a:p>
        </p:txBody>
      </p:sp>
      <p:cxnSp>
        <p:nvCxnSpPr>
          <p:cNvPr id="16" name="Straight Connector 15">
            <a:extLst>
              <a:ext uri="{FF2B5EF4-FFF2-40B4-BE49-F238E27FC236}">
                <a16:creationId xmlns:a16="http://schemas.microsoft.com/office/drawing/2014/main" id="{7E27EE96-5471-46F7-B9CC-F794CDD773FB}"/>
              </a:ext>
            </a:extLst>
          </p:cNvPr>
          <p:cNvCxnSpPr/>
          <p:nvPr/>
        </p:nvCxnSpPr>
        <p:spPr>
          <a:xfrm>
            <a:off x="4191000" y="3810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C36DCD-BCCE-4DBB-BB17-8E1C0667C77F}"/>
              </a:ext>
            </a:extLst>
          </p:cNvPr>
          <p:cNvCxnSpPr/>
          <p:nvPr/>
        </p:nvCxnSpPr>
        <p:spPr>
          <a:xfrm>
            <a:off x="2286000" y="38100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F842F5-B1CB-458A-8460-B84B61840C70}"/>
              </a:ext>
            </a:extLst>
          </p:cNvPr>
          <p:cNvCxnSpPr/>
          <p:nvPr/>
        </p:nvCxnSpPr>
        <p:spPr>
          <a:xfrm rot="5400000">
            <a:off x="2057400" y="2667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E66676-339C-441E-BA7D-2693A0DB84D1}"/>
              </a:ext>
            </a:extLst>
          </p:cNvPr>
          <p:cNvCxnSpPr/>
          <p:nvPr/>
        </p:nvCxnSpPr>
        <p:spPr>
          <a:xfrm>
            <a:off x="2362200" y="23622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6A17AB-1765-49CD-9E2C-0B76DF3BAE3C}"/>
              </a:ext>
            </a:extLst>
          </p:cNvPr>
          <p:cNvCxnSpPr/>
          <p:nvPr/>
        </p:nvCxnSpPr>
        <p:spPr>
          <a:xfrm rot="5400000">
            <a:off x="41148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23572C-7987-4F18-BE71-1F0C04F84156}"/>
              </a:ext>
            </a:extLst>
          </p:cNvPr>
          <p:cNvCxnSpPr/>
          <p:nvPr/>
        </p:nvCxnSpPr>
        <p:spPr>
          <a:xfrm>
            <a:off x="4191000" y="2743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1AB6230-EE80-4436-96E1-A93D5E6B8136}"/>
              </a:ext>
            </a:extLst>
          </p:cNvPr>
          <p:cNvSpPr/>
          <p:nvPr/>
        </p:nvSpPr>
        <p:spPr>
          <a:xfrm>
            <a:off x="4267200" y="24384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6" name="Straight Connector 25">
            <a:extLst>
              <a:ext uri="{FF2B5EF4-FFF2-40B4-BE49-F238E27FC236}">
                <a16:creationId xmlns:a16="http://schemas.microsoft.com/office/drawing/2014/main" id="{1D8727F7-9FAC-4A67-B41D-54845E787E40}"/>
              </a:ext>
            </a:extLst>
          </p:cNvPr>
          <p:cNvCxnSpPr/>
          <p:nvPr/>
        </p:nvCxnSpPr>
        <p:spPr>
          <a:xfrm>
            <a:off x="2286000" y="2895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9D0430-9C2E-4FF7-B929-F1470AB450A5}"/>
              </a:ext>
            </a:extLst>
          </p:cNvPr>
          <p:cNvCxnSpPr/>
          <p:nvPr/>
        </p:nvCxnSpPr>
        <p:spPr>
          <a:xfrm>
            <a:off x="2286000" y="27432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2724" name="TextBox 23">
            <a:extLst>
              <a:ext uri="{FF2B5EF4-FFF2-40B4-BE49-F238E27FC236}">
                <a16:creationId xmlns:a16="http://schemas.microsoft.com/office/drawing/2014/main" id="{080B52FA-C66F-46EE-B4CA-084AA6FEDA16}"/>
              </a:ext>
            </a:extLst>
          </p:cNvPr>
          <p:cNvSpPr txBox="1">
            <a:spLocks noChangeArrowheads="1"/>
          </p:cNvSpPr>
          <p:nvPr/>
        </p:nvSpPr>
        <p:spPr bwMode="auto">
          <a:xfrm>
            <a:off x="3124200" y="5105400"/>
            <a:ext cx="327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t>Marriage history?</a:t>
            </a:r>
          </a:p>
        </p:txBody>
      </p:sp>
      <p:cxnSp>
        <p:nvCxnSpPr>
          <p:cNvPr id="2" name="Straight Arrow Connector 1">
            <a:extLst>
              <a:ext uri="{FF2B5EF4-FFF2-40B4-BE49-F238E27FC236}">
                <a16:creationId xmlns:a16="http://schemas.microsoft.com/office/drawing/2014/main" id="{7C0AE78F-F525-44FA-A3A7-51AECECB23EB}"/>
              </a:ext>
            </a:extLst>
          </p:cNvPr>
          <p:cNvCxnSpPr/>
          <p:nvPr/>
        </p:nvCxnSpPr>
        <p:spPr>
          <a:xfrm flipV="1">
            <a:off x="5480649" y="2957422"/>
            <a:ext cx="3191771" cy="143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76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56808035-F50F-4C2E-B4E7-54CC6E678655}"/>
              </a:ext>
            </a:extLst>
          </p:cNvPr>
          <p:cNvSpPr>
            <a:spLocks noGrp="1"/>
          </p:cNvSpPr>
          <p:nvPr>
            <p:ph type="title"/>
          </p:nvPr>
        </p:nvSpPr>
        <p:spPr bwMode="auto">
          <a:xfrm>
            <a:off x="-2875" y="-2875"/>
            <a:ext cx="9149750" cy="1416169"/>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Attributes on Unary relationships</a:t>
            </a:r>
            <a:br>
              <a:rPr lang="en-US" altLang="en-US">
                <a:solidFill>
                  <a:srgbClr val="FFFFFF"/>
                </a:solidFill>
                <a:ea typeface="ＭＳ Ｐゴシック" panose="020B0600070205080204" pitchFamily="34" charset="-128"/>
              </a:rPr>
            </a:br>
            <a:r>
              <a:rPr lang="en-US" altLang="en-US">
                <a:solidFill>
                  <a:srgbClr val="FFFFFF"/>
                </a:solidFill>
                <a:ea typeface="ＭＳ Ｐゴシック" panose="020B0600070205080204" pitchFamily="34" charset="-128"/>
              </a:rPr>
              <a:t>1:M </a:t>
            </a:r>
          </a:p>
        </p:txBody>
      </p:sp>
      <p:sp>
        <p:nvSpPr>
          <p:cNvPr id="73731" name="TextBox 3">
            <a:extLst>
              <a:ext uri="{FF2B5EF4-FFF2-40B4-BE49-F238E27FC236}">
                <a16:creationId xmlns:a16="http://schemas.microsoft.com/office/drawing/2014/main" id="{D7C9EDBE-329D-40F5-97BD-2BD48393674C}"/>
              </a:ext>
            </a:extLst>
          </p:cNvPr>
          <p:cNvSpPr txBox="1">
            <a:spLocks noChangeArrowheads="1"/>
          </p:cNvSpPr>
          <p:nvPr/>
        </p:nvSpPr>
        <p:spPr bwMode="auto">
          <a:xfrm>
            <a:off x="1600200" y="2971800"/>
            <a:ext cx="15240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Person</a:t>
            </a:r>
          </a:p>
        </p:txBody>
      </p:sp>
      <p:cxnSp>
        <p:nvCxnSpPr>
          <p:cNvPr id="8" name="Straight Connector 7">
            <a:extLst>
              <a:ext uri="{FF2B5EF4-FFF2-40B4-BE49-F238E27FC236}">
                <a16:creationId xmlns:a16="http://schemas.microsoft.com/office/drawing/2014/main" id="{FEC119E5-D74B-495F-B3C2-B7D588A61612}"/>
              </a:ext>
            </a:extLst>
          </p:cNvPr>
          <p:cNvCxnSpPr/>
          <p:nvPr/>
        </p:nvCxnSpPr>
        <p:spPr>
          <a:xfrm rot="5400000">
            <a:off x="2057400" y="3886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92F475B-835C-4E22-969F-0C82686E6B37}"/>
              </a:ext>
            </a:extLst>
          </p:cNvPr>
          <p:cNvCxnSpPr/>
          <p:nvPr/>
        </p:nvCxnSpPr>
        <p:spPr>
          <a:xfrm>
            <a:off x="2362200" y="41910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DB478BE-97EE-42A7-B1DB-CBAA9DEC20ED}"/>
              </a:ext>
            </a:extLst>
          </p:cNvPr>
          <p:cNvSpPr/>
          <p:nvPr/>
        </p:nvSpPr>
        <p:spPr>
          <a:xfrm>
            <a:off x="4267200" y="38862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15" name="Rounded Rectangle 14">
            <a:extLst>
              <a:ext uri="{FF2B5EF4-FFF2-40B4-BE49-F238E27FC236}">
                <a16:creationId xmlns:a16="http://schemas.microsoft.com/office/drawing/2014/main" id="{F1B5E967-B091-40AD-917A-64BCDA5E7C81}"/>
              </a:ext>
            </a:extLst>
          </p:cNvPr>
          <p:cNvSpPr/>
          <p:nvPr/>
        </p:nvSpPr>
        <p:spPr>
          <a:xfrm>
            <a:off x="3276600" y="28194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Marriage Certificate</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C84181BB-B320-4777-8830-3A7457DC714A}"/>
              </a:ext>
            </a:extLst>
          </p:cNvPr>
          <p:cNvCxnSpPr/>
          <p:nvPr/>
        </p:nvCxnSpPr>
        <p:spPr>
          <a:xfrm rot="5400000">
            <a:off x="41148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8780AD-9DFC-4295-8547-55B2FE5D4C5D}"/>
              </a:ext>
            </a:extLst>
          </p:cNvPr>
          <p:cNvCxnSpPr/>
          <p:nvPr/>
        </p:nvCxnSpPr>
        <p:spPr>
          <a:xfrm>
            <a:off x="2286000" y="39624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3738" name="TextBox 32">
            <a:extLst>
              <a:ext uri="{FF2B5EF4-FFF2-40B4-BE49-F238E27FC236}">
                <a16:creationId xmlns:a16="http://schemas.microsoft.com/office/drawing/2014/main" id="{F1BE50D2-7CB1-4608-8981-FBAD6FC144C9}"/>
              </a:ext>
            </a:extLst>
          </p:cNvPr>
          <p:cNvSpPr txBox="1">
            <a:spLocks noChangeArrowheads="1"/>
          </p:cNvSpPr>
          <p:nvPr/>
        </p:nvSpPr>
        <p:spPr bwMode="auto">
          <a:xfrm>
            <a:off x="5486400" y="2438400"/>
            <a:ext cx="32004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dirty="0" err="1">
                <a:latin typeface="Times New Roman"/>
                <a:ea typeface="ＭＳ Ｐゴシック"/>
                <a:cs typeface="Times New Roman"/>
              </a:rPr>
              <a:t>MarriageCertificate</a:t>
            </a:r>
            <a:endParaRPr lang="en-US" altLang="en-US" sz="2000">
              <a:latin typeface="Times New Roman"/>
              <a:ea typeface="ＭＳ Ｐゴシック"/>
              <a:cs typeface="Times New Roman"/>
            </a:endParaRPr>
          </a:p>
          <a:p>
            <a:pPr algn="ctr"/>
            <a:endParaRPr lang="en-US" altLang="en-US" sz="2000" dirty="0">
              <a:latin typeface="Times New Roman"/>
              <a:ea typeface="ＭＳ Ｐゴシック"/>
              <a:cs typeface="Times New Roman"/>
            </a:endParaRPr>
          </a:p>
          <a:p>
            <a:pPr algn="ctr" eaLnBrk="1" hangingPunct="1"/>
            <a:r>
              <a:rPr lang="en-US" altLang="en-US" sz="2000" b="1" dirty="0">
                <a:latin typeface="Times New Roman"/>
                <a:ea typeface="ＭＳ Ｐゴシック"/>
                <a:cs typeface="Times New Roman"/>
              </a:rPr>
              <a:t>PK </a:t>
            </a:r>
            <a:r>
              <a:rPr lang="en-US" altLang="en-US" sz="2000" b="1" u="sng" dirty="0" err="1">
                <a:latin typeface="Times New Roman"/>
                <a:ea typeface="ＭＳ Ｐゴシック"/>
                <a:cs typeface="Times New Roman"/>
              </a:rPr>
              <a:t>CertificateID</a:t>
            </a:r>
            <a:endParaRPr lang="en-US" altLang="en-US" sz="2000" b="1" u="sng">
              <a:latin typeface="Times New Roman"/>
              <a:ea typeface="ＭＳ Ｐゴシック"/>
              <a:cs typeface="Times New Roman"/>
            </a:endParaRPr>
          </a:p>
          <a:p>
            <a:pPr algn="ctr" eaLnBrk="1" hangingPunct="1"/>
            <a:r>
              <a:rPr lang="en-US" altLang="en-US" sz="2000" b="1" dirty="0">
                <a:latin typeface="Times New Roman"/>
                <a:ea typeface="ＭＳ Ｐゴシック"/>
                <a:cs typeface="Times New Roman"/>
              </a:rPr>
              <a:t>FK </a:t>
            </a:r>
            <a:r>
              <a:rPr lang="en-US" altLang="en-US" sz="2000" b="1" dirty="0" err="1">
                <a:latin typeface="Times New Roman"/>
                <a:ea typeface="ＭＳ Ｐゴシック"/>
                <a:cs typeface="Times New Roman"/>
              </a:rPr>
              <a:t>HusbandID</a:t>
            </a:r>
            <a:endParaRPr lang="en-US" altLang="en-US" sz="2000" b="1">
              <a:latin typeface="Times New Roman"/>
              <a:ea typeface="ＭＳ Ｐゴシック"/>
              <a:cs typeface="Times New Roman"/>
            </a:endParaRPr>
          </a:p>
          <a:p>
            <a:pPr algn="ctr" eaLnBrk="1" hangingPunct="1"/>
            <a:r>
              <a:rPr lang="en-US" altLang="en-US" sz="2000" b="1" dirty="0">
                <a:latin typeface="Times New Roman"/>
                <a:ea typeface="ＭＳ Ｐゴシック"/>
                <a:cs typeface="Times New Roman"/>
              </a:rPr>
              <a:t>FK </a:t>
            </a:r>
            <a:r>
              <a:rPr lang="en-US" altLang="en-US" sz="2000" b="1" dirty="0" err="1">
                <a:latin typeface="Times New Roman"/>
                <a:ea typeface="ＭＳ Ｐゴシック"/>
                <a:cs typeface="Times New Roman"/>
              </a:rPr>
              <a:t>WifeID</a:t>
            </a:r>
            <a:br>
              <a:rPr lang="en-US" altLang="en-US" sz="2000" b="1" dirty="0">
                <a:latin typeface="Times New Roman" panose="02020603050405020304" pitchFamily="18" charset="0"/>
                <a:cs typeface="Times New Roman" panose="02020603050405020304" pitchFamily="18" charset="0"/>
              </a:rPr>
            </a:br>
            <a:r>
              <a:rPr lang="en-US" altLang="en-US" sz="2000" b="1" dirty="0" err="1">
                <a:latin typeface="Times New Roman"/>
                <a:ea typeface="ＭＳ Ｐゴシック"/>
                <a:cs typeface="Times New Roman"/>
              </a:rPr>
              <a:t>IssueOffice</a:t>
            </a:r>
            <a:endParaRPr lang="en-US" altLang="en-US" sz="2000" b="1">
              <a:latin typeface="Times New Roman"/>
              <a:ea typeface="ＭＳ Ｐゴシック"/>
              <a:cs typeface="Times New Roman"/>
            </a:endParaRPr>
          </a:p>
          <a:p>
            <a:pPr algn="ctr" eaLnBrk="1" hangingPunct="1"/>
            <a:r>
              <a:rPr lang="en-US" altLang="en-US" sz="2000" b="1" dirty="0" err="1">
                <a:latin typeface="Times New Roman"/>
                <a:ea typeface="ＭＳ Ｐゴシック"/>
                <a:cs typeface="Times New Roman"/>
              </a:rPr>
              <a:t>IssueDate</a:t>
            </a:r>
            <a:endParaRPr lang="en-US" altLang="en-US" sz="2000" b="1">
              <a:latin typeface="Times New Roman"/>
              <a:ea typeface="ＭＳ Ｐゴシック"/>
              <a:cs typeface="Times New Roman"/>
            </a:endParaRPr>
          </a:p>
        </p:txBody>
      </p:sp>
      <p:cxnSp>
        <p:nvCxnSpPr>
          <p:cNvPr id="14" name="Straight Connector 13">
            <a:extLst>
              <a:ext uri="{FF2B5EF4-FFF2-40B4-BE49-F238E27FC236}">
                <a16:creationId xmlns:a16="http://schemas.microsoft.com/office/drawing/2014/main" id="{73AFEE47-F32D-40A5-AA50-7EC7FDF3C5A2}"/>
              </a:ext>
            </a:extLst>
          </p:cNvPr>
          <p:cNvCxnSpPr/>
          <p:nvPr/>
        </p:nvCxnSpPr>
        <p:spPr>
          <a:xfrm>
            <a:off x="2286000" y="38100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E6A324-3427-4C86-9CC6-D0E7008A461B}"/>
              </a:ext>
            </a:extLst>
          </p:cNvPr>
          <p:cNvCxnSpPr/>
          <p:nvPr/>
        </p:nvCxnSpPr>
        <p:spPr>
          <a:xfrm rot="5400000">
            <a:off x="2057400" y="2667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056E72-B5F9-49DE-9C0A-B68A4371FB06}"/>
              </a:ext>
            </a:extLst>
          </p:cNvPr>
          <p:cNvCxnSpPr/>
          <p:nvPr/>
        </p:nvCxnSpPr>
        <p:spPr>
          <a:xfrm>
            <a:off x="2362200" y="23622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1C7F29-3964-4AC0-8415-5C781C26A6E4}"/>
              </a:ext>
            </a:extLst>
          </p:cNvPr>
          <p:cNvCxnSpPr/>
          <p:nvPr/>
        </p:nvCxnSpPr>
        <p:spPr>
          <a:xfrm rot="5400000">
            <a:off x="41148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5C1348C-6A6F-41D5-94F4-18740A4A79F4}"/>
              </a:ext>
            </a:extLst>
          </p:cNvPr>
          <p:cNvSpPr/>
          <p:nvPr/>
        </p:nvSpPr>
        <p:spPr>
          <a:xfrm>
            <a:off x="4267200" y="24384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6" name="Straight Connector 25">
            <a:extLst>
              <a:ext uri="{FF2B5EF4-FFF2-40B4-BE49-F238E27FC236}">
                <a16:creationId xmlns:a16="http://schemas.microsoft.com/office/drawing/2014/main" id="{2116450E-772E-44D0-9BF2-D8038ECEA7A9}"/>
              </a:ext>
            </a:extLst>
          </p:cNvPr>
          <p:cNvCxnSpPr/>
          <p:nvPr/>
        </p:nvCxnSpPr>
        <p:spPr>
          <a:xfrm>
            <a:off x="2286000" y="2895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960F2C-DB96-48F2-BEAC-5EADE7593174}"/>
              </a:ext>
            </a:extLst>
          </p:cNvPr>
          <p:cNvCxnSpPr/>
          <p:nvPr/>
        </p:nvCxnSpPr>
        <p:spPr>
          <a:xfrm>
            <a:off x="2286000" y="2743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4EAC6C-44A3-4939-AEEE-B3ACC506B9C5}"/>
              </a:ext>
            </a:extLst>
          </p:cNvPr>
          <p:cNvCxnSpPr>
            <a:stCxn id="25" idx="4"/>
            <a:endCxn id="15" idx="0"/>
          </p:cNvCxnSpPr>
          <p:nvPr/>
        </p:nvCxnSpPr>
        <p:spPr>
          <a:xfrm rot="5400000">
            <a:off x="4133850" y="2609850"/>
            <a:ext cx="228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C7B0BA-694A-41BA-8B07-D07257E49683}"/>
              </a:ext>
            </a:extLst>
          </p:cNvPr>
          <p:cNvCxnSpPr>
            <a:stCxn id="25" idx="4"/>
          </p:cNvCxnSpPr>
          <p:nvPr/>
        </p:nvCxnSpPr>
        <p:spPr>
          <a:xfrm rot="16200000" flipH="1">
            <a:off x="4305300" y="26289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E39154-F459-4D21-8F68-D13BF2251384}"/>
              </a:ext>
            </a:extLst>
          </p:cNvPr>
          <p:cNvCxnSpPr>
            <a:stCxn id="12" idx="0"/>
            <a:endCxn id="15" idx="2"/>
          </p:cNvCxnSpPr>
          <p:nvPr/>
        </p:nvCxnSpPr>
        <p:spPr>
          <a:xfrm rot="16200000" flipV="1">
            <a:off x="4171950" y="371475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A3385E2-8E53-45F7-9993-150C10F9B419}"/>
              </a:ext>
            </a:extLst>
          </p:cNvPr>
          <p:cNvCxnSpPr>
            <a:stCxn id="12" idx="0"/>
          </p:cNvCxnSpPr>
          <p:nvPr/>
        </p:nvCxnSpPr>
        <p:spPr>
          <a:xfrm rot="5400000" flipH="1" flipV="1">
            <a:off x="4381500" y="3695700"/>
            <a:ext cx="1524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73750" name="TextBox 21">
            <a:extLst>
              <a:ext uri="{FF2B5EF4-FFF2-40B4-BE49-F238E27FC236}">
                <a16:creationId xmlns:a16="http://schemas.microsoft.com/office/drawing/2014/main" id="{1E95D8DA-9736-42D2-8260-066A43AC84F2}"/>
              </a:ext>
            </a:extLst>
          </p:cNvPr>
          <p:cNvSpPr txBox="1">
            <a:spLocks noChangeArrowheads="1"/>
          </p:cNvSpPr>
          <p:nvPr/>
        </p:nvSpPr>
        <p:spPr bwMode="auto">
          <a:xfrm>
            <a:off x="405201" y="5359400"/>
            <a:ext cx="8167299" cy="95410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800" dirty="0">
                <a:latin typeface="Times New Roman"/>
                <a:ea typeface="ＭＳ Ｐゴシック"/>
                <a:cs typeface="Tahoma"/>
              </a:rPr>
              <a:t>An associative entity can also enable representing different cardinality constraints. </a:t>
            </a:r>
            <a:endParaRPr lang="en-US" sz="2800">
              <a:latin typeface="Times New Roman"/>
              <a:cs typeface="Tahoma"/>
            </a:endParaRPr>
          </a:p>
        </p:txBody>
      </p:sp>
      <p:cxnSp>
        <p:nvCxnSpPr>
          <p:cNvPr id="3" name="Straight Arrow Connector 2">
            <a:extLst>
              <a:ext uri="{FF2B5EF4-FFF2-40B4-BE49-F238E27FC236}">
                <a16:creationId xmlns:a16="http://schemas.microsoft.com/office/drawing/2014/main" id="{AFD7BF96-6E7C-47BD-8817-6DD48339077C}"/>
              </a:ext>
            </a:extLst>
          </p:cNvPr>
          <p:cNvCxnSpPr/>
          <p:nvPr/>
        </p:nvCxnSpPr>
        <p:spPr>
          <a:xfrm>
            <a:off x="5479750" y="2970900"/>
            <a:ext cx="3191773" cy="4313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D7F731D3-C80F-4D0C-BCC5-5A66D6B023DA}"/>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Attributes on unary relationship</a:t>
            </a:r>
          </a:p>
        </p:txBody>
      </p:sp>
      <p:pic>
        <p:nvPicPr>
          <p:cNvPr id="74755" name="Picture 2">
            <a:extLst>
              <a:ext uri="{FF2B5EF4-FFF2-40B4-BE49-F238E27FC236}">
                <a16:creationId xmlns:a16="http://schemas.microsoft.com/office/drawing/2014/main" id="{257EDD45-5AA2-4709-94AF-E7735B2C5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2476500"/>
            <a:ext cx="76454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2" descr="Noname.gif">
            <a:extLst>
              <a:ext uri="{FF2B5EF4-FFF2-40B4-BE49-F238E27FC236}">
                <a16:creationId xmlns:a16="http://schemas.microsoft.com/office/drawing/2014/main" id="{C04AA94C-10CA-4511-9894-0AA051D93E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952500"/>
            <a:ext cx="5842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Slide Number Placeholder 1">
            <a:extLst>
              <a:ext uri="{FF2B5EF4-FFF2-40B4-BE49-F238E27FC236}">
                <a16:creationId xmlns:a16="http://schemas.microsoft.com/office/drawing/2014/main" id="{60D1CBC3-0583-4B0D-96F4-DB7BBFD98CCE}"/>
              </a:ext>
            </a:extLst>
          </p:cNvPr>
          <p:cNvSpPr>
            <a:spLocks noGrp="1"/>
          </p:cNvSpPr>
          <p:nvPr>
            <p:ph type="sldNum" sz="quarter" idx="12"/>
          </p:nvPr>
        </p:nvSpPr>
        <p:spPr bwMode="auto">
          <a:xfrm>
            <a:off x="8382000" y="6477000"/>
            <a:ext cx="7620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fld id="{A6D3BE8F-0E38-420B-B23C-C9DF438D7CB8}" type="slidenum">
              <a:rPr lang="en-US" altLang="en-US">
                <a:solidFill>
                  <a:srgbClr val="D38E27"/>
                </a:solidFill>
              </a:rPr>
              <a:pPr algn="r" eaLnBrk="1" hangingPunct="1"/>
              <a:t>5</a:t>
            </a:fld>
            <a:endParaRPr lang="en-US" altLang="en-US">
              <a:solidFill>
                <a:srgbClr val="D38E27"/>
              </a:solidFill>
            </a:endParaRPr>
          </a:p>
        </p:txBody>
      </p:sp>
      <p:sp>
        <p:nvSpPr>
          <p:cNvPr id="15364" name="Text Box 10">
            <a:extLst>
              <a:ext uri="{FF2B5EF4-FFF2-40B4-BE49-F238E27FC236}">
                <a16:creationId xmlns:a16="http://schemas.microsoft.com/office/drawing/2014/main" id="{F44E9D8D-2D45-4DA3-992F-259A3625177A}"/>
              </a:ext>
            </a:extLst>
          </p:cNvPr>
          <p:cNvSpPr txBox="1">
            <a:spLocks noChangeArrowheads="1"/>
          </p:cNvSpPr>
          <p:nvPr/>
        </p:nvSpPr>
        <p:spPr bwMode="auto">
          <a:xfrm>
            <a:off x="98425" y="3733800"/>
            <a:ext cx="1600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a:solidFill>
                  <a:srgbClr val="990000"/>
                </a:solidFill>
                <a:latin typeface="Times New Roman" panose="02020603050405020304" pitchFamily="18" charset="0"/>
                <a:cs typeface="Arial" panose="020B0604020202020204" pitchFamily="34" charset="0"/>
              </a:rPr>
              <a:t>Relationship degrees specify number of entity types involved</a:t>
            </a:r>
          </a:p>
        </p:txBody>
      </p:sp>
      <p:grpSp>
        <p:nvGrpSpPr>
          <p:cNvPr id="15365" name="Group 27">
            <a:extLst>
              <a:ext uri="{FF2B5EF4-FFF2-40B4-BE49-F238E27FC236}">
                <a16:creationId xmlns:a16="http://schemas.microsoft.com/office/drawing/2014/main" id="{BF8A027F-3570-4C53-BC0B-F3D6DB6D9046}"/>
              </a:ext>
            </a:extLst>
          </p:cNvPr>
          <p:cNvGrpSpPr>
            <a:grpSpLocks/>
          </p:cNvGrpSpPr>
          <p:nvPr/>
        </p:nvGrpSpPr>
        <p:grpSpPr bwMode="auto">
          <a:xfrm>
            <a:off x="169863" y="1027113"/>
            <a:ext cx="3886200" cy="1905000"/>
            <a:chOff x="144" y="528"/>
            <a:chExt cx="2448" cy="1200"/>
          </a:xfrm>
        </p:grpSpPr>
        <p:sp>
          <p:nvSpPr>
            <p:cNvPr id="15381" name="Text Box 4">
              <a:extLst>
                <a:ext uri="{FF2B5EF4-FFF2-40B4-BE49-F238E27FC236}">
                  <a16:creationId xmlns:a16="http://schemas.microsoft.com/office/drawing/2014/main" id="{8271C7BC-6614-4C77-8F17-5995AB03316B}"/>
                </a:ext>
              </a:extLst>
            </p:cNvPr>
            <p:cNvSpPr txBox="1">
              <a:spLocks noChangeArrowheads="1"/>
            </p:cNvSpPr>
            <p:nvPr/>
          </p:nvSpPr>
          <p:spPr bwMode="auto">
            <a:xfrm>
              <a:off x="144" y="769"/>
              <a:ext cx="7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000">
                  <a:solidFill>
                    <a:srgbClr val="990000"/>
                  </a:solidFill>
                  <a:latin typeface="Times New Roman" panose="02020603050405020304" pitchFamily="18" charset="0"/>
                  <a:cs typeface="Arial" panose="020B0604020202020204" pitchFamily="34" charset="0"/>
                </a:rPr>
                <a:t>Entity symbols</a:t>
              </a:r>
            </a:p>
          </p:txBody>
        </p:sp>
        <p:sp>
          <p:nvSpPr>
            <p:cNvPr id="15382" name="Rectangle 12">
              <a:extLst>
                <a:ext uri="{FF2B5EF4-FFF2-40B4-BE49-F238E27FC236}">
                  <a16:creationId xmlns:a16="http://schemas.microsoft.com/office/drawing/2014/main" id="{6DA1A679-490B-4190-883B-C3C3A87A791E}"/>
                </a:ext>
              </a:extLst>
            </p:cNvPr>
            <p:cNvSpPr>
              <a:spLocks noChangeArrowheads="1"/>
            </p:cNvSpPr>
            <p:nvPr/>
          </p:nvSpPr>
          <p:spPr bwMode="auto">
            <a:xfrm>
              <a:off x="1161" y="528"/>
              <a:ext cx="1431" cy="12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5383" name="Line 13">
              <a:extLst>
                <a:ext uri="{FF2B5EF4-FFF2-40B4-BE49-F238E27FC236}">
                  <a16:creationId xmlns:a16="http://schemas.microsoft.com/office/drawing/2014/main" id="{F08CB2A8-49C7-4886-86B8-C05227771EBD}"/>
                </a:ext>
              </a:extLst>
            </p:cNvPr>
            <p:cNvSpPr>
              <a:spLocks noChangeShapeType="1"/>
            </p:cNvSpPr>
            <p:nvPr/>
          </p:nvSpPr>
          <p:spPr bwMode="auto">
            <a:xfrm>
              <a:off x="730" y="1010"/>
              <a:ext cx="432"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s-ES"/>
            </a:p>
          </p:txBody>
        </p:sp>
      </p:grpSp>
      <p:grpSp>
        <p:nvGrpSpPr>
          <p:cNvPr id="15366" name="Group 28">
            <a:extLst>
              <a:ext uri="{FF2B5EF4-FFF2-40B4-BE49-F238E27FC236}">
                <a16:creationId xmlns:a16="http://schemas.microsoft.com/office/drawing/2014/main" id="{D4EE0353-557F-42FE-954B-1EC8C79A7E51}"/>
              </a:ext>
            </a:extLst>
          </p:cNvPr>
          <p:cNvGrpSpPr>
            <a:grpSpLocks/>
          </p:cNvGrpSpPr>
          <p:nvPr/>
        </p:nvGrpSpPr>
        <p:grpSpPr bwMode="auto">
          <a:xfrm>
            <a:off x="-17463" y="2514600"/>
            <a:ext cx="2438401" cy="1006475"/>
            <a:chOff x="0" y="1584"/>
            <a:chExt cx="1536" cy="634"/>
          </a:xfrm>
        </p:grpSpPr>
        <p:sp>
          <p:nvSpPr>
            <p:cNvPr id="15379" name="Text Box 7">
              <a:extLst>
                <a:ext uri="{FF2B5EF4-FFF2-40B4-BE49-F238E27FC236}">
                  <a16:creationId xmlns:a16="http://schemas.microsoft.com/office/drawing/2014/main" id="{9EDD93BB-00BF-4F07-B3E7-F522B0330338}"/>
                </a:ext>
              </a:extLst>
            </p:cNvPr>
            <p:cNvSpPr txBox="1">
              <a:spLocks noChangeArrowheads="1"/>
            </p:cNvSpPr>
            <p:nvPr/>
          </p:nvSpPr>
          <p:spPr bwMode="auto">
            <a:xfrm>
              <a:off x="0" y="1584"/>
              <a:ext cx="115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000">
                  <a:solidFill>
                    <a:srgbClr val="990000"/>
                  </a:solidFill>
                  <a:latin typeface="Times New Roman" panose="02020603050405020304" pitchFamily="18" charset="0"/>
                  <a:cs typeface="Arial" panose="020B0604020202020204" pitchFamily="34" charset="0"/>
                </a:rPr>
                <a:t>A special entity that is also a relationship</a:t>
              </a:r>
            </a:p>
          </p:txBody>
        </p:sp>
        <p:sp>
          <p:nvSpPr>
            <p:cNvPr id="15380" name="Line 14">
              <a:extLst>
                <a:ext uri="{FF2B5EF4-FFF2-40B4-BE49-F238E27FC236}">
                  <a16:creationId xmlns:a16="http://schemas.microsoft.com/office/drawing/2014/main" id="{9D43CEC3-CAE5-4DE9-9113-88ABE6956DF4}"/>
                </a:ext>
              </a:extLst>
            </p:cNvPr>
            <p:cNvSpPr>
              <a:spLocks noChangeShapeType="1"/>
            </p:cNvSpPr>
            <p:nvPr/>
          </p:nvSpPr>
          <p:spPr bwMode="auto">
            <a:xfrm flipV="1">
              <a:off x="1104" y="1584"/>
              <a:ext cx="432" cy="192"/>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s-ES"/>
            </a:p>
          </p:txBody>
        </p:sp>
      </p:grpSp>
      <p:grpSp>
        <p:nvGrpSpPr>
          <p:cNvPr id="15367" name="Group 30">
            <a:extLst>
              <a:ext uri="{FF2B5EF4-FFF2-40B4-BE49-F238E27FC236}">
                <a16:creationId xmlns:a16="http://schemas.microsoft.com/office/drawing/2014/main" id="{285AF990-6831-4C58-982E-FA8C3313C67A}"/>
              </a:ext>
            </a:extLst>
          </p:cNvPr>
          <p:cNvGrpSpPr>
            <a:grpSpLocks/>
          </p:cNvGrpSpPr>
          <p:nvPr/>
        </p:nvGrpSpPr>
        <p:grpSpPr bwMode="auto">
          <a:xfrm>
            <a:off x="1752600" y="2730500"/>
            <a:ext cx="7391400" cy="3365500"/>
            <a:chOff x="1104" y="1720"/>
            <a:chExt cx="4656" cy="2120"/>
          </a:xfrm>
        </p:grpSpPr>
        <p:sp>
          <p:nvSpPr>
            <p:cNvPr id="15375" name="Rectangle 15">
              <a:extLst>
                <a:ext uri="{FF2B5EF4-FFF2-40B4-BE49-F238E27FC236}">
                  <a16:creationId xmlns:a16="http://schemas.microsoft.com/office/drawing/2014/main" id="{2FC94E9A-C126-4107-8DE5-D8359E8F722F}"/>
                </a:ext>
              </a:extLst>
            </p:cNvPr>
            <p:cNvSpPr>
              <a:spLocks noChangeArrowheads="1"/>
            </p:cNvSpPr>
            <p:nvPr/>
          </p:nvSpPr>
          <p:spPr bwMode="auto">
            <a:xfrm>
              <a:off x="1104" y="1920"/>
              <a:ext cx="3648" cy="192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endParaRPr lang="en-US" altLang="en-US"/>
            </a:p>
          </p:txBody>
        </p:sp>
        <p:grpSp>
          <p:nvGrpSpPr>
            <p:cNvPr id="15376" name="Group 29">
              <a:extLst>
                <a:ext uri="{FF2B5EF4-FFF2-40B4-BE49-F238E27FC236}">
                  <a16:creationId xmlns:a16="http://schemas.microsoft.com/office/drawing/2014/main" id="{4F64E31F-433E-4416-B1CB-89011D4E507E}"/>
                </a:ext>
              </a:extLst>
            </p:cNvPr>
            <p:cNvGrpSpPr>
              <a:grpSpLocks/>
            </p:cNvGrpSpPr>
            <p:nvPr/>
          </p:nvGrpSpPr>
          <p:grpSpPr bwMode="auto">
            <a:xfrm>
              <a:off x="4752" y="1720"/>
              <a:ext cx="1008" cy="488"/>
              <a:chOff x="4752" y="1720"/>
              <a:chExt cx="1008" cy="488"/>
            </a:xfrm>
          </p:grpSpPr>
          <p:sp>
            <p:nvSpPr>
              <p:cNvPr id="15377" name="Text Box 5">
                <a:extLst>
                  <a:ext uri="{FF2B5EF4-FFF2-40B4-BE49-F238E27FC236}">
                    <a16:creationId xmlns:a16="http://schemas.microsoft.com/office/drawing/2014/main" id="{20805484-257E-4FF1-AAEC-8C501BA08104}"/>
                  </a:ext>
                </a:extLst>
              </p:cNvPr>
              <p:cNvSpPr txBox="1">
                <a:spLocks noChangeArrowheads="1"/>
              </p:cNvSpPr>
              <p:nvPr/>
            </p:nvSpPr>
            <p:spPr bwMode="auto">
              <a:xfrm>
                <a:off x="4752" y="1720"/>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000">
                    <a:solidFill>
                      <a:srgbClr val="990000"/>
                    </a:solidFill>
                    <a:latin typeface="Times New Roman" panose="02020603050405020304" pitchFamily="18" charset="0"/>
                    <a:cs typeface="Arial" panose="020B0604020202020204" pitchFamily="34" charset="0"/>
                  </a:rPr>
                  <a:t>Relationship symbols</a:t>
                </a:r>
              </a:p>
            </p:txBody>
          </p:sp>
          <p:sp>
            <p:nvSpPr>
              <p:cNvPr id="15378" name="Line 16">
                <a:extLst>
                  <a:ext uri="{FF2B5EF4-FFF2-40B4-BE49-F238E27FC236}">
                    <a16:creationId xmlns:a16="http://schemas.microsoft.com/office/drawing/2014/main" id="{1BB0EFE1-5897-4A8A-B538-7E9093CBB4C4}"/>
                  </a:ext>
                </a:extLst>
              </p:cNvPr>
              <p:cNvSpPr>
                <a:spLocks noChangeShapeType="1"/>
              </p:cNvSpPr>
              <p:nvPr/>
            </p:nvSpPr>
            <p:spPr bwMode="auto">
              <a:xfrm flipH="1">
                <a:off x="4800" y="2208"/>
                <a:ext cx="336"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s-ES"/>
              </a:p>
            </p:txBody>
          </p:sp>
        </p:grpSp>
      </p:grpSp>
      <p:sp>
        <p:nvSpPr>
          <p:cNvPr id="15368" name="Text Box 18">
            <a:extLst>
              <a:ext uri="{FF2B5EF4-FFF2-40B4-BE49-F238E27FC236}">
                <a16:creationId xmlns:a16="http://schemas.microsoft.com/office/drawing/2014/main" id="{31079DEC-26B0-4A18-A87D-CA9A11A8CBCA}"/>
              </a:ext>
            </a:extLst>
          </p:cNvPr>
          <p:cNvSpPr txBox="1">
            <a:spLocks noChangeArrowheads="1"/>
          </p:cNvSpPr>
          <p:nvPr/>
        </p:nvSpPr>
        <p:spPr bwMode="auto">
          <a:xfrm>
            <a:off x="7543800" y="4386263"/>
            <a:ext cx="160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a:solidFill>
                  <a:srgbClr val="990000"/>
                </a:solidFill>
                <a:latin typeface="Times New Roman" panose="02020603050405020304" pitchFamily="18" charset="0"/>
                <a:cs typeface="Arial" panose="020B0604020202020204" pitchFamily="34" charset="0"/>
              </a:rPr>
              <a:t>Relationship cardinalities specify how many of each entity type is allowed</a:t>
            </a:r>
          </a:p>
        </p:txBody>
      </p:sp>
      <p:grpSp>
        <p:nvGrpSpPr>
          <p:cNvPr id="15369" name="Group 31">
            <a:extLst>
              <a:ext uri="{FF2B5EF4-FFF2-40B4-BE49-F238E27FC236}">
                <a16:creationId xmlns:a16="http://schemas.microsoft.com/office/drawing/2014/main" id="{72529E3C-A745-48AF-BDA4-D84E60456213}"/>
              </a:ext>
            </a:extLst>
          </p:cNvPr>
          <p:cNvGrpSpPr>
            <a:grpSpLocks/>
          </p:cNvGrpSpPr>
          <p:nvPr/>
        </p:nvGrpSpPr>
        <p:grpSpPr bwMode="auto">
          <a:xfrm>
            <a:off x="4430713" y="1044575"/>
            <a:ext cx="4397375" cy="1828800"/>
            <a:chOff x="2928" y="576"/>
            <a:chExt cx="2770" cy="1152"/>
          </a:xfrm>
        </p:grpSpPr>
        <p:sp>
          <p:nvSpPr>
            <p:cNvPr id="15372" name="Text Box 6">
              <a:extLst>
                <a:ext uri="{FF2B5EF4-FFF2-40B4-BE49-F238E27FC236}">
                  <a16:creationId xmlns:a16="http://schemas.microsoft.com/office/drawing/2014/main" id="{AD880DAA-7D98-44D3-8060-1EBBADF735C0}"/>
                </a:ext>
              </a:extLst>
            </p:cNvPr>
            <p:cNvSpPr txBox="1">
              <a:spLocks noChangeArrowheads="1"/>
            </p:cNvSpPr>
            <p:nvPr/>
          </p:nvSpPr>
          <p:spPr bwMode="auto">
            <a:xfrm>
              <a:off x="4834" y="85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000">
                  <a:solidFill>
                    <a:srgbClr val="990000"/>
                  </a:solidFill>
                  <a:latin typeface="Times New Roman" panose="02020603050405020304" pitchFamily="18" charset="0"/>
                  <a:cs typeface="Arial" panose="020B0604020202020204" pitchFamily="34" charset="0"/>
                </a:rPr>
                <a:t>Attribute symbols</a:t>
              </a:r>
            </a:p>
          </p:txBody>
        </p:sp>
        <p:sp>
          <p:nvSpPr>
            <p:cNvPr id="15373" name="Rectangle 17">
              <a:extLst>
                <a:ext uri="{FF2B5EF4-FFF2-40B4-BE49-F238E27FC236}">
                  <a16:creationId xmlns:a16="http://schemas.microsoft.com/office/drawing/2014/main" id="{46E8CBDA-0445-46E0-910E-A14F483EED85}"/>
                </a:ext>
              </a:extLst>
            </p:cNvPr>
            <p:cNvSpPr>
              <a:spLocks noChangeArrowheads="1"/>
            </p:cNvSpPr>
            <p:nvPr/>
          </p:nvSpPr>
          <p:spPr bwMode="auto">
            <a:xfrm>
              <a:off x="2928" y="576"/>
              <a:ext cx="1200" cy="115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5374" name="Line 21">
              <a:extLst>
                <a:ext uri="{FF2B5EF4-FFF2-40B4-BE49-F238E27FC236}">
                  <a16:creationId xmlns:a16="http://schemas.microsoft.com/office/drawing/2014/main" id="{CE8DCB92-039A-4C8B-B3B9-BE2B9BB4CE4C}"/>
                </a:ext>
              </a:extLst>
            </p:cNvPr>
            <p:cNvSpPr>
              <a:spLocks noChangeShapeType="1"/>
            </p:cNvSpPr>
            <p:nvPr/>
          </p:nvSpPr>
          <p:spPr bwMode="auto">
            <a:xfrm flipH="1">
              <a:off x="4128" y="1104"/>
              <a:ext cx="624" cy="0"/>
            </a:xfrm>
            <a:prstGeom prst="line">
              <a:avLst/>
            </a:prstGeom>
            <a:noFill/>
            <a:ln w="952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s-ES"/>
            </a:p>
          </p:txBody>
        </p:sp>
      </p:grpSp>
      <p:sp>
        <p:nvSpPr>
          <p:cNvPr id="15370" name="Rectangle 25">
            <a:extLst>
              <a:ext uri="{FF2B5EF4-FFF2-40B4-BE49-F238E27FC236}">
                <a16:creationId xmlns:a16="http://schemas.microsoft.com/office/drawing/2014/main" id="{709B69D3-7F48-422C-918B-D7AFA666572E}"/>
              </a:ext>
            </a:extLst>
          </p:cNvPr>
          <p:cNvSpPr>
            <a:spLocks noChangeArrowheads="1"/>
          </p:cNvSpPr>
          <p:nvPr/>
        </p:nvSpPr>
        <p:spPr bwMode="auto">
          <a:xfrm>
            <a:off x="76200" y="36513"/>
            <a:ext cx="46688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400">
                <a:solidFill>
                  <a:srgbClr val="000000"/>
                </a:solidFill>
                <a:latin typeface="Times New Roman" panose="02020603050405020304" pitchFamily="18" charset="0"/>
              </a:rPr>
              <a:t>Basic E-R notation (Figure 2-2)</a:t>
            </a:r>
          </a:p>
        </p:txBody>
      </p:sp>
      <p:sp>
        <p:nvSpPr>
          <p:cNvPr id="25" name="Rectangle 5">
            <a:extLst>
              <a:ext uri="{FF2B5EF4-FFF2-40B4-BE49-F238E27FC236}">
                <a16:creationId xmlns:a16="http://schemas.microsoft.com/office/drawing/2014/main" id="{63B77B84-B1D8-4DBD-A81B-4B98FAFB4E53}"/>
              </a:ext>
            </a:extLst>
          </p:cNvPr>
          <p:cNvSpPr txBox="1">
            <a:spLocks noGrp="1" noChangeArrowheads="1"/>
          </p:cNvSpPr>
          <p:nvPr/>
        </p:nvSpPr>
        <p:spPr bwMode="auto">
          <a:xfrm>
            <a:off x="1492250" y="6172200"/>
            <a:ext cx="6386513" cy="476250"/>
          </a:xfrm>
          <a:prstGeom prst="rect">
            <a:avLst/>
          </a:prstGeom>
          <a:noFill/>
          <a:ln>
            <a:miter lim="800000"/>
            <a:headEnd/>
            <a:tailEnd/>
          </a:ln>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sz="1800">
                <a:solidFill>
                  <a:srgbClr val="000000"/>
                </a:solidFill>
                <a:effectLst>
                  <a:outerShdw blurRad="38100" dist="38100" dir="2700000" algn="tl">
                    <a:srgbClr val="C0C0C0"/>
                  </a:outerShdw>
                </a:effectLst>
                <a:latin typeface="Times New Roman" panose="02020603050405020304" pitchFamily="18" charset="0"/>
                <a:cs typeface="Arial" panose="020B0604020202020204" pitchFamily="34" charset="0"/>
              </a:rPr>
              <a:t>© 2013 Pearson Education, Inc.  Publishing as Prentice Hall</a:t>
            </a:r>
            <a:endParaRPr lang="en-US" altLang="en-US" sz="1800">
              <a:cs typeface="Arial" panose="020B0604020202020204" pitchFamily="34"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D999236-6EFB-4848-99B4-E159C50C351F}"/>
              </a:ext>
            </a:extLst>
          </p:cNvPr>
          <p:cNvSpPr>
            <a:spLocks noGrp="1"/>
          </p:cNvSpPr>
          <p:nvPr>
            <p:ph type="title"/>
          </p:nvPr>
        </p:nvSpPr>
        <p:spPr>
          <a:xfrm>
            <a:off x="718879" y="800392"/>
            <a:ext cx="7698523" cy="1212102"/>
          </a:xfrm>
        </p:spPr>
        <p:txBody>
          <a:bodyPr lIns="91440" tIns="45720" rIns="91440" bIns="45720" numCol="1" anchorCtr="0" compatLnSpc="1">
            <a:prstTxWarp prst="textNoShape">
              <a:avLst/>
            </a:prstTxWarp>
            <a:normAutofit/>
          </a:bodyPr>
          <a:lstStyle/>
          <a:p>
            <a:pPr algn="ctr" eaLnBrk="1" hangingPunct="1">
              <a:defRPr/>
            </a:pPr>
            <a:r>
              <a:rPr lang="en-US" altLang="en-US" sz="3500" dirty="0">
                <a:solidFill>
                  <a:srgbClr val="FFFFFF"/>
                </a:solidFill>
                <a:ea typeface="ＭＳ Ｐゴシック"/>
              </a:rPr>
              <a:t>In class exercise – unary relationship</a:t>
            </a:r>
            <a:endParaRPr lang="en-US" dirty="0">
              <a:ea typeface="ＭＳ Ｐゴシック"/>
            </a:endParaRPr>
          </a:p>
        </p:txBody>
      </p:sp>
      <p:sp>
        <p:nvSpPr>
          <p:cNvPr id="75779" name="Content Placeholder 4">
            <a:extLst>
              <a:ext uri="{FF2B5EF4-FFF2-40B4-BE49-F238E27FC236}">
                <a16:creationId xmlns:a16="http://schemas.microsoft.com/office/drawing/2014/main" id="{60C9728A-EABD-4CA3-8A91-D897DE121A43}"/>
              </a:ext>
            </a:extLst>
          </p:cNvPr>
          <p:cNvSpPr>
            <a:spLocks noGrp="1"/>
          </p:cNvSpPr>
          <p:nvPr>
            <p:ph idx="1"/>
          </p:nvPr>
        </p:nvSpPr>
        <p:spPr bwMode="auto">
          <a:xfrm>
            <a:off x="1025718" y="2490436"/>
            <a:ext cx="7281746" cy="356717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 anchorCtr="0" compatLnSpc="1">
            <a:prstTxWarp prst="textNoShape">
              <a:avLst/>
            </a:prstTxWarp>
            <a:normAutofit/>
          </a:bodyPr>
          <a:lstStyle/>
          <a:p>
            <a:pPr eaLnBrk="1" hangingPunct="1"/>
            <a:r>
              <a:rPr lang="en-US" altLang="en-US" dirty="0">
                <a:ea typeface="ＭＳ Ｐゴシック"/>
              </a:rPr>
              <a:t>In assembly line, some parts may consist of several other parts, but some parts don</a:t>
            </a:r>
            <a:r>
              <a:rPr lang="ja-JP" altLang="en-US" dirty="0">
                <a:ea typeface="ＭＳ Ｐゴシック"/>
              </a:rPr>
              <a:t>’</a:t>
            </a:r>
            <a:r>
              <a:rPr lang="en-US" altLang="ja-JP" dirty="0">
                <a:ea typeface="ＭＳ Ｐゴシック"/>
              </a:rPr>
              <a:t>t. For example, a wheel has a tire and many spokes. A tire does not have any components.</a:t>
            </a:r>
          </a:p>
          <a:p>
            <a:pPr eaLnBrk="1" hangingPunct="1"/>
            <a:endParaRPr lang="en-US" altLang="ja-JP" dirty="0">
              <a:ea typeface="ＭＳ Ｐゴシック"/>
              <a:cs typeface="Calibri"/>
            </a:endParaRPr>
          </a:p>
          <a:p>
            <a:pPr marL="0" indent="0" eaLnBrk="1" hangingPunct="1">
              <a:buNone/>
            </a:pPr>
            <a:endParaRPr lang="en-US" altLang="en-US" dirty="0">
              <a:ea typeface="ＭＳ Ｐゴシック" panose="020B0600070205080204" pitchFamily="34" charset="-128"/>
              <a:cs typeface="Calibri"/>
            </a:endParaRPr>
          </a:p>
        </p:txBody>
      </p:sp>
      <p:sp>
        <p:nvSpPr>
          <p:cNvPr id="75780" name="Slide Number Placeholder 3">
            <a:extLst>
              <a:ext uri="{FF2B5EF4-FFF2-40B4-BE49-F238E27FC236}">
                <a16:creationId xmlns:a16="http://schemas.microsoft.com/office/drawing/2014/main" id="{8A4EF2CF-984B-4FE2-BFD9-8C50A7D4B212}"/>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5D02DEBE-8D2C-455B-8B11-0B37FE5255DE}" type="slidenum">
              <a:rPr lang="en-US" altLang="en-US" sz="900"/>
              <a:pPr eaLnBrk="1" hangingPunct="1">
                <a:spcAft>
                  <a:spcPts val="600"/>
                </a:spcAft>
              </a:pPr>
              <a:t>50</a:t>
            </a:fld>
            <a:endParaRPr lang="en-US" altLang="en-US" sz="9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7827" name="TextBox 4">
            <a:extLst>
              <a:ext uri="{FF2B5EF4-FFF2-40B4-BE49-F238E27FC236}">
                <a16:creationId xmlns:a16="http://schemas.microsoft.com/office/drawing/2014/main" id="{A973D171-2676-454D-927A-6DCA3A2F72CC}"/>
              </a:ext>
            </a:extLst>
          </p:cNvPr>
          <p:cNvSpPr txBox="1">
            <a:spLocks noChangeArrowheads="1"/>
          </p:cNvSpPr>
          <p:nvPr/>
        </p:nvSpPr>
        <p:spPr bwMode="auto">
          <a:xfrm>
            <a:off x="1403247" y="1607809"/>
            <a:ext cx="6927020" cy="28766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Aft>
                <a:spcPts val="600"/>
              </a:spcAft>
            </a:pPr>
            <a:r>
              <a:rPr lang="en-US" altLang="en-US" sz="5700" kern="1200">
                <a:solidFill>
                  <a:srgbClr val="FFFFFF"/>
                </a:solidFill>
                <a:latin typeface="+mj-lt"/>
                <a:ea typeface="+mj-ea"/>
                <a:cs typeface="+mj-cs"/>
              </a:rPr>
              <a:t>ER Model: </a:t>
            </a:r>
          </a:p>
          <a:p>
            <a:pPr eaLnBrk="1" hangingPunct="1">
              <a:lnSpc>
                <a:spcPct val="90000"/>
              </a:lnSpc>
              <a:spcAft>
                <a:spcPts val="600"/>
              </a:spcAft>
            </a:pPr>
            <a:r>
              <a:rPr lang="en-US" altLang="en-US" sz="5700" kern="1200">
                <a:solidFill>
                  <a:srgbClr val="FFFFFF"/>
                </a:solidFill>
                <a:latin typeface="+mj-lt"/>
                <a:ea typeface="+mj-ea"/>
                <a:cs typeface="+mj-cs"/>
              </a:rPr>
              <a:t>Ternary relationship</a:t>
            </a:r>
            <a:endParaRPr lang="en-US" altLang="en-US" sz="5700" kern="1200">
              <a:solidFill>
                <a:srgbClr val="FFFFFF"/>
              </a:solidFill>
              <a:latin typeface="+mj-lt"/>
              <a:ea typeface="+mj-ea"/>
              <a:cs typeface="+mj-cs"/>
              <a:sym typeface="Wingdings" panose="05000000000000000000" pitchFamily="2" charset="2"/>
            </a:endParaRPr>
          </a:p>
        </p:txBody>
      </p:sp>
      <p:sp>
        <p:nvSpPr>
          <p:cNvPr id="77826" name="Slide Number Placeholder 3">
            <a:extLst>
              <a:ext uri="{FF2B5EF4-FFF2-40B4-BE49-F238E27FC236}">
                <a16:creationId xmlns:a16="http://schemas.microsoft.com/office/drawing/2014/main" id="{9AD26CAE-990A-4F8B-9F4D-8B24B8F54427}"/>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DD5C8289-CF7D-485F-97F6-9E25C4B64C10}" type="slidenum">
              <a:rPr lang="en-US" altLang="en-US" sz="900">
                <a:solidFill>
                  <a:schemeClr val="tx1">
                    <a:tint val="75000"/>
                  </a:schemeClr>
                </a:solidFill>
                <a:latin typeface="+mn-lt"/>
                <a:ea typeface="+mn-ea"/>
              </a:rPr>
              <a:pPr eaLnBrk="1" hangingPunct="1">
                <a:spcAft>
                  <a:spcPts val="600"/>
                </a:spcAft>
              </a:pPr>
              <a:t>51</a:t>
            </a:fld>
            <a:endParaRPr lang="en-US" altLang="en-US" sz="900">
              <a:solidFill>
                <a:schemeClr val="tx1">
                  <a:tint val="75000"/>
                </a:schemeClr>
              </a:solidFill>
              <a:latin typeface="+mn-lt"/>
              <a:ea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80716E4D-5D31-4ED0-8A6A-2F3FAE30B677}"/>
              </a:ext>
            </a:extLst>
          </p:cNvPr>
          <p:cNvSpPr>
            <a:spLocks noGrp="1"/>
          </p:cNvSpPr>
          <p:nvPr>
            <p:ph type="title"/>
          </p:nvPr>
        </p:nvSpPr>
        <p:spPr bwMode="auto">
          <a:xfrm>
            <a:off x="-3953" y="5692"/>
            <a:ext cx="9151906" cy="13255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Ternary Relationship</a:t>
            </a:r>
          </a:p>
        </p:txBody>
      </p:sp>
      <p:sp>
        <p:nvSpPr>
          <p:cNvPr id="78851" name="TextBox 3">
            <a:extLst>
              <a:ext uri="{FF2B5EF4-FFF2-40B4-BE49-F238E27FC236}">
                <a16:creationId xmlns:a16="http://schemas.microsoft.com/office/drawing/2014/main" id="{91FCE441-A129-419E-B963-C2F368170B05}"/>
              </a:ext>
            </a:extLst>
          </p:cNvPr>
          <p:cNvSpPr txBox="1">
            <a:spLocks noChangeArrowheads="1"/>
          </p:cNvSpPr>
          <p:nvPr/>
        </p:nvSpPr>
        <p:spPr bwMode="auto">
          <a:xfrm>
            <a:off x="616789" y="3618781"/>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Doctor</a:t>
            </a:r>
          </a:p>
        </p:txBody>
      </p:sp>
      <p:sp>
        <p:nvSpPr>
          <p:cNvPr id="78852" name="TextBox 5">
            <a:extLst>
              <a:ext uri="{FF2B5EF4-FFF2-40B4-BE49-F238E27FC236}">
                <a16:creationId xmlns:a16="http://schemas.microsoft.com/office/drawing/2014/main" id="{FB91E23E-A62A-42B7-9659-4AF65258F254}"/>
              </a:ext>
            </a:extLst>
          </p:cNvPr>
          <p:cNvSpPr txBox="1">
            <a:spLocks noChangeArrowheads="1"/>
          </p:cNvSpPr>
          <p:nvPr/>
        </p:nvSpPr>
        <p:spPr bwMode="auto">
          <a:xfrm>
            <a:off x="3588589" y="2424981"/>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Patient</a:t>
            </a:r>
          </a:p>
        </p:txBody>
      </p:sp>
      <p:sp>
        <p:nvSpPr>
          <p:cNvPr id="78853" name="TextBox 6">
            <a:extLst>
              <a:ext uri="{FF2B5EF4-FFF2-40B4-BE49-F238E27FC236}">
                <a16:creationId xmlns:a16="http://schemas.microsoft.com/office/drawing/2014/main" id="{74460A02-7C94-4816-BF57-F490CE268BCE}"/>
              </a:ext>
            </a:extLst>
          </p:cNvPr>
          <p:cNvSpPr txBox="1">
            <a:spLocks noChangeArrowheads="1"/>
          </p:cNvSpPr>
          <p:nvPr/>
        </p:nvSpPr>
        <p:spPr bwMode="auto">
          <a:xfrm>
            <a:off x="6788989" y="3618781"/>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Medicine</a:t>
            </a:r>
          </a:p>
        </p:txBody>
      </p:sp>
      <p:sp>
        <p:nvSpPr>
          <p:cNvPr id="78854" name="TextBox 13">
            <a:extLst>
              <a:ext uri="{FF2B5EF4-FFF2-40B4-BE49-F238E27FC236}">
                <a16:creationId xmlns:a16="http://schemas.microsoft.com/office/drawing/2014/main" id="{90F3177D-F4A4-4919-965F-F8EFB71B8373}"/>
              </a:ext>
            </a:extLst>
          </p:cNvPr>
          <p:cNvSpPr txBox="1">
            <a:spLocks noChangeArrowheads="1"/>
          </p:cNvSpPr>
          <p:nvPr/>
        </p:nvSpPr>
        <p:spPr bwMode="auto">
          <a:xfrm>
            <a:off x="3512389" y="3923581"/>
            <a:ext cx="2133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prescribes</a:t>
            </a:r>
          </a:p>
        </p:txBody>
      </p:sp>
      <p:cxnSp>
        <p:nvCxnSpPr>
          <p:cNvPr id="18" name="Straight Connector 17">
            <a:extLst>
              <a:ext uri="{FF2B5EF4-FFF2-40B4-BE49-F238E27FC236}">
                <a16:creationId xmlns:a16="http://schemas.microsoft.com/office/drawing/2014/main" id="{CF0807EA-E443-4745-84A6-7E21DB26E3A4}"/>
              </a:ext>
            </a:extLst>
          </p:cNvPr>
          <p:cNvCxnSpPr>
            <a:cxnSpLocks/>
          </p:cNvCxnSpPr>
          <p:nvPr/>
        </p:nvCxnSpPr>
        <p:spPr>
          <a:xfrm>
            <a:off x="2369389" y="3910881"/>
            <a:ext cx="441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54FC9F-ADE8-4F97-8319-C3C33EEF019B}"/>
              </a:ext>
            </a:extLst>
          </p:cNvPr>
          <p:cNvCxnSpPr/>
          <p:nvPr/>
        </p:nvCxnSpPr>
        <p:spPr>
          <a:xfrm rot="5400000">
            <a:off x="3969589" y="3466381"/>
            <a:ext cx="914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D880DDA-0513-4B5E-A3A4-1C5F1F59CC95}"/>
              </a:ext>
            </a:extLst>
          </p:cNvPr>
          <p:cNvSpPr>
            <a:spLocks noGrp="1"/>
          </p:cNvSpPr>
          <p:nvPr>
            <p:ph type="title"/>
          </p:nvPr>
        </p:nvSpPr>
        <p:spPr bwMode="auto">
          <a:xfrm>
            <a:off x="-3953" y="5692"/>
            <a:ext cx="9151907" cy="13255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Cardinality constraints of ternary relationships</a:t>
            </a:r>
          </a:p>
        </p:txBody>
      </p:sp>
      <p:sp>
        <p:nvSpPr>
          <p:cNvPr id="79875" name="TextBox 3">
            <a:extLst>
              <a:ext uri="{FF2B5EF4-FFF2-40B4-BE49-F238E27FC236}">
                <a16:creationId xmlns:a16="http://schemas.microsoft.com/office/drawing/2014/main" id="{1DABED09-4668-4A19-BC19-B21F54EEFD30}"/>
              </a:ext>
            </a:extLst>
          </p:cNvPr>
          <p:cNvSpPr txBox="1">
            <a:spLocks noChangeArrowheads="1"/>
          </p:cNvSpPr>
          <p:nvPr/>
        </p:nvSpPr>
        <p:spPr bwMode="auto">
          <a:xfrm>
            <a:off x="990600" y="3657600"/>
            <a:ext cx="1066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Doctor</a:t>
            </a:r>
          </a:p>
        </p:txBody>
      </p:sp>
      <p:sp>
        <p:nvSpPr>
          <p:cNvPr id="79876" name="TextBox 4">
            <a:extLst>
              <a:ext uri="{FF2B5EF4-FFF2-40B4-BE49-F238E27FC236}">
                <a16:creationId xmlns:a16="http://schemas.microsoft.com/office/drawing/2014/main" id="{7186BCB7-A9AA-4948-AC15-2A561BC390C6}"/>
              </a:ext>
            </a:extLst>
          </p:cNvPr>
          <p:cNvSpPr txBox="1">
            <a:spLocks noChangeArrowheads="1"/>
          </p:cNvSpPr>
          <p:nvPr/>
        </p:nvSpPr>
        <p:spPr bwMode="auto">
          <a:xfrm>
            <a:off x="3962400" y="19002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Patient</a:t>
            </a:r>
            <a:endParaRPr lang="en-US" dirty="0">
              <a:latin typeface="Times New Roman"/>
              <a:ea typeface="ＭＳ Ｐゴシック"/>
              <a:cs typeface="Times New Roman"/>
            </a:endParaRPr>
          </a:p>
        </p:txBody>
      </p:sp>
      <p:sp>
        <p:nvSpPr>
          <p:cNvPr id="79877" name="TextBox 5">
            <a:extLst>
              <a:ext uri="{FF2B5EF4-FFF2-40B4-BE49-F238E27FC236}">
                <a16:creationId xmlns:a16="http://schemas.microsoft.com/office/drawing/2014/main" id="{CB91245C-CE9A-4C1B-8973-65B7376A4142}"/>
              </a:ext>
            </a:extLst>
          </p:cNvPr>
          <p:cNvSpPr txBox="1">
            <a:spLocks noChangeArrowheads="1"/>
          </p:cNvSpPr>
          <p:nvPr/>
        </p:nvSpPr>
        <p:spPr bwMode="auto">
          <a:xfrm>
            <a:off x="7010400" y="36528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Medicine</a:t>
            </a:r>
          </a:p>
        </p:txBody>
      </p:sp>
      <p:cxnSp>
        <p:nvCxnSpPr>
          <p:cNvPr id="8" name="Straight Connector 7">
            <a:extLst>
              <a:ext uri="{FF2B5EF4-FFF2-40B4-BE49-F238E27FC236}">
                <a16:creationId xmlns:a16="http://schemas.microsoft.com/office/drawing/2014/main" id="{BF27AB22-1365-4271-BF7D-5E50407465B5}"/>
              </a:ext>
            </a:extLst>
          </p:cNvPr>
          <p:cNvCxnSpPr>
            <a:stCxn id="79875" idx="3"/>
            <a:endCxn id="24" idx="1"/>
          </p:cNvCxnSpPr>
          <p:nvPr/>
        </p:nvCxnSpPr>
        <p:spPr>
          <a:xfrm flipV="1">
            <a:off x="2057400" y="3886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5F7513-8C01-41A9-982A-72C9ECA4021E}"/>
              </a:ext>
            </a:extLst>
          </p:cNvPr>
          <p:cNvCxnSpPr/>
          <p:nvPr/>
        </p:nvCxnSpPr>
        <p:spPr>
          <a:xfrm rot="5400000">
            <a:off x="4267200" y="28956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70CEAEEB-6280-477F-A78B-7BE585D23FCC}"/>
              </a:ext>
            </a:extLst>
          </p:cNvPr>
          <p:cNvSpPr/>
          <p:nvPr/>
        </p:nvSpPr>
        <p:spPr>
          <a:xfrm>
            <a:off x="3733800" y="3429000"/>
            <a:ext cx="19812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Prescription</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2CB9FE16-569A-4572-B594-401A54D8B07C}"/>
              </a:ext>
            </a:extLst>
          </p:cNvPr>
          <p:cNvCxnSpPr>
            <a:stCxn id="24" idx="3"/>
            <a:endCxn id="79877" idx="1"/>
          </p:cNvCxnSpPr>
          <p:nvPr/>
        </p:nvCxnSpPr>
        <p:spPr>
          <a:xfrm flipV="1">
            <a:off x="5715000" y="3884613"/>
            <a:ext cx="1295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FD3CE7-1D66-43B2-BDB2-25A13A3544E2}"/>
              </a:ext>
            </a:extLst>
          </p:cNvPr>
          <p:cNvCxnSpPr/>
          <p:nvPr/>
        </p:nvCxnSpPr>
        <p:spPr>
          <a:xfrm rot="5400000">
            <a:off x="21336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98A9486-6157-4878-AD96-E3E079D02A17}"/>
              </a:ext>
            </a:extLst>
          </p:cNvPr>
          <p:cNvCxnSpPr/>
          <p:nvPr/>
        </p:nvCxnSpPr>
        <p:spPr>
          <a:xfrm rot="5400000">
            <a:off x="22860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758924A-3BA7-4997-A253-BE90E5EC80B4}"/>
              </a:ext>
            </a:extLst>
          </p:cNvPr>
          <p:cNvCxnSpPr/>
          <p:nvPr/>
        </p:nvCxnSpPr>
        <p:spPr>
          <a:xfrm>
            <a:off x="4724400" y="2514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664034C-9F6C-4680-BDD9-AB7FB5981AA4}"/>
              </a:ext>
            </a:extLst>
          </p:cNvPr>
          <p:cNvCxnSpPr/>
          <p:nvPr/>
        </p:nvCxnSpPr>
        <p:spPr>
          <a:xfrm>
            <a:off x="4724400" y="25908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9886" name="TextBox 43">
            <a:extLst>
              <a:ext uri="{FF2B5EF4-FFF2-40B4-BE49-F238E27FC236}">
                <a16:creationId xmlns:a16="http://schemas.microsoft.com/office/drawing/2014/main" id="{5BF1E359-673F-4F1F-9905-F2A20A3B4629}"/>
              </a:ext>
            </a:extLst>
          </p:cNvPr>
          <p:cNvSpPr txBox="1">
            <a:spLocks noChangeArrowheads="1"/>
          </p:cNvSpPr>
          <p:nvPr/>
        </p:nvSpPr>
        <p:spPr bwMode="auto">
          <a:xfrm>
            <a:off x="1955800" y="3424238"/>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gives </a:t>
            </a:r>
          </a:p>
        </p:txBody>
      </p:sp>
      <p:sp>
        <p:nvSpPr>
          <p:cNvPr id="79887" name="TextBox 44">
            <a:extLst>
              <a:ext uri="{FF2B5EF4-FFF2-40B4-BE49-F238E27FC236}">
                <a16:creationId xmlns:a16="http://schemas.microsoft.com/office/drawing/2014/main" id="{F88E67FD-3BB4-4C08-8E5B-237479A3993E}"/>
              </a:ext>
            </a:extLst>
          </p:cNvPr>
          <p:cNvSpPr txBox="1">
            <a:spLocks noChangeArrowheads="1"/>
          </p:cNvSpPr>
          <p:nvPr/>
        </p:nvSpPr>
        <p:spPr bwMode="auto">
          <a:xfrm>
            <a:off x="4800600" y="2514600"/>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sends</a:t>
            </a:r>
          </a:p>
        </p:txBody>
      </p:sp>
      <p:sp>
        <p:nvSpPr>
          <p:cNvPr id="79888" name="TextBox 45">
            <a:extLst>
              <a:ext uri="{FF2B5EF4-FFF2-40B4-BE49-F238E27FC236}">
                <a16:creationId xmlns:a16="http://schemas.microsoft.com/office/drawing/2014/main" id="{E446BD26-0ACD-4C83-A11F-3EE5D1C75DCA}"/>
              </a:ext>
            </a:extLst>
          </p:cNvPr>
          <p:cNvSpPr txBox="1">
            <a:spLocks noChangeArrowheads="1"/>
          </p:cNvSpPr>
          <p:nvPr/>
        </p:nvSpPr>
        <p:spPr bwMode="auto">
          <a:xfrm>
            <a:off x="5484962" y="3276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contains</a:t>
            </a:r>
          </a:p>
        </p:txBody>
      </p:sp>
      <p:cxnSp>
        <p:nvCxnSpPr>
          <p:cNvPr id="52" name="Straight Connector 51">
            <a:extLst>
              <a:ext uri="{FF2B5EF4-FFF2-40B4-BE49-F238E27FC236}">
                <a16:creationId xmlns:a16="http://schemas.microsoft.com/office/drawing/2014/main" id="{1D335D73-6BC0-4B6E-A4CC-BFB03F49C1E0}"/>
              </a:ext>
            </a:extLst>
          </p:cNvPr>
          <p:cNvCxnSpPr/>
          <p:nvPr/>
        </p:nvCxnSpPr>
        <p:spPr>
          <a:xfrm rot="5400000">
            <a:off x="64770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D8B15CA-1D0F-44B7-A9C7-31F685A1E6BD}"/>
              </a:ext>
            </a:extLst>
          </p:cNvPr>
          <p:cNvCxnSpPr/>
          <p:nvPr/>
        </p:nvCxnSpPr>
        <p:spPr>
          <a:xfrm rot="5400000">
            <a:off x="66294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9891" name="TextBox 19">
            <a:extLst>
              <a:ext uri="{FF2B5EF4-FFF2-40B4-BE49-F238E27FC236}">
                <a16:creationId xmlns:a16="http://schemas.microsoft.com/office/drawing/2014/main" id="{EBF1D9D7-3680-49C5-B2F2-35AEFDEC55E0}"/>
              </a:ext>
            </a:extLst>
          </p:cNvPr>
          <p:cNvSpPr txBox="1">
            <a:spLocks noChangeArrowheads="1"/>
          </p:cNvSpPr>
          <p:nvPr/>
        </p:nvSpPr>
        <p:spPr bwMode="auto">
          <a:xfrm>
            <a:off x="548736" y="5479451"/>
            <a:ext cx="8039100" cy="83099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b="1" dirty="0">
                <a:latin typeface="Times New Roman"/>
                <a:ea typeface="ＭＳ Ｐゴシック"/>
                <a:cs typeface="Times New Roman"/>
              </a:rPr>
              <a:t>Simple case:</a:t>
            </a:r>
            <a:r>
              <a:rPr lang="en-US" altLang="en-US" sz="2400" dirty="0">
                <a:latin typeface="Times New Roman"/>
                <a:ea typeface="ＭＳ Ｐゴシック"/>
                <a:cs typeface="Times New Roman"/>
              </a:rPr>
              <a:t> assuming one prescription includes only one kind of medicine</a:t>
            </a:r>
            <a:endParaRPr lang="en-US" sz="2400">
              <a:latin typeface="Times New Roman"/>
              <a:cs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39E8640B-CDA2-4AAF-A06B-0023929A7F7F}"/>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Cardinality constraints of ternary relationships</a:t>
            </a:r>
          </a:p>
        </p:txBody>
      </p:sp>
      <p:sp>
        <p:nvSpPr>
          <p:cNvPr id="80899" name="TextBox 3">
            <a:extLst>
              <a:ext uri="{FF2B5EF4-FFF2-40B4-BE49-F238E27FC236}">
                <a16:creationId xmlns:a16="http://schemas.microsoft.com/office/drawing/2014/main" id="{186AEBFA-36DF-4EB0-9BA5-531D7224139C}"/>
              </a:ext>
            </a:extLst>
          </p:cNvPr>
          <p:cNvSpPr txBox="1">
            <a:spLocks noChangeArrowheads="1"/>
          </p:cNvSpPr>
          <p:nvPr/>
        </p:nvSpPr>
        <p:spPr bwMode="auto">
          <a:xfrm>
            <a:off x="990600" y="3657600"/>
            <a:ext cx="1066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Doctor</a:t>
            </a:r>
          </a:p>
        </p:txBody>
      </p:sp>
      <p:sp>
        <p:nvSpPr>
          <p:cNvPr id="80900" name="TextBox 4">
            <a:extLst>
              <a:ext uri="{FF2B5EF4-FFF2-40B4-BE49-F238E27FC236}">
                <a16:creationId xmlns:a16="http://schemas.microsoft.com/office/drawing/2014/main" id="{FF25311B-08EB-4BC4-B4B2-89D927EAAEAD}"/>
              </a:ext>
            </a:extLst>
          </p:cNvPr>
          <p:cNvSpPr txBox="1">
            <a:spLocks noChangeArrowheads="1"/>
          </p:cNvSpPr>
          <p:nvPr/>
        </p:nvSpPr>
        <p:spPr bwMode="auto">
          <a:xfrm>
            <a:off x="3962400" y="19002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Patient</a:t>
            </a:r>
            <a:endParaRPr lang="en-US" dirty="0">
              <a:latin typeface="Times New Roman"/>
              <a:ea typeface="ＭＳ Ｐゴシック"/>
              <a:cs typeface="Times New Roman"/>
            </a:endParaRPr>
          </a:p>
        </p:txBody>
      </p:sp>
      <p:sp>
        <p:nvSpPr>
          <p:cNvPr id="80901" name="TextBox 5">
            <a:extLst>
              <a:ext uri="{FF2B5EF4-FFF2-40B4-BE49-F238E27FC236}">
                <a16:creationId xmlns:a16="http://schemas.microsoft.com/office/drawing/2014/main" id="{1B2A60CA-CA5E-4593-90EF-FECF2C87D52A}"/>
              </a:ext>
            </a:extLst>
          </p:cNvPr>
          <p:cNvSpPr txBox="1">
            <a:spLocks noChangeArrowheads="1"/>
          </p:cNvSpPr>
          <p:nvPr/>
        </p:nvSpPr>
        <p:spPr bwMode="auto">
          <a:xfrm>
            <a:off x="7010400" y="36528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Medicine</a:t>
            </a:r>
            <a:endParaRPr lang="en-US" dirty="0">
              <a:latin typeface="Times New Roman"/>
              <a:ea typeface="ＭＳ Ｐゴシック"/>
              <a:cs typeface="Times New Roman"/>
            </a:endParaRPr>
          </a:p>
        </p:txBody>
      </p:sp>
      <p:cxnSp>
        <p:nvCxnSpPr>
          <p:cNvPr id="8" name="Straight Connector 7">
            <a:extLst>
              <a:ext uri="{FF2B5EF4-FFF2-40B4-BE49-F238E27FC236}">
                <a16:creationId xmlns:a16="http://schemas.microsoft.com/office/drawing/2014/main" id="{6CBC72A4-A24A-4214-A94C-7E258EA88A42}"/>
              </a:ext>
            </a:extLst>
          </p:cNvPr>
          <p:cNvCxnSpPr>
            <a:stCxn id="80899" idx="3"/>
          </p:cNvCxnSpPr>
          <p:nvPr/>
        </p:nvCxnSpPr>
        <p:spPr>
          <a:xfrm flipV="1">
            <a:off x="2057400" y="3886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397D8B1-2B3B-47C5-A6DB-2EBA0A0ECA3C}"/>
              </a:ext>
            </a:extLst>
          </p:cNvPr>
          <p:cNvCxnSpPr/>
          <p:nvPr/>
        </p:nvCxnSpPr>
        <p:spPr>
          <a:xfrm rot="5400000">
            <a:off x="4267200" y="28956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284477F-1873-4846-80EB-D1AF17BB8604}"/>
              </a:ext>
            </a:extLst>
          </p:cNvPr>
          <p:cNvSpPr/>
          <p:nvPr/>
        </p:nvSpPr>
        <p:spPr>
          <a:xfrm>
            <a:off x="4724400" y="3048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7" name="Straight Connector 26">
            <a:extLst>
              <a:ext uri="{FF2B5EF4-FFF2-40B4-BE49-F238E27FC236}">
                <a16:creationId xmlns:a16="http://schemas.microsoft.com/office/drawing/2014/main" id="{5A31FA25-FF25-4730-A298-B766F6B6B21C}"/>
              </a:ext>
            </a:extLst>
          </p:cNvPr>
          <p:cNvCxnSpPr>
            <a:endCxn id="80901" idx="1"/>
          </p:cNvCxnSpPr>
          <p:nvPr/>
        </p:nvCxnSpPr>
        <p:spPr>
          <a:xfrm flipV="1">
            <a:off x="5715000" y="3884613"/>
            <a:ext cx="1295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6057594-405E-411B-B0E5-F8B50830B9E4}"/>
              </a:ext>
            </a:extLst>
          </p:cNvPr>
          <p:cNvCxnSpPr/>
          <p:nvPr/>
        </p:nvCxnSpPr>
        <p:spPr>
          <a:xfrm flipV="1">
            <a:off x="3429000" y="3733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8EB789-16D5-493D-AB74-A48E7E350083}"/>
              </a:ext>
            </a:extLst>
          </p:cNvPr>
          <p:cNvCxnSpPr/>
          <p:nvPr/>
        </p:nvCxnSpPr>
        <p:spPr>
          <a:xfrm>
            <a:off x="3429000" y="3886200"/>
            <a:ext cx="3048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527F2CA-38E5-4A3E-A5CB-A0FF7C326B6F}"/>
              </a:ext>
            </a:extLst>
          </p:cNvPr>
          <p:cNvSpPr/>
          <p:nvPr/>
        </p:nvSpPr>
        <p:spPr>
          <a:xfrm>
            <a:off x="32004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38" name="Straight Connector 37">
            <a:extLst>
              <a:ext uri="{FF2B5EF4-FFF2-40B4-BE49-F238E27FC236}">
                <a16:creationId xmlns:a16="http://schemas.microsoft.com/office/drawing/2014/main" id="{25C08CB6-7DE5-498F-B221-3BC5F2194240}"/>
              </a:ext>
            </a:extLst>
          </p:cNvPr>
          <p:cNvCxnSpPr/>
          <p:nvPr/>
        </p:nvCxnSpPr>
        <p:spPr>
          <a:xfrm rot="5400000">
            <a:off x="21336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8FCACB-6ABD-4275-B2AA-584533DF4563}"/>
              </a:ext>
            </a:extLst>
          </p:cNvPr>
          <p:cNvCxnSpPr/>
          <p:nvPr/>
        </p:nvCxnSpPr>
        <p:spPr>
          <a:xfrm rot="5400000">
            <a:off x="22860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EBA7503-08DD-4E71-BB4F-2B92B0BD6444}"/>
              </a:ext>
            </a:extLst>
          </p:cNvPr>
          <p:cNvCxnSpPr/>
          <p:nvPr/>
        </p:nvCxnSpPr>
        <p:spPr>
          <a:xfrm>
            <a:off x="4724400" y="2514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CCA54E-911C-40ED-B09F-C9985C6F7D88}"/>
              </a:ext>
            </a:extLst>
          </p:cNvPr>
          <p:cNvCxnSpPr/>
          <p:nvPr/>
        </p:nvCxnSpPr>
        <p:spPr>
          <a:xfrm>
            <a:off x="4724400" y="25908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0913" name="TextBox 43">
            <a:extLst>
              <a:ext uri="{FF2B5EF4-FFF2-40B4-BE49-F238E27FC236}">
                <a16:creationId xmlns:a16="http://schemas.microsoft.com/office/drawing/2014/main" id="{3355E8E0-E0DD-4E88-97F7-CC4CAA255D47}"/>
              </a:ext>
            </a:extLst>
          </p:cNvPr>
          <p:cNvSpPr txBox="1">
            <a:spLocks noChangeArrowheads="1"/>
          </p:cNvSpPr>
          <p:nvPr/>
        </p:nvSpPr>
        <p:spPr bwMode="auto">
          <a:xfrm>
            <a:off x="2362200" y="34242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gives</a:t>
            </a:r>
          </a:p>
        </p:txBody>
      </p:sp>
      <p:sp>
        <p:nvSpPr>
          <p:cNvPr id="80914" name="TextBox 44">
            <a:extLst>
              <a:ext uri="{FF2B5EF4-FFF2-40B4-BE49-F238E27FC236}">
                <a16:creationId xmlns:a16="http://schemas.microsoft.com/office/drawing/2014/main" id="{075D4ED7-FFAA-4F1E-92AA-88721847E435}"/>
              </a:ext>
            </a:extLst>
          </p:cNvPr>
          <p:cNvSpPr txBox="1">
            <a:spLocks noChangeArrowheads="1"/>
          </p:cNvSpPr>
          <p:nvPr/>
        </p:nvSpPr>
        <p:spPr bwMode="auto">
          <a:xfrm>
            <a:off x="4800600" y="2514600"/>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receives</a:t>
            </a:r>
          </a:p>
        </p:txBody>
      </p:sp>
      <p:sp>
        <p:nvSpPr>
          <p:cNvPr id="80915" name="TextBox 45">
            <a:extLst>
              <a:ext uri="{FF2B5EF4-FFF2-40B4-BE49-F238E27FC236}">
                <a16:creationId xmlns:a16="http://schemas.microsoft.com/office/drawing/2014/main" id="{BA4DA9C1-24F8-4138-802F-2C5A04CCBFA1}"/>
              </a:ext>
            </a:extLst>
          </p:cNvPr>
          <p:cNvSpPr txBox="1">
            <a:spLocks noChangeArrowheads="1"/>
          </p:cNvSpPr>
          <p:nvPr/>
        </p:nvSpPr>
        <p:spPr bwMode="auto">
          <a:xfrm>
            <a:off x="5715000" y="3276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contains</a:t>
            </a:r>
          </a:p>
        </p:txBody>
      </p:sp>
      <p:cxnSp>
        <p:nvCxnSpPr>
          <p:cNvPr id="48" name="Straight Connector 47">
            <a:extLst>
              <a:ext uri="{FF2B5EF4-FFF2-40B4-BE49-F238E27FC236}">
                <a16:creationId xmlns:a16="http://schemas.microsoft.com/office/drawing/2014/main" id="{BCA78A97-1900-42DF-A2DB-0756F0F479BF}"/>
              </a:ext>
            </a:extLst>
          </p:cNvPr>
          <p:cNvCxnSpPr>
            <a:stCxn id="20" idx="4"/>
          </p:cNvCxnSpPr>
          <p:nvPr/>
        </p:nvCxnSpPr>
        <p:spPr>
          <a:xfrm rot="5400000">
            <a:off x="46482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68E104F-C7E5-4E57-A260-D32CCE6C6D55}"/>
              </a:ext>
            </a:extLst>
          </p:cNvPr>
          <p:cNvCxnSpPr>
            <a:stCxn id="20" idx="4"/>
          </p:cNvCxnSpPr>
          <p:nvPr/>
        </p:nvCxnSpPr>
        <p:spPr>
          <a:xfrm rot="16200000" flipH="1">
            <a:off x="47244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B196A23-74F4-4806-96D5-E2D9C1C96A17}"/>
              </a:ext>
            </a:extLst>
          </p:cNvPr>
          <p:cNvCxnSpPr/>
          <p:nvPr/>
        </p:nvCxnSpPr>
        <p:spPr>
          <a:xfrm rot="5400000">
            <a:off x="64770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B221B35-D990-463A-9361-B1DDD151097C}"/>
              </a:ext>
            </a:extLst>
          </p:cNvPr>
          <p:cNvCxnSpPr/>
          <p:nvPr/>
        </p:nvCxnSpPr>
        <p:spPr>
          <a:xfrm rot="10800000" flipH="1" flipV="1">
            <a:off x="5715000" y="3579813"/>
            <a:ext cx="228600" cy="306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7AF1BF6-CF9B-401D-A5EA-5B6A10158F3C}"/>
              </a:ext>
            </a:extLst>
          </p:cNvPr>
          <p:cNvCxnSpPr/>
          <p:nvPr/>
        </p:nvCxnSpPr>
        <p:spPr>
          <a:xfrm rot="5400000">
            <a:off x="5676900" y="39243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05F2088B-7D59-416C-A696-E542739454E2}"/>
              </a:ext>
            </a:extLst>
          </p:cNvPr>
          <p:cNvSpPr/>
          <p:nvPr/>
        </p:nvSpPr>
        <p:spPr>
          <a:xfrm>
            <a:off x="60198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9" name="Straight Connector 28">
            <a:extLst>
              <a:ext uri="{FF2B5EF4-FFF2-40B4-BE49-F238E27FC236}">
                <a16:creationId xmlns:a16="http://schemas.microsoft.com/office/drawing/2014/main" id="{0B63AD3A-F62E-4B41-A047-EC07275B141F}"/>
              </a:ext>
            </a:extLst>
          </p:cNvPr>
          <p:cNvCxnSpPr/>
          <p:nvPr/>
        </p:nvCxnSpPr>
        <p:spPr>
          <a:xfrm rot="5400000">
            <a:off x="66294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45FCDB39-3A5B-48FC-9DAC-4E4B568E8300}"/>
              </a:ext>
            </a:extLst>
          </p:cNvPr>
          <p:cNvSpPr/>
          <p:nvPr/>
        </p:nvSpPr>
        <p:spPr>
          <a:xfrm>
            <a:off x="3733800" y="3429000"/>
            <a:ext cx="19812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Prescription</a:t>
            </a:r>
            <a:endParaRPr lang="en-US" altLang="en-US">
              <a:solidFill>
                <a:srgbClr val="FFFFFF"/>
              </a:solidFill>
              <a:latin typeface="Times New Roman" panose="02020603050405020304" pitchFamily="18" charset="0"/>
              <a:cs typeface="Times New Roman" panose="02020603050405020304" pitchFamily="18" charset="0"/>
            </a:endParaRPr>
          </a:p>
        </p:txBody>
      </p:sp>
      <p:sp>
        <p:nvSpPr>
          <p:cNvPr id="80924" name="TextBox 32">
            <a:extLst>
              <a:ext uri="{FF2B5EF4-FFF2-40B4-BE49-F238E27FC236}">
                <a16:creationId xmlns:a16="http://schemas.microsoft.com/office/drawing/2014/main" id="{F684FE1C-FF9B-4A88-BA44-1A441FA5737A}"/>
              </a:ext>
            </a:extLst>
          </p:cNvPr>
          <p:cNvSpPr txBox="1">
            <a:spLocks noChangeArrowheads="1"/>
          </p:cNvSpPr>
          <p:nvPr/>
        </p:nvSpPr>
        <p:spPr bwMode="auto">
          <a:xfrm>
            <a:off x="635000" y="6083300"/>
            <a:ext cx="8039100"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b="1" dirty="0">
                <a:latin typeface="Times New Roman"/>
                <a:ea typeface="ＭＳ Ｐゴシック"/>
                <a:cs typeface="Times New Roman"/>
              </a:rPr>
              <a:t>Simple case:</a:t>
            </a:r>
            <a:r>
              <a:rPr lang="en-US" altLang="en-US" dirty="0">
                <a:latin typeface="Times New Roman"/>
                <a:ea typeface="ＭＳ Ｐゴシック"/>
                <a:cs typeface="Times New Roman"/>
              </a:rPr>
              <a:t> assuming one prescription includes only one kind of medicine</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9FBF01C3-95A8-4ED0-9771-7166B5B0F0C4}"/>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Cardinality constraints of ternary relationships</a:t>
            </a:r>
          </a:p>
        </p:txBody>
      </p:sp>
      <p:sp>
        <p:nvSpPr>
          <p:cNvPr id="81923" name="TextBox 3">
            <a:extLst>
              <a:ext uri="{FF2B5EF4-FFF2-40B4-BE49-F238E27FC236}">
                <a16:creationId xmlns:a16="http://schemas.microsoft.com/office/drawing/2014/main" id="{1E6A82B3-8884-43EC-B0EB-47A0F34458F2}"/>
              </a:ext>
            </a:extLst>
          </p:cNvPr>
          <p:cNvSpPr txBox="1">
            <a:spLocks noChangeArrowheads="1"/>
          </p:cNvSpPr>
          <p:nvPr/>
        </p:nvSpPr>
        <p:spPr bwMode="auto">
          <a:xfrm>
            <a:off x="990600" y="3657600"/>
            <a:ext cx="1066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Doctor</a:t>
            </a:r>
          </a:p>
        </p:txBody>
      </p:sp>
      <p:sp>
        <p:nvSpPr>
          <p:cNvPr id="81924" name="TextBox 4">
            <a:extLst>
              <a:ext uri="{FF2B5EF4-FFF2-40B4-BE49-F238E27FC236}">
                <a16:creationId xmlns:a16="http://schemas.microsoft.com/office/drawing/2014/main" id="{DA6FA3C3-8EA2-4DBD-AB22-42E94C1C8196}"/>
              </a:ext>
            </a:extLst>
          </p:cNvPr>
          <p:cNvSpPr txBox="1">
            <a:spLocks noChangeArrowheads="1"/>
          </p:cNvSpPr>
          <p:nvPr/>
        </p:nvSpPr>
        <p:spPr bwMode="auto">
          <a:xfrm>
            <a:off x="3962400" y="19002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Patient</a:t>
            </a:r>
            <a:endParaRPr lang="en-US" dirty="0">
              <a:latin typeface="Times New Roman"/>
              <a:ea typeface="ＭＳ Ｐゴシック"/>
              <a:cs typeface="Times New Roman"/>
            </a:endParaRPr>
          </a:p>
        </p:txBody>
      </p:sp>
      <p:sp>
        <p:nvSpPr>
          <p:cNvPr id="81925" name="TextBox 5">
            <a:extLst>
              <a:ext uri="{FF2B5EF4-FFF2-40B4-BE49-F238E27FC236}">
                <a16:creationId xmlns:a16="http://schemas.microsoft.com/office/drawing/2014/main" id="{ACD838C4-2325-4C35-A4F9-34238429EFF3}"/>
              </a:ext>
            </a:extLst>
          </p:cNvPr>
          <p:cNvSpPr txBox="1">
            <a:spLocks noChangeArrowheads="1"/>
          </p:cNvSpPr>
          <p:nvPr/>
        </p:nvSpPr>
        <p:spPr bwMode="auto">
          <a:xfrm>
            <a:off x="7010400" y="36528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Medicine</a:t>
            </a:r>
            <a:endParaRPr lang="en-US" dirty="0">
              <a:latin typeface="Times New Roman"/>
              <a:ea typeface="ＭＳ Ｐゴシック"/>
              <a:cs typeface="Times New Roman"/>
            </a:endParaRPr>
          </a:p>
        </p:txBody>
      </p:sp>
      <p:cxnSp>
        <p:nvCxnSpPr>
          <p:cNvPr id="8" name="Straight Connector 7">
            <a:extLst>
              <a:ext uri="{FF2B5EF4-FFF2-40B4-BE49-F238E27FC236}">
                <a16:creationId xmlns:a16="http://schemas.microsoft.com/office/drawing/2014/main" id="{CB1E4D66-EDB6-4E52-AD83-E2D7DE8961A8}"/>
              </a:ext>
            </a:extLst>
          </p:cNvPr>
          <p:cNvCxnSpPr>
            <a:stCxn id="81923" idx="3"/>
          </p:cNvCxnSpPr>
          <p:nvPr/>
        </p:nvCxnSpPr>
        <p:spPr>
          <a:xfrm flipV="1">
            <a:off x="2057400" y="3886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2339B0-0E45-432C-BA03-C7B8D1358EA5}"/>
              </a:ext>
            </a:extLst>
          </p:cNvPr>
          <p:cNvCxnSpPr/>
          <p:nvPr/>
        </p:nvCxnSpPr>
        <p:spPr>
          <a:xfrm rot="5400000">
            <a:off x="4267200" y="28956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F866D6A-8470-47CD-A820-C71213240AB0}"/>
              </a:ext>
            </a:extLst>
          </p:cNvPr>
          <p:cNvSpPr/>
          <p:nvPr/>
        </p:nvSpPr>
        <p:spPr>
          <a:xfrm>
            <a:off x="4724400" y="3048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7" name="Straight Connector 26">
            <a:extLst>
              <a:ext uri="{FF2B5EF4-FFF2-40B4-BE49-F238E27FC236}">
                <a16:creationId xmlns:a16="http://schemas.microsoft.com/office/drawing/2014/main" id="{32CE3E2F-937E-462D-A415-53492481B49F}"/>
              </a:ext>
            </a:extLst>
          </p:cNvPr>
          <p:cNvCxnSpPr>
            <a:endCxn id="81925" idx="1"/>
          </p:cNvCxnSpPr>
          <p:nvPr/>
        </p:nvCxnSpPr>
        <p:spPr>
          <a:xfrm flipV="1">
            <a:off x="5715000" y="3884613"/>
            <a:ext cx="1295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87E7B2-D3F9-4029-83BE-B1E90A09C962}"/>
              </a:ext>
            </a:extLst>
          </p:cNvPr>
          <p:cNvCxnSpPr/>
          <p:nvPr/>
        </p:nvCxnSpPr>
        <p:spPr>
          <a:xfrm flipV="1">
            <a:off x="3429000" y="3733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9C0A6AC-B470-4DE7-930A-0035782562F1}"/>
              </a:ext>
            </a:extLst>
          </p:cNvPr>
          <p:cNvCxnSpPr/>
          <p:nvPr/>
        </p:nvCxnSpPr>
        <p:spPr>
          <a:xfrm>
            <a:off x="3429000" y="3886200"/>
            <a:ext cx="3048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83E7F1B-D4FB-492F-A012-C93FDFC03D39}"/>
              </a:ext>
            </a:extLst>
          </p:cNvPr>
          <p:cNvSpPr/>
          <p:nvPr/>
        </p:nvSpPr>
        <p:spPr>
          <a:xfrm>
            <a:off x="32004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38" name="Straight Connector 37">
            <a:extLst>
              <a:ext uri="{FF2B5EF4-FFF2-40B4-BE49-F238E27FC236}">
                <a16:creationId xmlns:a16="http://schemas.microsoft.com/office/drawing/2014/main" id="{7E08C6BE-EEB7-4B95-B732-CA0E22F3C0DF}"/>
              </a:ext>
            </a:extLst>
          </p:cNvPr>
          <p:cNvCxnSpPr/>
          <p:nvPr/>
        </p:nvCxnSpPr>
        <p:spPr>
          <a:xfrm rot="5400000">
            <a:off x="21336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4BF6C0B-8B41-4C61-A0D1-B6DE481BDD11}"/>
              </a:ext>
            </a:extLst>
          </p:cNvPr>
          <p:cNvCxnSpPr/>
          <p:nvPr/>
        </p:nvCxnSpPr>
        <p:spPr>
          <a:xfrm rot="5400000">
            <a:off x="22860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514308-3916-4F6B-AD37-80030AEBA4C8}"/>
              </a:ext>
            </a:extLst>
          </p:cNvPr>
          <p:cNvCxnSpPr/>
          <p:nvPr/>
        </p:nvCxnSpPr>
        <p:spPr>
          <a:xfrm>
            <a:off x="4724400" y="2514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AEA6908-75CA-4EED-A2E2-E39449B5CB78}"/>
              </a:ext>
            </a:extLst>
          </p:cNvPr>
          <p:cNvCxnSpPr/>
          <p:nvPr/>
        </p:nvCxnSpPr>
        <p:spPr>
          <a:xfrm>
            <a:off x="4724400" y="25908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1937" name="TextBox 43">
            <a:extLst>
              <a:ext uri="{FF2B5EF4-FFF2-40B4-BE49-F238E27FC236}">
                <a16:creationId xmlns:a16="http://schemas.microsoft.com/office/drawing/2014/main" id="{699F7D0D-00A2-406C-8A94-10E28A915250}"/>
              </a:ext>
            </a:extLst>
          </p:cNvPr>
          <p:cNvSpPr txBox="1">
            <a:spLocks noChangeArrowheads="1"/>
          </p:cNvSpPr>
          <p:nvPr/>
        </p:nvSpPr>
        <p:spPr bwMode="auto">
          <a:xfrm>
            <a:off x="2362200" y="34242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gives</a:t>
            </a:r>
          </a:p>
        </p:txBody>
      </p:sp>
      <p:sp>
        <p:nvSpPr>
          <p:cNvPr id="81938" name="TextBox 44">
            <a:extLst>
              <a:ext uri="{FF2B5EF4-FFF2-40B4-BE49-F238E27FC236}">
                <a16:creationId xmlns:a16="http://schemas.microsoft.com/office/drawing/2014/main" id="{FCC8AF08-36B4-4E2F-B17D-CF51D33E61E7}"/>
              </a:ext>
            </a:extLst>
          </p:cNvPr>
          <p:cNvSpPr txBox="1">
            <a:spLocks noChangeArrowheads="1"/>
          </p:cNvSpPr>
          <p:nvPr/>
        </p:nvSpPr>
        <p:spPr bwMode="auto">
          <a:xfrm>
            <a:off x="4800600" y="2514600"/>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receives</a:t>
            </a:r>
          </a:p>
        </p:txBody>
      </p:sp>
      <p:sp>
        <p:nvSpPr>
          <p:cNvPr id="81939" name="TextBox 45">
            <a:extLst>
              <a:ext uri="{FF2B5EF4-FFF2-40B4-BE49-F238E27FC236}">
                <a16:creationId xmlns:a16="http://schemas.microsoft.com/office/drawing/2014/main" id="{28296E10-6FC2-46D6-8236-A71EEBCC6CDD}"/>
              </a:ext>
            </a:extLst>
          </p:cNvPr>
          <p:cNvSpPr txBox="1">
            <a:spLocks noChangeArrowheads="1"/>
          </p:cNvSpPr>
          <p:nvPr/>
        </p:nvSpPr>
        <p:spPr bwMode="auto">
          <a:xfrm>
            <a:off x="5715000" y="3276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contains</a:t>
            </a:r>
          </a:p>
        </p:txBody>
      </p:sp>
      <p:cxnSp>
        <p:nvCxnSpPr>
          <p:cNvPr id="48" name="Straight Connector 47">
            <a:extLst>
              <a:ext uri="{FF2B5EF4-FFF2-40B4-BE49-F238E27FC236}">
                <a16:creationId xmlns:a16="http://schemas.microsoft.com/office/drawing/2014/main" id="{B744C341-4F0E-40C0-9CDF-10D7BD484816}"/>
              </a:ext>
            </a:extLst>
          </p:cNvPr>
          <p:cNvCxnSpPr>
            <a:stCxn id="20" idx="4"/>
          </p:cNvCxnSpPr>
          <p:nvPr/>
        </p:nvCxnSpPr>
        <p:spPr>
          <a:xfrm rot="5400000">
            <a:off x="46482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954AD9-17C2-4DE5-AB05-5950B001CEBE}"/>
              </a:ext>
            </a:extLst>
          </p:cNvPr>
          <p:cNvCxnSpPr>
            <a:stCxn id="20" idx="4"/>
          </p:cNvCxnSpPr>
          <p:nvPr/>
        </p:nvCxnSpPr>
        <p:spPr>
          <a:xfrm rot="16200000" flipH="1">
            <a:off x="47244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32C736-AAAB-4C4E-9ED1-B14058030F6F}"/>
              </a:ext>
            </a:extLst>
          </p:cNvPr>
          <p:cNvCxnSpPr/>
          <p:nvPr/>
        </p:nvCxnSpPr>
        <p:spPr>
          <a:xfrm rot="5400000">
            <a:off x="64770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DC725A1-DB6A-4C5E-ADA5-F38599F32CB1}"/>
              </a:ext>
            </a:extLst>
          </p:cNvPr>
          <p:cNvCxnSpPr/>
          <p:nvPr/>
        </p:nvCxnSpPr>
        <p:spPr>
          <a:xfrm rot="10800000" flipH="1" flipV="1">
            <a:off x="5715000" y="3579813"/>
            <a:ext cx="228600" cy="306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EBEC4C2-65D4-4645-B217-2B1A926C5E79}"/>
              </a:ext>
            </a:extLst>
          </p:cNvPr>
          <p:cNvCxnSpPr/>
          <p:nvPr/>
        </p:nvCxnSpPr>
        <p:spPr>
          <a:xfrm rot="5400000">
            <a:off x="5676900" y="39243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C269A6E4-9C15-4799-97CF-395145F65712}"/>
              </a:ext>
            </a:extLst>
          </p:cNvPr>
          <p:cNvSpPr/>
          <p:nvPr/>
        </p:nvSpPr>
        <p:spPr>
          <a:xfrm>
            <a:off x="60198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9" name="Straight Connector 28">
            <a:extLst>
              <a:ext uri="{FF2B5EF4-FFF2-40B4-BE49-F238E27FC236}">
                <a16:creationId xmlns:a16="http://schemas.microsoft.com/office/drawing/2014/main" id="{C88FB168-87E0-4F4D-B514-D2C3BDA88419}"/>
              </a:ext>
            </a:extLst>
          </p:cNvPr>
          <p:cNvCxnSpPr/>
          <p:nvPr/>
        </p:nvCxnSpPr>
        <p:spPr>
          <a:xfrm rot="5400000">
            <a:off x="66294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16E4C82-B556-4797-8F59-F94781772FB4}"/>
              </a:ext>
            </a:extLst>
          </p:cNvPr>
          <p:cNvSpPr/>
          <p:nvPr/>
        </p:nvSpPr>
        <p:spPr>
          <a:xfrm>
            <a:off x="3733800" y="3429000"/>
            <a:ext cx="1981200" cy="19885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81948" name="TextBox 33">
            <a:extLst>
              <a:ext uri="{FF2B5EF4-FFF2-40B4-BE49-F238E27FC236}">
                <a16:creationId xmlns:a16="http://schemas.microsoft.com/office/drawing/2014/main" id="{B0D81010-0285-4F92-A632-72F848C44183}"/>
              </a:ext>
            </a:extLst>
          </p:cNvPr>
          <p:cNvSpPr txBox="1">
            <a:spLocks noChangeArrowheads="1"/>
          </p:cNvSpPr>
          <p:nvPr/>
        </p:nvSpPr>
        <p:spPr bwMode="auto">
          <a:xfrm>
            <a:off x="3733800" y="3352800"/>
            <a:ext cx="20288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cs typeface="Times New Roman" panose="02020603050405020304" pitchFamily="18" charset="0"/>
              </a:rPr>
              <a:t>Prescription</a:t>
            </a:r>
          </a:p>
          <a:p>
            <a:pPr algn="r" eaLnBrk="1" hangingPunct="1"/>
            <a:r>
              <a:rPr lang="en-US" altLang="en-US" sz="2000" b="1" u="sng">
                <a:latin typeface="Times New Roman" panose="02020603050405020304" pitchFamily="18" charset="0"/>
                <a:cs typeface="Times New Roman" panose="02020603050405020304" pitchFamily="18" charset="0"/>
              </a:rPr>
              <a:t>PrescriptionID</a:t>
            </a:r>
          </a:p>
          <a:p>
            <a:pPr algn="r" eaLnBrk="1" hangingPunct="1"/>
            <a:r>
              <a:rPr lang="en-US" altLang="en-US" sz="2000" b="1">
                <a:latin typeface="Times New Roman" panose="02020603050405020304" pitchFamily="18" charset="0"/>
                <a:cs typeface="Times New Roman" panose="02020603050405020304" pitchFamily="18" charset="0"/>
              </a:rPr>
              <a:t>PatientID</a:t>
            </a:r>
          </a:p>
          <a:p>
            <a:pPr algn="r" eaLnBrk="1" hangingPunct="1"/>
            <a:r>
              <a:rPr lang="en-US" altLang="en-US" sz="2000" b="1">
                <a:latin typeface="Times New Roman" panose="02020603050405020304" pitchFamily="18" charset="0"/>
                <a:cs typeface="Times New Roman" panose="02020603050405020304" pitchFamily="18" charset="0"/>
              </a:rPr>
              <a:t>DoctorID</a:t>
            </a:r>
          </a:p>
          <a:p>
            <a:pPr algn="r" eaLnBrk="1" hangingPunct="1"/>
            <a:r>
              <a:rPr lang="en-US" altLang="en-US" sz="2000" b="1">
                <a:latin typeface="Times New Roman" panose="02020603050405020304" pitchFamily="18" charset="0"/>
                <a:cs typeface="Times New Roman" panose="02020603050405020304" pitchFamily="18" charset="0"/>
              </a:rPr>
              <a:t>MedicineID</a:t>
            </a:r>
          </a:p>
          <a:p>
            <a:pPr algn="r" eaLnBrk="1" hangingPunct="1"/>
            <a:r>
              <a:rPr lang="en-US" altLang="en-US" sz="2000" b="1">
                <a:latin typeface="Times New Roman" panose="02020603050405020304" pitchFamily="18" charset="0"/>
                <a:cs typeface="Times New Roman" panose="02020603050405020304" pitchFamily="18" charset="0"/>
              </a:rPr>
              <a:t>Date</a:t>
            </a:r>
          </a:p>
        </p:txBody>
      </p:sp>
      <p:sp>
        <p:nvSpPr>
          <p:cNvPr id="81949" name="TextBox 34">
            <a:extLst>
              <a:ext uri="{FF2B5EF4-FFF2-40B4-BE49-F238E27FC236}">
                <a16:creationId xmlns:a16="http://schemas.microsoft.com/office/drawing/2014/main" id="{E3C3573A-BDE2-470C-9DC8-DEBBB4BDD9FC}"/>
              </a:ext>
            </a:extLst>
          </p:cNvPr>
          <p:cNvSpPr txBox="1">
            <a:spLocks noChangeArrowheads="1"/>
          </p:cNvSpPr>
          <p:nvPr/>
        </p:nvSpPr>
        <p:spPr bwMode="auto">
          <a:xfrm>
            <a:off x="548736" y="5680734"/>
            <a:ext cx="8039100" cy="83099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b="1" dirty="0">
                <a:latin typeface="Times New Roman"/>
                <a:ea typeface="ＭＳ Ｐゴシック"/>
                <a:cs typeface="Times"/>
              </a:rPr>
              <a:t>Simple case:</a:t>
            </a:r>
            <a:r>
              <a:rPr lang="en-US" altLang="en-US" sz="2400" dirty="0">
                <a:latin typeface="Times New Roman"/>
                <a:ea typeface="ＭＳ Ｐゴシック"/>
                <a:cs typeface="Times"/>
              </a:rPr>
              <a:t> assuming one prescription includes only one kind of medicine</a:t>
            </a:r>
            <a:endParaRPr lang="en-US" sz="2400">
              <a:cs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A72037BE-07C9-476E-960D-EDCE81312718}"/>
              </a:ext>
            </a:extLst>
          </p:cNvPr>
          <p:cNvSpPr>
            <a:spLocks noGrp="1"/>
          </p:cNvSpPr>
          <p:nvPr>
            <p:ph type="title"/>
          </p:nvPr>
        </p:nvSpPr>
        <p:spPr bwMode="auto">
          <a:xfrm>
            <a:off x="2157" y="3145"/>
            <a:ext cx="9135373" cy="11430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200">
                <a:solidFill>
                  <a:srgbClr val="FFFFFF"/>
                </a:solidFill>
                <a:ea typeface="ＭＳ Ｐゴシック" panose="020B0600070205080204" pitchFamily="34" charset="-128"/>
              </a:rPr>
              <a:t>Cardinality constraints of ternary relationships</a:t>
            </a:r>
          </a:p>
        </p:txBody>
      </p:sp>
      <p:sp>
        <p:nvSpPr>
          <p:cNvPr id="82947" name="TextBox 3">
            <a:extLst>
              <a:ext uri="{FF2B5EF4-FFF2-40B4-BE49-F238E27FC236}">
                <a16:creationId xmlns:a16="http://schemas.microsoft.com/office/drawing/2014/main" id="{909FD33E-0C2C-49DE-B0DD-E2A5AF698A47}"/>
              </a:ext>
            </a:extLst>
          </p:cNvPr>
          <p:cNvSpPr txBox="1">
            <a:spLocks noChangeArrowheads="1"/>
          </p:cNvSpPr>
          <p:nvPr/>
        </p:nvSpPr>
        <p:spPr bwMode="auto">
          <a:xfrm>
            <a:off x="990600" y="3657600"/>
            <a:ext cx="1066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Doctor</a:t>
            </a:r>
          </a:p>
        </p:txBody>
      </p:sp>
      <p:sp>
        <p:nvSpPr>
          <p:cNvPr id="82948" name="TextBox 4">
            <a:extLst>
              <a:ext uri="{FF2B5EF4-FFF2-40B4-BE49-F238E27FC236}">
                <a16:creationId xmlns:a16="http://schemas.microsoft.com/office/drawing/2014/main" id="{AC1C3FFA-CA0F-4CE0-ABA1-B99042DA2B6F}"/>
              </a:ext>
            </a:extLst>
          </p:cNvPr>
          <p:cNvSpPr txBox="1">
            <a:spLocks noChangeArrowheads="1"/>
          </p:cNvSpPr>
          <p:nvPr/>
        </p:nvSpPr>
        <p:spPr bwMode="auto">
          <a:xfrm>
            <a:off x="3962400" y="19002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Patient</a:t>
            </a:r>
            <a:endParaRPr lang="en-US" dirty="0">
              <a:latin typeface="Times New Roman"/>
              <a:ea typeface="ＭＳ Ｐゴシック"/>
              <a:cs typeface="Times New Roman"/>
            </a:endParaRPr>
          </a:p>
        </p:txBody>
      </p:sp>
      <p:sp>
        <p:nvSpPr>
          <p:cNvPr id="82949" name="TextBox 5">
            <a:extLst>
              <a:ext uri="{FF2B5EF4-FFF2-40B4-BE49-F238E27FC236}">
                <a16:creationId xmlns:a16="http://schemas.microsoft.com/office/drawing/2014/main" id="{971C5524-1BA2-4978-AE7E-C134C9822A8C}"/>
              </a:ext>
            </a:extLst>
          </p:cNvPr>
          <p:cNvSpPr txBox="1">
            <a:spLocks noChangeArrowheads="1"/>
          </p:cNvSpPr>
          <p:nvPr/>
        </p:nvSpPr>
        <p:spPr bwMode="auto">
          <a:xfrm>
            <a:off x="7010400" y="36528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Medicine</a:t>
            </a:r>
            <a:endParaRPr lang="en-US" dirty="0">
              <a:latin typeface="Times New Roman"/>
              <a:ea typeface="ＭＳ Ｐゴシック"/>
              <a:cs typeface="Times New Roman"/>
            </a:endParaRPr>
          </a:p>
        </p:txBody>
      </p:sp>
      <p:cxnSp>
        <p:nvCxnSpPr>
          <p:cNvPr id="8" name="Straight Connector 7">
            <a:extLst>
              <a:ext uri="{FF2B5EF4-FFF2-40B4-BE49-F238E27FC236}">
                <a16:creationId xmlns:a16="http://schemas.microsoft.com/office/drawing/2014/main" id="{B4A95E1E-0B1C-4733-BC97-C36BCDC7168B}"/>
              </a:ext>
            </a:extLst>
          </p:cNvPr>
          <p:cNvCxnSpPr>
            <a:stCxn id="82947" idx="3"/>
            <a:endCxn id="24" idx="1"/>
          </p:cNvCxnSpPr>
          <p:nvPr/>
        </p:nvCxnSpPr>
        <p:spPr>
          <a:xfrm flipV="1">
            <a:off x="2057400" y="3886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10CE1D5-F78B-4A20-90B0-0F72C03E2DA5}"/>
              </a:ext>
            </a:extLst>
          </p:cNvPr>
          <p:cNvCxnSpPr/>
          <p:nvPr/>
        </p:nvCxnSpPr>
        <p:spPr>
          <a:xfrm rot="5400000">
            <a:off x="4267200" y="2895600"/>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3AEF82AE-62CA-44E9-81E8-B744B1537C7C}"/>
              </a:ext>
            </a:extLst>
          </p:cNvPr>
          <p:cNvSpPr/>
          <p:nvPr/>
        </p:nvSpPr>
        <p:spPr>
          <a:xfrm>
            <a:off x="4724400" y="3048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24" name="Rounded Rectangle 23">
            <a:extLst>
              <a:ext uri="{FF2B5EF4-FFF2-40B4-BE49-F238E27FC236}">
                <a16:creationId xmlns:a16="http://schemas.microsoft.com/office/drawing/2014/main" id="{923D01B9-DCE5-489E-B9AD-FA68BE21934B}"/>
              </a:ext>
            </a:extLst>
          </p:cNvPr>
          <p:cNvSpPr/>
          <p:nvPr/>
        </p:nvSpPr>
        <p:spPr>
          <a:xfrm>
            <a:off x="3733800" y="3429000"/>
            <a:ext cx="19812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Prescription</a:t>
            </a:r>
            <a:endParaRPr lang="en-US" altLang="en-US">
              <a:solidFill>
                <a:srgbClr val="FFFF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0CFB4FFC-7CB8-4459-A1F8-F80B2EEB3756}"/>
              </a:ext>
            </a:extLst>
          </p:cNvPr>
          <p:cNvCxnSpPr>
            <a:stCxn id="24" idx="3"/>
            <a:endCxn id="82949" idx="1"/>
          </p:cNvCxnSpPr>
          <p:nvPr/>
        </p:nvCxnSpPr>
        <p:spPr>
          <a:xfrm flipV="1">
            <a:off x="5715000" y="3884613"/>
            <a:ext cx="1295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D6E305-302F-4C05-8049-145ABE567068}"/>
              </a:ext>
            </a:extLst>
          </p:cNvPr>
          <p:cNvCxnSpPr/>
          <p:nvPr/>
        </p:nvCxnSpPr>
        <p:spPr>
          <a:xfrm flipV="1">
            <a:off x="3429000" y="3733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1810FA-66CA-462C-9E05-DE9939005608}"/>
              </a:ext>
            </a:extLst>
          </p:cNvPr>
          <p:cNvCxnSpPr/>
          <p:nvPr/>
        </p:nvCxnSpPr>
        <p:spPr>
          <a:xfrm>
            <a:off x="3429000" y="3886200"/>
            <a:ext cx="3048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7B69A2B-B115-44B9-80A0-ADE59394116B}"/>
              </a:ext>
            </a:extLst>
          </p:cNvPr>
          <p:cNvSpPr/>
          <p:nvPr/>
        </p:nvSpPr>
        <p:spPr>
          <a:xfrm>
            <a:off x="32004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38" name="Straight Connector 37">
            <a:extLst>
              <a:ext uri="{FF2B5EF4-FFF2-40B4-BE49-F238E27FC236}">
                <a16:creationId xmlns:a16="http://schemas.microsoft.com/office/drawing/2014/main" id="{3E3BD433-E53F-40E9-B8E0-33D89F04352A}"/>
              </a:ext>
            </a:extLst>
          </p:cNvPr>
          <p:cNvCxnSpPr/>
          <p:nvPr/>
        </p:nvCxnSpPr>
        <p:spPr>
          <a:xfrm rot="5400000">
            <a:off x="21336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36A4E2-6B55-4C05-813A-A0256E8CB936}"/>
              </a:ext>
            </a:extLst>
          </p:cNvPr>
          <p:cNvCxnSpPr/>
          <p:nvPr/>
        </p:nvCxnSpPr>
        <p:spPr>
          <a:xfrm rot="5400000">
            <a:off x="22860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C86295-EE8C-4A3C-B830-B34521D2C5B7}"/>
              </a:ext>
            </a:extLst>
          </p:cNvPr>
          <p:cNvCxnSpPr/>
          <p:nvPr/>
        </p:nvCxnSpPr>
        <p:spPr>
          <a:xfrm>
            <a:off x="4724400" y="2514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07C98C-309C-433A-A6BC-1C6C9C21D01A}"/>
              </a:ext>
            </a:extLst>
          </p:cNvPr>
          <p:cNvCxnSpPr/>
          <p:nvPr/>
        </p:nvCxnSpPr>
        <p:spPr>
          <a:xfrm>
            <a:off x="4724400" y="25908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2962" name="TextBox 43">
            <a:extLst>
              <a:ext uri="{FF2B5EF4-FFF2-40B4-BE49-F238E27FC236}">
                <a16:creationId xmlns:a16="http://schemas.microsoft.com/office/drawing/2014/main" id="{89110020-B880-48D4-AF4F-4547F146A97F}"/>
              </a:ext>
            </a:extLst>
          </p:cNvPr>
          <p:cNvSpPr txBox="1">
            <a:spLocks noChangeArrowheads="1"/>
          </p:cNvSpPr>
          <p:nvPr/>
        </p:nvSpPr>
        <p:spPr bwMode="auto">
          <a:xfrm>
            <a:off x="2362200" y="34242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gives</a:t>
            </a:r>
          </a:p>
        </p:txBody>
      </p:sp>
      <p:sp>
        <p:nvSpPr>
          <p:cNvPr id="82963" name="TextBox 44">
            <a:extLst>
              <a:ext uri="{FF2B5EF4-FFF2-40B4-BE49-F238E27FC236}">
                <a16:creationId xmlns:a16="http://schemas.microsoft.com/office/drawing/2014/main" id="{AB9D533A-5DF2-442C-BFE7-A726BD4D5227}"/>
              </a:ext>
            </a:extLst>
          </p:cNvPr>
          <p:cNvSpPr txBox="1">
            <a:spLocks noChangeArrowheads="1"/>
          </p:cNvSpPr>
          <p:nvPr/>
        </p:nvSpPr>
        <p:spPr bwMode="auto">
          <a:xfrm>
            <a:off x="4800600" y="2514600"/>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receives</a:t>
            </a:r>
          </a:p>
        </p:txBody>
      </p:sp>
      <p:sp>
        <p:nvSpPr>
          <p:cNvPr id="82964" name="TextBox 45">
            <a:extLst>
              <a:ext uri="{FF2B5EF4-FFF2-40B4-BE49-F238E27FC236}">
                <a16:creationId xmlns:a16="http://schemas.microsoft.com/office/drawing/2014/main" id="{FA4CAD8B-3806-4F75-ACEC-D5D80C693F6B}"/>
              </a:ext>
            </a:extLst>
          </p:cNvPr>
          <p:cNvSpPr txBox="1">
            <a:spLocks noChangeArrowheads="1"/>
          </p:cNvSpPr>
          <p:nvPr/>
        </p:nvSpPr>
        <p:spPr bwMode="auto">
          <a:xfrm>
            <a:off x="5715000" y="3276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uses</a:t>
            </a:r>
          </a:p>
        </p:txBody>
      </p:sp>
      <p:cxnSp>
        <p:nvCxnSpPr>
          <p:cNvPr id="48" name="Straight Connector 47">
            <a:extLst>
              <a:ext uri="{FF2B5EF4-FFF2-40B4-BE49-F238E27FC236}">
                <a16:creationId xmlns:a16="http://schemas.microsoft.com/office/drawing/2014/main" id="{7717E2A4-4032-4B04-BA4D-2AD6A18922B5}"/>
              </a:ext>
            </a:extLst>
          </p:cNvPr>
          <p:cNvCxnSpPr>
            <a:stCxn id="20" idx="4"/>
            <a:endCxn id="24" idx="0"/>
          </p:cNvCxnSpPr>
          <p:nvPr/>
        </p:nvCxnSpPr>
        <p:spPr>
          <a:xfrm rot="5400000">
            <a:off x="46482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D4EF43-FDAF-4E3C-9416-C60A8399104F}"/>
              </a:ext>
            </a:extLst>
          </p:cNvPr>
          <p:cNvCxnSpPr>
            <a:stCxn id="20" idx="4"/>
          </p:cNvCxnSpPr>
          <p:nvPr/>
        </p:nvCxnSpPr>
        <p:spPr>
          <a:xfrm rot="16200000" flipH="1">
            <a:off x="47244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99CBFC3-902D-4439-B175-37372ECB714B}"/>
              </a:ext>
            </a:extLst>
          </p:cNvPr>
          <p:cNvCxnSpPr/>
          <p:nvPr/>
        </p:nvCxnSpPr>
        <p:spPr>
          <a:xfrm rot="5400000">
            <a:off x="64770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62B88C-CDE7-47EB-9868-544EFC620116}"/>
              </a:ext>
            </a:extLst>
          </p:cNvPr>
          <p:cNvCxnSpPr/>
          <p:nvPr/>
        </p:nvCxnSpPr>
        <p:spPr>
          <a:xfrm rot="10800000" flipH="1" flipV="1">
            <a:off x="5715000" y="3579813"/>
            <a:ext cx="228600" cy="306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0A1D6C1-4D60-4558-9776-99A5F2D170CA}"/>
              </a:ext>
            </a:extLst>
          </p:cNvPr>
          <p:cNvCxnSpPr/>
          <p:nvPr/>
        </p:nvCxnSpPr>
        <p:spPr>
          <a:xfrm rot="5400000">
            <a:off x="5676900" y="39243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A84262B8-8485-46C0-B3A8-74D820D2FBFA}"/>
              </a:ext>
            </a:extLst>
          </p:cNvPr>
          <p:cNvSpPr/>
          <p:nvPr/>
        </p:nvSpPr>
        <p:spPr>
          <a:xfrm>
            <a:off x="60198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9" name="Straight Connector 28">
            <a:extLst>
              <a:ext uri="{FF2B5EF4-FFF2-40B4-BE49-F238E27FC236}">
                <a16:creationId xmlns:a16="http://schemas.microsoft.com/office/drawing/2014/main" id="{116567AE-FDFA-4D91-A0F9-2B231C24C7BD}"/>
              </a:ext>
            </a:extLst>
          </p:cNvPr>
          <p:cNvCxnSpPr/>
          <p:nvPr/>
        </p:nvCxnSpPr>
        <p:spPr>
          <a:xfrm rot="5400000">
            <a:off x="66294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2972" name="TextBox 27">
            <a:extLst>
              <a:ext uri="{FF2B5EF4-FFF2-40B4-BE49-F238E27FC236}">
                <a16:creationId xmlns:a16="http://schemas.microsoft.com/office/drawing/2014/main" id="{A99725A3-5A19-44EE-B72A-17AE01104E88}"/>
              </a:ext>
            </a:extLst>
          </p:cNvPr>
          <p:cNvSpPr txBox="1">
            <a:spLocks noChangeArrowheads="1"/>
          </p:cNvSpPr>
          <p:nvPr/>
        </p:nvSpPr>
        <p:spPr bwMode="auto">
          <a:xfrm>
            <a:off x="1170317" y="5071644"/>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solidFill>
                  <a:srgbClr val="FF0000"/>
                </a:solidFill>
                <a:latin typeface="Times New Roman"/>
                <a:ea typeface="ＭＳ Ｐゴシック"/>
                <a:cs typeface="Times New Roman"/>
              </a:rPr>
              <a:t>What if doctors give multiple kinds of medicine? </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0C5584C3-6FA5-4E90-AD09-8E108473548A}"/>
              </a:ext>
            </a:extLst>
          </p:cNvPr>
          <p:cNvSpPr>
            <a:spLocks noGrp="1"/>
          </p:cNvSpPr>
          <p:nvPr>
            <p:ph type="title"/>
          </p:nvPr>
        </p:nvSpPr>
        <p:spPr bwMode="auto">
          <a:xfrm>
            <a:off x="-3953" y="5692"/>
            <a:ext cx="9151906" cy="13255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4000">
                <a:solidFill>
                  <a:srgbClr val="FFFFFF"/>
                </a:solidFill>
                <a:ea typeface="ＭＳ Ｐゴシック" panose="020B0600070205080204" pitchFamily="34" charset="-128"/>
              </a:rPr>
              <a:t>Cardinality constraints of ternary relationships</a:t>
            </a:r>
          </a:p>
        </p:txBody>
      </p:sp>
      <p:sp>
        <p:nvSpPr>
          <p:cNvPr id="83971" name="TextBox 3">
            <a:extLst>
              <a:ext uri="{FF2B5EF4-FFF2-40B4-BE49-F238E27FC236}">
                <a16:creationId xmlns:a16="http://schemas.microsoft.com/office/drawing/2014/main" id="{24024F97-B990-4E49-9821-B7274F9C7C82}"/>
              </a:ext>
            </a:extLst>
          </p:cNvPr>
          <p:cNvSpPr txBox="1">
            <a:spLocks noChangeArrowheads="1"/>
          </p:cNvSpPr>
          <p:nvPr/>
        </p:nvSpPr>
        <p:spPr bwMode="auto">
          <a:xfrm>
            <a:off x="990600" y="3657600"/>
            <a:ext cx="1066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Doctor</a:t>
            </a:r>
          </a:p>
        </p:txBody>
      </p:sp>
      <p:sp>
        <p:nvSpPr>
          <p:cNvPr id="83972" name="TextBox 4">
            <a:extLst>
              <a:ext uri="{FF2B5EF4-FFF2-40B4-BE49-F238E27FC236}">
                <a16:creationId xmlns:a16="http://schemas.microsoft.com/office/drawing/2014/main" id="{C8B24A76-A2D7-4C2B-96F3-2B7F928019EA}"/>
              </a:ext>
            </a:extLst>
          </p:cNvPr>
          <p:cNvSpPr txBox="1">
            <a:spLocks noChangeArrowheads="1"/>
          </p:cNvSpPr>
          <p:nvPr/>
        </p:nvSpPr>
        <p:spPr bwMode="auto">
          <a:xfrm>
            <a:off x="3962400" y="19002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a:ea typeface="ＭＳ Ｐゴシック"/>
                <a:cs typeface="Times New Roman"/>
              </a:rPr>
              <a:t>Patient</a:t>
            </a:r>
            <a:endParaRPr lang="en-US" dirty="0">
              <a:latin typeface="Times New Roman"/>
              <a:ea typeface="ＭＳ Ｐゴシック"/>
              <a:cs typeface="Times New Roman"/>
            </a:endParaRPr>
          </a:p>
        </p:txBody>
      </p:sp>
      <p:sp>
        <p:nvSpPr>
          <p:cNvPr id="83973" name="TextBox 5">
            <a:extLst>
              <a:ext uri="{FF2B5EF4-FFF2-40B4-BE49-F238E27FC236}">
                <a16:creationId xmlns:a16="http://schemas.microsoft.com/office/drawing/2014/main" id="{D634A38D-99AE-46BB-814B-079B272ECDB0}"/>
              </a:ext>
            </a:extLst>
          </p:cNvPr>
          <p:cNvSpPr txBox="1">
            <a:spLocks noChangeArrowheads="1"/>
          </p:cNvSpPr>
          <p:nvPr/>
        </p:nvSpPr>
        <p:spPr bwMode="auto">
          <a:xfrm>
            <a:off x="7010400" y="3652838"/>
            <a:ext cx="17526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panose="02020603050405020304" pitchFamily="18" charset="0"/>
                <a:cs typeface="Times New Roman" panose="02020603050405020304" pitchFamily="18" charset="0"/>
              </a:rPr>
              <a:t>Medicine</a:t>
            </a:r>
            <a:endParaRPr lang="en-US" dirty="0"/>
          </a:p>
        </p:txBody>
      </p:sp>
      <p:cxnSp>
        <p:nvCxnSpPr>
          <p:cNvPr id="8" name="Straight Connector 7">
            <a:extLst>
              <a:ext uri="{FF2B5EF4-FFF2-40B4-BE49-F238E27FC236}">
                <a16:creationId xmlns:a16="http://schemas.microsoft.com/office/drawing/2014/main" id="{4AD91097-35B4-4E0B-B623-B8835BEBD6FA}"/>
              </a:ext>
            </a:extLst>
          </p:cNvPr>
          <p:cNvCxnSpPr>
            <a:stCxn id="83971" idx="3"/>
          </p:cNvCxnSpPr>
          <p:nvPr/>
        </p:nvCxnSpPr>
        <p:spPr>
          <a:xfrm flipV="1">
            <a:off x="2057400" y="38862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46D49D-B6CB-44C4-A7B9-AA19ABC455DC}"/>
              </a:ext>
            </a:extLst>
          </p:cNvPr>
          <p:cNvCxnSpPr/>
          <p:nvPr/>
        </p:nvCxnSpPr>
        <p:spPr>
          <a:xfrm rot="5400000">
            <a:off x="4267200" y="28956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8ABCF4-3083-499E-901D-B1B1FA5AAA26}"/>
              </a:ext>
            </a:extLst>
          </p:cNvPr>
          <p:cNvCxnSpPr/>
          <p:nvPr/>
        </p:nvCxnSpPr>
        <p:spPr>
          <a:xfrm flipV="1">
            <a:off x="6705600" y="3733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E08F37-116C-4C8D-BA92-4474E455D53B}"/>
              </a:ext>
            </a:extLst>
          </p:cNvPr>
          <p:cNvCxnSpPr/>
          <p:nvPr/>
        </p:nvCxnSpPr>
        <p:spPr>
          <a:xfrm>
            <a:off x="6705600" y="3886200"/>
            <a:ext cx="3048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9578D2C-E76E-4BE5-88BC-86217E5752F1}"/>
              </a:ext>
            </a:extLst>
          </p:cNvPr>
          <p:cNvSpPr/>
          <p:nvPr/>
        </p:nvSpPr>
        <p:spPr>
          <a:xfrm>
            <a:off x="4724400" y="3048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27" name="Straight Connector 26">
            <a:extLst>
              <a:ext uri="{FF2B5EF4-FFF2-40B4-BE49-F238E27FC236}">
                <a16:creationId xmlns:a16="http://schemas.microsoft.com/office/drawing/2014/main" id="{CBC4AE9B-95F5-4B69-B033-763677E46981}"/>
              </a:ext>
            </a:extLst>
          </p:cNvPr>
          <p:cNvCxnSpPr>
            <a:endCxn id="83973" idx="1"/>
          </p:cNvCxnSpPr>
          <p:nvPr/>
        </p:nvCxnSpPr>
        <p:spPr>
          <a:xfrm flipV="1">
            <a:off x="5715000" y="3884613"/>
            <a:ext cx="1295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F629F9-AD47-4931-964D-82D054864089}"/>
              </a:ext>
            </a:extLst>
          </p:cNvPr>
          <p:cNvCxnSpPr/>
          <p:nvPr/>
        </p:nvCxnSpPr>
        <p:spPr>
          <a:xfrm flipV="1">
            <a:off x="3429000" y="3733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1DDB53-333F-4066-8EAE-369F1B3B051E}"/>
              </a:ext>
            </a:extLst>
          </p:cNvPr>
          <p:cNvCxnSpPr/>
          <p:nvPr/>
        </p:nvCxnSpPr>
        <p:spPr>
          <a:xfrm>
            <a:off x="3429000" y="3886200"/>
            <a:ext cx="3048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32818370-ABC7-401B-879C-F7777419F578}"/>
              </a:ext>
            </a:extLst>
          </p:cNvPr>
          <p:cNvSpPr/>
          <p:nvPr/>
        </p:nvSpPr>
        <p:spPr>
          <a:xfrm>
            <a:off x="32004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38" name="Straight Connector 37">
            <a:extLst>
              <a:ext uri="{FF2B5EF4-FFF2-40B4-BE49-F238E27FC236}">
                <a16:creationId xmlns:a16="http://schemas.microsoft.com/office/drawing/2014/main" id="{6B383325-9EB3-42A7-B8A9-B888F4D3FE25}"/>
              </a:ext>
            </a:extLst>
          </p:cNvPr>
          <p:cNvCxnSpPr/>
          <p:nvPr/>
        </p:nvCxnSpPr>
        <p:spPr>
          <a:xfrm rot="5400000">
            <a:off x="21336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F65CAC-86FE-4984-8E34-C098A40CBD7A}"/>
              </a:ext>
            </a:extLst>
          </p:cNvPr>
          <p:cNvCxnSpPr/>
          <p:nvPr/>
        </p:nvCxnSpPr>
        <p:spPr>
          <a:xfrm rot="5400000">
            <a:off x="2286000" y="3886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C48D42D-EC61-468D-B58C-83E8B9F743D6}"/>
              </a:ext>
            </a:extLst>
          </p:cNvPr>
          <p:cNvCxnSpPr/>
          <p:nvPr/>
        </p:nvCxnSpPr>
        <p:spPr>
          <a:xfrm>
            <a:off x="4724400" y="2514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E26361A-36FE-45CC-8CF6-BBFAA2EBF6EE}"/>
              </a:ext>
            </a:extLst>
          </p:cNvPr>
          <p:cNvCxnSpPr/>
          <p:nvPr/>
        </p:nvCxnSpPr>
        <p:spPr>
          <a:xfrm>
            <a:off x="4724400" y="25908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3987" name="TextBox 43">
            <a:extLst>
              <a:ext uri="{FF2B5EF4-FFF2-40B4-BE49-F238E27FC236}">
                <a16:creationId xmlns:a16="http://schemas.microsoft.com/office/drawing/2014/main" id="{6E81B8E1-8438-4967-B0B6-2BDDA38BD6A0}"/>
              </a:ext>
            </a:extLst>
          </p:cNvPr>
          <p:cNvSpPr txBox="1">
            <a:spLocks noChangeArrowheads="1"/>
          </p:cNvSpPr>
          <p:nvPr/>
        </p:nvSpPr>
        <p:spPr bwMode="auto">
          <a:xfrm>
            <a:off x="2362200" y="34242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gives</a:t>
            </a:r>
          </a:p>
        </p:txBody>
      </p:sp>
      <p:sp>
        <p:nvSpPr>
          <p:cNvPr id="83988" name="TextBox 44">
            <a:extLst>
              <a:ext uri="{FF2B5EF4-FFF2-40B4-BE49-F238E27FC236}">
                <a16:creationId xmlns:a16="http://schemas.microsoft.com/office/drawing/2014/main" id="{6A812681-73BB-4254-A362-31FA5773BC73}"/>
              </a:ext>
            </a:extLst>
          </p:cNvPr>
          <p:cNvSpPr txBox="1">
            <a:spLocks noChangeArrowheads="1"/>
          </p:cNvSpPr>
          <p:nvPr/>
        </p:nvSpPr>
        <p:spPr bwMode="auto">
          <a:xfrm>
            <a:off x="4800600" y="2514600"/>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receives</a:t>
            </a:r>
          </a:p>
        </p:txBody>
      </p:sp>
      <p:sp>
        <p:nvSpPr>
          <p:cNvPr id="83989" name="TextBox 45">
            <a:extLst>
              <a:ext uri="{FF2B5EF4-FFF2-40B4-BE49-F238E27FC236}">
                <a16:creationId xmlns:a16="http://schemas.microsoft.com/office/drawing/2014/main" id="{A11CE599-E657-4202-9108-2B1F357EEE61}"/>
              </a:ext>
            </a:extLst>
          </p:cNvPr>
          <p:cNvSpPr txBox="1">
            <a:spLocks noChangeArrowheads="1"/>
          </p:cNvSpPr>
          <p:nvPr/>
        </p:nvSpPr>
        <p:spPr bwMode="auto">
          <a:xfrm>
            <a:off x="5715000" y="33480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contains</a:t>
            </a:r>
          </a:p>
        </p:txBody>
      </p:sp>
      <p:cxnSp>
        <p:nvCxnSpPr>
          <p:cNvPr id="48" name="Straight Connector 47">
            <a:extLst>
              <a:ext uri="{FF2B5EF4-FFF2-40B4-BE49-F238E27FC236}">
                <a16:creationId xmlns:a16="http://schemas.microsoft.com/office/drawing/2014/main" id="{88D31FB1-F0EA-4CC7-BD99-F2B553081B68}"/>
              </a:ext>
            </a:extLst>
          </p:cNvPr>
          <p:cNvCxnSpPr>
            <a:stCxn id="20" idx="4"/>
          </p:cNvCxnSpPr>
          <p:nvPr/>
        </p:nvCxnSpPr>
        <p:spPr>
          <a:xfrm rot="5400000">
            <a:off x="46482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70741EF-7888-45F4-BB54-E6C1572ACE70}"/>
              </a:ext>
            </a:extLst>
          </p:cNvPr>
          <p:cNvCxnSpPr>
            <a:stCxn id="20" idx="4"/>
          </p:cNvCxnSpPr>
          <p:nvPr/>
        </p:nvCxnSpPr>
        <p:spPr>
          <a:xfrm rot="16200000" flipH="1">
            <a:off x="4724400" y="3276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1F733A-AE97-4F81-ADF1-99FC1E3B249A}"/>
              </a:ext>
            </a:extLst>
          </p:cNvPr>
          <p:cNvCxnSpPr/>
          <p:nvPr/>
        </p:nvCxnSpPr>
        <p:spPr>
          <a:xfrm rot="5400000">
            <a:off x="6477000" y="3886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EFCD176-18EF-46DB-A823-A056185E0FDC}"/>
              </a:ext>
            </a:extLst>
          </p:cNvPr>
          <p:cNvCxnSpPr>
            <a:stCxn id="83989" idx="1"/>
          </p:cNvCxnSpPr>
          <p:nvPr/>
        </p:nvCxnSpPr>
        <p:spPr>
          <a:xfrm rot="10800000" flipH="1" flipV="1">
            <a:off x="5715000" y="3579813"/>
            <a:ext cx="228600" cy="306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B79D6CF-68EB-4DE7-8519-2A8B23D20CF7}"/>
              </a:ext>
            </a:extLst>
          </p:cNvPr>
          <p:cNvCxnSpPr/>
          <p:nvPr/>
        </p:nvCxnSpPr>
        <p:spPr>
          <a:xfrm rot="5400000">
            <a:off x="5676900" y="39243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4CC2895E-3400-49D7-B418-2B37A3E387BC}"/>
              </a:ext>
            </a:extLst>
          </p:cNvPr>
          <p:cNvSpPr/>
          <p:nvPr/>
        </p:nvSpPr>
        <p:spPr>
          <a:xfrm>
            <a:off x="6019800" y="3810000"/>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5" name="Rounded Rectangle 34">
            <a:extLst>
              <a:ext uri="{FF2B5EF4-FFF2-40B4-BE49-F238E27FC236}">
                <a16:creationId xmlns:a16="http://schemas.microsoft.com/office/drawing/2014/main" id="{C7C49D1C-E316-41A0-8020-513FE7713679}"/>
              </a:ext>
            </a:extLst>
          </p:cNvPr>
          <p:cNvSpPr/>
          <p:nvPr/>
        </p:nvSpPr>
        <p:spPr>
          <a:xfrm>
            <a:off x="3733800" y="3429000"/>
            <a:ext cx="19812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r>
              <a:rPr lang="en-US" altLang="en-US">
                <a:latin typeface="Times New Roman" panose="02020603050405020304" pitchFamily="18" charset="0"/>
                <a:cs typeface="Times New Roman" panose="02020603050405020304" pitchFamily="18" charset="0"/>
              </a:rPr>
              <a:t>Prescription</a:t>
            </a:r>
            <a:endParaRPr lang="en-US" altLang="en-US">
              <a:solidFill>
                <a:srgbClr val="FFFFFF"/>
              </a:solidFill>
              <a:latin typeface="Times New Roman" panose="02020603050405020304" pitchFamily="18" charset="0"/>
              <a:cs typeface="Times New Roman" panose="02020603050405020304" pitchFamily="18" charset="0"/>
            </a:endParaRPr>
          </a:p>
        </p:txBody>
      </p:sp>
      <p:sp>
        <p:nvSpPr>
          <p:cNvPr id="83997" name="TextBox 28">
            <a:extLst>
              <a:ext uri="{FF2B5EF4-FFF2-40B4-BE49-F238E27FC236}">
                <a16:creationId xmlns:a16="http://schemas.microsoft.com/office/drawing/2014/main" id="{F88DD7E7-4E11-4D95-A25C-49B388140AA8}"/>
              </a:ext>
            </a:extLst>
          </p:cNvPr>
          <p:cNvSpPr txBox="1">
            <a:spLocks noChangeArrowheads="1"/>
          </p:cNvSpPr>
          <p:nvPr/>
        </p:nvSpPr>
        <p:spPr bwMode="auto">
          <a:xfrm>
            <a:off x="635000" y="6083300"/>
            <a:ext cx="8039100"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dirty="0">
                <a:latin typeface="Times New Roman"/>
                <a:ea typeface="ＭＳ Ｐゴシック"/>
                <a:cs typeface="Times New Roman"/>
              </a:rPr>
              <a:t>one prescription may contains one or more kinds of medicine</a:t>
            </a:r>
            <a:endParaRPr lang="en-US" dirty="0">
              <a:latin typeface="Times New Roman"/>
              <a:ea typeface="ＭＳ Ｐゴシック"/>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70DB1752-3985-432D-BD59-2C2BBBDEC74B}"/>
              </a:ext>
            </a:extLst>
          </p:cNvPr>
          <p:cNvSpPr>
            <a:spLocks noGrp="1"/>
          </p:cNvSpPr>
          <p:nvPr>
            <p:ph type="title"/>
          </p:nvPr>
        </p:nvSpPr>
        <p:spPr bwMode="auto">
          <a:xfrm>
            <a:off x="-3953" y="5692"/>
            <a:ext cx="9151906" cy="13255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a:solidFill>
                  <a:srgbClr val="FFFFFF"/>
                </a:solidFill>
                <a:ea typeface="ＭＳ Ｐゴシック" panose="020B0600070205080204" pitchFamily="34" charset="-128"/>
              </a:rPr>
              <a:t>Attributes on ternary relationship</a:t>
            </a:r>
          </a:p>
        </p:txBody>
      </p:sp>
      <p:sp>
        <p:nvSpPr>
          <p:cNvPr id="84995" name="TextBox 3">
            <a:extLst>
              <a:ext uri="{FF2B5EF4-FFF2-40B4-BE49-F238E27FC236}">
                <a16:creationId xmlns:a16="http://schemas.microsoft.com/office/drawing/2014/main" id="{D7110274-FF87-4DB0-9F34-57F4082D4D33}"/>
              </a:ext>
            </a:extLst>
          </p:cNvPr>
          <p:cNvSpPr txBox="1">
            <a:spLocks noChangeArrowheads="1"/>
          </p:cNvSpPr>
          <p:nvPr/>
        </p:nvSpPr>
        <p:spPr bwMode="auto">
          <a:xfrm>
            <a:off x="50800" y="3357563"/>
            <a:ext cx="106680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Doctor</a:t>
            </a:r>
          </a:p>
        </p:txBody>
      </p:sp>
      <p:sp>
        <p:nvSpPr>
          <p:cNvPr id="84996" name="TextBox 4">
            <a:extLst>
              <a:ext uri="{FF2B5EF4-FFF2-40B4-BE49-F238E27FC236}">
                <a16:creationId xmlns:a16="http://schemas.microsoft.com/office/drawing/2014/main" id="{570AE965-341E-4F1D-9A60-8EBA3175FAB6}"/>
              </a:ext>
            </a:extLst>
          </p:cNvPr>
          <p:cNvSpPr txBox="1">
            <a:spLocks noChangeArrowheads="1"/>
          </p:cNvSpPr>
          <p:nvPr/>
        </p:nvSpPr>
        <p:spPr bwMode="auto">
          <a:xfrm>
            <a:off x="3022600" y="1600200"/>
            <a:ext cx="17526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dirty="0">
                <a:latin typeface="Times New Roman" panose="02020603050405020304" pitchFamily="18" charset="0"/>
                <a:cs typeface="Times New Roman" panose="02020603050405020304" pitchFamily="18" charset="0"/>
              </a:rPr>
              <a:t>Patient</a:t>
            </a:r>
            <a:endParaRPr lang="en-US"/>
          </a:p>
        </p:txBody>
      </p:sp>
      <p:sp>
        <p:nvSpPr>
          <p:cNvPr id="84997" name="TextBox 5">
            <a:extLst>
              <a:ext uri="{FF2B5EF4-FFF2-40B4-BE49-F238E27FC236}">
                <a16:creationId xmlns:a16="http://schemas.microsoft.com/office/drawing/2014/main" id="{53919133-6C34-4001-AE0A-F06F16774604}"/>
              </a:ext>
            </a:extLst>
          </p:cNvPr>
          <p:cNvSpPr txBox="1">
            <a:spLocks noChangeArrowheads="1"/>
          </p:cNvSpPr>
          <p:nvPr/>
        </p:nvSpPr>
        <p:spPr bwMode="auto">
          <a:xfrm>
            <a:off x="7975600" y="3352800"/>
            <a:ext cx="11684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000">
                <a:latin typeface="Times New Roman" panose="02020603050405020304" pitchFamily="18" charset="0"/>
                <a:cs typeface="Times New Roman" panose="02020603050405020304" pitchFamily="18" charset="0"/>
              </a:rPr>
              <a:t>Medicine</a:t>
            </a:r>
          </a:p>
        </p:txBody>
      </p:sp>
      <p:cxnSp>
        <p:nvCxnSpPr>
          <p:cNvPr id="7" name="Straight Connector 6">
            <a:extLst>
              <a:ext uri="{FF2B5EF4-FFF2-40B4-BE49-F238E27FC236}">
                <a16:creationId xmlns:a16="http://schemas.microsoft.com/office/drawing/2014/main" id="{232A814A-74DF-4CFD-A8AA-22A8AEE6118B}"/>
              </a:ext>
            </a:extLst>
          </p:cNvPr>
          <p:cNvCxnSpPr>
            <a:stCxn id="84995" idx="3"/>
          </p:cNvCxnSpPr>
          <p:nvPr/>
        </p:nvCxnSpPr>
        <p:spPr>
          <a:xfrm flipV="1">
            <a:off x="1117600" y="3586163"/>
            <a:ext cx="1676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B0ECF59-088A-417D-A901-B61CBF729A7A}"/>
              </a:ext>
            </a:extLst>
          </p:cNvPr>
          <p:cNvCxnSpPr/>
          <p:nvPr/>
        </p:nvCxnSpPr>
        <p:spPr>
          <a:xfrm rot="5400000">
            <a:off x="3327400" y="2595563"/>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0D1646E-37A7-4DA2-8348-EFA640507EDA}"/>
              </a:ext>
            </a:extLst>
          </p:cNvPr>
          <p:cNvSpPr/>
          <p:nvPr/>
        </p:nvSpPr>
        <p:spPr>
          <a:xfrm>
            <a:off x="3784600" y="2747963"/>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13" name="Straight Connector 12">
            <a:extLst>
              <a:ext uri="{FF2B5EF4-FFF2-40B4-BE49-F238E27FC236}">
                <a16:creationId xmlns:a16="http://schemas.microsoft.com/office/drawing/2014/main" id="{761188AE-9B0D-4968-97B6-0B5E6A0AE2F6}"/>
              </a:ext>
            </a:extLst>
          </p:cNvPr>
          <p:cNvCxnSpPr/>
          <p:nvPr/>
        </p:nvCxnSpPr>
        <p:spPr>
          <a:xfrm flipV="1">
            <a:off x="2489200" y="3433763"/>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EE3936-8203-4054-8FF2-ABFDF1BE8B7B}"/>
              </a:ext>
            </a:extLst>
          </p:cNvPr>
          <p:cNvCxnSpPr/>
          <p:nvPr/>
        </p:nvCxnSpPr>
        <p:spPr>
          <a:xfrm>
            <a:off x="2489200" y="3586163"/>
            <a:ext cx="3048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AAA5A53-7062-468B-971A-ABF69A7CF26A}"/>
              </a:ext>
            </a:extLst>
          </p:cNvPr>
          <p:cNvSpPr/>
          <p:nvPr/>
        </p:nvSpPr>
        <p:spPr>
          <a:xfrm>
            <a:off x="2260600" y="3509963"/>
            <a:ext cx="152400" cy="1524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16" name="Straight Connector 15">
            <a:extLst>
              <a:ext uri="{FF2B5EF4-FFF2-40B4-BE49-F238E27FC236}">
                <a16:creationId xmlns:a16="http://schemas.microsoft.com/office/drawing/2014/main" id="{406328E4-E917-4BB5-9810-56E05ECAE739}"/>
              </a:ext>
            </a:extLst>
          </p:cNvPr>
          <p:cNvCxnSpPr/>
          <p:nvPr/>
        </p:nvCxnSpPr>
        <p:spPr>
          <a:xfrm rot="5400000">
            <a:off x="1193800" y="3586163"/>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3708A5-0AD5-444C-BD66-B15E202B3C2C}"/>
              </a:ext>
            </a:extLst>
          </p:cNvPr>
          <p:cNvCxnSpPr/>
          <p:nvPr/>
        </p:nvCxnSpPr>
        <p:spPr>
          <a:xfrm rot="5400000">
            <a:off x="1346200" y="3586163"/>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A3E690-5788-483B-A38A-9981B447E75D}"/>
              </a:ext>
            </a:extLst>
          </p:cNvPr>
          <p:cNvCxnSpPr/>
          <p:nvPr/>
        </p:nvCxnSpPr>
        <p:spPr>
          <a:xfrm>
            <a:off x="3784600" y="2214563"/>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59B816-68CF-4062-BC87-65406634B156}"/>
              </a:ext>
            </a:extLst>
          </p:cNvPr>
          <p:cNvCxnSpPr/>
          <p:nvPr/>
        </p:nvCxnSpPr>
        <p:spPr>
          <a:xfrm>
            <a:off x="3784600" y="2290763"/>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85008" name="TextBox 19">
            <a:extLst>
              <a:ext uri="{FF2B5EF4-FFF2-40B4-BE49-F238E27FC236}">
                <a16:creationId xmlns:a16="http://schemas.microsoft.com/office/drawing/2014/main" id="{80DC759A-46E2-44DA-B59D-5772869E380B}"/>
              </a:ext>
            </a:extLst>
          </p:cNvPr>
          <p:cNvSpPr txBox="1">
            <a:spLocks noChangeArrowheads="1"/>
          </p:cNvSpPr>
          <p:nvPr/>
        </p:nvSpPr>
        <p:spPr bwMode="auto">
          <a:xfrm>
            <a:off x="1422400" y="31242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gives</a:t>
            </a:r>
          </a:p>
        </p:txBody>
      </p:sp>
      <p:sp>
        <p:nvSpPr>
          <p:cNvPr id="85009" name="TextBox 20">
            <a:extLst>
              <a:ext uri="{FF2B5EF4-FFF2-40B4-BE49-F238E27FC236}">
                <a16:creationId xmlns:a16="http://schemas.microsoft.com/office/drawing/2014/main" id="{652EF965-06FF-4D59-8028-AC4ADDA09175}"/>
              </a:ext>
            </a:extLst>
          </p:cNvPr>
          <p:cNvSpPr txBox="1">
            <a:spLocks noChangeArrowheads="1"/>
          </p:cNvSpPr>
          <p:nvPr/>
        </p:nvSpPr>
        <p:spPr bwMode="auto">
          <a:xfrm>
            <a:off x="3860800" y="2214563"/>
            <a:ext cx="137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2400">
                <a:latin typeface="Times New Roman" panose="02020603050405020304" pitchFamily="18" charset="0"/>
                <a:cs typeface="Times New Roman" panose="02020603050405020304" pitchFamily="18" charset="0"/>
              </a:rPr>
              <a:t>receives</a:t>
            </a:r>
          </a:p>
        </p:txBody>
      </p:sp>
      <p:cxnSp>
        <p:nvCxnSpPr>
          <p:cNvPr id="23" name="Straight Connector 22">
            <a:extLst>
              <a:ext uri="{FF2B5EF4-FFF2-40B4-BE49-F238E27FC236}">
                <a16:creationId xmlns:a16="http://schemas.microsoft.com/office/drawing/2014/main" id="{E417C8C6-EF5C-42EB-8A33-C76F8ACE32D0}"/>
              </a:ext>
            </a:extLst>
          </p:cNvPr>
          <p:cNvCxnSpPr>
            <a:stCxn id="11" idx="4"/>
          </p:cNvCxnSpPr>
          <p:nvPr/>
        </p:nvCxnSpPr>
        <p:spPr>
          <a:xfrm rot="5400000">
            <a:off x="3708400" y="2976563"/>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F1F180-50DF-47F5-9B19-13C70D1AF41C}"/>
              </a:ext>
            </a:extLst>
          </p:cNvPr>
          <p:cNvCxnSpPr>
            <a:stCxn id="11" idx="4"/>
          </p:cNvCxnSpPr>
          <p:nvPr/>
        </p:nvCxnSpPr>
        <p:spPr>
          <a:xfrm rot="16200000" flipH="1">
            <a:off x="3784600" y="2976563"/>
            <a:ext cx="228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5012" name="TextBox 28">
            <a:extLst>
              <a:ext uri="{FF2B5EF4-FFF2-40B4-BE49-F238E27FC236}">
                <a16:creationId xmlns:a16="http://schemas.microsoft.com/office/drawing/2014/main" id="{0B028121-8C86-4DE0-8EB5-00645B553168}"/>
              </a:ext>
            </a:extLst>
          </p:cNvPr>
          <p:cNvSpPr txBox="1">
            <a:spLocks noChangeArrowheads="1"/>
          </p:cNvSpPr>
          <p:nvPr/>
        </p:nvSpPr>
        <p:spPr bwMode="auto">
          <a:xfrm>
            <a:off x="2759075" y="3052763"/>
            <a:ext cx="20288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cs typeface="Times New Roman" panose="02020603050405020304" pitchFamily="18" charset="0"/>
              </a:rPr>
              <a:t>Prescription</a:t>
            </a:r>
          </a:p>
          <a:p>
            <a:pPr algn="r" eaLnBrk="1" hangingPunct="1"/>
            <a:r>
              <a:rPr lang="en-US" altLang="en-US" sz="2000" b="1" u="sng">
                <a:latin typeface="Times New Roman" panose="02020603050405020304" pitchFamily="18" charset="0"/>
                <a:cs typeface="Times New Roman" panose="02020603050405020304" pitchFamily="18" charset="0"/>
              </a:rPr>
              <a:t>PrescriptionID</a:t>
            </a:r>
          </a:p>
          <a:p>
            <a:pPr algn="r" eaLnBrk="1" hangingPunct="1"/>
            <a:r>
              <a:rPr lang="en-US" altLang="en-US" sz="2000" b="1">
                <a:latin typeface="Times New Roman" panose="02020603050405020304" pitchFamily="18" charset="0"/>
                <a:cs typeface="Times New Roman" panose="02020603050405020304" pitchFamily="18" charset="0"/>
              </a:rPr>
              <a:t>Date</a:t>
            </a:r>
          </a:p>
          <a:p>
            <a:pPr algn="r" eaLnBrk="1" hangingPunct="1"/>
            <a:r>
              <a:rPr lang="en-US" altLang="en-US" sz="2000" b="1">
                <a:latin typeface="Times New Roman" panose="02020603050405020304" pitchFamily="18" charset="0"/>
                <a:cs typeface="Times New Roman" panose="02020603050405020304" pitchFamily="18" charset="0"/>
              </a:rPr>
              <a:t>PatientID</a:t>
            </a:r>
          </a:p>
          <a:p>
            <a:pPr algn="r" eaLnBrk="1" hangingPunct="1"/>
            <a:r>
              <a:rPr lang="en-US" altLang="en-US" sz="2000" b="1">
                <a:latin typeface="Times New Roman" panose="02020603050405020304" pitchFamily="18" charset="0"/>
                <a:cs typeface="Times New Roman" panose="02020603050405020304" pitchFamily="18" charset="0"/>
              </a:rPr>
              <a:t>DoctorID</a:t>
            </a:r>
          </a:p>
          <a:p>
            <a:pPr algn="r" eaLnBrk="1" hangingPunct="1"/>
            <a:r>
              <a:rPr lang="en-US" altLang="en-US" sz="2000" b="1">
                <a:latin typeface="Times New Roman" panose="02020603050405020304" pitchFamily="18" charset="0"/>
                <a:cs typeface="Times New Roman" panose="02020603050405020304" pitchFamily="18" charset="0"/>
              </a:rPr>
              <a:t>MedicineID</a:t>
            </a:r>
          </a:p>
        </p:txBody>
      </p:sp>
      <p:sp>
        <p:nvSpPr>
          <p:cNvPr id="30" name="Rounded Rectangle 29">
            <a:extLst>
              <a:ext uri="{FF2B5EF4-FFF2-40B4-BE49-F238E27FC236}">
                <a16:creationId xmlns:a16="http://schemas.microsoft.com/office/drawing/2014/main" id="{D5D43726-E1A8-4942-A793-B500D69CFF52}"/>
              </a:ext>
            </a:extLst>
          </p:cNvPr>
          <p:cNvSpPr/>
          <p:nvPr/>
        </p:nvSpPr>
        <p:spPr>
          <a:xfrm>
            <a:off x="2794000" y="3128963"/>
            <a:ext cx="1981200" cy="2590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31" name="Rounded Rectangle 30">
            <a:extLst>
              <a:ext uri="{FF2B5EF4-FFF2-40B4-BE49-F238E27FC236}">
                <a16:creationId xmlns:a16="http://schemas.microsoft.com/office/drawing/2014/main" id="{1936EAA1-90BA-4E23-8C45-7052CE782D47}"/>
              </a:ext>
            </a:extLst>
          </p:cNvPr>
          <p:cNvSpPr/>
          <p:nvPr/>
        </p:nvSpPr>
        <p:spPr>
          <a:xfrm>
            <a:off x="5384800" y="3048000"/>
            <a:ext cx="1981200" cy="25923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85015" name="TextBox 31">
            <a:extLst>
              <a:ext uri="{FF2B5EF4-FFF2-40B4-BE49-F238E27FC236}">
                <a16:creationId xmlns:a16="http://schemas.microsoft.com/office/drawing/2014/main" id="{E2937E81-C0B9-4ACB-B767-FA8C667DAA4B}"/>
              </a:ext>
            </a:extLst>
          </p:cNvPr>
          <p:cNvSpPr txBox="1">
            <a:spLocks noChangeArrowheads="1"/>
          </p:cNvSpPr>
          <p:nvPr/>
        </p:nvSpPr>
        <p:spPr bwMode="auto">
          <a:xfrm>
            <a:off x="5337175" y="3243263"/>
            <a:ext cx="2066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000">
                <a:latin typeface="Times New Roman" panose="02020603050405020304" pitchFamily="18" charset="0"/>
                <a:cs typeface="Times New Roman" panose="02020603050405020304" pitchFamily="18" charset="0"/>
              </a:rPr>
              <a:t>PrescriptionItem</a:t>
            </a:r>
          </a:p>
          <a:p>
            <a:pPr algn="r" eaLnBrk="1" hangingPunct="1"/>
            <a:r>
              <a:rPr lang="en-US" altLang="en-US" sz="2000" b="1" u="sng">
                <a:latin typeface="Times New Roman" panose="02020603050405020304" pitchFamily="18" charset="0"/>
                <a:cs typeface="Times New Roman" panose="02020603050405020304" pitchFamily="18" charset="0"/>
              </a:rPr>
              <a:t>PrescriptionID</a:t>
            </a:r>
          </a:p>
          <a:p>
            <a:pPr algn="r" eaLnBrk="1" hangingPunct="1"/>
            <a:r>
              <a:rPr lang="en-US" altLang="en-US" sz="2000" b="1" u="sng">
                <a:latin typeface="Times New Roman" panose="02020603050405020304" pitchFamily="18" charset="0"/>
                <a:cs typeface="Times New Roman" panose="02020603050405020304" pitchFamily="18" charset="0"/>
              </a:rPr>
              <a:t>MedicineID</a:t>
            </a:r>
          </a:p>
          <a:p>
            <a:pPr algn="r" eaLnBrk="1" hangingPunct="1"/>
            <a:r>
              <a:rPr lang="en-US" altLang="en-US" sz="2000" b="1">
                <a:latin typeface="Times New Roman" panose="02020603050405020304" pitchFamily="18" charset="0"/>
                <a:cs typeface="Times New Roman" panose="02020603050405020304" pitchFamily="18" charset="0"/>
              </a:rPr>
              <a:t>Instruction</a:t>
            </a:r>
          </a:p>
        </p:txBody>
      </p:sp>
      <p:cxnSp>
        <p:nvCxnSpPr>
          <p:cNvPr id="41" name="Straight Connector 40">
            <a:extLst>
              <a:ext uri="{FF2B5EF4-FFF2-40B4-BE49-F238E27FC236}">
                <a16:creationId xmlns:a16="http://schemas.microsoft.com/office/drawing/2014/main" id="{AE3FEA40-19B5-49EF-A321-C68D8B2F6911}"/>
              </a:ext>
            </a:extLst>
          </p:cNvPr>
          <p:cNvCxnSpPr/>
          <p:nvPr/>
        </p:nvCxnSpPr>
        <p:spPr>
          <a:xfrm>
            <a:off x="4775200" y="3581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C12898-7FEC-4C13-941B-5174AE4C03A6}"/>
              </a:ext>
            </a:extLst>
          </p:cNvPr>
          <p:cNvCxnSpPr/>
          <p:nvPr/>
        </p:nvCxnSpPr>
        <p:spPr>
          <a:xfrm rot="5400000">
            <a:off x="4851400" y="3581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72ABCCB-6DCB-47E8-8AB2-534F92AB0828}"/>
              </a:ext>
            </a:extLst>
          </p:cNvPr>
          <p:cNvCxnSpPr/>
          <p:nvPr/>
        </p:nvCxnSpPr>
        <p:spPr>
          <a:xfrm rot="5400000">
            <a:off x="4775200" y="3581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5D9C619-0E77-492A-8F28-CB24F1FFAD28}"/>
              </a:ext>
            </a:extLst>
          </p:cNvPr>
          <p:cNvCxnSpPr/>
          <p:nvPr/>
        </p:nvCxnSpPr>
        <p:spPr>
          <a:xfrm rot="5400000">
            <a:off x="5156200" y="3581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F22099-F0B3-4236-A7BE-0C5660113D9F}"/>
              </a:ext>
            </a:extLst>
          </p:cNvPr>
          <p:cNvCxnSpPr/>
          <p:nvPr/>
        </p:nvCxnSpPr>
        <p:spPr>
          <a:xfrm rot="5400000" flipH="1" flipV="1">
            <a:off x="5232400" y="3429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5CC0E9F-AAA8-4F98-A9E7-00894C356D16}"/>
              </a:ext>
            </a:extLst>
          </p:cNvPr>
          <p:cNvCxnSpPr/>
          <p:nvPr/>
        </p:nvCxnSpPr>
        <p:spPr>
          <a:xfrm rot="16200000" flipH="1">
            <a:off x="5245100" y="35941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C8215AA-0114-43CA-8315-393F6D9487A0}"/>
              </a:ext>
            </a:extLst>
          </p:cNvPr>
          <p:cNvCxnSpPr>
            <a:endCxn id="84997" idx="1"/>
          </p:cNvCxnSpPr>
          <p:nvPr/>
        </p:nvCxnSpPr>
        <p:spPr>
          <a:xfrm flipV="1">
            <a:off x="7366000" y="3552825"/>
            <a:ext cx="609600"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0F7F85-3829-4CF9-BD33-E4A1A63EEB6B}"/>
              </a:ext>
            </a:extLst>
          </p:cNvPr>
          <p:cNvCxnSpPr/>
          <p:nvPr/>
        </p:nvCxnSpPr>
        <p:spPr>
          <a:xfrm rot="5400000">
            <a:off x="7747000" y="3581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99062A-E2AE-443C-B58F-728FBD3357CF}"/>
              </a:ext>
            </a:extLst>
          </p:cNvPr>
          <p:cNvCxnSpPr/>
          <p:nvPr/>
        </p:nvCxnSpPr>
        <p:spPr>
          <a:xfrm rot="5400000">
            <a:off x="7823200" y="3581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32A98AA-B7AE-44E5-8A29-A7D684C7B52E}"/>
              </a:ext>
            </a:extLst>
          </p:cNvPr>
          <p:cNvCxnSpPr/>
          <p:nvPr/>
        </p:nvCxnSpPr>
        <p:spPr>
          <a:xfrm rot="16200000" flipH="1">
            <a:off x="7366000" y="3505200"/>
            <a:ext cx="76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5B4A453-43FE-4A8E-AF9C-73AA6A0BFDF7}"/>
              </a:ext>
            </a:extLst>
          </p:cNvPr>
          <p:cNvCxnSpPr/>
          <p:nvPr/>
        </p:nvCxnSpPr>
        <p:spPr>
          <a:xfrm rot="5400000">
            <a:off x="7366000" y="3581400"/>
            <a:ext cx="76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9A8271E-5035-4A1A-A851-B20A23735292}"/>
              </a:ext>
            </a:extLst>
          </p:cNvPr>
          <p:cNvSpPr/>
          <p:nvPr/>
        </p:nvSpPr>
        <p:spPr>
          <a:xfrm>
            <a:off x="7442200" y="3505200"/>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9" name="Rectangle 8">
            <a:extLst>
              <a:ext uri="{FF2B5EF4-FFF2-40B4-BE49-F238E27FC236}">
                <a16:creationId xmlns:a16="http://schemas.microsoft.com/office/drawing/2014/main" id="{DD9333FE-7CEB-4690-82EB-DF5F29551E6D}"/>
              </a:ext>
            </a:extLst>
          </p:cNvPr>
          <p:cNvSpPr>
            <a:spLocks noChangeArrowheads="1"/>
          </p:cNvSpPr>
          <p:nvPr/>
        </p:nvSpPr>
        <p:spPr bwMode="auto">
          <a:xfrm>
            <a:off x="2260600" y="4635500"/>
            <a:ext cx="2870200" cy="381000"/>
          </a:xfrm>
          <a:prstGeom prst="rect">
            <a:avLst/>
          </a:prstGeom>
          <a:solidFill>
            <a:srgbClr val="7F7F7F">
              <a:alpha val="23921"/>
            </a:srgbClr>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eaLnBrk="1" hangingPunct="1">
              <a:defRPr/>
            </a:pPr>
            <a:r>
              <a:rPr lang="en-US">
                <a:solidFill>
                  <a:srgbClr val="FFFFFF"/>
                </a:solidFill>
                <a:latin typeface="+mn-lt"/>
                <a:ea typeface="ＭＳ Ｐゴシック" pitchFamily="-110" charset="-128"/>
                <a:cs typeface="ＭＳ Ｐゴシック" pitchFamily="-110" charset="-128"/>
              </a:rPr>
              <a:t>                          </a:t>
            </a:r>
          </a:p>
        </p:txBody>
      </p:sp>
      <p:cxnSp>
        <p:nvCxnSpPr>
          <p:cNvPr id="12" name="Straight Connector 11">
            <a:extLst>
              <a:ext uri="{FF2B5EF4-FFF2-40B4-BE49-F238E27FC236}">
                <a16:creationId xmlns:a16="http://schemas.microsoft.com/office/drawing/2014/main" id="{BA42E192-A9A7-49F2-B33D-94D9BBAB8489}"/>
              </a:ext>
            </a:extLst>
          </p:cNvPr>
          <p:cNvCxnSpPr>
            <a:cxnSpLocks noChangeShapeType="1"/>
          </p:cNvCxnSpPr>
          <p:nvPr/>
        </p:nvCxnSpPr>
        <p:spPr bwMode="auto">
          <a:xfrm>
            <a:off x="2260600" y="4660900"/>
            <a:ext cx="2857500" cy="317500"/>
          </a:xfrm>
          <a:prstGeom prst="line">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2A43FC-79C6-4CF8-9F90-91E0376425B2}"/>
              </a:ext>
            </a:extLst>
          </p:cNvPr>
          <p:cNvSpPr>
            <a:spLocks noGrp="1"/>
          </p:cNvSpPr>
          <p:nvPr>
            <p:ph type="title"/>
          </p:nvPr>
        </p:nvSpPr>
        <p:spPr>
          <a:xfrm>
            <a:off x="767853" y="744537"/>
            <a:ext cx="7729890" cy="1325563"/>
          </a:xfrm>
        </p:spPr>
        <p:txBody>
          <a:bodyPr vert="horz" lIns="91440" tIns="45720" rIns="91440" bIns="45720" numCol="1" rtlCol="0" anchor="ctr" anchorCtr="0" compatLnSpc="1">
            <a:prstTxWarp prst="textNoShape">
              <a:avLst/>
            </a:prstTxWarp>
            <a:normAutofit/>
          </a:bodyPr>
          <a:lstStyle/>
          <a:p>
            <a:pPr algn="ctr">
              <a:defRPr/>
            </a:pPr>
            <a:r>
              <a:rPr lang="en-US" altLang="en-US" sz="3500" dirty="0">
                <a:solidFill>
                  <a:srgbClr val="FFFFFF"/>
                </a:solidFill>
              </a:rPr>
              <a:t>In class exercise – Data Model  </a:t>
            </a:r>
            <a:endParaRPr lang="en-US" dirty="0"/>
          </a:p>
        </p:txBody>
      </p:sp>
      <p:sp>
        <p:nvSpPr>
          <p:cNvPr id="86021" name="TextBox 5">
            <a:extLst>
              <a:ext uri="{FF2B5EF4-FFF2-40B4-BE49-F238E27FC236}">
                <a16:creationId xmlns:a16="http://schemas.microsoft.com/office/drawing/2014/main" id="{4D88FDAF-6058-49E5-836C-2E2CC19D9D1E}"/>
              </a:ext>
            </a:extLst>
          </p:cNvPr>
          <p:cNvSpPr txBox="1">
            <a:spLocks noChangeArrowheads="1"/>
          </p:cNvSpPr>
          <p:nvPr/>
        </p:nvSpPr>
        <p:spPr bwMode="auto">
          <a:xfrm>
            <a:off x="824263" y="6318826"/>
            <a:ext cx="7669666" cy="60142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Aft>
                <a:spcPts val="600"/>
              </a:spcAft>
            </a:pPr>
            <a:r>
              <a:rPr lang="en-US" altLang="en-US" sz="2400" dirty="0">
                <a:solidFill>
                  <a:srgbClr val="FF0000"/>
                </a:solidFill>
                <a:latin typeface="Times New Roman"/>
                <a:ea typeface="+mn-ea"/>
                <a:cs typeface="Times New Roman"/>
              </a:rPr>
              <a:t>Model: a member plays a role in organizing an event. </a:t>
            </a:r>
            <a:endParaRPr lang="en-US" sz="2400">
              <a:solidFill>
                <a:srgbClr val="FF0000"/>
              </a:solidFill>
              <a:latin typeface="Times New Roman"/>
              <a:ea typeface="+mn-ea"/>
              <a:cs typeface="Times New Roman"/>
            </a:endParaRPr>
          </a:p>
        </p:txBody>
      </p:sp>
      <p:sp>
        <p:nvSpPr>
          <p:cNvPr id="86019" name="Slide Number Placeholder 3">
            <a:extLst>
              <a:ext uri="{FF2B5EF4-FFF2-40B4-BE49-F238E27FC236}">
                <a16:creationId xmlns:a16="http://schemas.microsoft.com/office/drawing/2014/main" id="{A5A496F8-72E9-4D0A-BDDC-1C5EA48FC97F}"/>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fontAlgn="auto" hangingPunct="1">
              <a:spcBef>
                <a:spcPts val="0"/>
              </a:spcBef>
              <a:spcAft>
                <a:spcPts val="600"/>
              </a:spcAft>
              <a:defRPr/>
            </a:pPr>
            <a:fld id="{509FBDC2-CCC7-4B7C-8A8F-4B0C64FC2A53}" type="slidenum">
              <a:rPr lang="en-US" altLang="en-US" sz="900">
                <a:solidFill>
                  <a:prstClr val="black">
                    <a:tint val="75000"/>
                  </a:prstClr>
                </a:solidFill>
                <a:latin typeface="Calibri" panose="020F0502020204030204"/>
                <a:ea typeface="+mn-ea"/>
              </a:rPr>
              <a:pPr eaLnBrk="1" fontAlgn="auto" hangingPunct="1">
                <a:spcBef>
                  <a:spcPts val="0"/>
                </a:spcBef>
                <a:spcAft>
                  <a:spcPts val="600"/>
                </a:spcAft>
                <a:defRPr/>
              </a:pPr>
              <a:t>59</a:t>
            </a:fld>
            <a:endParaRPr lang="en-US" altLang="en-US" sz="900">
              <a:solidFill>
                <a:prstClr val="black">
                  <a:tint val="75000"/>
                </a:prstClr>
              </a:solidFill>
              <a:latin typeface="Calibri" panose="020F0502020204030204"/>
              <a:ea typeface="+mn-ea"/>
            </a:endParaRPr>
          </a:p>
        </p:txBody>
      </p:sp>
      <p:pic>
        <p:nvPicPr>
          <p:cNvPr id="3" name="Picture 3" descr="A close up of a newspaper&#10;&#10;Description automatically generated">
            <a:extLst>
              <a:ext uri="{FF2B5EF4-FFF2-40B4-BE49-F238E27FC236}">
                <a16:creationId xmlns:a16="http://schemas.microsoft.com/office/drawing/2014/main" id="{7DBFE807-C950-4847-B6D4-023A08ABF930}"/>
              </a:ext>
            </a:extLst>
          </p:cNvPr>
          <p:cNvPicPr>
            <a:picLocks noChangeAspect="1"/>
          </p:cNvPicPr>
          <p:nvPr/>
        </p:nvPicPr>
        <p:blipFill>
          <a:blip r:embed="rId2"/>
          <a:stretch>
            <a:fillRect/>
          </a:stretch>
        </p:blipFill>
        <p:spPr>
          <a:xfrm>
            <a:off x="1431985" y="2419074"/>
            <a:ext cx="6093124" cy="37738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0AEC3D5-8ABA-40DF-9F6C-D8FAA23BCC91}"/>
              </a:ext>
            </a:extLst>
          </p:cNvPr>
          <p:cNvSpPr>
            <a:spLocks noGrp="1" noChangeArrowheads="1"/>
          </p:cNvSpPr>
          <p:nvPr>
            <p:ph type="title"/>
          </p:nvPr>
        </p:nvSpPr>
        <p:spPr bwMode="auto">
          <a:xfrm>
            <a:off x="1708" y="2756"/>
            <a:ext cx="9148701" cy="999705"/>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zh-CN" dirty="0">
                <a:solidFill>
                  <a:srgbClr val="FFFFFF"/>
                </a:solidFill>
                <a:latin typeface="Calibri Light"/>
                <a:ea typeface="宋体"/>
                <a:cs typeface="Calibri"/>
              </a:rPr>
              <a:t>Cardinality Constraint</a:t>
            </a:r>
            <a:r>
              <a:rPr lang="en-US" altLang="zh-CN" sz="4000" dirty="0">
                <a:solidFill>
                  <a:srgbClr val="FFFFFF"/>
                </a:solidFill>
                <a:latin typeface="Calibri Light"/>
                <a:ea typeface="宋体"/>
                <a:cs typeface="Calibri"/>
              </a:rPr>
              <a:t>s</a:t>
            </a:r>
            <a:endParaRPr lang="en-US" altLang="zh-CN">
              <a:solidFill>
                <a:srgbClr val="FFFFFF"/>
              </a:solidFill>
              <a:latin typeface="Calibri Light"/>
              <a:ea typeface="宋体"/>
              <a:cs typeface="Calibri"/>
            </a:endParaRPr>
          </a:p>
        </p:txBody>
      </p:sp>
      <p:sp>
        <p:nvSpPr>
          <p:cNvPr id="17411" name="Rectangle 3">
            <a:extLst>
              <a:ext uri="{FF2B5EF4-FFF2-40B4-BE49-F238E27FC236}">
                <a16:creationId xmlns:a16="http://schemas.microsoft.com/office/drawing/2014/main" id="{2BB1FFE0-D400-469C-B2D4-F120497AD1C9}"/>
              </a:ext>
            </a:extLst>
          </p:cNvPr>
          <p:cNvSpPr>
            <a:spLocks noGrp="1" noChangeArrowheads="1"/>
          </p:cNvSpPr>
          <p:nvPr>
            <p:ph idx="1"/>
          </p:nvPr>
        </p:nvSpPr>
        <p:spPr bwMode="auto">
          <a:xfrm>
            <a:off x="744538" y="4335463"/>
            <a:ext cx="7270750" cy="471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lgn="ctr" eaLnBrk="1" hangingPunct="1">
              <a:buFontTx/>
              <a:buNone/>
            </a:pPr>
            <a:r>
              <a:rPr lang="en-US" altLang="zh-CN" sz="2000">
                <a:latin typeface="Times New Roman" panose="02020603050405020304" pitchFamily="18" charset="0"/>
                <a:ea typeface="宋体" panose="02010600030101010101" pitchFamily="2" charset="-122"/>
              </a:rPr>
              <a:t>Multiplicity of binary relationship set R between entity sets A and B</a:t>
            </a:r>
          </a:p>
        </p:txBody>
      </p:sp>
      <p:sp>
        <p:nvSpPr>
          <p:cNvPr id="17412" name="Slide Number Placeholder 5">
            <a:extLst>
              <a:ext uri="{FF2B5EF4-FFF2-40B4-BE49-F238E27FC236}">
                <a16:creationId xmlns:a16="http://schemas.microsoft.com/office/drawing/2014/main" id="{062B4581-1E89-4B96-9598-9CD5D42190BD}"/>
              </a:ext>
            </a:extLst>
          </p:cNvPr>
          <p:cNvSpPr>
            <a:spLocks noGrp="1"/>
          </p:cNvSpPr>
          <p:nvPr>
            <p:ph type="sldNum" sz="quarter" idx="12"/>
          </p:nvPr>
        </p:nvSpPr>
        <p:spPr bwMode="auto">
          <a:xfrm>
            <a:off x="52197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fld id="{61F835DF-99AD-41C3-8160-CB23E866D861}" type="slidenum">
              <a:rPr lang="en-US" altLang="en-US"/>
              <a:pPr algn="r" eaLnBrk="1" hangingPunct="1"/>
              <a:t>6</a:t>
            </a:fld>
            <a:endParaRPr lang="en-US" altLang="en-US"/>
          </a:p>
        </p:txBody>
      </p:sp>
      <p:grpSp>
        <p:nvGrpSpPr>
          <p:cNvPr id="17413" name="Group 57">
            <a:extLst>
              <a:ext uri="{FF2B5EF4-FFF2-40B4-BE49-F238E27FC236}">
                <a16:creationId xmlns:a16="http://schemas.microsoft.com/office/drawing/2014/main" id="{67F95C82-37AC-4A62-B753-3597279E3C9E}"/>
              </a:ext>
            </a:extLst>
          </p:cNvPr>
          <p:cNvGrpSpPr>
            <a:grpSpLocks/>
          </p:cNvGrpSpPr>
          <p:nvPr/>
        </p:nvGrpSpPr>
        <p:grpSpPr bwMode="auto">
          <a:xfrm>
            <a:off x="3708400" y="1525588"/>
            <a:ext cx="1504950" cy="2746375"/>
            <a:chOff x="2336" y="961"/>
            <a:chExt cx="948" cy="1730"/>
          </a:xfrm>
        </p:grpSpPr>
        <p:sp>
          <p:nvSpPr>
            <p:cNvPr id="17455" name="Oval 4">
              <a:extLst>
                <a:ext uri="{FF2B5EF4-FFF2-40B4-BE49-F238E27FC236}">
                  <a16:creationId xmlns:a16="http://schemas.microsoft.com/office/drawing/2014/main" id="{45AAC54A-DD0C-4290-9E3E-46A2F6A047E9}"/>
                </a:ext>
              </a:extLst>
            </p:cNvPr>
            <p:cNvSpPr>
              <a:spLocks noChangeArrowheads="1"/>
            </p:cNvSpPr>
            <p:nvPr/>
          </p:nvSpPr>
          <p:spPr bwMode="auto">
            <a:xfrm>
              <a:off x="2361" y="123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56" name="Oval 5">
              <a:extLst>
                <a:ext uri="{FF2B5EF4-FFF2-40B4-BE49-F238E27FC236}">
                  <a16:creationId xmlns:a16="http://schemas.microsoft.com/office/drawing/2014/main" id="{FBFB5758-A40D-4A52-98C1-26FA63999D0A}"/>
                </a:ext>
              </a:extLst>
            </p:cNvPr>
            <p:cNvSpPr>
              <a:spLocks noChangeArrowheads="1"/>
            </p:cNvSpPr>
            <p:nvPr/>
          </p:nvSpPr>
          <p:spPr bwMode="auto">
            <a:xfrm>
              <a:off x="2361" y="147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57" name="Oval 6">
              <a:extLst>
                <a:ext uri="{FF2B5EF4-FFF2-40B4-BE49-F238E27FC236}">
                  <a16:creationId xmlns:a16="http://schemas.microsoft.com/office/drawing/2014/main" id="{90750117-3889-4A79-96D3-03687472FF58}"/>
                </a:ext>
              </a:extLst>
            </p:cNvPr>
            <p:cNvSpPr>
              <a:spLocks noChangeArrowheads="1"/>
            </p:cNvSpPr>
            <p:nvPr/>
          </p:nvSpPr>
          <p:spPr bwMode="auto">
            <a:xfrm>
              <a:off x="2361" y="171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58" name="Oval 7">
              <a:extLst>
                <a:ext uri="{FF2B5EF4-FFF2-40B4-BE49-F238E27FC236}">
                  <a16:creationId xmlns:a16="http://schemas.microsoft.com/office/drawing/2014/main" id="{EF1022D4-192D-4C2E-A15A-364BD3D04A10}"/>
                </a:ext>
              </a:extLst>
            </p:cNvPr>
            <p:cNvSpPr>
              <a:spLocks noChangeArrowheads="1"/>
            </p:cNvSpPr>
            <p:nvPr/>
          </p:nvSpPr>
          <p:spPr bwMode="auto">
            <a:xfrm>
              <a:off x="2361" y="195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59" name="Oval 8">
              <a:extLst>
                <a:ext uri="{FF2B5EF4-FFF2-40B4-BE49-F238E27FC236}">
                  <a16:creationId xmlns:a16="http://schemas.microsoft.com/office/drawing/2014/main" id="{9AF7B529-BB7A-412A-AA1A-4884F1ECBE01}"/>
                </a:ext>
              </a:extLst>
            </p:cNvPr>
            <p:cNvSpPr>
              <a:spLocks noChangeArrowheads="1"/>
            </p:cNvSpPr>
            <p:nvPr/>
          </p:nvSpPr>
          <p:spPr bwMode="auto">
            <a:xfrm>
              <a:off x="2361" y="219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60" name="Oval 9">
              <a:extLst>
                <a:ext uri="{FF2B5EF4-FFF2-40B4-BE49-F238E27FC236}">
                  <a16:creationId xmlns:a16="http://schemas.microsoft.com/office/drawing/2014/main" id="{45F544EE-4C2A-4D9D-A6FF-C9F207ACAB9C}"/>
                </a:ext>
              </a:extLst>
            </p:cNvPr>
            <p:cNvSpPr>
              <a:spLocks noChangeArrowheads="1"/>
            </p:cNvSpPr>
            <p:nvPr/>
          </p:nvSpPr>
          <p:spPr bwMode="auto">
            <a:xfrm>
              <a:off x="2937" y="123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61" name="Oval 10">
              <a:extLst>
                <a:ext uri="{FF2B5EF4-FFF2-40B4-BE49-F238E27FC236}">
                  <a16:creationId xmlns:a16="http://schemas.microsoft.com/office/drawing/2014/main" id="{9E0E6F10-DF25-4025-A634-1FA2A5D2B83D}"/>
                </a:ext>
              </a:extLst>
            </p:cNvPr>
            <p:cNvSpPr>
              <a:spLocks noChangeArrowheads="1"/>
            </p:cNvSpPr>
            <p:nvPr/>
          </p:nvSpPr>
          <p:spPr bwMode="auto">
            <a:xfrm>
              <a:off x="2937" y="219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62" name="Oval 11">
              <a:extLst>
                <a:ext uri="{FF2B5EF4-FFF2-40B4-BE49-F238E27FC236}">
                  <a16:creationId xmlns:a16="http://schemas.microsoft.com/office/drawing/2014/main" id="{75F502B7-B9EE-4F75-91EF-8D7366079BB3}"/>
                </a:ext>
              </a:extLst>
            </p:cNvPr>
            <p:cNvSpPr>
              <a:spLocks noChangeArrowheads="1"/>
            </p:cNvSpPr>
            <p:nvPr/>
          </p:nvSpPr>
          <p:spPr bwMode="auto">
            <a:xfrm>
              <a:off x="2937" y="195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63" name="Oval 12">
              <a:extLst>
                <a:ext uri="{FF2B5EF4-FFF2-40B4-BE49-F238E27FC236}">
                  <a16:creationId xmlns:a16="http://schemas.microsoft.com/office/drawing/2014/main" id="{37C08C1C-39AC-473C-B64C-C7ACEF9B938E}"/>
                </a:ext>
              </a:extLst>
            </p:cNvPr>
            <p:cNvSpPr>
              <a:spLocks noChangeArrowheads="1"/>
            </p:cNvSpPr>
            <p:nvPr/>
          </p:nvSpPr>
          <p:spPr bwMode="auto">
            <a:xfrm>
              <a:off x="2937" y="171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64" name="Oval 13">
              <a:extLst>
                <a:ext uri="{FF2B5EF4-FFF2-40B4-BE49-F238E27FC236}">
                  <a16:creationId xmlns:a16="http://schemas.microsoft.com/office/drawing/2014/main" id="{0CEF8A66-0568-43A5-AB12-3FB9594AEB03}"/>
                </a:ext>
              </a:extLst>
            </p:cNvPr>
            <p:cNvSpPr>
              <a:spLocks noChangeArrowheads="1"/>
            </p:cNvSpPr>
            <p:nvPr/>
          </p:nvSpPr>
          <p:spPr bwMode="auto">
            <a:xfrm>
              <a:off x="2937" y="1472"/>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65" name="Rectangle 34">
              <a:extLst>
                <a:ext uri="{FF2B5EF4-FFF2-40B4-BE49-F238E27FC236}">
                  <a16:creationId xmlns:a16="http://schemas.microsoft.com/office/drawing/2014/main" id="{CE9A273F-18FA-4981-9C60-6F108543B185}"/>
                </a:ext>
              </a:extLst>
            </p:cNvPr>
            <p:cNvSpPr>
              <a:spLocks noChangeArrowheads="1"/>
            </p:cNvSpPr>
            <p:nvPr/>
          </p:nvSpPr>
          <p:spPr bwMode="auto">
            <a:xfrm>
              <a:off x="2336" y="2443"/>
              <a:ext cx="94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Many-to-one</a:t>
              </a:r>
            </a:p>
          </p:txBody>
        </p:sp>
        <p:sp>
          <p:nvSpPr>
            <p:cNvPr id="17466" name="Line 39">
              <a:extLst>
                <a:ext uri="{FF2B5EF4-FFF2-40B4-BE49-F238E27FC236}">
                  <a16:creationId xmlns:a16="http://schemas.microsoft.com/office/drawing/2014/main" id="{435BA0F6-5C47-4AA5-8FF8-9559E21386FF}"/>
                </a:ext>
              </a:extLst>
            </p:cNvPr>
            <p:cNvSpPr>
              <a:spLocks noChangeShapeType="1"/>
            </p:cNvSpPr>
            <p:nvPr/>
          </p:nvSpPr>
          <p:spPr bwMode="auto">
            <a:xfrm flipH="1">
              <a:off x="2550" y="1308"/>
              <a:ext cx="391"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7" name="Line 40">
              <a:extLst>
                <a:ext uri="{FF2B5EF4-FFF2-40B4-BE49-F238E27FC236}">
                  <a16:creationId xmlns:a16="http://schemas.microsoft.com/office/drawing/2014/main" id="{5B43B2C4-6B6F-4EA5-AAD2-248E3A9924C9}"/>
                </a:ext>
              </a:extLst>
            </p:cNvPr>
            <p:cNvSpPr>
              <a:spLocks noChangeShapeType="1"/>
            </p:cNvSpPr>
            <p:nvPr/>
          </p:nvSpPr>
          <p:spPr bwMode="auto">
            <a:xfrm flipH="1">
              <a:off x="2550" y="1321"/>
              <a:ext cx="395" cy="2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8" name="Line 41">
              <a:extLst>
                <a:ext uri="{FF2B5EF4-FFF2-40B4-BE49-F238E27FC236}">
                  <a16:creationId xmlns:a16="http://schemas.microsoft.com/office/drawing/2014/main" id="{FC330C5D-80A1-4ADA-9BF4-EDC9F2905087}"/>
                </a:ext>
              </a:extLst>
            </p:cNvPr>
            <p:cNvSpPr>
              <a:spLocks noChangeShapeType="1"/>
            </p:cNvSpPr>
            <p:nvPr/>
          </p:nvSpPr>
          <p:spPr bwMode="auto">
            <a:xfrm flipH="1">
              <a:off x="2558" y="1573"/>
              <a:ext cx="383" cy="20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9" name="Rectangle 51">
              <a:extLst>
                <a:ext uri="{FF2B5EF4-FFF2-40B4-BE49-F238E27FC236}">
                  <a16:creationId xmlns:a16="http://schemas.microsoft.com/office/drawing/2014/main" id="{C94E9117-9807-4E93-8AA1-95758BDA773A}"/>
                </a:ext>
              </a:extLst>
            </p:cNvPr>
            <p:cNvSpPr>
              <a:spLocks noChangeArrowheads="1"/>
            </p:cNvSpPr>
            <p:nvPr/>
          </p:nvSpPr>
          <p:spPr bwMode="auto">
            <a:xfrm>
              <a:off x="2353" y="976"/>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A</a:t>
              </a:r>
            </a:p>
          </p:txBody>
        </p:sp>
        <p:sp>
          <p:nvSpPr>
            <p:cNvPr id="17470" name="Rectangle 53">
              <a:extLst>
                <a:ext uri="{FF2B5EF4-FFF2-40B4-BE49-F238E27FC236}">
                  <a16:creationId xmlns:a16="http://schemas.microsoft.com/office/drawing/2014/main" id="{5CF55D4C-25F1-470D-9FE4-3F66D64C2AAD}"/>
                </a:ext>
              </a:extLst>
            </p:cNvPr>
            <p:cNvSpPr>
              <a:spLocks noChangeArrowheads="1"/>
            </p:cNvSpPr>
            <p:nvPr/>
          </p:nvSpPr>
          <p:spPr bwMode="auto">
            <a:xfrm>
              <a:off x="2913" y="961"/>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B</a:t>
              </a:r>
            </a:p>
          </p:txBody>
        </p:sp>
      </p:grpSp>
      <p:grpSp>
        <p:nvGrpSpPr>
          <p:cNvPr id="17414" name="Group 59">
            <a:extLst>
              <a:ext uri="{FF2B5EF4-FFF2-40B4-BE49-F238E27FC236}">
                <a16:creationId xmlns:a16="http://schemas.microsoft.com/office/drawing/2014/main" id="{16EDEFB7-3B4D-4836-99BC-9021DC82D2A7}"/>
              </a:ext>
            </a:extLst>
          </p:cNvPr>
          <p:cNvGrpSpPr>
            <a:grpSpLocks/>
          </p:cNvGrpSpPr>
          <p:nvPr/>
        </p:nvGrpSpPr>
        <p:grpSpPr bwMode="auto">
          <a:xfrm>
            <a:off x="1306513" y="1574800"/>
            <a:ext cx="1701800" cy="2736850"/>
            <a:chOff x="601" y="961"/>
            <a:chExt cx="1072" cy="1724"/>
          </a:xfrm>
        </p:grpSpPr>
        <p:sp>
          <p:nvSpPr>
            <p:cNvPr id="17434" name="Rectangle 49">
              <a:extLst>
                <a:ext uri="{FF2B5EF4-FFF2-40B4-BE49-F238E27FC236}">
                  <a16:creationId xmlns:a16="http://schemas.microsoft.com/office/drawing/2014/main" id="{7D561044-4F07-4E23-BFD5-429B9178F3CC}"/>
                </a:ext>
              </a:extLst>
            </p:cNvPr>
            <p:cNvSpPr>
              <a:spLocks noChangeArrowheads="1"/>
            </p:cNvSpPr>
            <p:nvPr/>
          </p:nvSpPr>
          <p:spPr bwMode="auto">
            <a:xfrm>
              <a:off x="634" y="961"/>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A</a:t>
              </a:r>
            </a:p>
          </p:txBody>
        </p:sp>
        <p:grpSp>
          <p:nvGrpSpPr>
            <p:cNvPr id="17435" name="Group 56">
              <a:extLst>
                <a:ext uri="{FF2B5EF4-FFF2-40B4-BE49-F238E27FC236}">
                  <a16:creationId xmlns:a16="http://schemas.microsoft.com/office/drawing/2014/main" id="{58ABA7B8-2DDF-41CF-AD10-6CCF9C96EE29}"/>
                </a:ext>
              </a:extLst>
            </p:cNvPr>
            <p:cNvGrpSpPr>
              <a:grpSpLocks/>
            </p:cNvGrpSpPr>
            <p:nvPr/>
          </p:nvGrpSpPr>
          <p:grpSpPr bwMode="auto">
            <a:xfrm>
              <a:off x="601" y="1201"/>
              <a:ext cx="1072" cy="1484"/>
              <a:chOff x="601" y="1201"/>
              <a:chExt cx="1072" cy="1484"/>
            </a:xfrm>
          </p:grpSpPr>
          <p:sp>
            <p:nvSpPr>
              <p:cNvPr id="17437" name="Oval 24">
                <a:extLst>
                  <a:ext uri="{FF2B5EF4-FFF2-40B4-BE49-F238E27FC236}">
                    <a16:creationId xmlns:a16="http://schemas.microsoft.com/office/drawing/2014/main" id="{8539A19C-7ABC-483D-9B92-DEE5AA6E3D3A}"/>
                  </a:ext>
                </a:extLst>
              </p:cNvPr>
              <p:cNvSpPr>
                <a:spLocks noChangeArrowheads="1"/>
              </p:cNvSpPr>
              <p:nvPr/>
            </p:nvSpPr>
            <p:spPr bwMode="auto">
              <a:xfrm>
                <a:off x="681" y="120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38" name="Oval 25">
                <a:extLst>
                  <a:ext uri="{FF2B5EF4-FFF2-40B4-BE49-F238E27FC236}">
                    <a16:creationId xmlns:a16="http://schemas.microsoft.com/office/drawing/2014/main" id="{CAB649D7-0CC8-4DCB-8EEE-5C8F899A7D18}"/>
                  </a:ext>
                </a:extLst>
              </p:cNvPr>
              <p:cNvSpPr>
                <a:spLocks noChangeArrowheads="1"/>
              </p:cNvSpPr>
              <p:nvPr/>
            </p:nvSpPr>
            <p:spPr bwMode="auto">
              <a:xfrm>
                <a:off x="681" y="144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39" name="Oval 26">
                <a:extLst>
                  <a:ext uri="{FF2B5EF4-FFF2-40B4-BE49-F238E27FC236}">
                    <a16:creationId xmlns:a16="http://schemas.microsoft.com/office/drawing/2014/main" id="{2419944E-382D-4EBA-B42D-65CFB9D27AA5}"/>
                  </a:ext>
                </a:extLst>
              </p:cNvPr>
              <p:cNvSpPr>
                <a:spLocks noChangeArrowheads="1"/>
              </p:cNvSpPr>
              <p:nvPr/>
            </p:nvSpPr>
            <p:spPr bwMode="auto">
              <a:xfrm>
                <a:off x="681" y="168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0" name="Oval 27">
                <a:extLst>
                  <a:ext uri="{FF2B5EF4-FFF2-40B4-BE49-F238E27FC236}">
                    <a16:creationId xmlns:a16="http://schemas.microsoft.com/office/drawing/2014/main" id="{6F771F0B-8F4A-4ED5-975D-2BAD9E03CECC}"/>
                  </a:ext>
                </a:extLst>
              </p:cNvPr>
              <p:cNvSpPr>
                <a:spLocks noChangeArrowheads="1"/>
              </p:cNvSpPr>
              <p:nvPr/>
            </p:nvSpPr>
            <p:spPr bwMode="auto">
              <a:xfrm>
                <a:off x="681" y="192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1" name="Oval 28">
                <a:extLst>
                  <a:ext uri="{FF2B5EF4-FFF2-40B4-BE49-F238E27FC236}">
                    <a16:creationId xmlns:a16="http://schemas.microsoft.com/office/drawing/2014/main" id="{63BA8E63-87C7-494F-9877-FDCD626B2F39}"/>
                  </a:ext>
                </a:extLst>
              </p:cNvPr>
              <p:cNvSpPr>
                <a:spLocks noChangeArrowheads="1"/>
              </p:cNvSpPr>
              <p:nvPr/>
            </p:nvSpPr>
            <p:spPr bwMode="auto">
              <a:xfrm>
                <a:off x="681" y="216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2" name="Oval 29">
                <a:extLst>
                  <a:ext uri="{FF2B5EF4-FFF2-40B4-BE49-F238E27FC236}">
                    <a16:creationId xmlns:a16="http://schemas.microsoft.com/office/drawing/2014/main" id="{197C22AA-CF47-46BB-91B9-258494DCFF90}"/>
                  </a:ext>
                </a:extLst>
              </p:cNvPr>
              <p:cNvSpPr>
                <a:spLocks noChangeArrowheads="1"/>
              </p:cNvSpPr>
              <p:nvPr/>
            </p:nvSpPr>
            <p:spPr bwMode="auto">
              <a:xfrm>
                <a:off x="1257" y="120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3" name="Oval 30">
                <a:extLst>
                  <a:ext uri="{FF2B5EF4-FFF2-40B4-BE49-F238E27FC236}">
                    <a16:creationId xmlns:a16="http://schemas.microsoft.com/office/drawing/2014/main" id="{68E9A770-C678-4224-8730-6180A79BD345}"/>
                  </a:ext>
                </a:extLst>
              </p:cNvPr>
              <p:cNvSpPr>
                <a:spLocks noChangeArrowheads="1"/>
              </p:cNvSpPr>
              <p:nvPr/>
            </p:nvSpPr>
            <p:spPr bwMode="auto">
              <a:xfrm>
                <a:off x="1257" y="216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4" name="Oval 31">
                <a:extLst>
                  <a:ext uri="{FF2B5EF4-FFF2-40B4-BE49-F238E27FC236}">
                    <a16:creationId xmlns:a16="http://schemas.microsoft.com/office/drawing/2014/main" id="{2D8CA713-2386-490C-9B41-4183933BC1A9}"/>
                  </a:ext>
                </a:extLst>
              </p:cNvPr>
              <p:cNvSpPr>
                <a:spLocks noChangeArrowheads="1"/>
              </p:cNvSpPr>
              <p:nvPr/>
            </p:nvSpPr>
            <p:spPr bwMode="auto">
              <a:xfrm>
                <a:off x="1257" y="192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5" name="Oval 32">
                <a:extLst>
                  <a:ext uri="{FF2B5EF4-FFF2-40B4-BE49-F238E27FC236}">
                    <a16:creationId xmlns:a16="http://schemas.microsoft.com/office/drawing/2014/main" id="{60D8707F-FC67-4991-B442-10C656B82477}"/>
                  </a:ext>
                </a:extLst>
              </p:cNvPr>
              <p:cNvSpPr>
                <a:spLocks noChangeArrowheads="1"/>
              </p:cNvSpPr>
              <p:nvPr/>
            </p:nvSpPr>
            <p:spPr bwMode="auto">
              <a:xfrm>
                <a:off x="1257" y="168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6" name="Oval 33">
                <a:extLst>
                  <a:ext uri="{FF2B5EF4-FFF2-40B4-BE49-F238E27FC236}">
                    <a16:creationId xmlns:a16="http://schemas.microsoft.com/office/drawing/2014/main" id="{5ABC31D1-0E0E-4C8D-8009-88D6C0187560}"/>
                  </a:ext>
                </a:extLst>
              </p:cNvPr>
              <p:cNvSpPr>
                <a:spLocks noChangeArrowheads="1"/>
              </p:cNvSpPr>
              <p:nvPr/>
            </p:nvSpPr>
            <p:spPr bwMode="auto">
              <a:xfrm>
                <a:off x="1257" y="1441"/>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47" name="Line 42">
                <a:extLst>
                  <a:ext uri="{FF2B5EF4-FFF2-40B4-BE49-F238E27FC236}">
                    <a16:creationId xmlns:a16="http://schemas.microsoft.com/office/drawing/2014/main" id="{529BDF01-8E59-4CC6-8C5F-FE625447690F}"/>
                  </a:ext>
                </a:extLst>
              </p:cNvPr>
              <p:cNvSpPr>
                <a:spLocks noChangeShapeType="1"/>
              </p:cNvSpPr>
              <p:nvPr/>
            </p:nvSpPr>
            <p:spPr bwMode="auto">
              <a:xfrm>
                <a:off x="878" y="1297"/>
                <a:ext cx="375"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8" name="Line 43">
                <a:extLst>
                  <a:ext uri="{FF2B5EF4-FFF2-40B4-BE49-F238E27FC236}">
                    <a16:creationId xmlns:a16="http://schemas.microsoft.com/office/drawing/2014/main" id="{9305A4D2-5D20-4898-84C0-8825A653AFA0}"/>
                  </a:ext>
                </a:extLst>
              </p:cNvPr>
              <p:cNvSpPr>
                <a:spLocks noChangeShapeType="1"/>
              </p:cNvSpPr>
              <p:nvPr/>
            </p:nvSpPr>
            <p:spPr bwMode="auto">
              <a:xfrm>
                <a:off x="878" y="1302"/>
                <a:ext cx="375" cy="20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9" name="Line 44">
                <a:extLst>
                  <a:ext uri="{FF2B5EF4-FFF2-40B4-BE49-F238E27FC236}">
                    <a16:creationId xmlns:a16="http://schemas.microsoft.com/office/drawing/2014/main" id="{B2073649-F07C-439C-A8DD-6BFBCD2734B4}"/>
                  </a:ext>
                </a:extLst>
              </p:cNvPr>
              <p:cNvSpPr>
                <a:spLocks noChangeShapeType="1"/>
              </p:cNvSpPr>
              <p:nvPr/>
            </p:nvSpPr>
            <p:spPr bwMode="auto">
              <a:xfrm flipV="1">
                <a:off x="874" y="1294"/>
                <a:ext cx="379" cy="2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0" name="Line 45">
                <a:extLst>
                  <a:ext uri="{FF2B5EF4-FFF2-40B4-BE49-F238E27FC236}">
                    <a16:creationId xmlns:a16="http://schemas.microsoft.com/office/drawing/2014/main" id="{4CE3EC9E-A6A2-4663-B991-31BADEE28212}"/>
                  </a:ext>
                </a:extLst>
              </p:cNvPr>
              <p:cNvSpPr>
                <a:spLocks noChangeShapeType="1"/>
              </p:cNvSpPr>
              <p:nvPr/>
            </p:nvSpPr>
            <p:spPr bwMode="auto">
              <a:xfrm>
                <a:off x="878" y="1542"/>
                <a:ext cx="379" cy="6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1" name="Line 46">
                <a:extLst>
                  <a:ext uri="{FF2B5EF4-FFF2-40B4-BE49-F238E27FC236}">
                    <a16:creationId xmlns:a16="http://schemas.microsoft.com/office/drawing/2014/main" id="{F6D93476-0127-4A7D-96C0-1DFE2048C5FE}"/>
                  </a:ext>
                </a:extLst>
              </p:cNvPr>
              <p:cNvSpPr>
                <a:spLocks noChangeShapeType="1"/>
              </p:cNvSpPr>
              <p:nvPr/>
            </p:nvSpPr>
            <p:spPr bwMode="auto">
              <a:xfrm flipV="1">
                <a:off x="870" y="1294"/>
                <a:ext cx="383" cy="4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2" name="Line 47">
                <a:extLst>
                  <a:ext uri="{FF2B5EF4-FFF2-40B4-BE49-F238E27FC236}">
                    <a16:creationId xmlns:a16="http://schemas.microsoft.com/office/drawing/2014/main" id="{242BD934-9701-4C5E-B3FB-1070F1B986B7}"/>
                  </a:ext>
                </a:extLst>
              </p:cNvPr>
              <p:cNvSpPr>
                <a:spLocks noChangeShapeType="1"/>
              </p:cNvSpPr>
              <p:nvPr/>
            </p:nvSpPr>
            <p:spPr bwMode="auto">
              <a:xfrm flipV="1">
                <a:off x="870" y="1486"/>
                <a:ext cx="383" cy="2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3" name="Line 48">
                <a:extLst>
                  <a:ext uri="{FF2B5EF4-FFF2-40B4-BE49-F238E27FC236}">
                    <a16:creationId xmlns:a16="http://schemas.microsoft.com/office/drawing/2014/main" id="{128EFE29-FFD1-49EC-9DFD-9CA4D11F1DA1}"/>
                  </a:ext>
                </a:extLst>
              </p:cNvPr>
              <p:cNvSpPr>
                <a:spLocks noChangeShapeType="1"/>
              </p:cNvSpPr>
              <p:nvPr/>
            </p:nvSpPr>
            <p:spPr bwMode="auto">
              <a:xfrm>
                <a:off x="878" y="1782"/>
                <a:ext cx="379" cy="4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4" name="Rectangle 50">
                <a:extLst>
                  <a:ext uri="{FF2B5EF4-FFF2-40B4-BE49-F238E27FC236}">
                    <a16:creationId xmlns:a16="http://schemas.microsoft.com/office/drawing/2014/main" id="{5D00721A-896D-4210-81D6-8B68FE3423A8}"/>
                  </a:ext>
                </a:extLst>
              </p:cNvPr>
              <p:cNvSpPr>
                <a:spLocks noChangeArrowheads="1"/>
              </p:cNvSpPr>
              <p:nvPr/>
            </p:nvSpPr>
            <p:spPr bwMode="auto">
              <a:xfrm>
                <a:off x="601" y="2437"/>
                <a:ext cx="10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Many-to-many</a:t>
                </a:r>
              </a:p>
            </p:txBody>
          </p:sp>
        </p:grpSp>
        <p:sp>
          <p:nvSpPr>
            <p:cNvPr id="17436" name="Rectangle 54">
              <a:extLst>
                <a:ext uri="{FF2B5EF4-FFF2-40B4-BE49-F238E27FC236}">
                  <a16:creationId xmlns:a16="http://schemas.microsoft.com/office/drawing/2014/main" id="{131218F6-E08C-41E7-9800-F0CD6F30A914}"/>
                </a:ext>
              </a:extLst>
            </p:cNvPr>
            <p:cNvSpPr>
              <a:spLocks noChangeArrowheads="1"/>
            </p:cNvSpPr>
            <p:nvPr/>
          </p:nvSpPr>
          <p:spPr bwMode="auto">
            <a:xfrm>
              <a:off x="1238" y="963"/>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B</a:t>
              </a:r>
            </a:p>
          </p:txBody>
        </p:sp>
      </p:grpSp>
      <p:grpSp>
        <p:nvGrpSpPr>
          <p:cNvPr id="17415" name="Group 58">
            <a:extLst>
              <a:ext uri="{FF2B5EF4-FFF2-40B4-BE49-F238E27FC236}">
                <a16:creationId xmlns:a16="http://schemas.microsoft.com/office/drawing/2014/main" id="{E11150D8-19BE-4A12-ADA7-6F7A7664845B}"/>
              </a:ext>
            </a:extLst>
          </p:cNvPr>
          <p:cNvGrpSpPr>
            <a:grpSpLocks/>
          </p:cNvGrpSpPr>
          <p:nvPr/>
        </p:nvGrpSpPr>
        <p:grpSpPr bwMode="auto">
          <a:xfrm>
            <a:off x="5784850" y="1543050"/>
            <a:ext cx="1417638" cy="2733675"/>
            <a:chOff x="4103" y="977"/>
            <a:chExt cx="893" cy="1722"/>
          </a:xfrm>
        </p:grpSpPr>
        <p:sp>
          <p:nvSpPr>
            <p:cNvPr id="17418" name="Oval 14">
              <a:extLst>
                <a:ext uri="{FF2B5EF4-FFF2-40B4-BE49-F238E27FC236}">
                  <a16:creationId xmlns:a16="http://schemas.microsoft.com/office/drawing/2014/main" id="{A914071E-A3B6-4979-981E-3E758E653239}"/>
                </a:ext>
              </a:extLst>
            </p:cNvPr>
            <p:cNvSpPr>
              <a:spLocks noChangeArrowheads="1"/>
            </p:cNvSpPr>
            <p:nvPr/>
          </p:nvSpPr>
          <p:spPr bwMode="auto">
            <a:xfrm>
              <a:off x="4144" y="123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19" name="Oval 15">
              <a:extLst>
                <a:ext uri="{FF2B5EF4-FFF2-40B4-BE49-F238E27FC236}">
                  <a16:creationId xmlns:a16="http://schemas.microsoft.com/office/drawing/2014/main" id="{432DAE9F-1856-4E7D-A48E-B27E1562361D}"/>
                </a:ext>
              </a:extLst>
            </p:cNvPr>
            <p:cNvSpPr>
              <a:spLocks noChangeArrowheads="1"/>
            </p:cNvSpPr>
            <p:nvPr/>
          </p:nvSpPr>
          <p:spPr bwMode="auto">
            <a:xfrm>
              <a:off x="4144" y="147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0" name="Oval 16">
              <a:extLst>
                <a:ext uri="{FF2B5EF4-FFF2-40B4-BE49-F238E27FC236}">
                  <a16:creationId xmlns:a16="http://schemas.microsoft.com/office/drawing/2014/main" id="{F9D870E4-19A1-4FF7-A9EB-E37BFC4E7FBA}"/>
                </a:ext>
              </a:extLst>
            </p:cNvPr>
            <p:cNvSpPr>
              <a:spLocks noChangeArrowheads="1"/>
            </p:cNvSpPr>
            <p:nvPr/>
          </p:nvSpPr>
          <p:spPr bwMode="auto">
            <a:xfrm>
              <a:off x="4144" y="171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1" name="Oval 17">
              <a:extLst>
                <a:ext uri="{FF2B5EF4-FFF2-40B4-BE49-F238E27FC236}">
                  <a16:creationId xmlns:a16="http://schemas.microsoft.com/office/drawing/2014/main" id="{6B6EE429-78DD-418B-8EAC-B9979DF28C86}"/>
                </a:ext>
              </a:extLst>
            </p:cNvPr>
            <p:cNvSpPr>
              <a:spLocks noChangeArrowheads="1"/>
            </p:cNvSpPr>
            <p:nvPr/>
          </p:nvSpPr>
          <p:spPr bwMode="auto">
            <a:xfrm>
              <a:off x="4144" y="195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2" name="Oval 18">
              <a:extLst>
                <a:ext uri="{FF2B5EF4-FFF2-40B4-BE49-F238E27FC236}">
                  <a16:creationId xmlns:a16="http://schemas.microsoft.com/office/drawing/2014/main" id="{D2F9F5AF-9CDD-4CF1-A3D2-F99D8D1BD2FA}"/>
                </a:ext>
              </a:extLst>
            </p:cNvPr>
            <p:cNvSpPr>
              <a:spLocks noChangeArrowheads="1"/>
            </p:cNvSpPr>
            <p:nvPr/>
          </p:nvSpPr>
          <p:spPr bwMode="auto">
            <a:xfrm>
              <a:off x="4144" y="219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3" name="Oval 19">
              <a:extLst>
                <a:ext uri="{FF2B5EF4-FFF2-40B4-BE49-F238E27FC236}">
                  <a16:creationId xmlns:a16="http://schemas.microsoft.com/office/drawing/2014/main" id="{20EDC048-8E62-4DB3-85DD-BDAB8E942072}"/>
                </a:ext>
              </a:extLst>
            </p:cNvPr>
            <p:cNvSpPr>
              <a:spLocks noChangeArrowheads="1"/>
            </p:cNvSpPr>
            <p:nvPr/>
          </p:nvSpPr>
          <p:spPr bwMode="auto">
            <a:xfrm>
              <a:off x="4720" y="123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4" name="Oval 20">
              <a:extLst>
                <a:ext uri="{FF2B5EF4-FFF2-40B4-BE49-F238E27FC236}">
                  <a16:creationId xmlns:a16="http://schemas.microsoft.com/office/drawing/2014/main" id="{FE712A38-E682-43FC-ADF4-2D3FE2287D1A}"/>
                </a:ext>
              </a:extLst>
            </p:cNvPr>
            <p:cNvSpPr>
              <a:spLocks noChangeArrowheads="1"/>
            </p:cNvSpPr>
            <p:nvPr/>
          </p:nvSpPr>
          <p:spPr bwMode="auto">
            <a:xfrm>
              <a:off x="4720" y="219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5" name="Oval 21">
              <a:extLst>
                <a:ext uri="{FF2B5EF4-FFF2-40B4-BE49-F238E27FC236}">
                  <a16:creationId xmlns:a16="http://schemas.microsoft.com/office/drawing/2014/main" id="{3CE98359-FAC8-4517-A19B-D0E0B358116E}"/>
                </a:ext>
              </a:extLst>
            </p:cNvPr>
            <p:cNvSpPr>
              <a:spLocks noChangeArrowheads="1"/>
            </p:cNvSpPr>
            <p:nvPr/>
          </p:nvSpPr>
          <p:spPr bwMode="auto">
            <a:xfrm>
              <a:off x="4720" y="195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6" name="Oval 22">
              <a:extLst>
                <a:ext uri="{FF2B5EF4-FFF2-40B4-BE49-F238E27FC236}">
                  <a16:creationId xmlns:a16="http://schemas.microsoft.com/office/drawing/2014/main" id="{83818E33-2057-45E2-831F-F7538EBD3653}"/>
                </a:ext>
              </a:extLst>
            </p:cNvPr>
            <p:cNvSpPr>
              <a:spLocks noChangeArrowheads="1"/>
            </p:cNvSpPr>
            <p:nvPr/>
          </p:nvSpPr>
          <p:spPr bwMode="auto">
            <a:xfrm>
              <a:off x="4720" y="171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7" name="Oval 23">
              <a:extLst>
                <a:ext uri="{FF2B5EF4-FFF2-40B4-BE49-F238E27FC236}">
                  <a16:creationId xmlns:a16="http://schemas.microsoft.com/office/drawing/2014/main" id="{BA29EE6C-B14B-45C0-8CC6-E61B5089BDF7}"/>
                </a:ext>
              </a:extLst>
            </p:cNvPr>
            <p:cNvSpPr>
              <a:spLocks noChangeArrowheads="1"/>
            </p:cNvSpPr>
            <p:nvPr/>
          </p:nvSpPr>
          <p:spPr bwMode="auto">
            <a:xfrm>
              <a:off x="4720" y="1475"/>
              <a:ext cx="192" cy="15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28" name="Rectangle 35">
              <a:extLst>
                <a:ext uri="{FF2B5EF4-FFF2-40B4-BE49-F238E27FC236}">
                  <a16:creationId xmlns:a16="http://schemas.microsoft.com/office/drawing/2014/main" id="{987A7B50-FF1B-4405-90C6-948DA159730F}"/>
                </a:ext>
              </a:extLst>
            </p:cNvPr>
            <p:cNvSpPr>
              <a:spLocks noChangeArrowheads="1"/>
            </p:cNvSpPr>
            <p:nvPr/>
          </p:nvSpPr>
          <p:spPr bwMode="auto">
            <a:xfrm>
              <a:off x="4154" y="2451"/>
              <a:ext cx="84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One-to-one</a:t>
              </a:r>
            </a:p>
          </p:txBody>
        </p:sp>
        <p:sp>
          <p:nvSpPr>
            <p:cNvPr id="17429" name="Line 36">
              <a:extLst>
                <a:ext uri="{FF2B5EF4-FFF2-40B4-BE49-F238E27FC236}">
                  <a16:creationId xmlns:a16="http://schemas.microsoft.com/office/drawing/2014/main" id="{4D3E876C-5991-4C6B-AF88-EA516F9506A8}"/>
                </a:ext>
              </a:extLst>
            </p:cNvPr>
            <p:cNvSpPr>
              <a:spLocks noChangeShapeType="1"/>
            </p:cNvSpPr>
            <p:nvPr/>
          </p:nvSpPr>
          <p:spPr bwMode="auto">
            <a:xfrm>
              <a:off x="4345" y="1307"/>
              <a:ext cx="375"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0" name="Line 37">
              <a:extLst>
                <a:ext uri="{FF2B5EF4-FFF2-40B4-BE49-F238E27FC236}">
                  <a16:creationId xmlns:a16="http://schemas.microsoft.com/office/drawing/2014/main" id="{7916C22C-8A6A-4B9B-8193-AC904D443658}"/>
                </a:ext>
              </a:extLst>
            </p:cNvPr>
            <p:cNvSpPr>
              <a:spLocks noChangeShapeType="1"/>
            </p:cNvSpPr>
            <p:nvPr/>
          </p:nvSpPr>
          <p:spPr bwMode="auto">
            <a:xfrm>
              <a:off x="4345" y="1555"/>
              <a:ext cx="375"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1" name="Line 38">
              <a:extLst>
                <a:ext uri="{FF2B5EF4-FFF2-40B4-BE49-F238E27FC236}">
                  <a16:creationId xmlns:a16="http://schemas.microsoft.com/office/drawing/2014/main" id="{F6E68C18-A673-4122-8302-0531CD7697BD}"/>
                </a:ext>
              </a:extLst>
            </p:cNvPr>
            <p:cNvSpPr>
              <a:spLocks noChangeShapeType="1"/>
            </p:cNvSpPr>
            <p:nvPr/>
          </p:nvSpPr>
          <p:spPr bwMode="auto">
            <a:xfrm>
              <a:off x="4345" y="1795"/>
              <a:ext cx="375"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2" name="Rectangle 52">
              <a:extLst>
                <a:ext uri="{FF2B5EF4-FFF2-40B4-BE49-F238E27FC236}">
                  <a16:creationId xmlns:a16="http://schemas.microsoft.com/office/drawing/2014/main" id="{E95F7640-5204-44A5-9D7A-78D038D422E7}"/>
                </a:ext>
              </a:extLst>
            </p:cNvPr>
            <p:cNvSpPr>
              <a:spLocks noChangeArrowheads="1"/>
            </p:cNvSpPr>
            <p:nvPr/>
          </p:nvSpPr>
          <p:spPr bwMode="auto">
            <a:xfrm>
              <a:off x="4103" y="979"/>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A</a:t>
              </a:r>
            </a:p>
          </p:txBody>
        </p:sp>
        <p:sp>
          <p:nvSpPr>
            <p:cNvPr id="17433" name="Rectangle 55">
              <a:extLst>
                <a:ext uri="{FF2B5EF4-FFF2-40B4-BE49-F238E27FC236}">
                  <a16:creationId xmlns:a16="http://schemas.microsoft.com/office/drawing/2014/main" id="{0C47E0BE-DC12-4F50-A9C3-CE48AD760503}"/>
                </a:ext>
              </a:extLst>
            </p:cNvPr>
            <p:cNvSpPr>
              <a:spLocks noChangeArrowheads="1"/>
            </p:cNvSpPr>
            <p:nvPr/>
          </p:nvSpPr>
          <p:spPr bwMode="auto">
            <a:xfrm>
              <a:off x="4681" y="977"/>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a:r>
                <a:rPr lang="en-US" altLang="en-US" sz="2000">
                  <a:latin typeface="Times New Roman" panose="02020603050405020304" pitchFamily="18" charset="0"/>
                </a:rPr>
                <a:t>B</a:t>
              </a:r>
            </a:p>
          </p:txBody>
        </p:sp>
      </p:grpSp>
      <p:sp>
        <p:nvSpPr>
          <p:cNvPr id="17416" name="Rectangle 60">
            <a:extLst>
              <a:ext uri="{FF2B5EF4-FFF2-40B4-BE49-F238E27FC236}">
                <a16:creationId xmlns:a16="http://schemas.microsoft.com/office/drawing/2014/main" id="{C05DD434-8DBC-4883-BE33-D8B92DCD770B}"/>
              </a:ext>
            </a:extLst>
          </p:cNvPr>
          <p:cNvSpPr>
            <a:spLocks noChangeArrowheads="1"/>
          </p:cNvSpPr>
          <p:nvPr/>
        </p:nvSpPr>
        <p:spPr bwMode="auto">
          <a:xfrm>
            <a:off x="590550" y="1582738"/>
            <a:ext cx="7599363" cy="3214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endParaRPr lang="en-US" altLang="en-US"/>
          </a:p>
        </p:txBody>
      </p:sp>
      <p:sp>
        <p:nvSpPr>
          <p:cNvPr id="17417" name="Rectangle 61">
            <a:extLst>
              <a:ext uri="{FF2B5EF4-FFF2-40B4-BE49-F238E27FC236}">
                <a16:creationId xmlns:a16="http://schemas.microsoft.com/office/drawing/2014/main" id="{9579B5E4-DA04-4161-8FE4-211815E0BF2B}"/>
              </a:ext>
            </a:extLst>
          </p:cNvPr>
          <p:cNvSpPr>
            <a:spLocks noChangeArrowheads="1"/>
          </p:cNvSpPr>
          <p:nvPr/>
        </p:nvSpPr>
        <p:spPr bwMode="auto">
          <a:xfrm>
            <a:off x="515938" y="5213290"/>
            <a:ext cx="8070850" cy="120032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ct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buClr>
                <a:schemeClr val="tx1"/>
              </a:buClr>
            </a:pPr>
            <a:r>
              <a:rPr lang="en-US" altLang="en-US" sz="2400" b="1" dirty="0">
                <a:latin typeface="Times New Roman"/>
                <a:ea typeface="ＭＳ Ｐゴシック"/>
                <a:cs typeface="Times New Roman"/>
              </a:rPr>
              <a:t>Example:</a:t>
            </a:r>
            <a:r>
              <a:rPr lang="en-US" altLang="en-US" sz="2400" dirty="0">
                <a:latin typeface="Times New Roman"/>
                <a:ea typeface="ＭＳ Ｐゴシック"/>
                <a:cs typeface="Times New Roman"/>
              </a:rPr>
              <a:t> For </a:t>
            </a:r>
            <a:r>
              <a:rPr lang="ja-JP" altLang="en-US" sz="2400">
                <a:latin typeface="Times New Roman"/>
                <a:ea typeface="ＭＳ Ｐゴシック"/>
                <a:cs typeface="Arial"/>
              </a:rPr>
              <a:t>“</a:t>
            </a:r>
            <a:r>
              <a:rPr lang="en-US" altLang="ja-JP" sz="2400" dirty="0">
                <a:latin typeface="Times New Roman"/>
                <a:ea typeface="ＭＳ Ｐゴシック"/>
                <a:cs typeface="Times New Roman"/>
              </a:rPr>
              <a:t>One-to-one,</a:t>
            </a:r>
            <a:r>
              <a:rPr lang="ja-JP" altLang="en-US" sz="2400">
                <a:latin typeface="Times New Roman"/>
                <a:ea typeface="ＭＳ Ｐゴシック"/>
                <a:cs typeface="Arial"/>
              </a:rPr>
              <a:t>”</a:t>
            </a:r>
            <a:r>
              <a:rPr lang="en-US" altLang="ja-JP" sz="2400" dirty="0">
                <a:latin typeface="Times New Roman"/>
                <a:ea typeface="ＭＳ Ｐゴシック"/>
                <a:cs typeface="Times New Roman"/>
              </a:rPr>
              <a:t> an entity in A is associated with</a:t>
            </a:r>
            <a:r>
              <a:rPr lang="en-US" altLang="ja-JP" sz="2400" dirty="0">
                <a:solidFill>
                  <a:schemeClr val="folHlink"/>
                </a:solidFill>
                <a:latin typeface="Times New Roman"/>
                <a:ea typeface="ＭＳ Ｐゴシック"/>
                <a:cs typeface="Times New Roman"/>
              </a:rPr>
              <a:t> at most one</a:t>
            </a:r>
            <a:r>
              <a:rPr lang="en-US" altLang="ja-JP" sz="2400" dirty="0">
                <a:latin typeface="Times New Roman"/>
                <a:ea typeface="ＭＳ Ｐゴシック"/>
                <a:cs typeface="Times New Roman"/>
              </a:rPr>
              <a:t> entity in B, and vice versa. (A = B = </a:t>
            </a:r>
            <a:r>
              <a:rPr lang="ja-JP" altLang="en-US" sz="2400">
                <a:latin typeface="Times New Roman"/>
                <a:ea typeface="ＭＳ Ｐゴシック"/>
                <a:cs typeface="Arial"/>
              </a:rPr>
              <a:t>“</a:t>
            </a:r>
            <a:r>
              <a:rPr lang="en-US" altLang="ja-JP" sz="2400" dirty="0">
                <a:latin typeface="Times New Roman"/>
                <a:ea typeface="ＭＳ Ｐゴシック"/>
                <a:cs typeface="Times New Roman"/>
              </a:rPr>
              <a:t>person</a:t>
            </a:r>
            <a:r>
              <a:rPr lang="ja-JP" altLang="en-US" sz="2400">
                <a:latin typeface="Times New Roman"/>
                <a:ea typeface="ＭＳ Ｐゴシック"/>
                <a:cs typeface="Arial"/>
              </a:rPr>
              <a:t>”</a:t>
            </a:r>
            <a:r>
              <a:rPr lang="en-US" altLang="ja-JP" sz="2400" dirty="0">
                <a:latin typeface="Times New Roman"/>
                <a:ea typeface="ＭＳ Ｐゴシック"/>
                <a:cs typeface="Times New Roman"/>
              </a:rPr>
              <a:t>, R = </a:t>
            </a:r>
            <a:r>
              <a:rPr lang="ja-JP" altLang="en-US" sz="2400">
                <a:latin typeface="Times New Roman"/>
                <a:ea typeface="ＭＳ Ｐゴシック"/>
                <a:cs typeface="Arial"/>
              </a:rPr>
              <a:t>“</a:t>
            </a:r>
            <a:r>
              <a:rPr lang="en-US" altLang="ja-JP" sz="2400" dirty="0">
                <a:latin typeface="Times New Roman"/>
                <a:ea typeface="ＭＳ Ｐゴシック"/>
                <a:cs typeface="Times New Roman"/>
              </a:rPr>
              <a:t>married-to</a:t>
            </a:r>
            <a:r>
              <a:rPr lang="ja-JP" altLang="en-US" sz="2400">
                <a:latin typeface="Times New Roman"/>
                <a:ea typeface="ＭＳ Ｐゴシック"/>
                <a:cs typeface="Arial"/>
              </a:rPr>
              <a:t>”</a:t>
            </a:r>
            <a:r>
              <a:rPr lang="en-US" altLang="ja-JP" sz="2400" dirty="0">
                <a:latin typeface="Times New Roman"/>
                <a:ea typeface="ＭＳ Ｐゴシック"/>
                <a:cs typeface="Times New Roman"/>
              </a:rPr>
              <a:t>)</a:t>
            </a:r>
            <a:endParaRPr lang="en-US" altLang="en-US" sz="2400" dirty="0">
              <a:latin typeface="Times New Roman"/>
              <a:ea typeface="ＭＳ Ｐゴシック"/>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458" name="Title 1">
            <a:extLst>
              <a:ext uri="{FF2B5EF4-FFF2-40B4-BE49-F238E27FC236}">
                <a16:creationId xmlns:a16="http://schemas.microsoft.com/office/drawing/2014/main" id="{A23A0434-B303-433D-9544-9325A08AB890}"/>
              </a:ext>
            </a:extLst>
          </p:cNvPr>
          <p:cNvSpPr>
            <a:spLocks noGrp="1"/>
          </p:cNvSpPr>
          <p:nvPr>
            <p:ph type="title"/>
          </p:nvPr>
        </p:nvSpPr>
        <p:spPr bwMode="auto">
          <a:xfrm>
            <a:off x="718879" y="800392"/>
            <a:ext cx="7698523" cy="12121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0" compatLnSpc="1">
            <a:prstTxWarp prst="textNoShape">
              <a:avLst/>
            </a:prstTxWarp>
            <a:normAutofit/>
          </a:bodyPr>
          <a:lstStyle/>
          <a:p>
            <a:pPr algn="ctr" eaLnBrk="1" hangingPunct="1"/>
            <a:r>
              <a:rPr lang="en-US" altLang="en-US" sz="3500" dirty="0">
                <a:solidFill>
                  <a:srgbClr val="FFFFFF"/>
                </a:solidFill>
                <a:ea typeface="ＭＳ Ｐゴシック"/>
              </a:rPr>
              <a:t>Modeling the relationships</a:t>
            </a:r>
            <a:endParaRPr lang="en-US" dirty="0">
              <a:ea typeface="ＭＳ Ｐゴシック"/>
            </a:endParaRPr>
          </a:p>
        </p:txBody>
      </p:sp>
      <p:sp>
        <p:nvSpPr>
          <p:cNvPr id="19459" name="Content Placeholder 2">
            <a:extLst>
              <a:ext uri="{FF2B5EF4-FFF2-40B4-BE49-F238E27FC236}">
                <a16:creationId xmlns:a16="http://schemas.microsoft.com/office/drawing/2014/main" id="{14613737-6975-408E-8747-F1BCFFBC1067}"/>
              </a:ext>
            </a:extLst>
          </p:cNvPr>
          <p:cNvSpPr>
            <a:spLocks noGrp="1"/>
          </p:cNvSpPr>
          <p:nvPr>
            <p:ph idx="1"/>
          </p:nvPr>
        </p:nvSpPr>
        <p:spPr bwMode="auto">
          <a:xfrm>
            <a:off x="1025718" y="2490436"/>
            <a:ext cx="7281746" cy="356717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numCol="1" anchor="ctr" anchorCtr="0" compatLnSpc="1">
            <a:prstTxWarp prst="textNoShape">
              <a:avLst/>
            </a:prstTxWarp>
            <a:normAutofit/>
          </a:bodyPr>
          <a:lstStyle/>
          <a:p>
            <a:pPr eaLnBrk="1" hangingPunct="1"/>
            <a:r>
              <a:rPr lang="en-US" altLang="en-US" sz="3200" dirty="0">
                <a:latin typeface="Times New Roman"/>
                <a:ea typeface="ＭＳ Ｐゴシック"/>
                <a:cs typeface="Times New Roman"/>
              </a:rPr>
              <a:t>How do assumptions affect the cardinality of relationships?</a:t>
            </a:r>
          </a:p>
          <a:p>
            <a:endParaRPr lang="en-US" altLang="en-US" sz="3200" dirty="0">
              <a:latin typeface="Times New Roman"/>
              <a:ea typeface="ＭＳ Ｐゴシック"/>
              <a:cs typeface="Times New Roman"/>
            </a:endParaRPr>
          </a:p>
          <a:p>
            <a:pPr lvl="1" eaLnBrk="1" hangingPunct="1"/>
            <a:r>
              <a:rPr lang="en-US" altLang="en-US" sz="3200" b="1" dirty="0">
                <a:latin typeface="Times New Roman"/>
                <a:ea typeface="ＭＳ Ｐゴシック"/>
                <a:cs typeface="Times New Roman"/>
              </a:rPr>
              <a:t>Step 1:</a:t>
            </a:r>
            <a:r>
              <a:rPr lang="en-US" altLang="en-US" sz="3200" dirty="0">
                <a:latin typeface="Times New Roman"/>
                <a:ea typeface="ＭＳ Ｐゴシック"/>
                <a:cs typeface="Times New Roman"/>
              </a:rPr>
              <a:t> 1:1, 1:M or M:N?</a:t>
            </a:r>
          </a:p>
          <a:p>
            <a:pPr lvl="1"/>
            <a:r>
              <a:rPr lang="en-US" altLang="en-US" sz="3200" b="1" dirty="0">
                <a:latin typeface="Times New Roman"/>
                <a:ea typeface="ＭＳ Ｐゴシック"/>
                <a:cs typeface="Times New Roman"/>
              </a:rPr>
              <a:t>Step 2:</a:t>
            </a:r>
            <a:r>
              <a:rPr lang="en-US" altLang="en-US" sz="3200" dirty="0">
                <a:latin typeface="Times New Roman"/>
                <a:ea typeface="ＭＳ Ｐゴシック"/>
                <a:cs typeface="Times New Roman"/>
              </a:rPr>
              <a:t> Optional or Mandatory? </a:t>
            </a:r>
            <a:endParaRPr lang="en-US" altLang="en-US" sz="3200">
              <a:latin typeface="Times New Roman"/>
              <a:ea typeface="ＭＳ Ｐゴシック" panose="020B0600070205080204" pitchFamily="34" charset="-128"/>
              <a:cs typeface="Times New Roman"/>
            </a:endParaRPr>
          </a:p>
        </p:txBody>
      </p:sp>
      <p:sp>
        <p:nvSpPr>
          <p:cNvPr id="19460" name="Slide Number Placeholder 3">
            <a:extLst>
              <a:ext uri="{FF2B5EF4-FFF2-40B4-BE49-F238E27FC236}">
                <a16:creationId xmlns:a16="http://schemas.microsoft.com/office/drawing/2014/main" id="{0BCE9DBA-A18C-41B9-B851-74FA471D5DC3}"/>
              </a:ext>
            </a:extLst>
          </p:cNvPr>
          <p:cNvSpPr>
            <a:spLocks noGrp="1"/>
          </p:cNvSpPr>
          <p:nvPr>
            <p:ph type="sldNum" sz="quarter" idx="12"/>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eaLnBrk="1" hangingPunct="1">
              <a:spcAft>
                <a:spcPts val="600"/>
              </a:spcAft>
            </a:pPr>
            <a:fld id="{B94E20A6-7B06-4A94-AFA6-5841F1C913C2}" type="slidenum">
              <a:rPr lang="en-US" altLang="en-US" sz="900"/>
              <a:pPr eaLnBrk="1" hangingPunct="1">
                <a:spcAft>
                  <a:spcPts val="600"/>
                </a:spcAft>
              </a:pPr>
              <a:t>7</a:t>
            </a:fld>
            <a:endParaRPr lang="en-US" altLang="en-US"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354F116-A29E-400A-914D-B3C704E0E533}"/>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a:r>
              <a:rPr lang="en-US" altLang="en-US" sz="3600" dirty="0">
                <a:solidFill>
                  <a:schemeClr val="bg1"/>
                </a:solidFill>
                <a:latin typeface="Calibri Light"/>
                <a:ea typeface="ＭＳ Ｐゴシック"/>
                <a:cs typeface="Times New Roman"/>
              </a:rPr>
              <a:t>Step 1: Cardinality Constraints in  Binary Relationships</a:t>
            </a:r>
            <a:endParaRPr lang="en-US" sz="3600">
              <a:solidFill>
                <a:schemeClr val="bg1"/>
              </a:solidFill>
              <a:latin typeface="Calibri Light"/>
              <a:cs typeface="Calibri Light"/>
            </a:endParaRPr>
          </a:p>
        </p:txBody>
      </p:sp>
      <p:sp>
        <p:nvSpPr>
          <p:cNvPr id="20483" name="TextBox 3">
            <a:extLst>
              <a:ext uri="{FF2B5EF4-FFF2-40B4-BE49-F238E27FC236}">
                <a16:creationId xmlns:a16="http://schemas.microsoft.com/office/drawing/2014/main" id="{5B7068C1-F2A8-4D93-A1B9-72E4040CF9C2}"/>
              </a:ext>
            </a:extLst>
          </p:cNvPr>
          <p:cNvSpPr txBox="1">
            <a:spLocks noChangeArrowheads="1"/>
          </p:cNvSpPr>
          <p:nvPr/>
        </p:nvSpPr>
        <p:spPr bwMode="auto">
          <a:xfrm>
            <a:off x="1600200" y="2209800"/>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20484" name="TextBox 4">
            <a:extLst>
              <a:ext uri="{FF2B5EF4-FFF2-40B4-BE49-F238E27FC236}">
                <a16:creationId xmlns:a16="http://schemas.microsoft.com/office/drawing/2014/main" id="{C03B3234-962B-4406-AB44-A384AD3161D8}"/>
              </a:ext>
            </a:extLst>
          </p:cNvPr>
          <p:cNvSpPr txBox="1">
            <a:spLocks noChangeArrowheads="1"/>
          </p:cNvSpPr>
          <p:nvPr/>
        </p:nvSpPr>
        <p:spPr bwMode="auto">
          <a:xfrm>
            <a:off x="6096000" y="2244725"/>
            <a:ext cx="1752600" cy="585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Office</a:t>
            </a:r>
          </a:p>
        </p:txBody>
      </p:sp>
      <p:cxnSp>
        <p:nvCxnSpPr>
          <p:cNvPr id="6" name="Straight Connector 5">
            <a:extLst>
              <a:ext uri="{FF2B5EF4-FFF2-40B4-BE49-F238E27FC236}">
                <a16:creationId xmlns:a16="http://schemas.microsoft.com/office/drawing/2014/main" id="{29783E91-1704-4AC4-8254-0BD248CB2229}"/>
              </a:ext>
            </a:extLst>
          </p:cNvPr>
          <p:cNvCxnSpPr>
            <a:stCxn id="20483" idx="3"/>
            <a:endCxn id="20484" idx="1"/>
          </p:cNvCxnSpPr>
          <p:nvPr/>
        </p:nvCxnSpPr>
        <p:spPr>
          <a:xfrm>
            <a:off x="3657600" y="2501900"/>
            <a:ext cx="2438400" cy="34925"/>
          </a:xfrm>
          <a:prstGeom prst="line">
            <a:avLst/>
          </a:prstGeom>
        </p:spPr>
        <p:style>
          <a:lnRef idx="1">
            <a:schemeClr val="accent1"/>
          </a:lnRef>
          <a:fillRef idx="0">
            <a:schemeClr val="accent1"/>
          </a:fillRef>
          <a:effectRef idx="0">
            <a:schemeClr val="accent1"/>
          </a:effectRef>
          <a:fontRef idx="minor">
            <a:schemeClr val="tx1"/>
          </a:fontRef>
        </p:style>
      </p:cxnSp>
      <p:sp>
        <p:nvSpPr>
          <p:cNvPr id="20486" name="TextBox 6">
            <a:extLst>
              <a:ext uri="{FF2B5EF4-FFF2-40B4-BE49-F238E27FC236}">
                <a16:creationId xmlns:a16="http://schemas.microsoft.com/office/drawing/2014/main" id="{E8847007-63E5-40CF-ACB5-5B6977623200}"/>
              </a:ext>
            </a:extLst>
          </p:cNvPr>
          <p:cNvSpPr txBox="1">
            <a:spLocks noChangeArrowheads="1"/>
          </p:cNvSpPr>
          <p:nvPr/>
        </p:nvSpPr>
        <p:spPr bwMode="auto">
          <a:xfrm>
            <a:off x="3657600" y="1981200"/>
            <a:ext cx="2514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is assigned to</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1:1</a:t>
            </a:r>
          </a:p>
        </p:txBody>
      </p:sp>
      <p:sp>
        <p:nvSpPr>
          <p:cNvPr id="20487" name="TextBox 7">
            <a:extLst>
              <a:ext uri="{FF2B5EF4-FFF2-40B4-BE49-F238E27FC236}">
                <a16:creationId xmlns:a16="http://schemas.microsoft.com/office/drawing/2014/main" id="{F1DB67EB-6A14-4B2B-910D-F73D62FACBE4}"/>
              </a:ext>
            </a:extLst>
          </p:cNvPr>
          <p:cNvSpPr txBox="1">
            <a:spLocks noChangeArrowheads="1"/>
          </p:cNvSpPr>
          <p:nvPr/>
        </p:nvSpPr>
        <p:spPr bwMode="auto">
          <a:xfrm>
            <a:off x="1600200" y="3570288"/>
            <a:ext cx="205740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a:t>
            </a:r>
          </a:p>
        </p:txBody>
      </p:sp>
      <p:sp>
        <p:nvSpPr>
          <p:cNvPr id="20488" name="TextBox 8">
            <a:extLst>
              <a:ext uri="{FF2B5EF4-FFF2-40B4-BE49-F238E27FC236}">
                <a16:creationId xmlns:a16="http://schemas.microsoft.com/office/drawing/2014/main" id="{4D3435C9-16ED-4259-9ACA-95DFCE1C3C6A}"/>
              </a:ext>
            </a:extLst>
          </p:cNvPr>
          <p:cNvSpPr txBox="1">
            <a:spLocks noChangeArrowheads="1"/>
          </p:cNvSpPr>
          <p:nvPr/>
        </p:nvSpPr>
        <p:spPr bwMode="auto">
          <a:xfrm>
            <a:off x="6096000" y="3606800"/>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Orderline</a:t>
            </a:r>
          </a:p>
        </p:txBody>
      </p:sp>
      <p:cxnSp>
        <p:nvCxnSpPr>
          <p:cNvPr id="10" name="Straight Connector 9">
            <a:extLst>
              <a:ext uri="{FF2B5EF4-FFF2-40B4-BE49-F238E27FC236}">
                <a16:creationId xmlns:a16="http://schemas.microsoft.com/office/drawing/2014/main" id="{43825473-53E1-446D-8DCB-A1E175EA2F3E}"/>
              </a:ext>
            </a:extLst>
          </p:cNvPr>
          <p:cNvCxnSpPr>
            <a:stCxn id="20487" idx="3"/>
            <a:endCxn id="20488" idx="1"/>
          </p:cNvCxnSpPr>
          <p:nvPr/>
        </p:nvCxnSpPr>
        <p:spPr>
          <a:xfrm>
            <a:off x="3657600" y="3863975"/>
            <a:ext cx="2438400" cy="3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199D92-2DA4-4903-96FF-B95E4FE24B04}"/>
              </a:ext>
            </a:extLst>
          </p:cNvPr>
          <p:cNvCxnSpPr/>
          <p:nvPr/>
        </p:nvCxnSpPr>
        <p:spPr>
          <a:xfrm flipV="1">
            <a:off x="5715000" y="37592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365164-6C9F-468E-B4A0-33B91B75B72B}"/>
              </a:ext>
            </a:extLst>
          </p:cNvPr>
          <p:cNvCxnSpPr/>
          <p:nvPr/>
        </p:nvCxnSpPr>
        <p:spPr>
          <a:xfrm>
            <a:off x="5715000" y="3911600"/>
            <a:ext cx="3810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0492" name="TextBox 12">
            <a:extLst>
              <a:ext uri="{FF2B5EF4-FFF2-40B4-BE49-F238E27FC236}">
                <a16:creationId xmlns:a16="http://schemas.microsoft.com/office/drawing/2014/main" id="{25204148-9BA6-40D4-935C-B37CDE838BC8}"/>
              </a:ext>
            </a:extLst>
          </p:cNvPr>
          <p:cNvSpPr txBox="1">
            <a:spLocks noChangeArrowheads="1"/>
          </p:cNvSpPr>
          <p:nvPr/>
        </p:nvSpPr>
        <p:spPr bwMode="auto">
          <a:xfrm>
            <a:off x="3962400" y="3341688"/>
            <a:ext cx="1752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Contains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1:M</a:t>
            </a:r>
          </a:p>
        </p:txBody>
      </p:sp>
      <p:sp>
        <p:nvSpPr>
          <p:cNvPr id="20493" name="TextBox 13">
            <a:extLst>
              <a:ext uri="{FF2B5EF4-FFF2-40B4-BE49-F238E27FC236}">
                <a16:creationId xmlns:a16="http://schemas.microsoft.com/office/drawing/2014/main" id="{51E2D4F2-36AD-4071-92B5-60C340BBC51D}"/>
              </a:ext>
            </a:extLst>
          </p:cNvPr>
          <p:cNvSpPr txBox="1">
            <a:spLocks noChangeArrowheads="1"/>
          </p:cNvSpPr>
          <p:nvPr/>
        </p:nvSpPr>
        <p:spPr bwMode="auto">
          <a:xfrm>
            <a:off x="1600200" y="5094288"/>
            <a:ext cx="205740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Student</a:t>
            </a:r>
          </a:p>
        </p:txBody>
      </p:sp>
      <p:sp>
        <p:nvSpPr>
          <p:cNvPr id="20494" name="TextBox 14">
            <a:extLst>
              <a:ext uri="{FF2B5EF4-FFF2-40B4-BE49-F238E27FC236}">
                <a16:creationId xmlns:a16="http://schemas.microsoft.com/office/drawing/2014/main" id="{E8D9FF4F-D63E-43CD-8EDD-A64A78F8C7D4}"/>
              </a:ext>
            </a:extLst>
          </p:cNvPr>
          <p:cNvSpPr txBox="1">
            <a:spLocks noChangeArrowheads="1"/>
          </p:cNvSpPr>
          <p:nvPr/>
        </p:nvSpPr>
        <p:spPr bwMode="auto">
          <a:xfrm>
            <a:off x="6096000" y="4841875"/>
            <a:ext cx="17526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Course section</a:t>
            </a:r>
          </a:p>
        </p:txBody>
      </p:sp>
      <p:cxnSp>
        <p:nvCxnSpPr>
          <p:cNvPr id="16" name="Straight Connector 15">
            <a:extLst>
              <a:ext uri="{FF2B5EF4-FFF2-40B4-BE49-F238E27FC236}">
                <a16:creationId xmlns:a16="http://schemas.microsoft.com/office/drawing/2014/main" id="{8D72D57C-5D6C-4953-9819-838F1A41A31A}"/>
              </a:ext>
            </a:extLst>
          </p:cNvPr>
          <p:cNvCxnSpPr>
            <a:stCxn id="20493" idx="3"/>
            <a:endCxn id="20494" idx="1"/>
          </p:cNvCxnSpPr>
          <p:nvPr/>
        </p:nvCxnSpPr>
        <p:spPr>
          <a:xfrm flipV="1">
            <a:off x="3657600" y="5380038"/>
            <a:ext cx="2438400" cy="7937"/>
          </a:xfrm>
          <a:prstGeom prst="line">
            <a:avLst/>
          </a:prstGeom>
        </p:spPr>
        <p:style>
          <a:lnRef idx="1">
            <a:schemeClr val="accent1"/>
          </a:lnRef>
          <a:fillRef idx="0">
            <a:schemeClr val="accent1"/>
          </a:fillRef>
          <a:effectRef idx="0">
            <a:schemeClr val="accent1"/>
          </a:effectRef>
          <a:fontRef idx="minor">
            <a:schemeClr val="tx1"/>
          </a:fontRef>
        </p:style>
      </p:cxnSp>
      <p:sp>
        <p:nvSpPr>
          <p:cNvPr id="20496" name="TextBox 16">
            <a:extLst>
              <a:ext uri="{FF2B5EF4-FFF2-40B4-BE49-F238E27FC236}">
                <a16:creationId xmlns:a16="http://schemas.microsoft.com/office/drawing/2014/main" id="{10E06D02-156E-47A0-AE14-31341ED7AEAF}"/>
              </a:ext>
            </a:extLst>
          </p:cNvPr>
          <p:cNvSpPr txBox="1">
            <a:spLocks noChangeArrowheads="1"/>
          </p:cNvSpPr>
          <p:nvPr/>
        </p:nvSpPr>
        <p:spPr bwMode="auto">
          <a:xfrm>
            <a:off x="3962400" y="4865688"/>
            <a:ext cx="1752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registers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M:N </a:t>
            </a:r>
          </a:p>
        </p:txBody>
      </p:sp>
      <p:cxnSp>
        <p:nvCxnSpPr>
          <p:cNvPr id="18" name="Straight Connector 17">
            <a:extLst>
              <a:ext uri="{FF2B5EF4-FFF2-40B4-BE49-F238E27FC236}">
                <a16:creationId xmlns:a16="http://schemas.microsoft.com/office/drawing/2014/main" id="{B075552F-235B-42B3-B667-B482318E401E}"/>
              </a:ext>
            </a:extLst>
          </p:cNvPr>
          <p:cNvCxnSpPr/>
          <p:nvPr/>
        </p:nvCxnSpPr>
        <p:spPr>
          <a:xfrm flipV="1">
            <a:off x="5715000" y="5070475"/>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203CC6-F09C-48AB-976C-9182B4F5A1E4}"/>
              </a:ext>
            </a:extLst>
          </p:cNvPr>
          <p:cNvCxnSpPr/>
          <p:nvPr/>
        </p:nvCxnSpPr>
        <p:spPr>
          <a:xfrm>
            <a:off x="5715000" y="5375275"/>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5D9CA8-232F-4FA9-B493-F343C0192A2B}"/>
              </a:ext>
            </a:extLst>
          </p:cNvPr>
          <p:cNvCxnSpPr/>
          <p:nvPr/>
        </p:nvCxnSpPr>
        <p:spPr>
          <a:xfrm rot="10800000">
            <a:off x="3657600" y="5146675"/>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25236A-C56A-44A4-ABAA-24C3304AACE0}"/>
              </a:ext>
            </a:extLst>
          </p:cNvPr>
          <p:cNvCxnSpPr/>
          <p:nvPr/>
        </p:nvCxnSpPr>
        <p:spPr>
          <a:xfrm rot="10800000" flipV="1">
            <a:off x="3657600" y="5375275"/>
            <a:ext cx="304800" cy="22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10D71E6-9C10-4E60-822E-BD33AB8F1BE8}"/>
              </a:ext>
            </a:extLst>
          </p:cNvPr>
          <p:cNvSpPr>
            <a:spLocks noGrp="1"/>
          </p:cNvSpPr>
          <p:nvPr>
            <p:ph type="title"/>
          </p:nvPr>
        </p:nvSpPr>
        <p:spPr bwMode="auto">
          <a:xfrm>
            <a:off x="-3953" y="5692"/>
            <a:ext cx="9151906" cy="133994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lgn="ctr" eaLnBrk="1" hangingPunct="1"/>
            <a:r>
              <a:rPr lang="en-US" altLang="en-US" sz="3600" dirty="0">
                <a:solidFill>
                  <a:schemeClr val="bg1"/>
                </a:solidFill>
                <a:latin typeface="Calibri Light"/>
                <a:ea typeface="ＭＳ Ｐゴシック"/>
                <a:cs typeface="Times New Roman"/>
              </a:rPr>
              <a:t>Step 2: Mandatory or Optional </a:t>
            </a:r>
            <a:br>
              <a:rPr lang="en-US" altLang="en-US" sz="3600" dirty="0">
                <a:latin typeface="Calibri Light"/>
                <a:ea typeface="ＭＳ Ｐゴシック" panose="020B0600070205080204" pitchFamily="34" charset="-128"/>
              </a:rPr>
            </a:br>
            <a:r>
              <a:rPr lang="en-US" altLang="en-US" sz="3600" dirty="0">
                <a:solidFill>
                  <a:schemeClr val="bg1"/>
                </a:solidFill>
                <a:latin typeface="Calibri Light"/>
                <a:ea typeface="ＭＳ Ｐゴシック"/>
                <a:cs typeface="Times New Roman"/>
              </a:rPr>
              <a:t>Modality Constraints</a:t>
            </a:r>
            <a:endParaRPr lang="en-US" sz="3600" dirty="0">
              <a:solidFill>
                <a:schemeClr val="bg1"/>
              </a:solidFill>
              <a:latin typeface="Calibri Light"/>
            </a:endParaRPr>
          </a:p>
        </p:txBody>
      </p:sp>
      <p:sp>
        <p:nvSpPr>
          <p:cNvPr id="21507" name="TextBox 3">
            <a:extLst>
              <a:ext uri="{FF2B5EF4-FFF2-40B4-BE49-F238E27FC236}">
                <a16:creationId xmlns:a16="http://schemas.microsoft.com/office/drawing/2014/main" id="{25221A43-646A-4883-B3F0-0D4EE0EE732B}"/>
              </a:ext>
            </a:extLst>
          </p:cNvPr>
          <p:cNvSpPr txBox="1">
            <a:spLocks noChangeArrowheads="1"/>
          </p:cNvSpPr>
          <p:nvPr/>
        </p:nvSpPr>
        <p:spPr bwMode="auto">
          <a:xfrm>
            <a:off x="1676400" y="2445589"/>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Employee</a:t>
            </a:r>
          </a:p>
        </p:txBody>
      </p:sp>
      <p:sp>
        <p:nvSpPr>
          <p:cNvPr id="21508" name="TextBox 4">
            <a:extLst>
              <a:ext uri="{FF2B5EF4-FFF2-40B4-BE49-F238E27FC236}">
                <a16:creationId xmlns:a16="http://schemas.microsoft.com/office/drawing/2014/main" id="{0C9EBB9C-2777-433B-A912-E3C7D79F33B8}"/>
              </a:ext>
            </a:extLst>
          </p:cNvPr>
          <p:cNvSpPr txBox="1">
            <a:spLocks noChangeArrowheads="1"/>
          </p:cNvSpPr>
          <p:nvPr/>
        </p:nvSpPr>
        <p:spPr bwMode="auto">
          <a:xfrm>
            <a:off x="6629400" y="2456702"/>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Office</a:t>
            </a:r>
          </a:p>
        </p:txBody>
      </p:sp>
      <p:cxnSp>
        <p:nvCxnSpPr>
          <p:cNvPr id="6" name="Straight Connector 5">
            <a:extLst>
              <a:ext uri="{FF2B5EF4-FFF2-40B4-BE49-F238E27FC236}">
                <a16:creationId xmlns:a16="http://schemas.microsoft.com/office/drawing/2014/main" id="{89173294-D47B-462F-A584-AD144E23D2D0}"/>
              </a:ext>
            </a:extLst>
          </p:cNvPr>
          <p:cNvCxnSpPr>
            <a:cxnSpLocks/>
          </p:cNvCxnSpPr>
          <p:nvPr/>
        </p:nvCxnSpPr>
        <p:spPr>
          <a:xfrm>
            <a:off x="3733800" y="2737689"/>
            <a:ext cx="2895600"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1510" name="TextBox 6">
            <a:extLst>
              <a:ext uri="{FF2B5EF4-FFF2-40B4-BE49-F238E27FC236}">
                <a16:creationId xmlns:a16="http://schemas.microsoft.com/office/drawing/2014/main" id="{532F408C-0572-4A4A-AA01-B2FC5985EED9}"/>
              </a:ext>
            </a:extLst>
          </p:cNvPr>
          <p:cNvSpPr txBox="1">
            <a:spLocks noChangeArrowheads="1"/>
          </p:cNvSpPr>
          <p:nvPr/>
        </p:nvSpPr>
        <p:spPr bwMode="auto">
          <a:xfrm>
            <a:off x="3962400" y="2216989"/>
            <a:ext cx="2438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800">
                <a:latin typeface="Times New Roman" panose="02020603050405020304" pitchFamily="18" charset="0"/>
                <a:cs typeface="Times New Roman" panose="02020603050405020304" pitchFamily="18" charset="0"/>
              </a:rPr>
              <a:t>Is assigned to     1:1 </a:t>
            </a:r>
          </a:p>
        </p:txBody>
      </p:sp>
      <p:sp>
        <p:nvSpPr>
          <p:cNvPr id="8" name="Oval 7">
            <a:extLst>
              <a:ext uri="{FF2B5EF4-FFF2-40B4-BE49-F238E27FC236}">
                <a16:creationId xmlns:a16="http://schemas.microsoft.com/office/drawing/2014/main" id="{8B921D3D-F8B7-49BA-800D-693224DE8C9B}"/>
              </a:ext>
            </a:extLst>
          </p:cNvPr>
          <p:cNvSpPr/>
          <p:nvPr/>
        </p:nvSpPr>
        <p:spPr>
          <a:xfrm>
            <a:off x="6019800" y="2609102"/>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9" name="Straight Connector 8">
            <a:extLst>
              <a:ext uri="{FF2B5EF4-FFF2-40B4-BE49-F238E27FC236}">
                <a16:creationId xmlns:a16="http://schemas.microsoft.com/office/drawing/2014/main" id="{34F25288-2EB6-446E-B6AD-FE1CBC0BF549}"/>
              </a:ext>
            </a:extLst>
          </p:cNvPr>
          <p:cNvCxnSpPr/>
          <p:nvPr/>
        </p:nvCxnSpPr>
        <p:spPr>
          <a:xfrm rot="5400000">
            <a:off x="3771900" y="2723402"/>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B09DCE8-DF05-443D-B1EC-8F91F4023709}"/>
              </a:ext>
            </a:extLst>
          </p:cNvPr>
          <p:cNvCxnSpPr/>
          <p:nvPr/>
        </p:nvCxnSpPr>
        <p:spPr>
          <a:xfrm rot="5400000">
            <a:off x="6248400" y="2750389"/>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4E1014C-5A02-4A4B-988E-901E29131EFA}"/>
              </a:ext>
            </a:extLst>
          </p:cNvPr>
          <p:cNvSpPr/>
          <p:nvPr/>
        </p:nvSpPr>
        <p:spPr>
          <a:xfrm>
            <a:off x="4038600" y="2597989"/>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sp>
        <p:nvSpPr>
          <p:cNvPr id="21515" name="TextBox 11">
            <a:extLst>
              <a:ext uri="{FF2B5EF4-FFF2-40B4-BE49-F238E27FC236}">
                <a16:creationId xmlns:a16="http://schemas.microsoft.com/office/drawing/2014/main" id="{DC7076EF-393D-495D-A98B-B406691AF85A}"/>
              </a:ext>
            </a:extLst>
          </p:cNvPr>
          <p:cNvSpPr txBox="1">
            <a:spLocks noChangeArrowheads="1"/>
          </p:cNvSpPr>
          <p:nvPr/>
        </p:nvSpPr>
        <p:spPr bwMode="auto">
          <a:xfrm>
            <a:off x="1676400" y="3701302"/>
            <a:ext cx="20574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a:t>
            </a:r>
          </a:p>
        </p:txBody>
      </p:sp>
      <p:sp>
        <p:nvSpPr>
          <p:cNvPr id="21516" name="TextBox 12">
            <a:extLst>
              <a:ext uri="{FF2B5EF4-FFF2-40B4-BE49-F238E27FC236}">
                <a16:creationId xmlns:a16="http://schemas.microsoft.com/office/drawing/2014/main" id="{755F6810-0D4C-4EE5-BAAE-E980387CA1D6}"/>
              </a:ext>
            </a:extLst>
          </p:cNvPr>
          <p:cNvSpPr txBox="1">
            <a:spLocks noChangeArrowheads="1"/>
          </p:cNvSpPr>
          <p:nvPr/>
        </p:nvSpPr>
        <p:spPr bwMode="auto">
          <a:xfrm>
            <a:off x="6629400" y="3712414"/>
            <a:ext cx="175260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Orderline</a:t>
            </a:r>
          </a:p>
        </p:txBody>
      </p:sp>
      <p:cxnSp>
        <p:nvCxnSpPr>
          <p:cNvPr id="14" name="Straight Connector 13">
            <a:extLst>
              <a:ext uri="{FF2B5EF4-FFF2-40B4-BE49-F238E27FC236}">
                <a16:creationId xmlns:a16="http://schemas.microsoft.com/office/drawing/2014/main" id="{AC5170D0-9C92-4C2E-9B45-7D73464E0C6E}"/>
              </a:ext>
            </a:extLst>
          </p:cNvPr>
          <p:cNvCxnSpPr>
            <a:cxnSpLocks/>
          </p:cNvCxnSpPr>
          <p:nvPr/>
        </p:nvCxnSpPr>
        <p:spPr>
          <a:xfrm>
            <a:off x="3733800" y="3993402"/>
            <a:ext cx="2895600" cy="11112"/>
          </a:xfrm>
          <a:prstGeom prst="line">
            <a:avLst/>
          </a:prstGeom>
        </p:spPr>
        <p:style>
          <a:lnRef idx="1">
            <a:schemeClr val="accent1"/>
          </a:lnRef>
          <a:fillRef idx="0">
            <a:schemeClr val="accent1"/>
          </a:fillRef>
          <a:effectRef idx="0">
            <a:schemeClr val="accent1"/>
          </a:effectRef>
          <a:fontRef idx="minor">
            <a:schemeClr val="tx1"/>
          </a:fontRef>
        </p:style>
      </p:cxnSp>
      <p:sp>
        <p:nvSpPr>
          <p:cNvPr id="21518" name="TextBox 14">
            <a:extLst>
              <a:ext uri="{FF2B5EF4-FFF2-40B4-BE49-F238E27FC236}">
                <a16:creationId xmlns:a16="http://schemas.microsoft.com/office/drawing/2014/main" id="{E33AA29F-9D96-43B4-8E34-8C3F2A2E12BB}"/>
              </a:ext>
            </a:extLst>
          </p:cNvPr>
          <p:cNvSpPr txBox="1">
            <a:spLocks noChangeArrowheads="1"/>
          </p:cNvSpPr>
          <p:nvPr/>
        </p:nvSpPr>
        <p:spPr bwMode="auto">
          <a:xfrm>
            <a:off x="3810000" y="3472702"/>
            <a:ext cx="2438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eaLnBrk="1" hangingPunct="1"/>
            <a:r>
              <a:rPr lang="en-US" altLang="en-US" sz="2800">
                <a:latin typeface="Times New Roman" panose="02020603050405020304" pitchFamily="18" charset="0"/>
                <a:cs typeface="Times New Roman" panose="02020603050405020304" pitchFamily="18" charset="0"/>
              </a:rPr>
              <a:t>Contain</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1:M </a:t>
            </a:r>
          </a:p>
        </p:txBody>
      </p:sp>
      <p:cxnSp>
        <p:nvCxnSpPr>
          <p:cNvPr id="16" name="Straight Connector 15">
            <a:extLst>
              <a:ext uri="{FF2B5EF4-FFF2-40B4-BE49-F238E27FC236}">
                <a16:creationId xmlns:a16="http://schemas.microsoft.com/office/drawing/2014/main" id="{B6433ABE-0D60-4F34-A870-3F7026B2F1E9}"/>
              </a:ext>
            </a:extLst>
          </p:cNvPr>
          <p:cNvCxnSpPr/>
          <p:nvPr/>
        </p:nvCxnSpPr>
        <p:spPr>
          <a:xfrm flipV="1">
            <a:off x="6248400" y="3675902"/>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B64C28-1866-42D8-93F9-0FD52A7CAAD8}"/>
              </a:ext>
            </a:extLst>
          </p:cNvPr>
          <p:cNvCxnSpPr/>
          <p:nvPr/>
        </p:nvCxnSpPr>
        <p:spPr>
          <a:xfrm>
            <a:off x="6248400" y="3980702"/>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E5AA27-2D71-4459-B5AC-69FA897CE718}"/>
              </a:ext>
            </a:extLst>
          </p:cNvPr>
          <p:cNvCxnSpPr/>
          <p:nvPr/>
        </p:nvCxnSpPr>
        <p:spPr>
          <a:xfrm rot="5400000">
            <a:off x="3771900" y="3979114"/>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2432E6-62BC-48BA-B61C-6E887A669AF7}"/>
              </a:ext>
            </a:extLst>
          </p:cNvPr>
          <p:cNvCxnSpPr/>
          <p:nvPr/>
        </p:nvCxnSpPr>
        <p:spPr>
          <a:xfrm rot="5400000">
            <a:off x="3924300" y="3979114"/>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F28A8C-2444-4310-9553-7161B8A3E8B6}"/>
              </a:ext>
            </a:extLst>
          </p:cNvPr>
          <p:cNvCxnSpPr/>
          <p:nvPr/>
        </p:nvCxnSpPr>
        <p:spPr>
          <a:xfrm rot="5400000">
            <a:off x="5829300" y="3999752"/>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524" name="TextBox 20">
            <a:extLst>
              <a:ext uri="{FF2B5EF4-FFF2-40B4-BE49-F238E27FC236}">
                <a16:creationId xmlns:a16="http://schemas.microsoft.com/office/drawing/2014/main" id="{712D22B6-89DC-4E2D-B542-3298AB1BA133}"/>
              </a:ext>
            </a:extLst>
          </p:cNvPr>
          <p:cNvSpPr txBox="1">
            <a:spLocks noChangeArrowheads="1"/>
          </p:cNvSpPr>
          <p:nvPr/>
        </p:nvSpPr>
        <p:spPr bwMode="auto">
          <a:xfrm>
            <a:off x="1828800" y="5177677"/>
            <a:ext cx="205740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Student</a:t>
            </a:r>
          </a:p>
        </p:txBody>
      </p:sp>
      <p:sp>
        <p:nvSpPr>
          <p:cNvPr id="21525" name="TextBox 21">
            <a:extLst>
              <a:ext uri="{FF2B5EF4-FFF2-40B4-BE49-F238E27FC236}">
                <a16:creationId xmlns:a16="http://schemas.microsoft.com/office/drawing/2014/main" id="{C2ACD1BE-9725-4978-8EC2-8A8D0D8C6FB1}"/>
              </a:ext>
            </a:extLst>
          </p:cNvPr>
          <p:cNvSpPr txBox="1">
            <a:spLocks noChangeArrowheads="1"/>
          </p:cNvSpPr>
          <p:nvPr/>
        </p:nvSpPr>
        <p:spPr bwMode="auto">
          <a:xfrm>
            <a:off x="6324600" y="4925264"/>
            <a:ext cx="1752600"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a:latin typeface="Times New Roman" panose="02020603050405020304" pitchFamily="18" charset="0"/>
                <a:cs typeface="Times New Roman" panose="02020603050405020304" pitchFamily="18" charset="0"/>
              </a:rPr>
              <a:t>Course section</a:t>
            </a:r>
          </a:p>
        </p:txBody>
      </p:sp>
      <p:cxnSp>
        <p:nvCxnSpPr>
          <p:cNvPr id="23" name="Straight Connector 22">
            <a:extLst>
              <a:ext uri="{FF2B5EF4-FFF2-40B4-BE49-F238E27FC236}">
                <a16:creationId xmlns:a16="http://schemas.microsoft.com/office/drawing/2014/main" id="{90C499AA-B78E-4B74-A161-A44526AFECE1}"/>
              </a:ext>
            </a:extLst>
          </p:cNvPr>
          <p:cNvCxnSpPr>
            <a:cxnSpLocks/>
          </p:cNvCxnSpPr>
          <p:nvPr/>
        </p:nvCxnSpPr>
        <p:spPr>
          <a:xfrm flipV="1">
            <a:off x="3886200" y="5463427"/>
            <a:ext cx="2438400" cy="7144"/>
          </a:xfrm>
          <a:prstGeom prst="line">
            <a:avLst/>
          </a:prstGeom>
        </p:spPr>
        <p:style>
          <a:lnRef idx="1">
            <a:schemeClr val="accent1"/>
          </a:lnRef>
          <a:fillRef idx="0">
            <a:schemeClr val="accent1"/>
          </a:fillRef>
          <a:effectRef idx="0">
            <a:schemeClr val="accent1"/>
          </a:effectRef>
          <a:fontRef idx="minor">
            <a:schemeClr val="tx1"/>
          </a:fontRef>
        </p:style>
      </p:cxnSp>
      <p:sp>
        <p:nvSpPr>
          <p:cNvPr id="21527" name="TextBox 23">
            <a:extLst>
              <a:ext uri="{FF2B5EF4-FFF2-40B4-BE49-F238E27FC236}">
                <a16:creationId xmlns:a16="http://schemas.microsoft.com/office/drawing/2014/main" id="{92513CC9-3985-4183-BCC2-617232403B63}"/>
              </a:ext>
            </a:extLst>
          </p:cNvPr>
          <p:cNvSpPr txBox="1">
            <a:spLocks noChangeArrowheads="1"/>
          </p:cNvSpPr>
          <p:nvPr/>
        </p:nvSpPr>
        <p:spPr bwMode="auto">
          <a:xfrm>
            <a:off x="4041475" y="4949077"/>
            <a:ext cx="1752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37931725" indent="-37474525">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r" eaLnBrk="1" hangingPunct="1"/>
            <a:r>
              <a:rPr lang="en-US" altLang="en-US" sz="3200" err="1">
                <a:latin typeface="Times New Roman"/>
                <a:ea typeface="ＭＳ Ｐゴシック"/>
                <a:cs typeface="Times New Roman"/>
              </a:rPr>
              <a:t>registerM:N</a:t>
            </a:r>
            <a:r>
              <a:rPr lang="en-US" altLang="en-US" sz="3200">
                <a:latin typeface="Times New Roman"/>
                <a:ea typeface="ＭＳ Ｐゴシック"/>
                <a:cs typeface="Times New Roman"/>
              </a:rPr>
              <a:t> </a:t>
            </a:r>
            <a:endParaRPr lang="en-US" altLang="en-US" sz="320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15955E89-143D-4443-A368-71B6730CE2FD}"/>
              </a:ext>
            </a:extLst>
          </p:cNvPr>
          <p:cNvCxnSpPr/>
          <p:nvPr/>
        </p:nvCxnSpPr>
        <p:spPr>
          <a:xfrm flipV="1">
            <a:off x="5943600" y="5153864"/>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C1E396-86F4-4BE9-80BC-83E993F63469}"/>
              </a:ext>
            </a:extLst>
          </p:cNvPr>
          <p:cNvCxnSpPr/>
          <p:nvPr/>
        </p:nvCxnSpPr>
        <p:spPr>
          <a:xfrm>
            <a:off x="5943600" y="5458664"/>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5662C4-CA52-4637-83D5-EA8C03A8FA1A}"/>
              </a:ext>
            </a:extLst>
          </p:cNvPr>
          <p:cNvCxnSpPr/>
          <p:nvPr/>
        </p:nvCxnSpPr>
        <p:spPr>
          <a:xfrm rot="10800000">
            <a:off x="3886200" y="5230064"/>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AFAEA11-BE7B-4D97-8439-58F1A9EFF0E8}"/>
              </a:ext>
            </a:extLst>
          </p:cNvPr>
          <p:cNvCxnSpPr/>
          <p:nvPr/>
        </p:nvCxnSpPr>
        <p:spPr>
          <a:xfrm rot="10800000" flipV="1">
            <a:off x="3886200" y="5458664"/>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DAEC2B1-A69D-4EFE-A222-6D44FC820DE5}"/>
              </a:ext>
            </a:extLst>
          </p:cNvPr>
          <p:cNvSpPr/>
          <p:nvPr/>
        </p:nvSpPr>
        <p:spPr>
          <a:xfrm>
            <a:off x="5715000" y="5315789"/>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110" charset="-128"/>
              <a:cs typeface="ＭＳ Ｐゴシック" pitchFamily="-110" charset="-128"/>
            </a:endParaRPr>
          </a:p>
        </p:txBody>
      </p:sp>
      <p:cxnSp>
        <p:nvCxnSpPr>
          <p:cNvPr id="30" name="Straight Connector 29">
            <a:extLst>
              <a:ext uri="{FF2B5EF4-FFF2-40B4-BE49-F238E27FC236}">
                <a16:creationId xmlns:a16="http://schemas.microsoft.com/office/drawing/2014/main" id="{8125DC93-9961-4729-9167-3B0D4B8A0F10}"/>
              </a:ext>
            </a:extLst>
          </p:cNvPr>
          <p:cNvCxnSpPr/>
          <p:nvPr/>
        </p:nvCxnSpPr>
        <p:spPr>
          <a:xfrm rot="5400000">
            <a:off x="4076700" y="5506289"/>
            <a:ext cx="38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2151</Words>
  <Application>Microsoft Office PowerPoint</Application>
  <PresentationFormat>On-screen Show (4:3)</PresentationFormat>
  <Paragraphs>503</Paragraphs>
  <Slides>59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Courier New</vt:lpstr>
      <vt:lpstr>Tahoma</vt:lpstr>
      <vt:lpstr>Times New Roman</vt:lpstr>
      <vt:lpstr>Office Theme</vt:lpstr>
      <vt:lpstr>IST659 Data Admin Concepts and Database Management</vt:lpstr>
      <vt:lpstr>Acknowledgements and caveat</vt:lpstr>
      <vt:lpstr>Announcements</vt:lpstr>
      <vt:lpstr>Review of Last Lecture</vt:lpstr>
      <vt:lpstr>PowerPoint Presentation</vt:lpstr>
      <vt:lpstr>Cardinality Constraints</vt:lpstr>
      <vt:lpstr>Modeling the relationships</vt:lpstr>
      <vt:lpstr>Step 1: Cardinality Constraints in  Binary Relationships</vt:lpstr>
      <vt:lpstr>Step 2: Mandatory or Optional  Modality Constraints</vt:lpstr>
      <vt:lpstr>PowerPoint Presentation</vt:lpstr>
      <vt:lpstr>Converting an Entity (with attributes) to a Table (with columns)</vt:lpstr>
      <vt:lpstr>Mapping Relationships into Relational Tables</vt:lpstr>
      <vt:lpstr>Foreign key in 1:1 relationship</vt:lpstr>
      <vt:lpstr>Attributes on 1:1 binary relationships</vt:lpstr>
      <vt:lpstr>Attributes on 1:1 binary relationship (cont.)</vt:lpstr>
      <vt:lpstr>Foreign key in 1:M relationship  must be on the M side. </vt:lpstr>
      <vt:lpstr>  Associative entity &amp; Two 1:M Relationships</vt:lpstr>
      <vt:lpstr>Associative entity</vt:lpstr>
      <vt:lpstr>PowerPoint Presentation</vt:lpstr>
      <vt:lpstr>Weak Entity</vt:lpstr>
      <vt:lpstr>Identifying relationships</vt:lpstr>
      <vt:lpstr>Identifying relationships</vt:lpstr>
      <vt:lpstr>Identifying and non-identifying relationships</vt:lpstr>
      <vt:lpstr>Identifying and non-identifying relationships</vt:lpstr>
      <vt:lpstr> Surrogate Key changes identifying relationship to be non-identifying relationship </vt:lpstr>
      <vt:lpstr>Composite Key V.S. Surrogate Key</vt:lpstr>
      <vt:lpstr>In class exercise –  Identifying Relationship</vt:lpstr>
      <vt:lpstr>PowerPoint Presentation</vt:lpstr>
      <vt:lpstr>Unary relationships</vt:lpstr>
      <vt:lpstr>Unary relationship  ( Binary Relationship)</vt:lpstr>
      <vt:lpstr>Cardinality constraints of unary relationships</vt:lpstr>
      <vt:lpstr>Cardinality constraints of unary relationships</vt:lpstr>
      <vt:lpstr>Unary relationships (1:1)</vt:lpstr>
      <vt:lpstr>Modeling unary relationship in ERD (1:1)</vt:lpstr>
      <vt:lpstr>Cardinality constraints of unary relationships (1:M, asymmetric)</vt:lpstr>
      <vt:lpstr>Modeling unary relationship in ERD (1:M, asymmetric)</vt:lpstr>
      <vt:lpstr>Modeling unary relationship in ERD (1:M, asymmetric)</vt:lpstr>
      <vt:lpstr>Modeling unary relationship in ERD (1:M)</vt:lpstr>
      <vt:lpstr>Modeling unary relationship in ERD (1:M)</vt:lpstr>
      <vt:lpstr>Modeling unary relationship in ERD (M:N)</vt:lpstr>
      <vt:lpstr>Modeling unary relationship in ERD (M:N)</vt:lpstr>
      <vt:lpstr>Modeling unary relationship in ERD (M:N)</vt:lpstr>
      <vt:lpstr>More on 1:1 unary relationships</vt:lpstr>
      <vt:lpstr>Attributes on 1:1 unary relationships</vt:lpstr>
      <vt:lpstr>Associative Entity of unary relationships</vt:lpstr>
      <vt:lpstr>Additional attributes on unary relationships</vt:lpstr>
      <vt:lpstr>Additional attributes on unary relationships</vt:lpstr>
      <vt:lpstr>Attributes on Unary relationships 1:M </vt:lpstr>
      <vt:lpstr>Attributes on unary relationship</vt:lpstr>
      <vt:lpstr>In class exercise – unary relationship</vt:lpstr>
      <vt:lpstr>PowerPoint Presentation</vt:lpstr>
      <vt:lpstr>Ternary Relationship</vt:lpstr>
      <vt:lpstr>Cardinality constraints of ternary relationships</vt:lpstr>
      <vt:lpstr>Cardinality constraints of ternary relationships</vt:lpstr>
      <vt:lpstr>Cardinality constraints of ternary relationships</vt:lpstr>
      <vt:lpstr>Cardinality constraints of ternary relationships</vt:lpstr>
      <vt:lpstr>Cardinality constraints of ternary relationships</vt:lpstr>
      <vt:lpstr>Attributes on ternary relationship</vt:lpstr>
      <vt:lpstr>In class exercise – Data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subject/>
  <dc:creator>Michel Mitri</dc:creator>
  <cp:keywords/>
  <dc:description/>
  <cp:lastModifiedBy>Hernando Hoyos</cp:lastModifiedBy>
  <cp:revision>509</cp:revision>
  <cp:lastPrinted>2015-02-02T20:24:41Z</cp:lastPrinted>
  <dcterms:created xsi:type="dcterms:W3CDTF">2015-02-01T21:01:32Z</dcterms:created>
  <dcterms:modified xsi:type="dcterms:W3CDTF">2020-09-09T01:20:21Z</dcterms:modified>
</cp:coreProperties>
</file>