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523" r:id="rId2"/>
    <p:sldId id="524" r:id="rId3"/>
    <p:sldId id="519" r:id="rId4"/>
    <p:sldId id="425" r:id="rId5"/>
    <p:sldId id="436" r:id="rId6"/>
    <p:sldId id="433" r:id="rId7"/>
    <p:sldId id="438" r:id="rId8"/>
    <p:sldId id="439" r:id="rId9"/>
    <p:sldId id="526" r:id="rId10"/>
    <p:sldId id="518" r:id="rId11"/>
    <p:sldId id="522" r:id="rId12"/>
    <p:sldId id="435" r:id="rId13"/>
    <p:sldId id="521" r:id="rId14"/>
    <p:sldId id="404" r:id="rId15"/>
    <p:sldId id="490" r:id="rId16"/>
    <p:sldId id="428" r:id="rId17"/>
    <p:sldId id="443" r:id="rId18"/>
    <p:sldId id="444" r:id="rId19"/>
    <p:sldId id="442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93" r:id="rId30"/>
    <p:sldId id="494" r:id="rId31"/>
    <p:sldId id="495" r:id="rId32"/>
    <p:sldId id="506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491" r:id="rId44"/>
    <p:sldId id="507" r:id="rId45"/>
    <p:sldId id="457" r:id="rId46"/>
    <p:sldId id="458" r:id="rId47"/>
    <p:sldId id="459" r:id="rId48"/>
    <p:sldId id="461" r:id="rId49"/>
    <p:sldId id="508" r:id="rId50"/>
    <p:sldId id="509" r:id="rId51"/>
    <p:sldId id="466" r:id="rId52"/>
    <p:sldId id="467" r:id="rId53"/>
    <p:sldId id="471" r:id="rId54"/>
    <p:sldId id="510" r:id="rId55"/>
    <p:sldId id="484" r:id="rId56"/>
    <p:sldId id="486" r:id="rId57"/>
    <p:sldId id="512" r:id="rId58"/>
    <p:sldId id="487" r:id="rId59"/>
    <p:sldId id="525" r:id="rId60"/>
    <p:sldId id="511" r:id="rId61"/>
    <p:sldId id="513" r:id="rId62"/>
    <p:sldId id="488" r:id="rId63"/>
    <p:sldId id="489" r:id="rId64"/>
    <p:sldId id="492" r:id="rId6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6FF"/>
    <a:srgbClr val="990000"/>
    <a:srgbClr val="000000"/>
    <a:srgbClr val="00CCFF"/>
    <a:srgbClr val="00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5" autoAdjust="0"/>
    <p:restoredTop sz="78059" autoAdjust="0"/>
  </p:normalViewPr>
  <p:slideViewPr>
    <p:cSldViewPr snapToGrid="0">
      <p:cViewPr varScale="1">
        <p:scale>
          <a:sx n="56" d="100"/>
          <a:sy n="56" d="100"/>
        </p:scale>
        <p:origin x="1416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notesViewPr>
    <p:cSldViewPr snapToGrid="0">
      <p:cViewPr varScale="1">
        <p:scale>
          <a:sx n="53" d="100"/>
          <a:sy n="53" d="100"/>
        </p:scale>
        <p:origin x="-19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846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33490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DE1A5869-F8C8-1B47-83AC-9E38A685B04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0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38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 table can change/add/drop columns and add/drop constraints. E.g., can change a column’s data type</a:t>
            </a:r>
            <a:r>
              <a:rPr lang="en-US" baseline="0" dirty="0" smtClean="0"/>
              <a:t> with some limitations.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group by: organize sales</a:t>
            </a:r>
            <a:r>
              <a:rPr lang="en-US" baseline="0" dirty="0" smtClean="0"/>
              <a:t> by states, organize student performance by social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5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an empty query</a:t>
            </a:r>
          </a:p>
          <a:p>
            <a:endParaRPr lang="en-US" dirty="0" smtClean="0"/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Group by</a:t>
            </a:r>
          </a:p>
          <a:p>
            <a:r>
              <a:rPr lang="en-US" dirty="0" smtClean="0"/>
              <a:t>Having</a:t>
            </a:r>
          </a:p>
          <a:p>
            <a:r>
              <a:rPr lang="en-US" smtClean="0"/>
              <a:t>Order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0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is match</a:t>
            </a:r>
            <a:r>
              <a:rPr lang="en-US" baseline="0" dirty="0" smtClean="0"/>
              <a:t> patterns. </a:t>
            </a:r>
            <a:r>
              <a:rPr lang="en-US" dirty="0" smtClean="0"/>
              <a:t>The "%" sign is used to define wildcards (missing letters) both before and after the pattern.</a:t>
            </a:r>
          </a:p>
          <a:p>
            <a:endParaRPr lang="en-US" dirty="0" smtClean="0"/>
          </a:p>
          <a:p>
            <a:r>
              <a:rPr lang="en-US" dirty="0" smtClean="0"/>
              <a:t>Wildcard	Description</a:t>
            </a:r>
          </a:p>
          <a:p>
            <a:r>
              <a:rPr lang="en-US" dirty="0" smtClean="0"/>
              <a:t>%	A substitute for zero or more characters</a:t>
            </a:r>
          </a:p>
          <a:p>
            <a:r>
              <a:rPr lang="en-US" dirty="0" smtClean="0"/>
              <a:t>_	A substitute for a single character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charlist</a:t>
            </a:r>
            <a:r>
              <a:rPr lang="en-US" dirty="0" smtClean="0"/>
              <a:t>]	Sets and ranges of characters to match</a:t>
            </a:r>
          </a:p>
          <a:p>
            <a:r>
              <a:rPr lang="en-US" dirty="0" smtClean="0"/>
              <a:t>[^</a:t>
            </a:r>
            <a:r>
              <a:rPr lang="en-US" dirty="0" err="1" smtClean="0"/>
              <a:t>charlist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[!</a:t>
            </a:r>
            <a:r>
              <a:rPr lang="en-US" dirty="0" err="1" smtClean="0"/>
              <a:t>charlist</a:t>
            </a:r>
            <a:r>
              <a:rPr lang="en-US" smtClean="0"/>
              <a:t>]	Matches only a character NOT specified within the brackets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3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5EE1-F3C4-F240-AC22-277B9F66ACF4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49C5-5A5F-264A-949F-5F55E2141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7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EB1E17-936B-4353-9761-1BD09EC6017B}" type="datetimeFigureOut">
              <a:rPr lang="en-US" smtClean="0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DDFE8-5149-4C92-8FAF-FA93EF17FA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8DB91C-DE03-47CE-9CDF-7568712F5A36}" type="datetimeFigureOut">
              <a:rPr lang="en-US" smtClean="0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5A195-410B-4640-987B-52E2584FC0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7B59B-567A-4E7D-8D73-2140BEADEF43}" type="datetimeFigureOut">
              <a:rPr lang="en-US" smtClean="0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640688-51B9-4CB0-B58D-EE7F2B068081}" type="datetimeFigureOut">
              <a:rPr lang="en-US" smtClean="0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D0F6A-C8B3-4F81-804C-440B7EB3C2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FAF88C-7309-4944-AFDF-5C9E32FE91FB}" type="datetimeFigureOut">
              <a:rPr lang="en-US" smtClean="0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A85A3-04D3-46AD-8CCC-B240D86660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B51D5-5F80-4D6E-95C8-4C6933B3FCB2}" type="datetimeFigureOut">
              <a:rPr lang="en-US" smtClean="0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F9E07-2BDA-4AEB-A97F-F459F67404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2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1A7B7C-30C5-49E2-9440-010C04E78D9D}" type="datetimeFigureOut">
              <a:rPr lang="en-US" smtClean="0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4D961-E023-4949-A9EE-274AAAA9CE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AF9E7-E69E-48FE-BFE9-580ED6A46DB7}" type="datetimeFigureOut">
              <a:rPr lang="en-US" smtClean="0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9378D-BFE2-46A7-A2D7-85A816B716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4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5ACEDB-A933-4A3E-BE4C-4ADAF4640729}" type="datetimeFigureOut">
              <a:rPr lang="en-US" smtClean="0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66041-85A6-453E-B7B7-1A62694B85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FB52E6-AF3F-4B5A-A85E-AD48998EED9C}" type="datetimeFigureOut">
              <a:rPr lang="en-US" smtClean="0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F5780-26F2-4B0F-B8EC-1617DBE752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3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5EE1-F3C4-F240-AC22-277B9F66ACF4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CB6D08-5D71-4C1E-A2A9-58D1DD080D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6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sdn.microsoft.com/en-us/library/h09t6a82(v=vs.80).aspx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1066800" y="457200"/>
            <a:ext cx="7620000" cy="1524000"/>
          </a:xfrm>
        </p:spPr>
        <p:txBody>
          <a:bodyPr anchor="t"/>
          <a:lstStyle/>
          <a:p>
            <a:pPr eaLnBrk="1" hangingPunct="1"/>
            <a:r>
              <a:rPr lang="en-US" sz="4000" dirty="0">
                <a:ea typeface="ＭＳ Ｐゴシック" charset="-128"/>
                <a:cs typeface="ＭＳ Ｐゴシック" charset="-128"/>
              </a:rPr>
              <a:t>IST659 Data Admin Concepts and Database </a:t>
            </a:r>
            <a:r>
              <a:rPr lang="en-US" sz="4000" dirty="0" smtClean="0">
                <a:ea typeface="ＭＳ Ｐゴシック" charset="-128"/>
                <a:cs typeface="ＭＳ Ｐゴシック" charset="-128"/>
              </a:rPr>
              <a:t>Management</a:t>
            </a:r>
            <a:endParaRPr lang="en-US" sz="4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SQL II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week 7</a:t>
            </a:r>
          </a:p>
          <a:p>
            <a:pPr eaLnBrk="1" hangingPunct="1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898989"/>
                </a:solidFill>
                <a:ea typeface="ＭＳ Ｐゴシック" charset="-128"/>
                <a:cs typeface="ＭＳ Ｐゴシック" charset="-128"/>
              </a:rPr>
              <a:t/>
            </a:r>
            <a:br>
              <a:rPr lang="en-US" sz="1800" dirty="0">
                <a:solidFill>
                  <a:srgbClr val="898989"/>
                </a:solidFill>
                <a:ea typeface="ＭＳ Ｐゴシック" charset="-128"/>
                <a:cs typeface="ＭＳ Ｐゴシック" charset="-128"/>
              </a:rPr>
            </a:br>
            <a:r>
              <a:rPr lang="en-US" sz="1800" dirty="0">
                <a:solidFill>
                  <a:srgbClr val="898989"/>
                </a:solidFill>
                <a:ea typeface="ＭＳ Ｐゴシック" charset="-128"/>
                <a:cs typeface="ＭＳ Ｐゴシック" charset="-128"/>
              </a:rPr>
              <a:t/>
            </a:r>
            <a:br>
              <a:rPr lang="en-US" sz="1800" dirty="0">
                <a:solidFill>
                  <a:srgbClr val="898989"/>
                </a:solidFill>
                <a:ea typeface="ＭＳ Ｐゴシック" charset="-128"/>
                <a:cs typeface="ＭＳ Ｐゴシック" charset="-128"/>
              </a:rPr>
            </a:br>
            <a:endParaRPr lang="en-US" sz="1800" dirty="0">
              <a:solidFill>
                <a:srgbClr val="89898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6800" y="6305550"/>
            <a:ext cx="457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2557949-4C46-5D45-A1E7-5D704EA7E11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0980" cy="498117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How to check your table definition</a:t>
            </a:r>
          </a:p>
          <a:p>
            <a:pPr lvl="1"/>
            <a:r>
              <a:rPr lang="en-US" sz="2000" dirty="0" err="1" smtClean="0">
                <a:solidFill>
                  <a:srgbClr val="800000"/>
                </a:solidFill>
              </a:rPr>
              <a:t>sp_help</a:t>
            </a:r>
            <a:r>
              <a:rPr lang="en-US" sz="2000" dirty="0" smtClean="0">
                <a:solidFill>
                  <a:srgbClr val="800000"/>
                </a:solidFill>
              </a:rPr>
              <a:t> </a:t>
            </a:r>
            <a:r>
              <a:rPr lang="en-US" sz="2000" dirty="0" smtClean="0"/>
              <a:t>‘</a:t>
            </a:r>
            <a:r>
              <a:rPr lang="en-US" sz="2000" dirty="0" err="1" smtClean="0">
                <a:solidFill>
                  <a:srgbClr val="FF0000"/>
                </a:solidFill>
              </a:rPr>
              <a:t>tablename</a:t>
            </a:r>
            <a:r>
              <a:rPr lang="en-US" sz="2000" dirty="0" smtClean="0"/>
              <a:t>’</a:t>
            </a:r>
          </a:p>
          <a:p>
            <a:r>
              <a:rPr lang="en-US" sz="2400" dirty="0"/>
              <a:t>Add constraint </a:t>
            </a:r>
          </a:p>
          <a:p>
            <a:pPr lvl="1"/>
            <a:r>
              <a:rPr lang="en-US" sz="2000" dirty="0"/>
              <a:t>To create a FOREIGN KEY constraint on the "</a:t>
            </a:r>
            <a:r>
              <a:rPr lang="en-US" sz="2000" dirty="0" err="1"/>
              <a:t>P_Id</a:t>
            </a:r>
            <a:r>
              <a:rPr lang="en-US" sz="2000" dirty="0"/>
              <a:t>" column when the "Orders" table is already </a:t>
            </a:r>
            <a:r>
              <a:rPr lang="en-US" sz="2000" dirty="0">
                <a:solidFill>
                  <a:srgbClr val="000000"/>
                </a:solidFill>
              </a:rPr>
              <a:t>created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use 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ALTER </a:t>
            </a:r>
            <a:r>
              <a:rPr lang="en-US" sz="2000" dirty="0">
                <a:solidFill>
                  <a:srgbClr val="0000FF"/>
                </a:solidFill>
              </a:rPr>
              <a:t>TABLE Orders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ADD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CONSTRAINT</a:t>
            </a:r>
            <a:r>
              <a:rPr lang="en-US" sz="2000" dirty="0"/>
              <a:t> </a:t>
            </a:r>
            <a:r>
              <a:rPr lang="en-US" sz="2000" dirty="0" err="1"/>
              <a:t>fk_PerOrders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FOREIGN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KEY</a:t>
            </a:r>
            <a:r>
              <a:rPr lang="en-US" sz="2000" dirty="0"/>
              <a:t> (</a:t>
            </a:r>
            <a:r>
              <a:rPr lang="en-US" sz="2000" dirty="0" err="1"/>
              <a:t>P_Id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smtClean="0">
                <a:solidFill>
                  <a:srgbClr val="0000FF"/>
                </a:solidFill>
              </a:rPr>
              <a:t>REFERENCES</a:t>
            </a:r>
            <a:r>
              <a:rPr lang="en-US" sz="2000" dirty="0" smtClean="0"/>
              <a:t> Persons(</a:t>
            </a:r>
            <a:r>
              <a:rPr lang="en-US" sz="2000" dirty="0" err="1" smtClean="0"/>
              <a:t>P_Id</a:t>
            </a:r>
            <a:r>
              <a:rPr lang="en-US" sz="2000" dirty="0" smtClean="0"/>
              <a:t>)</a:t>
            </a:r>
          </a:p>
          <a:p>
            <a:r>
              <a:rPr lang="en-US" sz="2400" dirty="0"/>
              <a:t>Drop a constraint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ALTER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TABLE</a:t>
            </a:r>
            <a:r>
              <a:rPr lang="en-US" sz="2000" dirty="0"/>
              <a:t> Orders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DROP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CONSTRAINT</a:t>
            </a:r>
            <a:r>
              <a:rPr lang="en-US" sz="2000" dirty="0"/>
              <a:t> </a:t>
            </a:r>
            <a:r>
              <a:rPr lang="en-US" sz="2000" dirty="0" err="1" smtClean="0"/>
              <a:t>fk_PerOrders</a:t>
            </a:r>
            <a:endParaRPr lang="en-US" sz="2000" dirty="0" smtClean="0"/>
          </a:p>
          <a:p>
            <a:r>
              <a:rPr lang="en-US" sz="2400" dirty="0"/>
              <a:t>Insert multiple records in one </a:t>
            </a:r>
            <a:r>
              <a:rPr lang="en-US" sz="2400" dirty="0" err="1"/>
              <a:t>sql</a:t>
            </a:r>
            <a:r>
              <a:rPr lang="en-US" sz="2400" dirty="0"/>
              <a:t> command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INSERT INTO </a:t>
            </a:r>
            <a:r>
              <a:rPr lang="en-US" sz="1800" dirty="0" err="1" smtClean="0"/>
              <a:t>tableName</a:t>
            </a:r>
            <a:r>
              <a:rPr lang="en-US" sz="1800" dirty="0" smtClean="0"/>
              <a:t> (column1, column2)</a:t>
            </a:r>
          </a:p>
          <a:p>
            <a:pPr marL="457200" lvl="1" indent="0">
              <a:buNone/>
            </a:pPr>
            <a:r>
              <a:rPr lang="en-US" sz="1800" dirty="0" smtClean="0"/>
              <a:t>      </a:t>
            </a:r>
            <a:r>
              <a:rPr lang="en-US" sz="1800" dirty="0" smtClean="0">
                <a:solidFill>
                  <a:srgbClr val="0000FF"/>
                </a:solidFill>
              </a:rPr>
              <a:t>VALUES</a:t>
            </a:r>
            <a:r>
              <a:rPr lang="en-US" sz="1800" dirty="0" smtClean="0"/>
              <a:t> ( val11, val12), ( val21, val22); 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60" y="0"/>
            <a:ext cx="8229600" cy="1143000"/>
          </a:xfrm>
        </p:spPr>
        <p:txBody>
          <a:bodyPr/>
          <a:lstStyle/>
          <a:p>
            <a:r>
              <a:rPr lang="en-US" dirty="0" smtClean="0"/>
              <a:t>IDENTITY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3195" r="3195"/>
          <a:stretch>
            <a:fillRect/>
          </a:stretch>
        </p:blipFill>
        <p:spPr>
          <a:xfrm>
            <a:off x="418719" y="1119107"/>
            <a:ext cx="7873893" cy="4330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59975" y="5484476"/>
            <a:ext cx="43290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CREATE TABLE </a:t>
            </a:r>
            <a:r>
              <a:rPr lang="en-US" sz="1600" dirty="0" smtClean="0"/>
              <a:t>student</a:t>
            </a:r>
          </a:p>
          <a:p>
            <a:r>
              <a:rPr lang="en-US" sz="1600" dirty="0" smtClean="0"/>
              <a:t>(</a:t>
            </a:r>
          </a:p>
          <a:p>
            <a:r>
              <a:rPr lang="en-US" sz="1600" dirty="0"/>
              <a:t> </a:t>
            </a:r>
            <a:r>
              <a:rPr lang="en-US" sz="1600" dirty="0" err="1" smtClean="0"/>
              <a:t>studentID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INT IDENTITY </a:t>
            </a:r>
            <a:r>
              <a:rPr lang="en-US" sz="1600" dirty="0" smtClean="0"/>
              <a:t>(1000, 1) ,</a:t>
            </a:r>
          </a:p>
          <a:p>
            <a:r>
              <a:rPr lang="en-US" sz="1600" dirty="0" smtClean="0"/>
              <a:t>…..</a:t>
            </a:r>
          </a:p>
          <a:p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98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Last week (week 6)</a:t>
            </a:r>
          </a:p>
          <a:p>
            <a:pPr lvl="1" eaLnBrk="1" hangingPunct="1"/>
            <a:r>
              <a:rPr lang="en-US" dirty="0" smtClean="0"/>
              <a:t>Create/drop table, insert values</a:t>
            </a:r>
          </a:p>
          <a:p>
            <a:pPr eaLnBrk="1" hangingPunct="1"/>
            <a:r>
              <a:rPr lang="en-US" dirty="0" smtClean="0"/>
              <a:t>This week (week 7)</a:t>
            </a:r>
          </a:p>
          <a:p>
            <a:pPr lvl="1" eaLnBrk="1" hangingPunct="1"/>
            <a:r>
              <a:rPr lang="en-US" dirty="0" smtClean="0"/>
              <a:t>Alter table, delete and update values</a:t>
            </a:r>
          </a:p>
          <a:p>
            <a:pPr lvl="1" eaLnBrk="1" hangingPunct="1"/>
            <a:r>
              <a:rPr lang="en-US" dirty="0" smtClean="0"/>
              <a:t>Single-table select</a:t>
            </a:r>
          </a:p>
          <a:p>
            <a:pPr lvl="1" eaLnBrk="1" hangingPunct="1"/>
            <a:r>
              <a:rPr lang="en-US" dirty="0" smtClean="0"/>
              <a:t>Aggregate functions to answer data questions</a:t>
            </a:r>
          </a:p>
          <a:p>
            <a:pPr eaLnBrk="1" hangingPunct="1"/>
            <a:r>
              <a:rPr lang="en-US" dirty="0" smtClean="0"/>
              <a:t>Next week</a:t>
            </a:r>
          </a:p>
          <a:p>
            <a:pPr lvl="1" eaLnBrk="1" hangingPunct="1"/>
            <a:r>
              <a:rPr lang="en-US" dirty="0" smtClean="0"/>
              <a:t>Multi-table query</a:t>
            </a:r>
          </a:p>
          <a:p>
            <a:pPr lvl="1" eaLnBrk="1" hangingPunct="1"/>
            <a:r>
              <a:rPr lang="en-US" dirty="0" smtClean="0"/>
              <a:t>Nested query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3672-32AD-994F-B06D-B0AF448C1D2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469900" y="2459038"/>
            <a:ext cx="8216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Franklin Gothic Medium" charset="0"/>
              </a:rPr>
              <a:t>SQL </a:t>
            </a:r>
          </a:p>
          <a:p>
            <a:pPr algn="ctr" eaLnBrk="1" hangingPunct="1">
              <a:defRPr/>
            </a:pPr>
            <a:endParaRPr lang="en-US" sz="32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Franklin Gothic Medium" charset="0"/>
            </a:endParaRPr>
          </a:p>
          <a:p>
            <a:pPr algn="ctr" eaLnBrk="1" hangingPunct="1">
              <a:defRPr/>
            </a:pP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Franklin Gothic Medium" charset="0"/>
              </a:rPr>
              <a:t>UPDATE, DROP, SELECT Clauses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388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3AF2-9429-42F7-ACD7-A2EC92CA5DF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24844" y="381000"/>
            <a:ext cx="8229600" cy="137160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43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DROP tables</a:t>
            </a:r>
            <a:endParaRPr lang="en-US" sz="43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7134" y="1632864"/>
            <a:ext cx="8229600" cy="4114800"/>
          </a:xfrm>
          <a:prstGeom prst="rect">
            <a:avLst/>
          </a:prstGeom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DROP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TABLE statement allows you to remove tables from your schema: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DROP TABLE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CUSTOMER_T</a:t>
            </a:r>
          </a:p>
          <a:p>
            <a:pPr marL="182563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82563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order of dropping table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 can’t drop the strong tables without dropping the weak tables first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ALTER table, UPDATE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441" y="1503981"/>
            <a:ext cx="8229600" cy="4525963"/>
          </a:xfrm>
        </p:spPr>
        <p:txBody>
          <a:bodyPr/>
          <a:lstStyle/>
          <a:p>
            <a:r>
              <a:rPr lang="en-US" dirty="0" smtClean="0"/>
              <a:t>Drop the 4 tables created last time</a:t>
            </a:r>
          </a:p>
          <a:p>
            <a:pPr lvl="1"/>
            <a:r>
              <a:rPr lang="en-US" dirty="0" smtClean="0"/>
              <a:t>Think about the sequence of deletion</a:t>
            </a:r>
          </a:p>
          <a:p>
            <a:r>
              <a:rPr lang="en-US" dirty="0" smtClean="0"/>
              <a:t>Run Week7-SQL-DDL.sql to create and populate tables</a:t>
            </a:r>
          </a:p>
          <a:p>
            <a:r>
              <a:rPr lang="en-US" dirty="0" smtClean="0"/>
              <a:t>Open “IST659-SQL-II.sql”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1171" y="4254877"/>
            <a:ext cx="4812029" cy="246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FBABA-746C-43E9-9384-01E282B429B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3872" y="381000"/>
            <a:ext cx="8229600" cy="1371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300" dirty="0" smtClean="0"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DELET Statement</a:t>
            </a:r>
            <a:endParaRPr lang="en-US" sz="4300" dirty="0">
              <a:effectLst>
                <a:outerShdw blurRad="50000" dist="30000" dir="5400000" algn="tl" rotWithShape="0">
                  <a:srgbClr val="000000">
                    <a:alpha val="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50676" y="1632864"/>
            <a:ext cx="8229600" cy="4114800"/>
          </a:xfrm>
          <a:prstGeom prst="rect">
            <a:avLst/>
          </a:prstGeom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Removes rows from a </a:t>
            </a:r>
            <a:r>
              <a:rPr lang="en-US" sz="2800" dirty="0" smtClean="0"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table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2800" dirty="0">
              <a:effectLst>
                <a:outerShdw blurRad="50000" dist="30000" dir="5400000" algn="tl" rotWithShape="0">
                  <a:srgbClr val="000000">
                    <a:alpha val="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Delete certain rows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DELETE FROM CUSTOMER_T </a:t>
            </a:r>
            <a:r>
              <a:rPr lang="en-US" sz="2800" dirty="0" smtClean="0"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800" dirty="0" smtClean="0"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800" dirty="0" smtClean="0"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WHERE </a:t>
            </a: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STATE = ‘HI</a:t>
            </a:r>
            <a:r>
              <a:rPr lang="en-US" sz="2800" dirty="0" smtClean="0"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’;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endParaRPr lang="en-US" sz="2800" dirty="0">
              <a:effectLst>
                <a:outerShdw blurRad="50000" dist="30000" dir="5400000" algn="tl" rotWithShape="0">
                  <a:srgbClr val="000000">
                    <a:alpha val="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Delete all rows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DELETE FROM CUSTOMER_T;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56332" y="1400622"/>
            <a:ext cx="8839200" cy="534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for queries on single or multiple tables</a:t>
            </a:r>
          </a:p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Clauses of the SELECT statement: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SELECT</a:t>
            </a:r>
          </a:p>
          <a:p>
            <a:pPr marL="88582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the columns (and expressions) that should be returned from the query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FROM</a:t>
            </a:r>
          </a:p>
          <a:p>
            <a:pPr marL="88582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Indicate the table(s) or view(s) from which data will be obtained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WHERE</a:t>
            </a:r>
          </a:p>
          <a:p>
            <a:pPr marL="88582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Indicate the conditions under which a row will be included in the result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GROUP BY</a:t>
            </a:r>
          </a:p>
          <a:p>
            <a:pPr marL="88582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Indicate categorization of results 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HAVING</a:t>
            </a:r>
          </a:p>
          <a:p>
            <a:pPr marL="88582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Indicate the conditions under which a category (group) will be included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ORDER BY</a:t>
            </a:r>
          </a:p>
          <a:p>
            <a:pPr marL="88582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Sorts the result according to specified criteria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1E91C-17A3-4796-B2BE-9D535CBA073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4" descr="Nonam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2552" y="217875"/>
            <a:ext cx="401955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9207" y="1970451"/>
            <a:ext cx="22511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hlinkClick r:id="rId4"/>
              </a:rPr>
              <a:t>http://msdn.microsoft.com/en-us/library/h09t6a82(v=vs.80).</a:t>
            </a:r>
            <a:r>
              <a:rPr lang="en-US" sz="2400" dirty="0" smtClean="0">
                <a:solidFill>
                  <a:srgbClr val="0066FF"/>
                </a:solidFill>
                <a:hlinkClick r:id="rId4"/>
              </a:rPr>
              <a:t>aspx</a:t>
            </a:r>
            <a:endParaRPr lang="en-US" sz="2400" dirty="0" smtClean="0">
              <a:solidFill>
                <a:srgbClr val="0066FF"/>
              </a:solidFill>
            </a:endParaRPr>
          </a:p>
          <a:p>
            <a:endParaRPr lang="en-US" sz="24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6FAAB-5549-40EA-AF76-3A608288425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35734" y="130626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300" dirty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SELECT </a:t>
            </a:r>
            <a:r>
              <a:rPr lang="en-US" sz="4300" dirty="0" smtClean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statement</a:t>
            </a:r>
            <a:endParaRPr lang="en-US" sz="4300" dirty="0">
              <a:solidFill>
                <a:srgbClr val="000000"/>
              </a:solidFill>
              <a:effectLst>
                <a:outerShdw blurRad="50000" dist="30000" dir="5400000" algn="tl" rotWithShape="0">
                  <a:srgbClr val="000000">
                    <a:alpha val="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538733" y="1295399"/>
            <a:ext cx="7773123" cy="3436257"/>
          </a:xfrm>
          <a:prstGeom prst="rect">
            <a:avLst/>
          </a:prstGeom>
        </p:spPr>
        <p:txBody>
          <a:bodyPr/>
          <a:lstStyle/>
          <a:p>
            <a:pPr marL="12795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Find products with </a:t>
            </a:r>
            <a:r>
              <a:rPr lang="en-US" sz="2800" dirty="0" smtClean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price </a:t>
            </a:r>
            <a:r>
              <a:rPr lang="en-US" sz="2800" dirty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less than $275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2800" dirty="0">
              <a:solidFill>
                <a:srgbClr val="000000"/>
              </a:solidFill>
              <a:effectLst>
                <a:outerShdw blurRad="50000" dist="30000" dir="5400000" algn="tl" rotWithShape="0">
                  <a:srgbClr val="000000">
                    <a:alpha val="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			SELECT * FROM product</a:t>
            </a:r>
            <a:br>
              <a:rPr lang="en-US" sz="2800" dirty="0" smtClean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800" dirty="0" smtClean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		WHERE price&lt;275</a:t>
            </a:r>
            <a:br>
              <a:rPr lang="en-US" sz="2800" dirty="0" smtClean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800" dirty="0" smtClean="0">
              <a:solidFill>
                <a:srgbClr val="000000"/>
              </a:solidFill>
              <a:effectLst>
                <a:outerShdw blurRad="50000" dist="30000" dir="5400000" algn="tl" rotWithShape="0">
                  <a:srgbClr val="000000">
                    <a:alpha val="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			SELECT </a:t>
            </a:r>
            <a:r>
              <a:rPr lang="en-US" sz="2800" dirty="0" err="1" smtClean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productID</a:t>
            </a:r>
            <a:r>
              <a:rPr lang="en-US" sz="2800" dirty="0" smtClean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FROM product</a:t>
            </a:r>
            <a:br>
              <a:rPr lang="en-US" sz="2800" dirty="0" smtClean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800" dirty="0" smtClean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		WHERE price&lt;275</a:t>
            </a:r>
            <a:endParaRPr lang="en-US" sz="2800" dirty="0">
              <a:solidFill>
                <a:srgbClr val="000000"/>
              </a:solidFill>
              <a:effectLst>
                <a:outerShdw blurRad="50000" dist="30000" dir="5400000" algn="tl" rotWithShape="0">
                  <a:srgbClr val="000000">
                    <a:alpha val="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8917" name="Picture 6" descr="Nonam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3700" y="2346325"/>
            <a:ext cx="23336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 anchor="t"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Acknowledgements and caveat</a:t>
            </a:r>
          </a:p>
        </p:txBody>
      </p:sp>
      <p:sp>
        <p:nvSpPr>
          <p:cNvPr id="17411" name="Rectangle 2"/>
          <p:cNvSpPr>
            <a:spLocks/>
          </p:cNvSpPr>
          <p:nvPr/>
        </p:nvSpPr>
        <p:spPr bwMode="auto">
          <a:xfrm>
            <a:off x="685800" y="1384300"/>
            <a:ext cx="8458200" cy="486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algn="l">
              <a:spcAft>
                <a:spcPts val="600"/>
              </a:spcAft>
            </a:pPr>
            <a:r>
              <a:rPr lang="en-US" sz="2400">
                <a:latin typeface="Calibri" charset="0"/>
              </a:rPr>
              <a:t>These course materials draw liberally, with permission, from the following sources: </a:t>
            </a:r>
          </a:p>
          <a:p>
            <a:pPr marL="496888" lvl="1" algn="l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Calibri" charset="0"/>
              </a:rPr>
              <a:t> IST659 classes taught by Prof. Bei Yu</a:t>
            </a:r>
          </a:p>
          <a:p>
            <a:pPr marL="496888" lvl="1" algn="l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Calibri" charset="0"/>
              </a:rPr>
              <a:t> IST659 classes taught by Prof. Susan Dischiave</a:t>
            </a:r>
          </a:p>
          <a:p>
            <a:pPr marL="496888" lvl="1" algn="l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Calibri" charset="0"/>
              </a:rPr>
              <a:t> IST 659 classes taught by Prof. Yun Huang</a:t>
            </a:r>
          </a:p>
          <a:p>
            <a:pPr marL="496888" lvl="1" algn="l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Calibri" charset="0"/>
              </a:rPr>
              <a:t> Instructor resources provided by our text book 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altLang="ja-JP" sz="2400">
                <a:latin typeface="Calibri" charset="0"/>
              </a:rPr>
              <a:t>Modern Database Management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altLang="ja-JP" sz="2400">
                <a:latin typeface="Calibri" charset="0"/>
              </a:rPr>
              <a:t> </a:t>
            </a:r>
          </a:p>
          <a:p>
            <a:pPr marL="496888" lvl="1" algn="l">
              <a:spcAft>
                <a:spcPts val="600"/>
              </a:spcAft>
            </a:pPr>
            <a:endParaRPr lang="en-US" sz="2400"/>
          </a:p>
          <a:p>
            <a:pPr marL="39688" algn="l"/>
            <a:r>
              <a:rPr lang="en-US" sz="2400">
                <a:latin typeface="Calibri" charset="0"/>
              </a:rPr>
              <a:t>Caveat (beware):  At best, PowerPoint slides are only a pale imitation of the entirety of a class meeting.  In IST659 in particular, the lectures will cover topics beyond what appears in these slides.  Don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t rely on them as a substitute for attending class.</a:t>
            </a:r>
            <a:endParaRPr lang="en-US" sz="2400"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D69B"/>
          </a:solidFill>
        </p:spPr>
        <p:txBody>
          <a:bodyPr/>
          <a:lstStyle/>
          <a:p>
            <a:r>
              <a:rPr lang="en-US" dirty="0" smtClean="0"/>
              <a:t>GET HANDS DIRTY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script “IST659-SQL-furnitureOrder-SELECT.sql”</a:t>
            </a:r>
          </a:p>
          <a:p>
            <a:r>
              <a:rPr lang="en-US" dirty="0" smtClean="0"/>
              <a:t>Create tables (script line #1-52)</a:t>
            </a:r>
          </a:p>
          <a:p>
            <a:pPr lvl="1"/>
            <a:r>
              <a:rPr lang="en-US" dirty="0" smtClean="0"/>
              <a:t>Create tables in order</a:t>
            </a:r>
          </a:p>
          <a:p>
            <a:pPr lvl="1"/>
            <a:r>
              <a:rPr lang="en-US" dirty="0" smtClean="0"/>
              <a:t>IDENTITY type in SQL Server (AUTONUMBER in Access)</a:t>
            </a:r>
          </a:p>
          <a:p>
            <a:r>
              <a:rPr lang="en-US" dirty="0" smtClean="0"/>
              <a:t>Insert values (script line #54-81)</a:t>
            </a:r>
          </a:p>
          <a:p>
            <a:pPr lvl="1"/>
            <a:r>
              <a:rPr lang="en-US" dirty="0" smtClean="0"/>
              <a:t>Insert into tables in order</a:t>
            </a:r>
          </a:p>
          <a:p>
            <a:pPr lvl="1"/>
            <a:r>
              <a:rPr lang="en-US" dirty="0" smtClean="0"/>
              <a:t>No need to input values for columns with identity data type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customerOrder</a:t>
            </a:r>
            <a:r>
              <a:rPr lang="en-US" dirty="0" smtClean="0"/>
              <a:t> table for the values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1260" y="615800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find products with standard price less than $275 (script line #84)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find products with standard price less than $275 (script line #84)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77142" y="3286760"/>
          <a:ext cx="564606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1"/>
                <a:gridCol w="1344023"/>
                <a:gridCol w="1129212"/>
                <a:gridCol w="1129212"/>
                <a:gridCol w="11292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Product_line_id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Cherry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Dining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4057" y="2714172"/>
            <a:ext cx="764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Where are the prices? In the product table!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find products with standard price less than $275 (script line #84)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6" descr="Nonam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4386" y="2593068"/>
            <a:ext cx="23336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114" y="3286760"/>
          <a:ext cx="564606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212"/>
                <a:gridCol w="1129212"/>
                <a:gridCol w="1129212"/>
                <a:gridCol w="1129212"/>
                <a:gridCol w="11292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Product_line_id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Cherry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$175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$175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Dining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$250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8686" y="2743197"/>
            <a:ext cx="619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rows to select? </a:t>
            </a:r>
            <a:r>
              <a:rPr lang="en-US" sz="2400" dirty="0" err="1" smtClean="0">
                <a:solidFill>
                  <a:srgbClr val="FF0000"/>
                </a:solidFill>
              </a:rPr>
              <a:t>standardPrice</a:t>
            </a:r>
            <a:r>
              <a:rPr lang="en-US" sz="2400" dirty="0" smtClean="0">
                <a:solidFill>
                  <a:srgbClr val="FF0000"/>
                </a:solidFill>
              </a:rPr>
              <a:t>&lt;275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“select”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find products with standard price less than $275 (script line #84)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6630" y="3083626"/>
            <a:ext cx="71845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Which columns to select? All of them!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en-US" sz="2400" dirty="0" smtClean="0"/>
              <a:t> *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en-US" sz="2400" dirty="0" smtClean="0"/>
              <a:t> product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standardPrice</a:t>
            </a:r>
            <a:r>
              <a:rPr lang="en-US" sz="2400" dirty="0" smtClean="0"/>
              <a:t> &lt; 275;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“select”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find products with standard price less than $275 (script line #84)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1830" y="2532083"/>
            <a:ext cx="74022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Which columns to select? All of them!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en-US" sz="2400" dirty="0" smtClean="0"/>
              <a:t> *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en-US" sz="2400" dirty="0" smtClean="0"/>
              <a:t> product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standardPrice</a:t>
            </a:r>
            <a:r>
              <a:rPr lang="en-US" sz="2400" dirty="0" smtClean="0"/>
              <a:t> &lt; 275;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74058" y="4697548"/>
          <a:ext cx="70684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275"/>
                <a:gridCol w="2069953"/>
                <a:gridCol w="1767114"/>
                <a:gridCol w="17671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Cherry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“select”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find products with standard price less than $275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8572" y="3033487"/>
            <a:ext cx="72861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Just need product description and price?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productDesc</a:t>
            </a:r>
            <a:r>
              <a:rPr lang="en-US" sz="2400" dirty="0" smtClean="0"/>
              <a:t>, </a:t>
            </a:r>
            <a:r>
              <a:rPr lang="en-US" sz="2400" dirty="0" err="1" smtClean="0"/>
              <a:t>standardPrice</a:t>
            </a:r>
            <a:r>
              <a:rPr lang="en-US" sz="2400" dirty="0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en-US" sz="2400" dirty="0" smtClean="0"/>
              <a:t> product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standardPrice</a:t>
            </a:r>
            <a:r>
              <a:rPr lang="en-US" sz="2400" dirty="0" smtClean="0"/>
              <a:t> &lt; 275;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27200" y="514168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“select”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find products with standard price less than $275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33713" y="2517569"/>
            <a:ext cx="75474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Just need product description?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Duplicate descriptions?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productDesc</a:t>
            </a:r>
            <a:endParaRPr lang="en-US" sz="2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en-US" sz="2400" dirty="0" smtClean="0"/>
              <a:t> product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standardPrice</a:t>
            </a:r>
            <a:r>
              <a:rPr lang="en-US" sz="2400" dirty="0" smtClean="0"/>
              <a:t> &lt; 275;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46401" y="5141685"/>
          <a:ext cx="304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“select”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find products with standard price less than $275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86112" y="2909447"/>
            <a:ext cx="6858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DISTINCT</a:t>
            </a:r>
            <a:r>
              <a:rPr lang="en-US" sz="2400" dirty="0" smtClean="0"/>
              <a:t> </a:t>
            </a:r>
            <a:r>
              <a:rPr lang="en-US" sz="2400" dirty="0" err="1" smtClean="0"/>
              <a:t>productDesc</a:t>
            </a:r>
            <a:endParaRPr lang="en-US" sz="2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en-US" sz="2400" dirty="0" smtClean="0"/>
              <a:t> product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standardPrice</a:t>
            </a:r>
            <a:r>
              <a:rPr lang="en-US" sz="2400" dirty="0" smtClean="0"/>
              <a:t>&lt; 275;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67429" y="4459514"/>
          <a:ext cx="3091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5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“WHERE”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comparison operators</a:t>
            </a:r>
          </a:p>
          <a:p>
            <a:pPr lvl="1">
              <a:buNone/>
            </a:pPr>
            <a:r>
              <a:rPr lang="en-US" dirty="0" smtClean="0"/>
              <a:t>&gt;, &gt;=, &lt;, &lt;=, =, &lt;&gt;</a:t>
            </a:r>
          </a:p>
          <a:p>
            <a:r>
              <a:rPr lang="en-US" dirty="0" smtClean="0"/>
              <a:t>String match operators</a:t>
            </a:r>
          </a:p>
          <a:p>
            <a:pPr lvl="1">
              <a:buNone/>
            </a:pPr>
            <a:r>
              <a:rPr lang="en-US" dirty="0" smtClean="0"/>
              <a:t>%, _</a:t>
            </a:r>
          </a:p>
          <a:p>
            <a:r>
              <a:rPr lang="en-US" dirty="0" smtClean="0"/>
              <a:t>Set operators</a:t>
            </a:r>
          </a:p>
          <a:p>
            <a:pPr lvl="1">
              <a:buNone/>
            </a:pPr>
            <a:r>
              <a:rPr lang="en-US" dirty="0" smtClean="0"/>
              <a:t>IN, NOT</a:t>
            </a:r>
          </a:p>
          <a:p>
            <a:r>
              <a:rPr lang="en-US" dirty="0" smtClean="0"/>
              <a:t>Boolean operators</a:t>
            </a:r>
          </a:p>
          <a:p>
            <a:pPr lvl="1">
              <a:buNone/>
            </a:pPr>
            <a:r>
              <a:rPr lang="en-US" dirty="0" smtClean="0"/>
              <a:t>AND, OR,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3672-32AD-994F-B06D-B0AF448C1D2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412179" y="2459038"/>
            <a:ext cx="8216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Franklin Gothic Medium" charset="0"/>
              </a:rPr>
              <a:t>SQL Review </a:t>
            </a:r>
          </a:p>
          <a:p>
            <a:pPr algn="ctr" eaLnBrk="1" hangingPunct="1">
              <a:defRPr/>
            </a:pPr>
            <a:endParaRPr lang="en-US" sz="32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Franklin Gothic Medium" charset="0"/>
            </a:endParaRPr>
          </a:p>
          <a:p>
            <a:pPr algn="ctr" eaLnBrk="1" hangingPunct="1">
              <a:defRPr/>
            </a:pP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Franklin Gothic Medium" charset="0"/>
              </a:rPr>
              <a:t>Create Schema &amp; Populate Tables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429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a substring using “%”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06762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productDesc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product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productDesc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LIKE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Table”;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err="1" smtClean="0"/>
              <a:t>productDesc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Coffee Table</a:t>
            </a:r>
          </a:p>
          <a:p>
            <a:pPr>
              <a:buNone/>
            </a:pPr>
            <a:r>
              <a:rPr lang="en-US" dirty="0" smtClean="0"/>
              <a:t>Dining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55771" y="6008914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Script line # 128-130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a character using “_”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customerFName</a:t>
            </a:r>
            <a:r>
              <a:rPr lang="en-US" dirty="0" smtClean="0"/>
              <a:t>, </a:t>
            </a:r>
            <a:r>
              <a:rPr lang="en-US" dirty="0" err="1" smtClean="0"/>
              <a:t>customerLName</a:t>
            </a:r>
            <a:r>
              <a:rPr lang="en-US" dirty="0" smtClean="0"/>
              <a:t> FROM customer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customerLName</a:t>
            </a:r>
            <a:r>
              <a:rPr lang="en-US" dirty="0" smtClean="0"/>
              <a:t> LIKE '_</a:t>
            </a:r>
            <a:r>
              <a:rPr lang="en-US" dirty="0" err="1" smtClean="0"/>
              <a:t>elly</a:t>
            </a:r>
            <a:r>
              <a:rPr lang="en-US" dirty="0" smtClean="0"/>
              <a:t>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err="1" smtClean="0"/>
              <a:t>customerFName</a:t>
            </a:r>
            <a:r>
              <a:rPr lang="en-US" u="sng" dirty="0" smtClean="0"/>
              <a:t>	</a:t>
            </a:r>
            <a:r>
              <a:rPr lang="en-US" u="sng" dirty="0" err="1" smtClean="0"/>
              <a:t>customerLName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Abe				Kelly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15" y="1201057"/>
            <a:ext cx="7499350" cy="5461000"/>
          </a:xfrm>
        </p:spPr>
        <p:txBody>
          <a:bodyPr/>
          <a:lstStyle/>
          <a:p>
            <a:r>
              <a:rPr lang="en-US" dirty="0" smtClean="0"/>
              <a:t>AND, OR, NOT</a:t>
            </a:r>
          </a:p>
          <a:p>
            <a:r>
              <a:rPr lang="en-US" dirty="0" smtClean="0"/>
              <a:t>Boolean operators are used to combine multiple conditions in the “where” clause</a:t>
            </a:r>
          </a:p>
          <a:p>
            <a:r>
              <a:rPr lang="en-US" dirty="0" smtClean="0"/>
              <a:t>Order of </a:t>
            </a:r>
            <a:r>
              <a:rPr lang="en-US" dirty="0" err="1" smtClean="0"/>
              <a:t>boolean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“NOT” first, “AND” second, “OR” has the lowest priority</a:t>
            </a:r>
          </a:p>
          <a:p>
            <a:pPr lvl="1"/>
            <a:r>
              <a:rPr lang="en-US" dirty="0" smtClean="0"/>
              <a:t>Analogy to arithmetic operators -, *, and +</a:t>
            </a:r>
          </a:p>
          <a:p>
            <a:pPr lvl="2"/>
            <a:r>
              <a:rPr lang="en-US" dirty="0" smtClean="0"/>
              <a:t>NOT is like “negative”, e.g. -7, AND is like multiplication “*”, OR is like addition “+”</a:t>
            </a:r>
          </a:p>
          <a:p>
            <a:pPr lvl="2"/>
            <a:r>
              <a:rPr lang="en-US" dirty="0" smtClean="0"/>
              <a:t>1+2*3=7, x OR y AND z </a:t>
            </a:r>
          </a:p>
          <a:p>
            <a:pPr lvl="2"/>
            <a:r>
              <a:rPr lang="en-US" dirty="0" smtClean="0"/>
              <a:t>(1+2)*3=9, (x OR y) AND z 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using 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065" y="1331686"/>
            <a:ext cx="8389248" cy="1832428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productDesc</a:t>
            </a:r>
            <a:r>
              <a:rPr lang="en-US" sz="2400" dirty="0" smtClean="0"/>
              <a:t>, </a:t>
            </a:r>
            <a:r>
              <a:rPr lang="en-US" sz="2400" dirty="0" err="1" smtClean="0"/>
              <a:t>productFinish</a:t>
            </a:r>
            <a:r>
              <a:rPr lang="en-US" sz="2400" dirty="0" smtClean="0"/>
              <a:t>, </a:t>
            </a:r>
            <a:r>
              <a:rPr lang="en-US" sz="2400" dirty="0" err="1" smtClean="0"/>
              <a:t>standardPrice</a:t>
            </a:r>
            <a:endParaRPr lang="en-US" sz="2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FROM product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WHERE (</a:t>
            </a:r>
            <a:r>
              <a:rPr lang="en-US" sz="2400" dirty="0" err="1" smtClean="0"/>
              <a:t>productDesc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LIKE</a:t>
            </a:r>
            <a:r>
              <a:rPr lang="en-US" sz="2400" dirty="0" smtClean="0"/>
              <a:t> ‘</a:t>
            </a:r>
            <a:r>
              <a:rPr lang="en-US" sz="2400" dirty="0" smtClean="0">
                <a:solidFill>
                  <a:srgbClr val="FF0000"/>
                </a:solidFill>
              </a:rPr>
              <a:t>%</a:t>
            </a:r>
            <a:r>
              <a:rPr lang="en-US" sz="2400" dirty="0" smtClean="0"/>
              <a:t>Desk’ 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OR</a:t>
            </a:r>
            <a:r>
              <a:rPr lang="en-US" sz="2400" dirty="0" smtClean="0"/>
              <a:t> </a:t>
            </a:r>
            <a:r>
              <a:rPr lang="en-US" sz="2400" dirty="0" err="1" smtClean="0"/>
              <a:t>productDesc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LIKE</a:t>
            </a:r>
            <a:r>
              <a:rPr lang="en-US" sz="2400" dirty="0" smtClean="0"/>
              <a:t> ‘</a:t>
            </a:r>
            <a:r>
              <a:rPr lang="en-US" sz="2400" dirty="0" smtClean="0">
                <a:solidFill>
                  <a:srgbClr val="FF0000"/>
                </a:solidFill>
              </a:rPr>
              <a:t>%</a:t>
            </a:r>
            <a:r>
              <a:rPr lang="en-US" sz="2400" dirty="0" smtClean="0"/>
              <a:t>Table’);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33710" y="3562531"/>
          <a:ext cx="74458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458"/>
                <a:gridCol w="1861458"/>
                <a:gridCol w="1861458"/>
                <a:gridCol w="1861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Cherry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Dining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using 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494" y="1505857"/>
            <a:ext cx="7489363" cy="1832428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productDesc</a:t>
            </a:r>
            <a:r>
              <a:rPr lang="en-US" sz="2400" dirty="0" smtClean="0"/>
              <a:t>, </a:t>
            </a:r>
            <a:r>
              <a:rPr lang="en-US" sz="2400" dirty="0" err="1" smtClean="0"/>
              <a:t>productFinish</a:t>
            </a:r>
            <a:r>
              <a:rPr lang="en-US" sz="2400" dirty="0" smtClean="0"/>
              <a:t>, </a:t>
            </a:r>
            <a:r>
              <a:rPr lang="en-US" sz="2400" dirty="0" err="1" smtClean="0"/>
              <a:t>standardPrice</a:t>
            </a:r>
            <a:endParaRPr lang="en-US" sz="2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FROM product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WHERE (</a:t>
            </a:r>
            <a:r>
              <a:rPr lang="en-US" sz="2400" dirty="0" err="1" smtClean="0"/>
              <a:t>productDesc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LIKE</a:t>
            </a:r>
            <a:r>
              <a:rPr lang="en-US" sz="2400" dirty="0" smtClean="0"/>
              <a:t> ‘</a:t>
            </a:r>
            <a:r>
              <a:rPr lang="en-US" sz="2400" dirty="0" smtClean="0">
                <a:solidFill>
                  <a:srgbClr val="FF0000"/>
                </a:solidFill>
              </a:rPr>
              <a:t>%</a:t>
            </a:r>
            <a:r>
              <a:rPr lang="en-US" sz="2400" dirty="0" smtClean="0"/>
              <a:t>Desk’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OR</a:t>
            </a:r>
            <a:r>
              <a:rPr lang="en-US" sz="2400" dirty="0" smtClean="0"/>
              <a:t> </a:t>
            </a:r>
            <a:r>
              <a:rPr lang="en-US" sz="2400" dirty="0" err="1" smtClean="0"/>
              <a:t>productDesc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LIKE</a:t>
            </a:r>
            <a:r>
              <a:rPr lang="en-US" sz="2400" dirty="0" smtClean="0"/>
              <a:t> ‘</a:t>
            </a:r>
            <a:r>
              <a:rPr lang="en-US" sz="2400" dirty="0" smtClean="0">
                <a:solidFill>
                  <a:srgbClr val="FF0000"/>
                </a:solidFill>
              </a:rPr>
              <a:t>%</a:t>
            </a:r>
            <a:r>
              <a:rPr lang="en-US" sz="2400" dirty="0" smtClean="0"/>
              <a:t>Table’)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		       </a:t>
            </a:r>
            <a:r>
              <a:rPr lang="en-US" sz="2400" dirty="0" smtClean="0">
                <a:solidFill>
                  <a:srgbClr val="FF0000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standardPrice</a:t>
            </a:r>
            <a:r>
              <a:rPr lang="en-US" sz="2400" dirty="0" smtClean="0"/>
              <a:t> &gt; 200;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64230" y="4297680"/>
          <a:ext cx="53993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771"/>
                <a:gridCol w="1799771"/>
                <a:gridCol w="1799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Dining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using 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524" y="1883229"/>
            <a:ext cx="7721591" cy="1832428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productID</a:t>
            </a:r>
            <a:r>
              <a:rPr lang="en-US" sz="2400" dirty="0" smtClean="0"/>
              <a:t>, </a:t>
            </a:r>
            <a:r>
              <a:rPr lang="en-US" sz="2400" dirty="0" err="1" smtClean="0"/>
              <a:t>productDesc</a:t>
            </a:r>
            <a:r>
              <a:rPr lang="en-US" sz="2400" dirty="0" smtClean="0"/>
              <a:t>, </a:t>
            </a:r>
            <a:r>
              <a:rPr lang="en-US" sz="2400" dirty="0" err="1" smtClean="0"/>
              <a:t>standardPrice</a:t>
            </a:r>
            <a:r>
              <a:rPr lang="en-US" sz="2400" dirty="0" smtClean="0"/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FROM product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standardPrice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BETWEEN 200 AND 500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1770" y="3881846"/>
          <a:ext cx="69813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74"/>
                <a:gridCol w="1892727"/>
                <a:gridCol w="1838428"/>
                <a:gridCol w="17453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Cherry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Dining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using ranges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96455" y="3286760"/>
          <a:ext cx="338763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212"/>
                <a:gridCol w="1129212"/>
                <a:gridCol w="11292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Standard_price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using sets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29837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customerFName</a:t>
            </a:r>
            <a:r>
              <a:rPr lang="en-US" dirty="0" smtClean="0"/>
              <a:t>, </a:t>
            </a:r>
            <a:r>
              <a:rPr lang="en-US" dirty="0" err="1" smtClean="0"/>
              <a:t>customerLName</a:t>
            </a:r>
            <a:r>
              <a:rPr lang="en-US" dirty="0" smtClean="0"/>
              <a:t>, </a:t>
            </a:r>
            <a:r>
              <a:rPr lang="en-US" dirty="0" err="1" smtClean="0"/>
              <a:t>customerState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customer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customerState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(‘FL’, ‘TX’, ‘CA’, ‘HI’);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using sets of values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6202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customerFName</a:t>
            </a:r>
            <a:r>
              <a:rPr lang="en-US" dirty="0" smtClean="0"/>
              <a:t>, </a:t>
            </a:r>
            <a:r>
              <a:rPr lang="en-US" dirty="0" err="1" smtClean="0"/>
              <a:t>customerLName</a:t>
            </a:r>
            <a:r>
              <a:rPr lang="en-US" dirty="0" smtClean="0"/>
              <a:t>, </a:t>
            </a:r>
            <a:r>
              <a:rPr lang="en-US" dirty="0" err="1" smtClean="0"/>
              <a:t>customerState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customer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customerState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NOT IN</a:t>
            </a:r>
            <a:r>
              <a:rPr lang="en-US" dirty="0" smtClean="0"/>
              <a:t> (‘FL’, ‘TX’, ‘CA’, ‘HI’);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tricks for update and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comparing operators</a:t>
            </a:r>
          </a:p>
          <a:p>
            <a:r>
              <a:rPr lang="en-US" dirty="0" smtClean="0"/>
              <a:t>Using range operators</a:t>
            </a:r>
          </a:p>
          <a:p>
            <a:r>
              <a:rPr lang="en-US" dirty="0" smtClean="0"/>
              <a:t>Using wildcards “%” and “_”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boolean</a:t>
            </a:r>
            <a:r>
              <a:rPr lang="en-US" dirty="0" smtClean="0"/>
              <a:t> operators AND, OR, NOT</a:t>
            </a:r>
          </a:p>
          <a:p>
            <a:r>
              <a:rPr lang="en-US" dirty="0" smtClean="0"/>
              <a:t>Using sets of values (IN, NOT IN)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SQL Server Management Studio 2018</a:t>
            </a:r>
          </a:p>
          <a:p>
            <a:endParaRPr lang="en-US" dirty="0" smtClean="0"/>
          </a:p>
          <a:p>
            <a:r>
              <a:rPr lang="en-US" dirty="0" smtClean="0"/>
              <a:t>Server name: ist-s-students.syr.edu</a:t>
            </a:r>
          </a:p>
          <a:p>
            <a:endParaRPr lang="en-US" dirty="0" smtClean="0"/>
          </a:p>
          <a:p>
            <a:r>
              <a:rPr lang="en-US" dirty="0" smtClean="0"/>
              <a:t>Select Windows Authentication </a:t>
            </a:r>
          </a:p>
          <a:p>
            <a:endParaRPr lang="en-US" dirty="0"/>
          </a:p>
          <a:p>
            <a:r>
              <a:rPr lang="en-US" dirty="0" smtClean="0"/>
              <a:t>Click Connect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204687" y="1404258"/>
            <a:ext cx="7620000" cy="7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+mn-lt"/>
                <a:cs typeface="+mn-cs"/>
              </a:rPr>
              <a:t>Sort customers by their states and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  <a:cs typeface="+mn-cs"/>
              </a:rPr>
              <a:t>lastnames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74058" y="2434771"/>
            <a:ext cx="7808685" cy="329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customerFName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lang="en-US" sz="2400" dirty="0" err="1" smtClean="0">
                <a:latin typeface="+mn-lt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ustomerLName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customerState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</a:t>
            </a:r>
            <a:r>
              <a:rPr lang="en-US" sz="2400" dirty="0" smtClean="0">
                <a:latin typeface="+mn-lt"/>
                <a:cs typeface="+mn-cs"/>
              </a:rPr>
              <a:t>customer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customerState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(‘FL’, ‘TX’, ‘CA’, ‘HI’)</a:t>
            </a:r>
          </a:p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+mn-lt"/>
                <a:cs typeface="+mn-cs"/>
              </a:rPr>
              <a:t>ORDER BY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  <a:cs typeface="+mn-cs"/>
              </a:rPr>
              <a:t>customerState</a:t>
            </a:r>
            <a:r>
              <a:rPr lang="en-US" sz="2400" dirty="0" smtClean="0">
                <a:solidFill>
                  <a:srgbClr val="FF0000"/>
                </a:solidFill>
                <a:latin typeface="+mn-lt"/>
                <a:cs typeface="+mn-cs"/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  <a:cs typeface="+mn-cs"/>
              </a:rPr>
              <a:t>customerLName</a:t>
            </a:r>
            <a:r>
              <a:rPr lang="en-US" sz="2400" dirty="0" smtClean="0">
                <a:solidFill>
                  <a:srgbClr val="FF0000"/>
                </a:solidFill>
                <a:latin typeface="+mn-lt"/>
                <a:cs typeface="+mn-c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204687" y="1404258"/>
            <a:ext cx="7620000" cy="7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+mn-lt"/>
                <a:cs typeface="+mn-cs"/>
              </a:rPr>
              <a:t>Sort customers by their states and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  <a:cs typeface="+mn-cs"/>
              </a:rPr>
              <a:t>lastnames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TOP 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46578" y="3848755"/>
            <a:ext cx="7646630" cy="264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 32 </a:t>
            </a:r>
            <a:r>
              <a:rPr lang="en-US" sz="2400" dirty="0" smtClean="0">
                <a:solidFill>
                  <a:srgbClr val="FF0000"/>
                </a:solidFill>
                <a:latin typeface="+mn-lt"/>
                <a:cs typeface="+mn-cs"/>
              </a:rPr>
              <a:t>WITH TIES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productID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</a:t>
            </a:r>
            <a:r>
              <a:rPr lang="en-US" sz="2400" dirty="0" err="1" smtClean="0">
                <a:latin typeface="+mn-lt"/>
                <a:cs typeface="+mn-cs"/>
              </a:rPr>
              <a:t>orderline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+mn-lt"/>
                <a:cs typeface="+mn-cs"/>
              </a:rPr>
              <a:t>ORDER BY quantity;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2844" y="1554953"/>
            <a:ext cx="7699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When </a:t>
            </a:r>
            <a:r>
              <a:rPr lang="en-US" sz="2400" dirty="0">
                <a:solidFill>
                  <a:srgbClr val="3366FF"/>
                </a:solidFill>
              </a:rPr>
              <a:t>TOP is used in conjunction with the ORDER BY </a:t>
            </a:r>
            <a:r>
              <a:rPr lang="en-US" sz="2400" dirty="0"/>
              <a:t>clause, the result set is limited to the first N number of ordered rows; otherwise, it returns the first N number of rows in an </a:t>
            </a:r>
            <a:r>
              <a:rPr lang="en-US" sz="2400" dirty="0">
                <a:solidFill>
                  <a:srgbClr val="FF0000"/>
                </a:solidFill>
              </a:rPr>
              <a:t>undefined</a:t>
            </a:r>
            <a:r>
              <a:rPr lang="en-US" sz="2400" dirty="0"/>
              <a:t> order.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</a:p>
          <a:p>
            <a:r>
              <a:rPr lang="en-US" dirty="0" smtClean="0"/>
              <a:t>SUM</a:t>
            </a:r>
          </a:p>
          <a:p>
            <a:r>
              <a:rPr lang="en-US" dirty="0" smtClean="0"/>
              <a:t>MIN</a:t>
            </a:r>
          </a:p>
          <a:p>
            <a:r>
              <a:rPr lang="en-US" dirty="0" smtClean="0"/>
              <a:t>MAX</a:t>
            </a:r>
          </a:p>
          <a:p>
            <a:r>
              <a:rPr lang="en-US" dirty="0" smtClean="0"/>
              <a:t>AVG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question: how many customers are from California?</a:t>
            </a:r>
          </a:p>
          <a:p>
            <a:endParaRPr lang="en-US" dirty="0" smtClean="0"/>
          </a:p>
          <a:p>
            <a:r>
              <a:rPr lang="en-US" dirty="0" smtClean="0"/>
              <a:t>Answer by executing this query</a:t>
            </a:r>
          </a:p>
          <a:p>
            <a:pPr lvl="1"/>
            <a:r>
              <a:rPr lang="en-US" dirty="0" smtClean="0"/>
              <a:t>Select count(</a:t>
            </a:r>
            <a:r>
              <a:rPr lang="en-US" dirty="0" err="1" smtClean="0"/>
              <a:t>customerID</a:t>
            </a:r>
            <a:r>
              <a:rPr lang="en-US" dirty="0" smtClean="0"/>
              <a:t>) from customer where </a:t>
            </a:r>
            <a:r>
              <a:rPr lang="en-US" dirty="0" err="1" smtClean="0"/>
              <a:t>customerState</a:t>
            </a:r>
            <a:r>
              <a:rPr lang="en-US" dirty="0" smtClean="0"/>
              <a:t> = ‘CA’;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164771"/>
          </a:xfrm>
        </p:spPr>
        <p:txBody>
          <a:bodyPr/>
          <a:lstStyle/>
          <a:p>
            <a:r>
              <a:rPr lang="en-US" dirty="0" smtClean="0"/>
              <a:t>Data question:  how many unique items were ordered in Order#1004?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8456" y="333175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04472" y="1582057"/>
            <a:ext cx="7499350" cy="17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SELECT COUNT(*) </a:t>
            </a:r>
          </a:p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FROM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orderline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order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ID=1004;</a:t>
            </a:r>
          </a:p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9770" y="352044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</a:t>
                      </a:r>
                      <a:r>
                        <a:rPr lang="en-US" baseline="0" dirty="0" err="1" smtClean="0"/>
                        <a:t>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986" y="1970315"/>
            <a:ext cx="7499350" cy="1730829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COUNT(*) </a:t>
            </a:r>
          </a:p>
          <a:p>
            <a:pPr>
              <a:buNone/>
            </a:pP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85256" y="3346269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</a:t>
                      </a:r>
                      <a:r>
                        <a:rPr lang="en-US" baseline="0" dirty="0" err="1" smtClean="0"/>
                        <a:t>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MIN, MAX, and AVG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1709058"/>
            <a:ext cx="8011886" cy="31241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Data question: what is the lowest price?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MIN(</a:t>
            </a:r>
            <a:r>
              <a:rPr lang="en-US" dirty="0" err="1" smtClean="0"/>
              <a:t>standardPrice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FROM product;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MIN, MAX, and AVG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1709058"/>
            <a:ext cx="8011886" cy="31241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Data question: what is the highest price?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MAX(</a:t>
            </a:r>
            <a:r>
              <a:rPr lang="en-US" dirty="0" err="1" smtClean="0"/>
              <a:t>standardPrice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FROM product;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13BFA-DBA9-43DF-8AAA-4B22EE76C03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1233714" y="152400"/>
            <a:ext cx="7453086" cy="10377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3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Example: furniture order</a:t>
            </a:r>
            <a:endParaRPr lang="en-US" sz="43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1535" y="1404030"/>
            <a:ext cx="6803263" cy="348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MIN, MAX, and AVG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1709058"/>
            <a:ext cx="8011886" cy="31241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Data question: what is the average price?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AVG(</a:t>
            </a:r>
            <a:r>
              <a:rPr lang="en-US" dirty="0" err="1" smtClean="0"/>
              <a:t>standardPrice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FROM product;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021" y="1491344"/>
            <a:ext cx="8137979" cy="173082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Data question: how many pieces of furniture ordered in total in order#1004?</a:t>
            </a:r>
          </a:p>
          <a:p>
            <a:pPr>
              <a:buNone/>
            </a:pPr>
            <a:r>
              <a:rPr lang="en-US" dirty="0" smtClean="0"/>
              <a:t>Answer: 2+2=4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85256" y="3346269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</a:t>
                      </a:r>
                      <a:r>
                        <a:rPr lang="en-US" baseline="0" dirty="0" err="1" smtClean="0"/>
                        <a:t>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9" y="2086429"/>
            <a:ext cx="8098971" cy="360317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SUM(quantity) </a:t>
            </a: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orderline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orderID</a:t>
            </a:r>
            <a:r>
              <a:rPr lang="en-US" dirty="0" smtClean="0"/>
              <a:t>=1004</a:t>
            </a:r>
            <a:endParaRPr lang="en-US" u="sng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u="sng" dirty="0" smtClean="0"/>
              <a:t>SUM(quantity) </a:t>
            </a:r>
          </a:p>
          <a:p>
            <a:pPr>
              <a:buNone/>
            </a:pPr>
            <a:r>
              <a:rPr lang="en-US" dirty="0" smtClean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functions ignore null values</a:t>
            </a:r>
          </a:p>
          <a:p>
            <a:r>
              <a:rPr lang="en-US" dirty="0" smtClean="0"/>
              <a:t>Aggregate functions can be combined with distinct values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32228" y="3247571"/>
            <a:ext cx="8911772" cy="31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lvl="0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/* Compare  these two statements, see script line#154 */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125" lvl="0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5125" lvl="0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SELECT COUNT(DISTINCT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65125" lvl="0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FROM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customerOrder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SELECT COUNT(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customerID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FROM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customerOrder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BY: data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generate a report to list the number of customers in each state</a:t>
            </a:r>
          </a:p>
          <a:p>
            <a:r>
              <a:rPr lang="en-US" dirty="0" smtClean="0"/>
              <a:t>Process: </a:t>
            </a:r>
          </a:p>
          <a:p>
            <a:pPr lvl="1"/>
            <a:r>
              <a:rPr lang="en-US" dirty="0" smtClean="0"/>
              <a:t>find all customer records in the customer table</a:t>
            </a:r>
          </a:p>
          <a:p>
            <a:pPr lvl="1"/>
            <a:r>
              <a:rPr lang="en-US" dirty="0" smtClean="0"/>
              <a:t>Categorize them into groups by </a:t>
            </a:r>
            <a:r>
              <a:rPr lang="en-US" dirty="0" err="1" smtClean="0"/>
              <a:t>customerState</a:t>
            </a:r>
            <a:endParaRPr lang="en-US" dirty="0" smtClean="0"/>
          </a:p>
          <a:p>
            <a:pPr lvl="1"/>
            <a:r>
              <a:rPr lang="en-US" dirty="0" smtClean="0"/>
              <a:t>Count the number of customers in each group</a:t>
            </a:r>
          </a:p>
          <a:p>
            <a:pPr lvl="1"/>
            <a:r>
              <a:rPr lang="en-US" dirty="0" smtClean="0"/>
              <a:t>Output the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BY: data categorization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4686" y="1546668"/>
            <a:ext cx="73732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/* group by always uses together with aggregation functions</a:t>
            </a:r>
          </a:p>
          <a:p>
            <a:endParaRPr lang="en-US" dirty="0" smtClean="0"/>
          </a:p>
          <a:p>
            <a:r>
              <a:rPr lang="en-US" dirty="0" smtClean="0"/>
              <a:t>/* query: how many customers in California? */</a:t>
            </a:r>
          </a:p>
          <a:p>
            <a:endParaRPr lang="en-US" dirty="0" smtClean="0"/>
          </a:p>
          <a:p>
            <a:r>
              <a:rPr lang="en-US" dirty="0" smtClean="0"/>
              <a:t>select count(</a:t>
            </a:r>
            <a:r>
              <a:rPr lang="en-US" dirty="0" err="1" smtClean="0"/>
              <a:t>customerID</a:t>
            </a:r>
            <a:r>
              <a:rPr lang="en-US" dirty="0" smtClean="0"/>
              <a:t>) 'total number of customers' from customer where </a:t>
            </a:r>
            <a:r>
              <a:rPr lang="en-US" dirty="0" err="1" smtClean="0"/>
              <a:t>customerState</a:t>
            </a:r>
            <a:r>
              <a:rPr lang="en-US" dirty="0" smtClean="0"/>
              <a:t>='CA';</a:t>
            </a:r>
          </a:p>
          <a:p>
            <a:endParaRPr lang="en-US" dirty="0" smtClean="0"/>
          </a:p>
          <a:p>
            <a:r>
              <a:rPr lang="en-US" dirty="0" smtClean="0"/>
              <a:t>/* query: how many customers in each state? */</a:t>
            </a:r>
          </a:p>
          <a:p>
            <a:endParaRPr lang="en-US" dirty="0" smtClean="0"/>
          </a:p>
          <a:p>
            <a:r>
              <a:rPr lang="en-US" dirty="0" smtClean="0"/>
              <a:t>select count(</a:t>
            </a:r>
            <a:r>
              <a:rPr lang="en-US" dirty="0" err="1" smtClean="0"/>
              <a:t>customerID</a:t>
            </a:r>
            <a:r>
              <a:rPr lang="en-US" dirty="0" smtClean="0"/>
              <a:t>) 'total number of customers' from customer group by </a:t>
            </a:r>
            <a:r>
              <a:rPr lang="en-US" dirty="0" err="1" smtClean="0"/>
              <a:t>customerState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/* better readability*/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customerState</a:t>
            </a:r>
            <a:r>
              <a:rPr lang="en-US" dirty="0" smtClean="0"/>
              <a:t>, count(</a:t>
            </a:r>
            <a:r>
              <a:rPr lang="en-US" dirty="0" err="1" smtClean="0"/>
              <a:t>customerID</a:t>
            </a:r>
            <a:r>
              <a:rPr lang="en-US" dirty="0" smtClean="0"/>
              <a:t>) 'total number of customers' from customer </a:t>
            </a:r>
          </a:p>
          <a:p>
            <a:r>
              <a:rPr lang="en-US" dirty="0" smtClean="0"/>
              <a:t>group by </a:t>
            </a:r>
            <a:r>
              <a:rPr lang="en-US" dirty="0" err="1" smtClean="0"/>
              <a:t>customerState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2115" y="1401090"/>
            <a:ext cx="7373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/* query: how many pieces are sold for each product? */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2115" y="1401090"/>
            <a:ext cx="73732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/* query: how many pieces are sold for each product? */</a:t>
            </a:r>
          </a:p>
          <a:p>
            <a:endParaRPr lang="en-US" dirty="0" smtClean="0"/>
          </a:p>
          <a:p>
            <a:r>
              <a:rPr lang="en-US" dirty="0" smtClean="0"/>
              <a:t>/* for a specific product */</a:t>
            </a:r>
          </a:p>
          <a:p>
            <a:r>
              <a:rPr lang="en-US" dirty="0" smtClean="0"/>
              <a:t>select sum(quantity) 'total quantity sold' 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orderline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productID</a:t>
            </a:r>
            <a:r>
              <a:rPr lang="en-US" dirty="0" smtClean="0"/>
              <a:t>=1;</a:t>
            </a:r>
          </a:p>
          <a:p>
            <a:endParaRPr lang="en-US" dirty="0" smtClean="0"/>
          </a:p>
          <a:p>
            <a:r>
              <a:rPr lang="en-US" dirty="0" smtClean="0"/>
              <a:t>/* for all products */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productID</a:t>
            </a:r>
            <a:r>
              <a:rPr lang="en-US" dirty="0" smtClean="0"/>
              <a:t>, sum(quantity) 'total quantity sold' 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orderline</a:t>
            </a:r>
            <a:r>
              <a:rPr lang="en-US" dirty="0" smtClean="0"/>
              <a:t> </a:t>
            </a:r>
          </a:p>
          <a:p>
            <a:r>
              <a:rPr lang="en-US" dirty="0" smtClean="0"/>
              <a:t>group by </a:t>
            </a:r>
            <a:r>
              <a:rPr lang="en-US" dirty="0" err="1" smtClean="0"/>
              <a:t>productID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/* top 5 best sellers*/</a:t>
            </a:r>
          </a:p>
          <a:p>
            <a:r>
              <a:rPr lang="en-US" dirty="0" smtClean="0"/>
              <a:t>select TOP 5 </a:t>
            </a:r>
            <a:r>
              <a:rPr lang="en-US" dirty="0" err="1" smtClean="0"/>
              <a:t>productID</a:t>
            </a:r>
            <a:r>
              <a:rPr lang="en-US" dirty="0" smtClean="0"/>
              <a:t>, sum(quantity) 'total quantity sold' 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orderline</a:t>
            </a:r>
            <a:r>
              <a:rPr lang="en-US" dirty="0" smtClean="0"/>
              <a:t> </a:t>
            </a:r>
          </a:p>
          <a:p>
            <a:r>
              <a:rPr lang="en-US" dirty="0" smtClean="0"/>
              <a:t>group by </a:t>
            </a:r>
            <a:r>
              <a:rPr lang="en-US" dirty="0" err="1" smtClean="0"/>
              <a:t>productID</a:t>
            </a:r>
            <a:endParaRPr lang="en-US" dirty="0" smtClean="0"/>
          </a:p>
          <a:p>
            <a:r>
              <a:rPr lang="en-US" dirty="0" smtClean="0"/>
              <a:t>Order by sum(quantity) DESC;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HAVING: selecting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80445" y="1607458"/>
            <a:ext cx="7228125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65125" lvl="0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 smtClean="0">
                <a:latin typeface="+mn-lt"/>
                <a:cs typeface="+mn-cs"/>
              </a:rPr>
              <a:t>/* find all states with more than 1 customer, output the customer count */</a:t>
            </a:r>
          </a:p>
          <a:p>
            <a:pPr marL="365125" lvl="0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 smtClean="0">
                <a:latin typeface="+mn-lt"/>
                <a:cs typeface="+mn-cs"/>
              </a:rPr>
              <a:t>select </a:t>
            </a:r>
            <a:r>
              <a:rPr lang="en-US" sz="2400" dirty="0" err="1" smtClean="0">
                <a:latin typeface="+mn-lt"/>
                <a:cs typeface="+mn-cs"/>
              </a:rPr>
              <a:t>customerState</a:t>
            </a:r>
            <a:r>
              <a:rPr lang="en-US" sz="2400" dirty="0" smtClean="0">
                <a:latin typeface="+mn-lt"/>
                <a:cs typeface="+mn-cs"/>
              </a:rPr>
              <a:t>, count(</a:t>
            </a:r>
            <a:r>
              <a:rPr lang="en-US" sz="2400" dirty="0" err="1" smtClean="0">
                <a:latin typeface="+mn-lt"/>
                <a:cs typeface="+mn-cs"/>
              </a:rPr>
              <a:t>customerID</a:t>
            </a:r>
            <a:r>
              <a:rPr lang="en-US" sz="2400" dirty="0" smtClean="0">
                <a:latin typeface="+mn-lt"/>
                <a:cs typeface="+mn-cs"/>
              </a:rPr>
              <a:t>) 'total number of customers' </a:t>
            </a:r>
          </a:p>
          <a:p>
            <a:pPr marL="365125" lvl="0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 smtClean="0">
                <a:latin typeface="+mn-lt"/>
                <a:cs typeface="+mn-cs"/>
              </a:rPr>
              <a:t>from customer </a:t>
            </a:r>
          </a:p>
          <a:p>
            <a:pPr marL="365125" lvl="0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 smtClean="0">
                <a:latin typeface="+mn-lt"/>
                <a:cs typeface="+mn-cs"/>
              </a:rPr>
              <a:t>group by </a:t>
            </a:r>
            <a:r>
              <a:rPr lang="en-US" sz="2400" dirty="0" err="1" smtClean="0">
                <a:latin typeface="+mn-lt"/>
                <a:cs typeface="+mn-cs"/>
              </a:rPr>
              <a:t>customerState</a:t>
            </a:r>
            <a:r>
              <a:rPr lang="en-US" sz="2400" dirty="0" smtClean="0">
                <a:latin typeface="+mn-lt"/>
                <a:cs typeface="+mn-cs"/>
              </a:rPr>
              <a:t> </a:t>
            </a:r>
          </a:p>
          <a:p>
            <a:pPr marL="365125" lvl="0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 smtClean="0">
                <a:solidFill>
                  <a:srgbClr val="FF0000"/>
                </a:solidFill>
                <a:latin typeface="+mn-lt"/>
                <a:cs typeface="+mn-cs"/>
              </a:rPr>
              <a:t>having</a:t>
            </a:r>
            <a:r>
              <a:rPr lang="en-US" sz="2400" dirty="0" smtClean="0">
                <a:latin typeface="+mn-lt"/>
                <a:cs typeface="+mn-cs"/>
              </a:rPr>
              <a:t> count(</a:t>
            </a:r>
            <a:r>
              <a:rPr lang="en-US" sz="2400" dirty="0" err="1" smtClean="0">
                <a:latin typeface="+mn-lt"/>
                <a:cs typeface="+mn-cs"/>
              </a:rPr>
              <a:t>customerID</a:t>
            </a:r>
            <a:r>
              <a:rPr lang="en-US" sz="2400" dirty="0" smtClean="0">
                <a:latin typeface="+mn-lt"/>
                <a:cs typeface="+mn-cs"/>
              </a:rPr>
              <a:t>)&gt;1;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Aggregate and HAVING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80445" y="1607458"/>
            <a:ext cx="72281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If we use GROUP BY </a:t>
            </a:r>
            <a:r>
              <a:rPr lang="en-US" sz="2400" smtClean="0"/>
              <a:t>in a </a:t>
            </a:r>
            <a:r>
              <a:rPr lang="en-US" sz="2400" dirty="0" smtClean="0"/>
              <a:t>SQL statement, we can only select columns that are either listed in the GROUP BY clause or in an aggregate function. </a:t>
            </a:r>
          </a:p>
          <a:p>
            <a:endParaRPr lang="en-US" sz="2400" dirty="0" smtClean="0"/>
          </a:p>
          <a:p>
            <a:r>
              <a:rPr lang="en-US" sz="2400" dirty="0" smtClean="0"/>
              <a:t>The same rule applies for columns in the HAVING clause.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23" y="1443284"/>
            <a:ext cx="8780527" cy="33899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and populate tables in appropriate order</a:t>
            </a:r>
          </a:p>
          <a:p>
            <a:pPr lvl="1"/>
            <a:r>
              <a:rPr lang="en-US" dirty="0" smtClean="0"/>
              <a:t>Create (</a:t>
            </a:r>
            <a:r>
              <a:rPr lang="en-US" dirty="0" smtClean="0">
                <a:solidFill>
                  <a:srgbClr val="FF0000"/>
                </a:solidFill>
              </a:rPr>
              <a:t>strong</a:t>
            </a:r>
            <a:r>
              <a:rPr lang="en-US" dirty="0" smtClean="0"/>
              <a:t>) entities without FKs </a:t>
            </a:r>
            <a:r>
              <a:rPr lang="en-US" dirty="0" smtClean="0">
                <a:solidFill>
                  <a:srgbClr val="FF0000"/>
                </a:solidFill>
              </a:rPr>
              <a:t>first</a:t>
            </a:r>
          </a:p>
          <a:p>
            <a:pPr lvl="2"/>
            <a:r>
              <a:rPr lang="en-US" dirty="0" smtClean="0"/>
              <a:t>If an entity has a foreign key that references a parent table, create the parent table first.</a:t>
            </a:r>
          </a:p>
          <a:p>
            <a:pPr lvl="1"/>
            <a:r>
              <a:rPr lang="en-US" dirty="0" smtClean="0"/>
              <a:t>Populate entities without FKs </a:t>
            </a:r>
            <a:r>
              <a:rPr lang="en-US" dirty="0" smtClean="0">
                <a:solidFill>
                  <a:srgbClr val="FF0000"/>
                </a:solidFill>
              </a:rPr>
              <a:t>first</a:t>
            </a:r>
          </a:p>
          <a:p>
            <a:pPr lvl="1"/>
            <a:r>
              <a:rPr lang="en-US" dirty="0" smtClean="0"/>
              <a:t>Referential integrity check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Follow the </a:t>
            </a:r>
            <a:r>
              <a:rPr lang="en-US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 order to </a:t>
            </a:r>
            <a:r>
              <a:rPr lang="en-US" dirty="0" smtClean="0">
                <a:solidFill>
                  <a:srgbClr val="FF0000"/>
                </a:solidFill>
              </a:rPr>
              <a:t>populate</a:t>
            </a:r>
            <a:r>
              <a:rPr lang="en-US" dirty="0" smtClean="0"/>
              <a:t> the tables</a:t>
            </a:r>
          </a:p>
          <a:p>
            <a:pPr lvl="1"/>
            <a:r>
              <a:rPr lang="en-US" dirty="0" smtClean="0"/>
              <a:t>Follow the </a:t>
            </a:r>
            <a:r>
              <a:rPr lang="en-US" dirty="0" smtClean="0">
                <a:solidFill>
                  <a:srgbClr val="FF0000"/>
                </a:solidFill>
              </a:rPr>
              <a:t>reverse</a:t>
            </a:r>
            <a:r>
              <a:rPr lang="en-US" dirty="0" smtClean="0"/>
              <a:t> order to </a:t>
            </a: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 the records and drop tables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2113" y="2058350"/>
            <a:ext cx="7445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/* find all states with warm weather, output the customer count */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2113" y="2058350"/>
            <a:ext cx="74458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/* find all states with warm weather, output the customer count */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customerState</a:t>
            </a:r>
            <a:r>
              <a:rPr lang="en-US" sz="2400" dirty="0" smtClean="0"/>
              <a:t>, count(</a:t>
            </a:r>
            <a:r>
              <a:rPr lang="en-US" sz="2400" dirty="0" err="1" smtClean="0"/>
              <a:t>customerID</a:t>
            </a:r>
            <a:r>
              <a:rPr lang="en-US" sz="2400" dirty="0" smtClean="0"/>
              <a:t>) 'total number of customers'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 smtClean="0"/>
              <a:t> customer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group by </a:t>
            </a:r>
            <a:r>
              <a:rPr lang="en-US" sz="2400" dirty="0" err="1" smtClean="0"/>
              <a:t>customerState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having</a:t>
            </a:r>
            <a:r>
              <a:rPr lang="en-US" sz="2400" dirty="0" smtClean="0"/>
              <a:t> </a:t>
            </a:r>
            <a:r>
              <a:rPr lang="en-US" sz="2400" dirty="0" err="1" smtClean="0"/>
              <a:t>customerState</a:t>
            </a:r>
            <a:r>
              <a:rPr lang="en-US" sz="2400" dirty="0" smtClean="0"/>
              <a:t> IN ('CA', 'TX');</a:t>
            </a:r>
            <a:endParaRPr lang="en-US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smtClean="0"/>
              <a:t>statement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0286" y="1190172"/>
            <a:ext cx="8679532" cy="503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for queries on single or multiple tables</a:t>
            </a:r>
          </a:p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Clauses of the SELECT statement: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SELECT</a:t>
            </a:r>
          </a:p>
          <a:p>
            <a:pPr marL="88582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the columns (and expressions) that should be returned from the query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FROM</a:t>
            </a:r>
          </a:p>
          <a:p>
            <a:pPr marL="88582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Indicate the table(s) or view(s) from which data will be obtained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WHERE</a:t>
            </a:r>
          </a:p>
          <a:p>
            <a:pPr marL="88582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Indicate the conditions under which a row will be included in the result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GROUP BY</a:t>
            </a:r>
          </a:p>
          <a:p>
            <a:pPr marL="88582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Indicate categorization of results 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HAVING</a:t>
            </a:r>
          </a:p>
          <a:p>
            <a:pPr marL="88582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Indicate the conditions under which a category (group) will be included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ORDER BY</a:t>
            </a:r>
          </a:p>
          <a:p>
            <a:pPr marL="88582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Sorts the result according to specified criteria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1E91C-17A3-4796-B2BE-9D535CBA073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3" name="Picture 4" descr="Nonam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8745" y="179388"/>
            <a:ext cx="401955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example using alias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59650" y="1980694"/>
            <a:ext cx="9434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1" hangingPunct="1">
              <a:buFont typeface="Wingdings" pitchFamily="2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SELECT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c.customerID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‘Customer ID’, 	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c.customerFName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‘First Name’,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c.customerLName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‘Last Name’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FROM customer AS c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 1000000001;</a:t>
            </a:r>
          </a:p>
        </p:txBody>
      </p:sp>
      <p:sp>
        <p:nvSpPr>
          <p:cNvPr id="6" name="Oval 5"/>
          <p:cNvSpPr/>
          <p:nvPr/>
        </p:nvSpPr>
        <p:spPr>
          <a:xfrm>
            <a:off x="3795500" y="2336801"/>
            <a:ext cx="3272957" cy="7837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46158" y="2924620"/>
            <a:ext cx="1966687" cy="7837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75221" y="3592267"/>
            <a:ext cx="1966687" cy="7837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84193" y="3918838"/>
            <a:ext cx="776494" cy="7837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4857" y="5878286"/>
            <a:ext cx="612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Script line #94-99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32" y="313126"/>
            <a:ext cx="791845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use </a:t>
            </a:r>
            <a:r>
              <a:rPr lang="en-US" dirty="0" smtClean="0">
                <a:solidFill>
                  <a:srgbClr val="0000FF"/>
                </a:solidFill>
              </a:rPr>
              <a:t>system-reserved keywords </a:t>
            </a:r>
            <a:r>
              <a:rPr lang="en-US" dirty="0" smtClean="0"/>
              <a:t>to name your table and attributes</a:t>
            </a:r>
          </a:p>
          <a:p>
            <a:pPr lvl="1"/>
            <a:r>
              <a:rPr lang="en-US" dirty="0" smtClean="0"/>
              <a:t>Can you create a table named “order”?</a:t>
            </a:r>
          </a:p>
          <a:p>
            <a:r>
              <a:rPr lang="en-US" dirty="0" smtClean="0"/>
              <a:t>Best Practice </a:t>
            </a:r>
          </a:p>
          <a:p>
            <a:pPr lvl="1"/>
            <a:r>
              <a:rPr lang="en-US" dirty="0" smtClean="0"/>
              <a:t>Upper case all the keywords</a:t>
            </a:r>
          </a:p>
          <a:p>
            <a:r>
              <a:rPr lang="en-US" dirty="0" smtClean="0"/>
              <a:t>When populating tables, pay attention to the foreign key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from last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459718"/>
              </p:ext>
            </p:extLst>
          </p:nvPr>
        </p:nvGraphicFramePr>
        <p:xfrm>
          <a:off x="728662" y="2497844"/>
          <a:ext cx="7686675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" name="Visio" r:id="rId3" imgW="5118100" imgH="990600" progId="">
                  <p:embed/>
                </p:oleObj>
              </mc:Choice>
              <mc:Fallback>
                <p:oleObj name="Visio" r:id="rId3" imgW="5118100" imgH="990600" progId="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" y="2497844"/>
                        <a:ext cx="7686675" cy="148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775857"/>
          </a:xfrm>
        </p:spPr>
        <p:txBody>
          <a:bodyPr>
            <a:normAutofit/>
          </a:bodyPr>
          <a:lstStyle/>
          <a:p>
            <a:r>
              <a:rPr lang="en-US" dirty="0" smtClean="0"/>
              <a:t>Implement the following data model </a:t>
            </a:r>
          </a:p>
          <a:p>
            <a:pPr lvl="1"/>
            <a:r>
              <a:rPr lang="en-US" dirty="0" smtClean="0"/>
              <a:t>Create the tables</a:t>
            </a:r>
          </a:p>
          <a:p>
            <a:pPr lvl="1"/>
            <a:r>
              <a:rPr lang="en-US" dirty="0" smtClean="0"/>
              <a:t>Populate 5 rows in each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938" y="3050079"/>
            <a:ext cx="9327938" cy="34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14884</TotalTime>
  <Pages>9</Pages>
  <Words>2396</Words>
  <Application>Microsoft Office PowerPoint</Application>
  <PresentationFormat>On-screen Show (4:3)</PresentationFormat>
  <Paragraphs>731</Paragraphs>
  <Slides>64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ＭＳ Ｐゴシック</vt:lpstr>
      <vt:lpstr>Arial</vt:lpstr>
      <vt:lpstr>Calibri</vt:lpstr>
      <vt:lpstr>Franklin Gothic Medium</vt:lpstr>
      <vt:lpstr>Tahoma</vt:lpstr>
      <vt:lpstr>Times New Roman</vt:lpstr>
      <vt:lpstr>Verdana</vt:lpstr>
      <vt:lpstr>Wingdings</vt:lpstr>
      <vt:lpstr>Wingdings 2</vt:lpstr>
      <vt:lpstr>Office Theme</vt:lpstr>
      <vt:lpstr>Visio</vt:lpstr>
      <vt:lpstr>IST659 Data Admin Concepts and Database Management</vt:lpstr>
      <vt:lpstr>Acknowledgements and caveat</vt:lpstr>
      <vt:lpstr>PowerPoint Presentation</vt:lpstr>
      <vt:lpstr>SQL Server log in</vt:lpstr>
      <vt:lpstr>PowerPoint Presentation</vt:lpstr>
      <vt:lpstr>SQL I Review</vt:lpstr>
      <vt:lpstr>Reminder</vt:lpstr>
      <vt:lpstr>Exercise from last week</vt:lpstr>
      <vt:lpstr>Exercise</vt:lpstr>
      <vt:lpstr>More </vt:lpstr>
      <vt:lpstr>IDENTITY </vt:lpstr>
      <vt:lpstr>SQL</vt:lpstr>
      <vt:lpstr>PowerPoint Presentation</vt:lpstr>
      <vt:lpstr>PowerPoint Presentation</vt:lpstr>
      <vt:lpstr>ALTER table, UPDATE values</vt:lpstr>
      <vt:lpstr>PowerPoint Presentation</vt:lpstr>
      <vt:lpstr>SELECT statement</vt:lpstr>
      <vt:lpstr>PowerPoint Presentation</vt:lpstr>
      <vt:lpstr>PowerPoint Presentation</vt:lpstr>
      <vt:lpstr>GET HANDS DIRTY</vt:lpstr>
      <vt:lpstr>SELECT example</vt:lpstr>
      <vt:lpstr>SELECT example</vt:lpstr>
      <vt:lpstr>SELECT example</vt:lpstr>
      <vt:lpstr>The “select” clause</vt:lpstr>
      <vt:lpstr>The “select” clause</vt:lpstr>
      <vt:lpstr>The “select” clause</vt:lpstr>
      <vt:lpstr>The “select” clause</vt:lpstr>
      <vt:lpstr>The “select” clause</vt:lpstr>
      <vt:lpstr>The “WHERE” clause</vt:lpstr>
      <vt:lpstr>Matching a substring using “%”</vt:lpstr>
      <vt:lpstr>Matching a character using “_”</vt:lpstr>
      <vt:lpstr>Boolean operators</vt:lpstr>
      <vt:lpstr>SELECT using Boolean operators</vt:lpstr>
      <vt:lpstr>SELECT using Boolean operators</vt:lpstr>
      <vt:lpstr>SELECT using ranges</vt:lpstr>
      <vt:lpstr>SELECT using ranges</vt:lpstr>
      <vt:lpstr>SELECT using sets of values</vt:lpstr>
      <vt:lpstr>SELECT using sets of values</vt:lpstr>
      <vt:lpstr>Same tricks for update and delete</vt:lpstr>
      <vt:lpstr>Sorting results</vt:lpstr>
      <vt:lpstr>Sorting results</vt:lpstr>
      <vt:lpstr>SELECT TOP clause</vt:lpstr>
      <vt:lpstr>Aggregation functions</vt:lpstr>
      <vt:lpstr>COUNT</vt:lpstr>
      <vt:lpstr>COUNT exercise</vt:lpstr>
      <vt:lpstr>COUNT exercise</vt:lpstr>
      <vt:lpstr>COUNT exercise</vt:lpstr>
      <vt:lpstr>MIN, MAX, and AVG</vt:lpstr>
      <vt:lpstr>MIN, MAX, and AVG</vt:lpstr>
      <vt:lpstr>MIN, MAX, and AVG</vt:lpstr>
      <vt:lpstr>SUM</vt:lpstr>
      <vt:lpstr>SUM</vt:lpstr>
      <vt:lpstr>More on aggregation</vt:lpstr>
      <vt:lpstr>GROUP BY: data categorization</vt:lpstr>
      <vt:lpstr>GROUP BY: data categorization</vt:lpstr>
      <vt:lpstr>GROUP BY exercise</vt:lpstr>
      <vt:lpstr>GROUP BY exercise</vt:lpstr>
      <vt:lpstr>HAVING: selecting groups</vt:lpstr>
      <vt:lpstr>Aggregate and HAVING</vt:lpstr>
      <vt:lpstr>HAVING exercise</vt:lpstr>
      <vt:lpstr>HAVING exercise</vt:lpstr>
      <vt:lpstr>Select statement summary</vt:lpstr>
      <vt:lpstr>PowerPoint Presentation</vt:lpstr>
      <vt:lpstr>SELECT example using alias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Database Design and the Relational Model</dc:title>
  <dc:creator>Michel Mitri</dc:creator>
  <cp:lastModifiedBy>Hernando Hoyos</cp:lastModifiedBy>
  <cp:revision>1051</cp:revision>
  <cp:lastPrinted>1998-01-19T09:29:56Z</cp:lastPrinted>
  <dcterms:created xsi:type="dcterms:W3CDTF">2014-03-02T02:17:53Z</dcterms:created>
  <dcterms:modified xsi:type="dcterms:W3CDTF">2019-10-15T16:46:34Z</dcterms:modified>
</cp:coreProperties>
</file>