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97" r:id="rId2"/>
    <p:sldId id="498" r:id="rId3"/>
    <p:sldId id="478" r:id="rId4"/>
    <p:sldId id="477" r:id="rId5"/>
    <p:sldId id="481" r:id="rId6"/>
    <p:sldId id="483" r:id="rId7"/>
    <p:sldId id="480" r:id="rId8"/>
    <p:sldId id="484" r:id="rId9"/>
    <p:sldId id="495" r:id="rId10"/>
    <p:sldId id="496" r:id="rId11"/>
    <p:sldId id="485" r:id="rId12"/>
    <p:sldId id="487" r:id="rId13"/>
    <p:sldId id="486" r:id="rId14"/>
    <p:sldId id="488" r:id="rId15"/>
    <p:sldId id="489" r:id="rId16"/>
    <p:sldId id="490" r:id="rId17"/>
    <p:sldId id="492" r:id="rId18"/>
    <p:sldId id="491" r:id="rId19"/>
    <p:sldId id="500" r:id="rId20"/>
    <p:sldId id="494" r:id="rId21"/>
    <p:sldId id="499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FF00"/>
    <a:srgbClr val="0066FF"/>
    <a:srgbClr val="990000"/>
    <a:srgbClr val="000000"/>
    <a:srgbClr val="00CCFF"/>
    <a:srgbClr val="00FFFF"/>
    <a:srgbClr val="FF99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354" autoAdjust="0"/>
    <p:restoredTop sz="94575" autoAdjust="0"/>
  </p:normalViewPr>
  <p:slideViewPr>
    <p:cSldViewPr snapToGrid="0">
      <p:cViewPr>
        <p:scale>
          <a:sx n="66" d="100"/>
          <a:sy n="66" d="100"/>
        </p:scale>
        <p:origin x="-2864" y="-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5346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73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DE1A5869-F8C8-1B47-83AC-9E38A685B04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http://2012books.lardbucket.org/books/designing-business-information-systems-apps-websites-and-more/s07-01-c-r-a-p-principles-of-graphic-.html</a:t>
            </a:r>
          </a:p>
          <a:p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http://www.myinkblog.com/4-principles-of-good-design-for-websites/</a:t>
            </a:r>
          </a:p>
          <a:p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guides.library.syr.edu/turnit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7620000" cy="1524000"/>
          </a:xfrm>
        </p:spPr>
        <p:txBody>
          <a:bodyPr anchor="t"/>
          <a:lstStyle/>
          <a:p>
            <a:pPr eaLnBrk="1" hangingPunct="1"/>
            <a:r>
              <a:rPr lang="en-US" sz="4000" dirty="0">
                <a:ea typeface="ＭＳ Ｐゴシック" charset="-128"/>
                <a:cs typeface="ＭＳ Ｐゴシック" charset="-128"/>
              </a:rPr>
              <a:t>IST659 Data Admin Concepts and Database </a:t>
            </a:r>
            <a:r>
              <a:rPr lang="en-US" sz="4000" dirty="0" smtClean="0">
                <a:ea typeface="ＭＳ Ｐゴシック" charset="-128"/>
                <a:cs typeface="ＭＳ Ｐゴシック" charset="-128"/>
              </a:rPr>
              <a:t>Management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Forms and Reports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Week 10</a:t>
            </a: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sz="1800" dirty="0">
                <a:solidFill>
                  <a:srgbClr val="898989"/>
                </a:solidFill>
                <a:ea typeface="ＭＳ Ｐゴシック" charset="-128"/>
                <a:cs typeface="ＭＳ Ｐゴシック" charset="-128"/>
              </a:rPr>
            </a:br>
            <a:endParaRPr lang="en-US" sz="1800" dirty="0">
              <a:solidFill>
                <a:srgbClr val="89898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305550"/>
            <a:ext cx="457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2557949-4C46-5D45-A1E7-5D704EA7E1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157413"/>
            <a:ext cx="65627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57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758371"/>
          </a:xfrm>
        </p:spPr>
        <p:txBody>
          <a:bodyPr/>
          <a:lstStyle/>
          <a:p>
            <a:r>
              <a:rPr lang="en-US" dirty="0" smtClean="0"/>
              <a:t>Simple report from one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514" y="2517095"/>
            <a:ext cx="79248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employee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report from multi-table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511074"/>
            <a:ext cx="79819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53029" y="4455886"/>
            <a:ext cx="637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the employee and project table</a:t>
            </a:r>
          </a:p>
          <a:p>
            <a:endParaRPr lang="en-US" dirty="0" smtClean="0"/>
          </a:p>
          <a:p>
            <a:r>
              <a:rPr lang="en-US" dirty="0" smtClean="0"/>
              <a:t>Problem: missing employees who do not manage projects</a:t>
            </a:r>
          </a:p>
          <a:p>
            <a:endParaRPr lang="en-US" dirty="0" smtClean="0"/>
          </a:p>
          <a:p>
            <a:r>
              <a:rPr lang="en-US" dirty="0" smtClean="0"/>
              <a:t>Solution: change the query from inner join to left join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 from left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3188"/>
            <a:ext cx="79248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 from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query wizard to create a query</a:t>
            </a:r>
          </a:p>
          <a:p>
            <a:r>
              <a:rPr lang="en-US" dirty="0" smtClean="0"/>
              <a:t>Create report from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query to find all departments and their employees</a:t>
            </a:r>
          </a:p>
          <a:p>
            <a:r>
              <a:rPr lang="en-US" dirty="0" smtClean="0"/>
              <a:t>Create a report by using the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query to find the number of employees in each department</a:t>
            </a:r>
          </a:p>
          <a:p>
            <a:r>
              <a:rPr lang="en-US" dirty="0" smtClean="0"/>
              <a:t>Create a report of the departments and the number of employees in each department by using the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 by using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view in SQL Server</a:t>
            </a:r>
          </a:p>
          <a:p>
            <a:r>
              <a:rPr lang="en-US" dirty="0" smtClean="0"/>
              <a:t>Using ODBC to connect Access and SQL Server</a:t>
            </a:r>
          </a:p>
          <a:p>
            <a:r>
              <a:rPr lang="en-US" dirty="0" smtClean="0"/>
              <a:t>Link the view to Access</a:t>
            </a:r>
          </a:p>
          <a:p>
            <a:r>
              <a:rPr lang="en-US" dirty="0" smtClean="0"/>
              <a:t>Generate report using the view (treated as a table in Access)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fld id="{7985CB4A-BC28-6B45-B582-8B607CE57264}" type="slidenum">
              <a:rPr lang="en-US"/>
              <a:pPr/>
              <a:t>19</a:t>
            </a:fld>
            <a:endParaRPr lang="en-US"/>
          </a:p>
        </p:txBody>
      </p:sp>
      <p:sp>
        <p:nvSpPr>
          <p:cNvPr id="33795" name="Content Placeholder 5"/>
          <p:cNvSpPr>
            <a:spLocks noGrp="1"/>
          </p:cNvSpPr>
          <p:nvPr>
            <p:ph sz="half" idx="4294967295"/>
          </p:nvPr>
        </p:nvSpPr>
        <p:spPr bwMode="auto">
          <a:xfrm>
            <a:off x="4978400" y="3230563"/>
            <a:ext cx="4038600" cy="2787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-110" charset="0"/>
              <a:buNone/>
            </a:pP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4 basic principles:</a:t>
            </a:r>
          </a:p>
          <a:p>
            <a:pPr marL="971550" lvl="1" indent="-514350"/>
            <a:r>
              <a:rPr lang="en-US" dirty="0" smtClean="0"/>
              <a:t>Contrast</a:t>
            </a:r>
          </a:p>
          <a:p>
            <a:pPr marL="971550" lvl="1" indent="-514350"/>
            <a:r>
              <a:rPr lang="en-US" dirty="0" smtClean="0"/>
              <a:t>Repetition</a:t>
            </a:r>
          </a:p>
          <a:p>
            <a:pPr marL="971550" lvl="1" indent="-514350"/>
            <a:r>
              <a:rPr lang="en-US" dirty="0" smtClean="0"/>
              <a:t>Alignment</a:t>
            </a:r>
          </a:p>
          <a:p>
            <a:pPr marL="971550" lvl="1" indent="-514350"/>
            <a:r>
              <a:rPr lang="en-US" dirty="0" smtClean="0"/>
              <a:t>Proximity</a:t>
            </a:r>
            <a:endParaRPr lang="en-US" dirty="0"/>
          </a:p>
        </p:txBody>
      </p:sp>
      <p:pic>
        <p:nvPicPr>
          <p:cNvPr id="3379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5863" y="582613"/>
            <a:ext cx="36004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575" y="582613"/>
            <a:ext cx="3810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 anchor="t"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Acknowledgements and caveat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685800" y="1384300"/>
            <a:ext cx="8458200" cy="486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l">
              <a:spcAft>
                <a:spcPts val="600"/>
              </a:spcAft>
            </a:pPr>
            <a:r>
              <a:rPr lang="en-US" sz="2400">
                <a:latin typeface="Calibri" charset="0"/>
              </a:rPr>
              <a:t>These course materials draw liberally, with permission, from the following sources: 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Bei Yu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IST659 classes taught by Prof. Susan Dischiave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IST 659 classes taught by Prof. Yun Huang</a:t>
            </a:r>
          </a:p>
          <a:p>
            <a:pPr marL="496888" lvl="1" algn="l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Calibri" charset="0"/>
              </a:rPr>
              <a:t> Instructor resources provided by our text book 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Modern Database Management</a:t>
            </a:r>
            <a:r>
              <a:rPr lang="ja-JP" altLang="en-US" sz="2400">
                <a:latin typeface="Calibri" charset="0"/>
              </a:rPr>
              <a:t>”</a:t>
            </a:r>
            <a:r>
              <a:rPr lang="en-US" altLang="ja-JP" sz="2400">
                <a:latin typeface="Calibri" charset="0"/>
              </a:rPr>
              <a:t> </a:t>
            </a:r>
          </a:p>
          <a:p>
            <a:pPr marL="496888" lvl="1" algn="l">
              <a:spcAft>
                <a:spcPts val="600"/>
              </a:spcAft>
            </a:pPr>
            <a:endParaRPr lang="en-US" sz="2400"/>
          </a:p>
          <a:p>
            <a:pPr marL="39688" algn="l"/>
            <a:r>
              <a:rPr lang="en-US" sz="2400">
                <a:latin typeface="Calibri" charset="0"/>
              </a:rPr>
              <a:t>Caveat (beware):  At best, PowerPoint slides are only a pale imitation of the entirety of a class meeting.  In IST659 in particular, the lectures will cover topics beyond what appears in these slides.  Don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>
                <a:latin typeface="Calibri" charset="0"/>
              </a:rPr>
              <a:t>t rely on them as a substitute for attending class.</a:t>
            </a:r>
            <a:endParaRPr lang="en-US" sz="2400"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 released</a:t>
            </a:r>
          </a:p>
          <a:p>
            <a:r>
              <a:rPr lang="en-US" dirty="0" smtClean="0"/>
              <a:t>Project implementation report due before the 1</a:t>
            </a:r>
            <a:r>
              <a:rPr lang="en-US" baseline="30000" dirty="0" smtClean="0"/>
              <a:t>st</a:t>
            </a:r>
            <a:r>
              <a:rPr lang="en-US" dirty="0" smtClean="0"/>
              <a:t> week of project demo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Final improvement after demo</a:t>
            </a:r>
          </a:p>
          <a:p>
            <a:r>
              <a:rPr lang="en-US" dirty="0" smtClean="0"/>
              <a:t>Final report should include updates/changes based on feedback received from the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314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Turnitin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</a:t>
            </a:r>
            <a:r>
              <a:rPr lang="en-US" dirty="0" err="1" smtClean="0"/>
              <a:t>Turnitin</a:t>
            </a:r>
            <a:r>
              <a:rPr lang="en-US" dirty="0" smtClean="0"/>
              <a:t> to submit the final report</a:t>
            </a:r>
          </a:p>
          <a:p>
            <a:r>
              <a:rPr lang="en-US" dirty="0" smtClean="0"/>
              <a:t>Penalty if &gt;=25% copy material according to the originality report</a:t>
            </a:r>
          </a:p>
          <a:p>
            <a:r>
              <a:rPr lang="en-US" dirty="0" smtClean="0"/>
              <a:t>You can check your drafts with </a:t>
            </a:r>
            <a:r>
              <a:rPr lang="en-US" dirty="0" err="1" smtClean="0"/>
              <a:t>Turnitin</a:t>
            </a:r>
            <a:r>
              <a:rPr lang="en-US" dirty="0" smtClean="0"/>
              <a:t> by using the “</a:t>
            </a:r>
            <a:r>
              <a:rPr lang="en-US" dirty="0" err="1" smtClean="0"/>
              <a:t>turnitin</a:t>
            </a:r>
            <a:r>
              <a:rPr lang="en-US" dirty="0" smtClean="0"/>
              <a:t> at the library”</a:t>
            </a:r>
          </a:p>
          <a:p>
            <a:r>
              <a:rPr lang="en-US" dirty="0" smtClean="0">
                <a:hlinkClick r:id="rId2"/>
              </a:rPr>
              <a:t>http://researchguides.library.syr.edu/turnitin</a:t>
            </a:r>
            <a:endParaRPr lang="en-US" dirty="0" smtClean="0"/>
          </a:p>
          <a:p>
            <a:r>
              <a:rPr lang="en-US" dirty="0" smtClean="0"/>
              <a:t>May take 24 hours to resubmit and get the originality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314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example in Access</a:t>
            </a:r>
          </a:p>
          <a:p>
            <a:pPr lvl="1"/>
            <a:r>
              <a:rPr lang="en-US" dirty="0" smtClean="0"/>
              <a:t>Create an employee table with columns EID, </a:t>
            </a:r>
            <a:r>
              <a:rPr lang="en-US" dirty="0" err="1" smtClean="0"/>
              <a:t>EFName</a:t>
            </a:r>
            <a:r>
              <a:rPr lang="en-US" dirty="0" smtClean="0"/>
              <a:t>, </a:t>
            </a:r>
            <a:r>
              <a:rPr lang="en-US" dirty="0" err="1" smtClean="0"/>
              <a:t>ELName</a:t>
            </a:r>
            <a:endParaRPr lang="en-US" dirty="0" smtClean="0"/>
          </a:p>
          <a:p>
            <a:pPr lvl="1"/>
            <a:r>
              <a:rPr lang="en-US" dirty="0" smtClean="0"/>
              <a:t>Create a project table with columns PID, </a:t>
            </a:r>
            <a:r>
              <a:rPr lang="en-US" dirty="0" err="1" smtClean="0"/>
              <a:t>Pname</a:t>
            </a:r>
            <a:r>
              <a:rPr lang="en-US" dirty="0" smtClean="0"/>
              <a:t>, </a:t>
            </a:r>
            <a:r>
              <a:rPr lang="en-US" dirty="0" err="1" smtClean="0"/>
              <a:t>PManagerID</a:t>
            </a:r>
            <a:endParaRPr lang="en-US" dirty="0" smtClean="0"/>
          </a:p>
          <a:p>
            <a:pPr lvl="1"/>
            <a:r>
              <a:rPr lang="en-US" dirty="0" smtClean="0"/>
              <a:t>Create a one-to-many relationship between employee and project</a:t>
            </a:r>
          </a:p>
          <a:p>
            <a:pPr lvl="2"/>
            <a:r>
              <a:rPr lang="en-US" dirty="0" smtClean="0"/>
              <a:t>One employee can manage zero or more projects</a:t>
            </a:r>
          </a:p>
          <a:p>
            <a:pPr lvl="2"/>
            <a:r>
              <a:rPr lang="en-US" dirty="0" smtClean="0"/>
              <a:t>One project is managed by </a:t>
            </a:r>
            <a:r>
              <a:rPr lang="en-US" smtClean="0"/>
              <a:t>one and only </a:t>
            </a:r>
            <a:r>
              <a:rPr lang="en-US" dirty="0" smtClean="0"/>
              <a:t>one employee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50257"/>
          </a:xfrm>
        </p:spPr>
        <p:txBody>
          <a:bodyPr/>
          <a:lstStyle/>
          <a:p>
            <a:r>
              <a:rPr lang="en-US" dirty="0" smtClean="0"/>
              <a:t>A simplest form created directly from the employee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017" y="2543616"/>
            <a:ext cx="5180239" cy="41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7029" y="5805714"/>
            <a:ext cx="1538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and navigate records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3314" y="6284686"/>
            <a:ext cx="1320800" cy="15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project profile form</a:t>
            </a:r>
          </a:p>
          <a:p>
            <a:r>
              <a:rPr lang="en-US" dirty="0" smtClean="0"/>
              <a:t>Navigate records through the form</a:t>
            </a:r>
          </a:p>
          <a:p>
            <a:r>
              <a:rPr lang="en-US" dirty="0" smtClean="0"/>
              <a:t>Input one new record through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with </a:t>
            </a:r>
            <a:r>
              <a:rPr lang="en-US" dirty="0" err="1" smtClean="0"/>
              <a:t>subform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there is a one-to-many relationship between the employee table and the project table, a project </a:t>
            </a:r>
            <a:r>
              <a:rPr lang="en-US" dirty="0" err="1" smtClean="0"/>
              <a:t>subform</a:t>
            </a:r>
            <a:r>
              <a:rPr lang="en-US" dirty="0" smtClean="0"/>
              <a:t> can be embedded into the employee table to list the projects managed by this employee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with </a:t>
            </a:r>
            <a:r>
              <a:rPr lang="en-US" dirty="0" err="1" smtClean="0"/>
              <a:t>subform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00" y="1355727"/>
            <a:ext cx="84010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20"/>
            <a:ext cx="8229600" cy="4525963"/>
          </a:xfrm>
        </p:spPr>
        <p:txBody>
          <a:bodyPr/>
          <a:lstStyle/>
          <a:p>
            <a:r>
              <a:rPr lang="en-US" dirty="0" smtClean="0"/>
              <a:t>Create a new table “department” with columns DID and </a:t>
            </a:r>
            <a:r>
              <a:rPr lang="en-US" dirty="0" err="1" smtClean="0"/>
              <a:t>DName</a:t>
            </a:r>
            <a:endParaRPr lang="en-US" dirty="0" smtClean="0"/>
          </a:p>
          <a:p>
            <a:r>
              <a:rPr lang="en-US" dirty="0" smtClean="0"/>
              <a:t>Add a few values “sales”, “marketing”, and “</a:t>
            </a:r>
            <a:r>
              <a:rPr lang="en-US" dirty="0" err="1" smtClean="0"/>
              <a:t>HumanResource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a column “DID” to employee table, assign DID values to the employees</a:t>
            </a:r>
          </a:p>
          <a:p>
            <a:r>
              <a:rPr lang="en-US" dirty="0" smtClean="0"/>
              <a:t>Create one-to-many relationship between department and employee</a:t>
            </a:r>
          </a:p>
          <a:p>
            <a:r>
              <a:rPr lang="en-US" dirty="0" smtClean="0"/>
              <a:t>Create a simple form for department</a:t>
            </a:r>
          </a:p>
          <a:p>
            <a:r>
              <a:rPr lang="en-US" dirty="0" smtClean="0"/>
              <a:t>Add an employee </a:t>
            </a:r>
            <a:r>
              <a:rPr lang="en-US" dirty="0" err="1" smtClean="0"/>
              <a:t>subform</a:t>
            </a:r>
            <a:r>
              <a:rPr lang="en-US" dirty="0" smtClean="0"/>
              <a:t> for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D6C5E0-F809-4890-8B5F-BC0D1CC444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9775"/>
            <a:ext cx="6858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5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11436</TotalTime>
  <Pages>9</Pages>
  <Words>663</Words>
  <Application>Microsoft Macintosh PowerPoint</Application>
  <PresentationFormat>On-screen Show (4:3)</PresentationFormat>
  <Paragraphs>106</Paragraphs>
  <Slides>21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IST659 Data Admin Concepts and Database Management</vt:lpstr>
      <vt:lpstr>Acknowledgements and caveat</vt:lpstr>
      <vt:lpstr>Interface design</vt:lpstr>
      <vt:lpstr>Input forms</vt:lpstr>
      <vt:lpstr>Exercise</vt:lpstr>
      <vt:lpstr>Form with subform</vt:lpstr>
      <vt:lpstr>Form with subform</vt:lpstr>
      <vt:lpstr>Exercise</vt:lpstr>
      <vt:lpstr>Combo box</vt:lpstr>
      <vt:lpstr>Buttons</vt:lpstr>
      <vt:lpstr>Reports</vt:lpstr>
      <vt:lpstr>Exercise</vt:lpstr>
      <vt:lpstr>Generate report from multi-table join</vt:lpstr>
      <vt:lpstr>Generate report from left join</vt:lpstr>
      <vt:lpstr>Generate report from query</vt:lpstr>
      <vt:lpstr>Exercise</vt:lpstr>
      <vt:lpstr>Exercise</vt:lpstr>
      <vt:lpstr>Generate report by using view</vt:lpstr>
      <vt:lpstr>Slide 19</vt:lpstr>
      <vt:lpstr>Project implementation report</vt:lpstr>
      <vt:lpstr>Turnitin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Database Design and the Relational Model</dc:title>
  <dc:creator>Michel Mitri</dc:creator>
  <cp:lastModifiedBy>Yang Wang</cp:lastModifiedBy>
  <cp:revision>947</cp:revision>
  <cp:lastPrinted>1998-01-19T09:29:56Z</cp:lastPrinted>
  <dcterms:created xsi:type="dcterms:W3CDTF">2015-03-30T17:22:19Z</dcterms:created>
  <dcterms:modified xsi:type="dcterms:W3CDTF">2015-03-30T20:58:52Z</dcterms:modified>
</cp:coreProperties>
</file>