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82" r:id="rId2"/>
    <p:sldId id="483" r:id="rId3"/>
    <p:sldId id="433" r:id="rId4"/>
    <p:sldId id="434" r:id="rId5"/>
    <p:sldId id="437" r:id="rId6"/>
    <p:sldId id="440" r:id="rId7"/>
    <p:sldId id="435" r:id="rId8"/>
    <p:sldId id="478" r:id="rId9"/>
    <p:sldId id="479" r:id="rId10"/>
    <p:sldId id="480" r:id="rId11"/>
    <p:sldId id="438" r:id="rId12"/>
    <p:sldId id="456" r:id="rId13"/>
    <p:sldId id="462" r:id="rId14"/>
    <p:sldId id="463" r:id="rId15"/>
    <p:sldId id="465" r:id="rId16"/>
    <p:sldId id="464" r:id="rId17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FFFF00"/>
    <a:srgbClr val="0066FF"/>
    <a:srgbClr val="990000"/>
    <a:srgbClr val="000000"/>
    <a:srgbClr val="00CCFF"/>
    <a:srgbClr val="00FFFF"/>
    <a:srgbClr val="FF9900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40" autoAdjust="0"/>
    <p:restoredTop sz="74965" autoAdjust="0"/>
  </p:normalViewPr>
  <p:slideViewPr>
    <p:cSldViewPr snapToGrid="0">
      <p:cViewPr>
        <p:scale>
          <a:sx n="66" d="100"/>
          <a:sy n="66" d="100"/>
        </p:scale>
        <p:origin x="-2096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92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60001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31308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DE1A5869-F8C8-1B47-83AC-9E38A685B04C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Horizontal partitioning: partition rows, i.e., put</a:t>
            </a:r>
            <a:r>
              <a:rPr lang="en-US" baseline="0" dirty="0" smtClean="0"/>
              <a:t> different rows into separate tables.</a:t>
            </a:r>
          </a:p>
          <a:p>
            <a:r>
              <a:rPr lang="en-US" baseline="0" dirty="0" smtClean="0"/>
              <a:t>Vertical partitioning: partition columns, i.e., put different columns into separate tables 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y.safaribooksonline.com/book/databases/9780596801656/cloud-storage-design-in-a-pnutshell/cloud_storage_design_in_a_pnutshe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1066800" y="457200"/>
            <a:ext cx="7620000" cy="1524000"/>
          </a:xfrm>
        </p:spPr>
        <p:txBody>
          <a:bodyPr anchor="t"/>
          <a:lstStyle/>
          <a:p>
            <a:pPr eaLnBrk="1" hangingPunct="1"/>
            <a:r>
              <a:rPr lang="en-US" sz="4000" dirty="0">
                <a:ea typeface="ＭＳ Ｐゴシック" charset="-128"/>
                <a:cs typeface="ＭＳ Ｐゴシック" charset="-128"/>
              </a:rPr>
              <a:t>IST659 Data Admin Concepts and Database </a:t>
            </a:r>
            <a:r>
              <a:rPr lang="en-US" sz="4000" dirty="0" smtClean="0">
                <a:ea typeface="ＭＳ Ｐゴシック" charset="-128"/>
                <a:cs typeface="ＭＳ Ｐゴシック" charset="-128"/>
              </a:rPr>
              <a:t>Management</a:t>
            </a:r>
            <a:endParaRPr lang="en-US" sz="40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3200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Client-server databases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>
              <a:solidFill>
                <a:schemeClr val="tx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W</a:t>
            </a:r>
            <a:r>
              <a:rPr lang="en-US" sz="280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eek </a:t>
            </a:r>
            <a:r>
              <a:rPr lang="en-US" sz="28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10</a:t>
            </a:r>
          </a:p>
          <a:p>
            <a:pPr eaLnBrk="1" hangingPunct="1">
              <a:lnSpc>
                <a:spcPct val="80000"/>
              </a:lnSpc>
            </a:pPr>
            <a:endParaRPr lang="en-US" sz="1800" dirty="0">
              <a:solidFill>
                <a:schemeClr val="tx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>
              <a:solidFill>
                <a:schemeClr val="tx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solidFill>
                  <a:srgbClr val="898989"/>
                </a:solidFill>
                <a:ea typeface="ＭＳ Ｐゴシック" charset="-128"/>
                <a:cs typeface="ＭＳ Ｐゴシック" charset="-128"/>
              </a:rPr>
              <a:t/>
            </a:r>
            <a:br>
              <a:rPr lang="en-US" sz="1800" dirty="0">
                <a:solidFill>
                  <a:srgbClr val="898989"/>
                </a:solidFill>
                <a:ea typeface="ＭＳ Ｐゴシック" charset="-128"/>
                <a:cs typeface="ＭＳ Ｐゴシック" charset="-128"/>
              </a:rPr>
            </a:br>
            <a:r>
              <a:rPr lang="en-US" sz="1800" dirty="0">
                <a:solidFill>
                  <a:srgbClr val="898989"/>
                </a:solidFill>
                <a:ea typeface="ＭＳ Ｐゴシック" charset="-128"/>
                <a:cs typeface="ＭＳ Ｐゴシック" charset="-128"/>
              </a:rPr>
              <a:t/>
            </a:r>
            <a:br>
              <a:rPr lang="en-US" sz="1800" dirty="0">
                <a:solidFill>
                  <a:srgbClr val="898989"/>
                </a:solidFill>
                <a:ea typeface="ＭＳ Ｐゴシック" charset="-128"/>
                <a:cs typeface="ＭＳ Ｐゴシック" charset="-128"/>
              </a:rPr>
            </a:br>
            <a:endParaRPr lang="en-US" sz="1800" dirty="0">
              <a:solidFill>
                <a:srgbClr val="898989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86800" y="6305550"/>
            <a:ext cx="457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2557949-4C46-5D45-A1E7-5D704EA7E119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Geo-replicas</a:t>
            </a:r>
          </a:p>
          <a:p>
            <a:r>
              <a:rPr lang="en-US" dirty="0" smtClean="0"/>
              <a:t>Vertical and horizontal partitions</a:t>
            </a:r>
          </a:p>
          <a:p>
            <a:r>
              <a:rPr lang="en-US" dirty="0" smtClean="0"/>
              <a:t>Impact on data update</a:t>
            </a:r>
          </a:p>
          <a:p>
            <a:pPr lvl="1"/>
            <a:r>
              <a:rPr lang="en-US" dirty="0" smtClean="0"/>
              <a:t>ACID transactions too slow</a:t>
            </a:r>
          </a:p>
          <a:p>
            <a:r>
              <a:rPr lang="en-US" dirty="0" smtClean="0"/>
              <a:t>Impact on data query</a:t>
            </a:r>
          </a:p>
          <a:p>
            <a:pPr lvl="1"/>
            <a:r>
              <a:rPr lang="en-US" dirty="0" smtClean="0"/>
              <a:t>Multi-table join involves multiple data centers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D6C5E0-F809-4890-8B5F-BC0D1CC444C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8497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DBMS as client-server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more layer on the file system</a:t>
            </a:r>
          </a:p>
          <a:p>
            <a:r>
              <a:rPr lang="en-US" dirty="0" smtClean="0"/>
              <a:t>Access is a single-user software</a:t>
            </a:r>
          </a:p>
          <a:p>
            <a:pPr lvl="1"/>
            <a:r>
              <a:rPr lang="en-US" dirty="0" smtClean="0"/>
              <a:t>No client/server architecture</a:t>
            </a:r>
          </a:p>
          <a:p>
            <a:r>
              <a:rPr lang="en-US" dirty="0" smtClean="0"/>
              <a:t>SQL Server in the lab is a server</a:t>
            </a:r>
          </a:p>
          <a:p>
            <a:pPr lvl="1"/>
            <a:r>
              <a:rPr lang="en-US" dirty="0" smtClean="0"/>
              <a:t>Log on through management studio installed on the client side</a:t>
            </a:r>
          </a:p>
          <a:p>
            <a:r>
              <a:rPr lang="en-US" dirty="0" smtClean="0"/>
              <a:t>Access + SQL Server</a:t>
            </a:r>
          </a:p>
          <a:p>
            <a:pPr lvl="1"/>
            <a:r>
              <a:rPr lang="en-US" dirty="0" smtClean="0"/>
              <a:t>Access as the client </a:t>
            </a:r>
          </a:p>
          <a:p>
            <a:pPr lvl="1"/>
            <a:r>
              <a:rPr lang="en-US" dirty="0" smtClean="0"/>
              <a:t>SQL Server as the server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D6C5E0-F809-4890-8B5F-BC0D1CC444C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09C1E4-5B87-469A-BCDB-CFAB8880B8E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24844" y="228600"/>
            <a:ext cx="8229600" cy="1143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lIns="90488" tIns="44450" rIns="90488" bIns="4445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300" dirty="0" smtClean="0">
                <a:solidFill>
                  <a:srgbClr val="572314"/>
                </a:solidFill>
                <a:effectLst>
                  <a:outerShdw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Architectures of client/server databases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72444" y="1752600"/>
            <a:ext cx="8534400" cy="4114800"/>
          </a:xfrm>
          <a:prstGeom prst="rect">
            <a:avLst/>
          </a:prstGeom>
        </p:spPr>
        <p:txBody>
          <a:bodyPr lIns="90488" tIns="44450" rIns="90488" bIns="44450"/>
          <a:lstStyle/>
          <a:p>
            <a:pPr marL="365125" marR="0" lvl="0" indent="-282575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Two-tier architecture</a:t>
            </a:r>
          </a:p>
          <a:p>
            <a:pPr marL="822325" lvl="1" indent="-282575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Access (client) + SQL Server</a:t>
            </a:r>
          </a:p>
          <a:p>
            <a:pPr marL="822325" lvl="1" indent="-282575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SSH (client) + Linux Server</a:t>
            </a:r>
          </a:p>
          <a:p>
            <a:pPr marL="365125" indent="-282575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Three-tier architecture</a:t>
            </a:r>
          </a:p>
          <a:p>
            <a:pPr marL="822325" lvl="1" indent="-282575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Browser (client) + Web Server + Database Server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09C1E4-5B87-469A-BCDB-CFAB8880B8E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50676" y="381000"/>
            <a:ext cx="8229600" cy="1371600"/>
          </a:xfrm>
          <a:prstGeom prst="rect">
            <a:avLst/>
          </a:prstGeom>
        </p:spPr>
        <p:txBody>
          <a:bodyPr lIns="90488" tIns="44450" rIns="90488" bIns="4445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300" dirty="0" smtClean="0">
                <a:solidFill>
                  <a:srgbClr val="572314"/>
                </a:solidFill>
                <a:effectLst>
                  <a:outerShdw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Middleware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0" y="1342571"/>
            <a:ext cx="8229600" cy="5101772"/>
          </a:xfrm>
          <a:prstGeom prst="rect">
            <a:avLst/>
          </a:prstGeom>
        </p:spPr>
        <p:txBody>
          <a:bodyPr lIns="90488" tIns="44450" rIns="90488" bIns="44450">
            <a:normAutofit/>
          </a:bodyPr>
          <a:lstStyle/>
          <a:p>
            <a:pPr marL="365125" marR="0" lvl="0" indent="-282575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Interoperate</a:t>
            </a:r>
          </a:p>
          <a:p>
            <a:pPr marL="822325" lvl="1" indent="-282575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Software that allows an application to interoperate with other software</a:t>
            </a:r>
          </a:p>
          <a:p>
            <a:pPr marL="365125" marR="0" lvl="0" indent="-282575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Encapsulate</a:t>
            </a:r>
          </a:p>
          <a:p>
            <a:pPr marL="822325" lvl="1" indent="-282575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No need for programmer/user to understand internal processing</a:t>
            </a:r>
          </a:p>
          <a:p>
            <a:pPr marL="365125" marR="0" lvl="0" indent="-282575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Accomplished via Application Program Interface (API)</a:t>
            </a:r>
          </a:p>
          <a:p>
            <a:pPr marL="822325" lvl="1" indent="-282575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Google API,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API, Twitter API</a:t>
            </a:r>
          </a:p>
          <a:p>
            <a:pPr marL="822325" lvl="1" indent="-282575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Database middleware - ODBC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09C1E4-5B87-469A-BCDB-CFAB8880B8E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21648" y="228600"/>
            <a:ext cx="8229600" cy="1371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300" dirty="0" smtClean="0">
                <a:solidFill>
                  <a:srgbClr val="572314"/>
                </a:solidFill>
                <a:effectLst>
                  <a:outerShdw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Database Middleware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4048" y="1524000"/>
            <a:ext cx="8153400" cy="4114800"/>
          </a:xfrm>
          <a:prstGeom prst="rect">
            <a:avLst/>
          </a:prstGeom>
        </p:spPr>
        <p:txBody>
          <a:bodyPr/>
          <a:lstStyle/>
          <a:p>
            <a:pPr marL="365125" marR="0" lvl="0" indent="-2825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ODBC–Open Database Connectivity</a:t>
            </a:r>
          </a:p>
          <a:p>
            <a:pPr marL="639763" marR="0" lvl="1" indent="-236538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Most DB vendors support this</a:t>
            </a:r>
          </a:p>
          <a:p>
            <a:pPr marL="365125" marR="0" lvl="0" indent="-2825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OLE-DB</a:t>
            </a:r>
          </a:p>
          <a:p>
            <a:pPr marL="639763" marR="0" lvl="1" indent="-236538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Microsoft enhancement of ODBC</a:t>
            </a:r>
          </a:p>
          <a:p>
            <a:pPr marL="365125" marR="0" lvl="0" indent="-2825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JDBC–Java Database Connectivity</a:t>
            </a:r>
          </a:p>
          <a:p>
            <a:pPr marL="639763" marR="0" lvl="1" indent="-236538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Special Java classes that allow Java applications/applets to connect to databases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09C1E4-5B87-469A-BCDB-CFAB8880B8E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019622" y="1524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572314"/>
                </a:solidFill>
                <a:effectLst>
                  <a:outerShdw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Using ODBC to Link External Databases Stored on a Database Server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67222" y="1451423"/>
            <a:ext cx="7772400" cy="51235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marR="0" lvl="0" indent="-282575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Open Database Connectivity (ODBC)</a:t>
            </a:r>
          </a:p>
          <a:p>
            <a:pPr marL="639763" marR="0" lvl="1" indent="-236538" algn="l" defTabSz="914400" rtl="0" eaLnBrk="1" fontAlgn="base" latinLnBrk="0" hangingPunct="1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API provides a common language for application programs to access and process SQL databases independent of the particular RDBMS that is accessed</a:t>
            </a:r>
          </a:p>
          <a:p>
            <a:pPr marL="365125" marR="0" lvl="0" indent="-282575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Required parameters:</a:t>
            </a:r>
          </a:p>
          <a:p>
            <a:pPr marL="639763" marR="0" lvl="1" indent="-236538" algn="l" defTabSz="914400" rtl="0" eaLnBrk="1" fontAlgn="base" latinLnBrk="0" hangingPunct="1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ODBC driver </a:t>
            </a:r>
          </a:p>
          <a:p>
            <a:pPr marL="639763" marR="0" lvl="1" indent="-236538" algn="l" defTabSz="914400" rtl="0" eaLnBrk="1" fontAlgn="base" latinLnBrk="0" hangingPunct="1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Back-end server name</a:t>
            </a:r>
          </a:p>
          <a:p>
            <a:pPr marL="639763" marR="0" lvl="1" indent="-236538" algn="l" defTabSz="914400" rtl="0" eaLnBrk="1" fontAlgn="base" latinLnBrk="0" hangingPunct="1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Database name</a:t>
            </a:r>
          </a:p>
          <a:p>
            <a:pPr marL="639763" marR="0" lvl="1" indent="-236538" algn="l" defTabSz="914400" rtl="0" eaLnBrk="1" fontAlgn="base" latinLnBrk="0" hangingPunct="1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User id and password</a:t>
            </a:r>
          </a:p>
          <a:p>
            <a:pPr marL="365125" marR="0" lvl="0" indent="-282575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Additional information:</a:t>
            </a:r>
          </a:p>
          <a:p>
            <a:pPr marL="639763" marR="0" lvl="1" indent="-236538" algn="l" defTabSz="914400" rtl="0" eaLnBrk="1" fontAlgn="base" latinLnBrk="0" hangingPunct="1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 source name (DSN)</a:t>
            </a:r>
          </a:p>
          <a:p>
            <a:pPr marL="639763" marR="0" lvl="1" indent="-236538" algn="l" defTabSz="914400" rtl="0" eaLnBrk="1" fontAlgn="base" latinLnBrk="0" hangingPunct="1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Windows client computer name</a:t>
            </a:r>
          </a:p>
          <a:p>
            <a:pPr marL="639763" marR="0" lvl="1" indent="-236538" algn="l" defTabSz="914400" rtl="0" eaLnBrk="1" fontAlgn="base" latinLnBrk="0" hangingPunct="1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Client application program’s executable name</a:t>
            </a:r>
          </a:p>
          <a:p>
            <a:pPr marL="639763" marR="0" lvl="1" indent="-236538" algn="l" defTabSz="914400" rtl="0" eaLnBrk="1" fontAlgn="base" latinLnBrk="0" hangingPunct="1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09C1E4-5B87-469A-BCDB-CFAB8880B8E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005108" y="3048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572314"/>
                </a:solidFill>
                <a:effectLst>
                  <a:outerShdw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Client/Server Security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8024" y="1371600"/>
            <a:ext cx="7772400" cy="4114800"/>
          </a:xfrm>
          <a:prstGeom prst="rect">
            <a:avLst/>
          </a:prstGeom>
        </p:spPr>
        <p:txBody>
          <a:bodyPr/>
          <a:lstStyle/>
          <a:p>
            <a:pPr marL="365125" marR="0" lvl="0" indent="-282575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Network environment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complex security issues</a:t>
            </a:r>
          </a:p>
          <a:p>
            <a:pPr marL="365125" marR="0" lvl="0" indent="-282575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Security levels:</a:t>
            </a:r>
          </a:p>
          <a:p>
            <a:pPr marL="639763" marR="0" lvl="1" indent="-236538" algn="l" defTabSz="914400" rtl="0" eaLnBrk="1" fontAlgn="base" latinLnBrk="0" hangingPunct="1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System-level password security</a:t>
            </a:r>
          </a:p>
          <a:p>
            <a:pPr marL="885825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for allowing access to the system</a:t>
            </a:r>
          </a:p>
          <a:p>
            <a:pPr marL="639763" marR="0" lvl="1" indent="-236538" algn="l" defTabSz="914400" rtl="0" eaLnBrk="1" fontAlgn="base" latinLnBrk="0" hangingPunct="1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Database-level password security</a:t>
            </a:r>
          </a:p>
          <a:p>
            <a:pPr marL="885825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for determining access privileges to tables; read/update/insert/delete privileges</a:t>
            </a:r>
          </a:p>
          <a:p>
            <a:pPr marL="639763" marR="0" lvl="1" indent="-236538" algn="l" defTabSz="914400" rtl="0" eaLnBrk="1" fontAlgn="base" latinLnBrk="0" hangingPunct="1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Secure client/server communication </a:t>
            </a:r>
          </a:p>
          <a:p>
            <a:pPr marL="885825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via encryption</a:t>
            </a:r>
          </a:p>
          <a:p>
            <a:pPr marL="365125" marR="0" lvl="0" indent="-282575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 anchor="t"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Acknowledgements and caveat</a:t>
            </a:r>
          </a:p>
        </p:txBody>
      </p:sp>
      <p:sp>
        <p:nvSpPr>
          <p:cNvPr id="17411" name="Rectangle 2"/>
          <p:cNvSpPr>
            <a:spLocks/>
          </p:cNvSpPr>
          <p:nvPr/>
        </p:nvSpPr>
        <p:spPr bwMode="auto">
          <a:xfrm>
            <a:off x="685800" y="1384300"/>
            <a:ext cx="8458200" cy="486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algn="l">
              <a:spcAft>
                <a:spcPts val="600"/>
              </a:spcAft>
            </a:pPr>
            <a:r>
              <a:rPr lang="en-US" sz="2400">
                <a:latin typeface="Calibri" charset="0"/>
              </a:rPr>
              <a:t>These course materials draw liberally, with permission, from the following sources: </a:t>
            </a:r>
          </a:p>
          <a:p>
            <a:pPr marL="496888" lvl="1" algn="l">
              <a:spcAft>
                <a:spcPts val="600"/>
              </a:spcAft>
              <a:buFont typeface="Arial" charset="0"/>
              <a:buChar char="•"/>
            </a:pPr>
            <a:r>
              <a:rPr lang="en-US" sz="2400">
                <a:latin typeface="Calibri" charset="0"/>
              </a:rPr>
              <a:t> IST659 classes taught by Prof. Bei Yu</a:t>
            </a:r>
          </a:p>
          <a:p>
            <a:pPr marL="496888" lvl="1" algn="l">
              <a:spcAft>
                <a:spcPts val="600"/>
              </a:spcAft>
              <a:buFont typeface="Arial" charset="0"/>
              <a:buChar char="•"/>
            </a:pPr>
            <a:r>
              <a:rPr lang="en-US" sz="2400">
                <a:latin typeface="Calibri" charset="0"/>
              </a:rPr>
              <a:t> IST659 classes taught by Prof. Susan Dischiave</a:t>
            </a:r>
          </a:p>
          <a:p>
            <a:pPr marL="496888" lvl="1" algn="l">
              <a:spcAft>
                <a:spcPts val="600"/>
              </a:spcAft>
              <a:buFont typeface="Arial" charset="0"/>
              <a:buChar char="•"/>
            </a:pPr>
            <a:r>
              <a:rPr lang="en-US" sz="2400">
                <a:latin typeface="Calibri" charset="0"/>
              </a:rPr>
              <a:t> IST 659 classes taught by Prof. Yun Huang</a:t>
            </a:r>
          </a:p>
          <a:p>
            <a:pPr marL="496888" lvl="1" algn="l">
              <a:spcAft>
                <a:spcPts val="600"/>
              </a:spcAft>
              <a:buFont typeface="Arial" charset="0"/>
              <a:buChar char="•"/>
            </a:pPr>
            <a:r>
              <a:rPr lang="en-US" sz="2400">
                <a:latin typeface="Calibri" charset="0"/>
              </a:rPr>
              <a:t> Instructor resources provided by our text book </a:t>
            </a:r>
            <a:r>
              <a:rPr lang="ja-JP" altLang="en-US" sz="2400">
                <a:latin typeface="Calibri" charset="0"/>
              </a:rPr>
              <a:t>”</a:t>
            </a:r>
            <a:r>
              <a:rPr lang="en-US" altLang="ja-JP" sz="2400">
                <a:latin typeface="Calibri" charset="0"/>
              </a:rPr>
              <a:t>Modern Database Management</a:t>
            </a:r>
            <a:r>
              <a:rPr lang="ja-JP" altLang="en-US" sz="2400">
                <a:latin typeface="Calibri" charset="0"/>
              </a:rPr>
              <a:t>”</a:t>
            </a:r>
            <a:r>
              <a:rPr lang="en-US" altLang="ja-JP" sz="2400">
                <a:latin typeface="Calibri" charset="0"/>
              </a:rPr>
              <a:t> </a:t>
            </a:r>
          </a:p>
          <a:p>
            <a:pPr marL="496888" lvl="1" algn="l">
              <a:spcAft>
                <a:spcPts val="600"/>
              </a:spcAft>
            </a:pPr>
            <a:endParaRPr lang="en-US" sz="2400"/>
          </a:p>
          <a:p>
            <a:pPr marL="39688" algn="l"/>
            <a:r>
              <a:rPr lang="en-US" sz="2400">
                <a:latin typeface="Calibri" charset="0"/>
              </a:rPr>
              <a:t>Caveat (beware):  At best, PowerPoint slides are only a pale imitation of the entirety of a class meeting.  In IST659 in particular, the lectures will cover topics beyond what appears in these slides.  Don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>
                <a:latin typeface="Calibri" charset="0"/>
              </a:rPr>
              <a:t>t rely on them as a substitute for attending class.</a:t>
            </a:r>
            <a:endParaRPr lang="en-US" sz="2400"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and server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distributed between clients and servers</a:t>
            </a:r>
          </a:p>
          <a:p>
            <a:r>
              <a:rPr lang="en-US" dirty="0" smtClean="0"/>
              <a:t>Clients and servers are connected by network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D6C5E0-F809-4890-8B5F-BC0D1CC444C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Website as client/server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799"/>
            <a:ext cx="7499350" cy="5098143"/>
          </a:xfrm>
        </p:spPr>
        <p:txBody>
          <a:bodyPr>
            <a:normAutofit/>
          </a:bodyPr>
          <a:lstStyle/>
          <a:p>
            <a:r>
              <a:rPr lang="en-US" dirty="0" smtClean="0"/>
              <a:t>Website</a:t>
            </a:r>
          </a:p>
          <a:p>
            <a:pPr lvl="1"/>
            <a:r>
              <a:rPr lang="en-US" dirty="0" smtClean="0"/>
              <a:t>Client browser sends request</a:t>
            </a:r>
          </a:p>
          <a:p>
            <a:pPr lvl="1"/>
            <a:r>
              <a:rPr lang="en-US" dirty="0" smtClean="0"/>
              <a:t>Web server responds</a:t>
            </a:r>
          </a:p>
          <a:p>
            <a:pPr lvl="1"/>
            <a:r>
              <a:rPr lang="en-US" dirty="0" smtClean="0"/>
              <a:t>Distribute computing load between server and client</a:t>
            </a:r>
          </a:p>
          <a:p>
            <a:pPr lvl="2"/>
            <a:r>
              <a:rPr lang="en-US" dirty="0" smtClean="0"/>
              <a:t>Computing on the server side</a:t>
            </a:r>
          </a:p>
          <a:p>
            <a:pPr lvl="3"/>
            <a:r>
              <a:rPr lang="en-US" dirty="0" smtClean="0"/>
              <a:t>Google indexing web pages and computing </a:t>
            </a:r>
            <a:r>
              <a:rPr lang="en-US" dirty="0" err="1" smtClean="0"/>
              <a:t>pagerank</a:t>
            </a:r>
            <a:endParaRPr lang="en-US" dirty="0" smtClean="0"/>
          </a:p>
          <a:p>
            <a:pPr lvl="2"/>
            <a:r>
              <a:rPr lang="en-US" dirty="0" smtClean="0"/>
              <a:t>Computing on the client side</a:t>
            </a:r>
          </a:p>
          <a:p>
            <a:pPr lvl="3"/>
            <a:r>
              <a:rPr lang="en-US" dirty="0" smtClean="0"/>
              <a:t>Browser sending user queries to Google server</a:t>
            </a:r>
          </a:p>
          <a:p>
            <a:pPr lvl="2"/>
            <a:r>
              <a:rPr lang="en-US" dirty="0" smtClean="0"/>
              <a:t>User customization?</a:t>
            </a:r>
          </a:p>
          <a:p>
            <a:pPr lvl="3"/>
            <a:r>
              <a:rPr lang="en-US" dirty="0" smtClean="0"/>
              <a:t>Cookies on the client side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D6C5E0-F809-4890-8B5F-BC0D1CC444C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Client/Server systems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find an example?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D6C5E0-F809-4890-8B5F-BC0D1CC444C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09C1E4-5B87-469A-BCDB-CFAB8880B8E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15885" y="1059542"/>
            <a:ext cx="69523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if the network or the server is down?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and offline mode of client-server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Dropbox</a:t>
            </a:r>
            <a:endParaRPr lang="en-US" dirty="0" smtClean="0"/>
          </a:p>
          <a:p>
            <a:pPr lvl="1"/>
            <a:r>
              <a:rPr lang="en-US" dirty="0" smtClean="0"/>
              <a:t>A program runs on the client side (user’s computer)</a:t>
            </a:r>
          </a:p>
          <a:p>
            <a:pPr lvl="1"/>
            <a:r>
              <a:rPr lang="en-US" dirty="0" smtClean="0"/>
              <a:t>The data on the client side are synchronized with the data on the server side (when the network is working!)</a:t>
            </a:r>
          </a:p>
          <a:p>
            <a:pPr lvl="1"/>
            <a:r>
              <a:rPr lang="en-US" dirty="0" smtClean="0"/>
              <a:t>Users can work on either online or offline mode</a:t>
            </a:r>
          </a:p>
          <a:p>
            <a:r>
              <a:rPr lang="en-US" dirty="0" smtClean="0"/>
              <a:t>Reference management system</a:t>
            </a:r>
          </a:p>
          <a:p>
            <a:pPr lvl="1"/>
            <a:r>
              <a:rPr lang="en-US" dirty="0" err="1" smtClean="0"/>
              <a:t>Mendeley</a:t>
            </a:r>
            <a:r>
              <a:rPr lang="en-US" dirty="0" smtClean="0"/>
              <a:t>, </a:t>
            </a:r>
            <a:r>
              <a:rPr lang="en-US" dirty="0" err="1" smtClean="0"/>
              <a:t>Zotero</a:t>
            </a:r>
            <a:endParaRPr lang="en-US" dirty="0" smtClean="0"/>
          </a:p>
          <a:p>
            <a:r>
              <a:rPr lang="en-US" dirty="0" smtClean="0"/>
              <a:t>SQL Server?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D6C5E0-F809-4890-8B5F-BC0D1CC444C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computing, storage, etc.</a:t>
            </a:r>
          </a:p>
          <a:p>
            <a:pPr lvl="1"/>
            <a:r>
              <a:rPr lang="en-US" dirty="0" smtClean="0"/>
              <a:t>Distributed databases</a:t>
            </a:r>
          </a:p>
          <a:p>
            <a:r>
              <a:rPr lang="en-US" dirty="0" smtClean="0"/>
              <a:t>Distributed? Client-server?</a:t>
            </a:r>
          </a:p>
          <a:p>
            <a:pPr lvl="1"/>
            <a:r>
              <a:rPr lang="en-US" dirty="0" smtClean="0"/>
              <a:t>Two concepts focusing on different aspects of a database system</a:t>
            </a:r>
          </a:p>
          <a:p>
            <a:pPr lvl="2"/>
            <a:r>
              <a:rPr lang="en-US" dirty="0" smtClean="0"/>
              <a:t>Client-server: database access mechanism</a:t>
            </a:r>
          </a:p>
          <a:p>
            <a:pPr lvl="2"/>
            <a:r>
              <a:rPr lang="en-US" dirty="0" smtClean="0"/>
              <a:t>Distributed: database storage mechanism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D6C5E0-F809-4890-8B5F-BC0D1CC444C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 “Beautiful Data”</a:t>
            </a:r>
          </a:p>
          <a:p>
            <a:r>
              <a:rPr lang="en-US" dirty="0" smtClean="0"/>
              <a:t>Chapter 4 “Cloud Storage Design in a </a:t>
            </a:r>
            <a:r>
              <a:rPr lang="en-US" dirty="0" err="1" smtClean="0"/>
              <a:t>PNUTShell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Free access from Safari bookshelf</a:t>
            </a:r>
          </a:p>
          <a:p>
            <a:r>
              <a:rPr lang="en-US" dirty="0">
                <a:hlinkClick r:id="rId2"/>
              </a:rPr>
              <a:t>http://my.safaribooksonline.com/book/databases/9780596801656/cloud-storage-design-in-a-pnutshell/cloud_storage_design_in_a_pnutshell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D6C5E0-F809-4890-8B5F-BC0D1CC444C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9486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8549</TotalTime>
  <Pages>9</Pages>
  <Words>737</Words>
  <Application>Microsoft Macintosh PowerPoint</Application>
  <PresentationFormat>On-screen Show (4:3)</PresentationFormat>
  <Paragraphs>128</Paragraphs>
  <Slides>16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IST659 Data Admin Concepts and Database Management</vt:lpstr>
      <vt:lpstr>Acknowledgements and caveat</vt:lpstr>
      <vt:lpstr>Client and server systems</vt:lpstr>
      <vt:lpstr>Website as client/server system</vt:lpstr>
      <vt:lpstr>Client/Server systems everywhere</vt:lpstr>
      <vt:lpstr>Slide 6</vt:lpstr>
      <vt:lpstr>Online and offline mode of client-server software</vt:lpstr>
      <vt:lpstr>Distributed systems</vt:lpstr>
      <vt:lpstr>Big data</vt:lpstr>
      <vt:lpstr>Big data</vt:lpstr>
      <vt:lpstr>DBMS as client-server system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Database Design and the Relational Model</dc:title>
  <dc:creator>Michel Mitri</dc:creator>
  <cp:lastModifiedBy>Yang Wang</cp:lastModifiedBy>
  <cp:revision>928</cp:revision>
  <cp:lastPrinted>1998-01-19T09:29:56Z</cp:lastPrinted>
  <dcterms:created xsi:type="dcterms:W3CDTF">2015-03-30T01:59:47Z</dcterms:created>
  <dcterms:modified xsi:type="dcterms:W3CDTF">2015-03-30T02:00:43Z</dcterms:modified>
</cp:coreProperties>
</file>