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72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1C6FCB-7A3D-46E1-B427-AA0390CF72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0EC20F9-0F7A-4BDC-BE58-053D6812D33B}">
      <dgm:prSet/>
      <dgm:spPr/>
      <dgm:t>
        <a:bodyPr/>
        <a:lstStyle/>
        <a:p>
          <a:r>
            <a:rPr lang="en-US"/>
            <a:t>Only airline  with a net-negative NPS score (i.e. more dissatisfied than satisfied customers)</a:t>
          </a:r>
        </a:p>
      </dgm:t>
    </dgm:pt>
    <dgm:pt modelId="{D1D04ED7-D928-49C7-AFA2-832447DDAFB5}" type="parTrans" cxnId="{27AAD036-623A-4E68-8DAB-2525294C9E7C}">
      <dgm:prSet/>
      <dgm:spPr/>
      <dgm:t>
        <a:bodyPr/>
        <a:lstStyle/>
        <a:p>
          <a:endParaRPr lang="en-US"/>
        </a:p>
      </dgm:t>
    </dgm:pt>
    <dgm:pt modelId="{7150581F-E731-47F4-95AD-4323F8952663}" type="sibTrans" cxnId="{27AAD036-623A-4E68-8DAB-2525294C9E7C}">
      <dgm:prSet/>
      <dgm:spPr/>
      <dgm:t>
        <a:bodyPr/>
        <a:lstStyle/>
        <a:p>
          <a:endParaRPr lang="en-US"/>
        </a:p>
      </dgm:t>
    </dgm:pt>
    <dgm:pt modelId="{747087D6-E28D-4A22-8299-BD215871A084}">
      <dgm:prSet/>
      <dgm:spPr/>
      <dgm:t>
        <a:bodyPr/>
        <a:lstStyle/>
        <a:p>
          <a:r>
            <a:rPr lang="en-US"/>
            <a:t>Associated with discontent among senior flyers</a:t>
          </a:r>
        </a:p>
      </dgm:t>
    </dgm:pt>
    <dgm:pt modelId="{F0F6C900-88C7-4C6C-8C04-9F15A4FBAB30}" type="parTrans" cxnId="{FD5E7749-0A38-4C18-9736-AFA5CC2AAF38}">
      <dgm:prSet/>
      <dgm:spPr/>
      <dgm:t>
        <a:bodyPr/>
        <a:lstStyle/>
        <a:p>
          <a:endParaRPr lang="en-US"/>
        </a:p>
      </dgm:t>
    </dgm:pt>
    <dgm:pt modelId="{ED5BEAD3-E8C4-4F05-A01E-D7ACC9FA9A48}" type="sibTrans" cxnId="{FD5E7749-0A38-4C18-9736-AFA5CC2AAF38}">
      <dgm:prSet/>
      <dgm:spPr/>
      <dgm:t>
        <a:bodyPr/>
        <a:lstStyle/>
        <a:p>
          <a:endParaRPr lang="en-US"/>
        </a:p>
      </dgm:t>
    </dgm:pt>
    <dgm:pt modelId="{CD2A3B8F-C39F-44D7-A8B8-A0A172E8F76A}">
      <dgm:prSet/>
      <dgm:spPr/>
      <dgm:t>
        <a:bodyPr/>
        <a:lstStyle/>
        <a:p>
          <a:r>
            <a:rPr lang="en-US"/>
            <a:t>Effect holds in model controlling for other factors</a:t>
          </a:r>
        </a:p>
      </dgm:t>
    </dgm:pt>
    <dgm:pt modelId="{287900FF-8B70-4F14-A6C0-4C272D528AF9}" type="parTrans" cxnId="{AFC0A0A6-E508-4901-A7B2-5521C25DF1F3}">
      <dgm:prSet/>
      <dgm:spPr/>
      <dgm:t>
        <a:bodyPr/>
        <a:lstStyle/>
        <a:p>
          <a:endParaRPr lang="en-US"/>
        </a:p>
      </dgm:t>
    </dgm:pt>
    <dgm:pt modelId="{DA9CCDE0-BDAC-4BEA-916D-D2360AFE274B}" type="sibTrans" cxnId="{AFC0A0A6-E508-4901-A7B2-5521C25DF1F3}">
      <dgm:prSet/>
      <dgm:spPr/>
      <dgm:t>
        <a:bodyPr/>
        <a:lstStyle/>
        <a:p>
          <a:endParaRPr lang="en-US"/>
        </a:p>
      </dgm:t>
    </dgm:pt>
    <dgm:pt modelId="{914E5057-0A9D-49F3-9ED5-04E793221E13}" type="pres">
      <dgm:prSet presAssocID="{581C6FCB-7A3D-46E1-B427-AA0390CF72AE}" presName="root" presStyleCnt="0">
        <dgm:presLayoutVars>
          <dgm:dir/>
          <dgm:resizeHandles val="exact"/>
        </dgm:presLayoutVars>
      </dgm:prSet>
      <dgm:spPr/>
    </dgm:pt>
    <dgm:pt modelId="{CC2AA916-79F8-42A6-9B3B-D456F52C6EFA}" type="pres">
      <dgm:prSet presAssocID="{40EC20F9-0F7A-4BDC-BE58-053D6812D33B}" presName="compNode" presStyleCnt="0"/>
      <dgm:spPr/>
    </dgm:pt>
    <dgm:pt modelId="{90ED262C-A87A-4519-A8CB-4DB8B50A3F1E}" type="pres">
      <dgm:prSet presAssocID="{40EC20F9-0F7A-4BDC-BE58-053D6812D33B}" presName="bgRect" presStyleLbl="bgShp" presStyleIdx="0" presStyleCnt="3"/>
      <dgm:spPr/>
    </dgm:pt>
    <dgm:pt modelId="{FE94D13F-081D-4440-92B3-285CE4FC9476}" type="pres">
      <dgm:prSet presAssocID="{40EC20F9-0F7A-4BDC-BE58-053D6812D3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ECF9B11D-BEDB-4BBE-9C46-D586D0642D9B}" type="pres">
      <dgm:prSet presAssocID="{40EC20F9-0F7A-4BDC-BE58-053D6812D33B}" presName="spaceRect" presStyleCnt="0"/>
      <dgm:spPr/>
    </dgm:pt>
    <dgm:pt modelId="{02FA2F53-1901-40DA-A9BC-76E60BF4EE5D}" type="pres">
      <dgm:prSet presAssocID="{40EC20F9-0F7A-4BDC-BE58-053D6812D33B}" presName="parTx" presStyleLbl="revTx" presStyleIdx="0" presStyleCnt="3">
        <dgm:presLayoutVars>
          <dgm:chMax val="0"/>
          <dgm:chPref val="0"/>
        </dgm:presLayoutVars>
      </dgm:prSet>
      <dgm:spPr/>
    </dgm:pt>
    <dgm:pt modelId="{1718A202-A38E-4DA4-9EAD-448631523E71}" type="pres">
      <dgm:prSet presAssocID="{7150581F-E731-47F4-95AD-4323F8952663}" presName="sibTrans" presStyleCnt="0"/>
      <dgm:spPr/>
    </dgm:pt>
    <dgm:pt modelId="{4B181C03-01F3-41A8-A433-A7F167A62983}" type="pres">
      <dgm:prSet presAssocID="{747087D6-E28D-4A22-8299-BD215871A084}" presName="compNode" presStyleCnt="0"/>
      <dgm:spPr/>
    </dgm:pt>
    <dgm:pt modelId="{1D56F712-B76A-4DCA-8821-DADC389652E6}" type="pres">
      <dgm:prSet presAssocID="{747087D6-E28D-4A22-8299-BD215871A084}" presName="bgRect" presStyleLbl="bgShp" presStyleIdx="1" presStyleCnt="3"/>
      <dgm:spPr/>
    </dgm:pt>
    <dgm:pt modelId="{67DBD990-08A7-4F1C-B6E5-050E4C557670}" type="pres">
      <dgm:prSet presAssocID="{747087D6-E28D-4A22-8299-BD215871A0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AE351FE4-ABA5-4FC8-B4C1-2016995A854E}" type="pres">
      <dgm:prSet presAssocID="{747087D6-E28D-4A22-8299-BD215871A084}" presName="spaceRect" presStyleCnt="0"/>
      <dgm:spPr/>
    </dgm:pt>
    <dgm:pt modelId="{940AC451-B988-4E39-AF75-2505DC4CBC39}" type="pres">
      <dgm:prSet presAssocID="{747087D6-E28D-4A22-8299-BD215871A084}" presName="parTx" presStyleLbl="revTx" presStyleIdx="1" presStyleCnt="3">
        <dgm:presLayoutVars>
          <dgm:chMax val="0"/>
          <dgm:chPref val="0"/>
        </dgm:presLayoutVars>
      </dgm:prSet>
      <dgm:spPr/>
    </dgm:pt>
    <dgm:pt modelId="{11B08F14-5DA0-44B9-BC7D-629B177898F5}" type="pres">
      <dgm:prSet presAssocID="{ED5BEAD3-E8C4-4F05-A01E-D7ACC9FA9A48}" presName="sibTrans" presStyleCnt="0"/>
      <dgm:spPr/>
    </dgm:pt>
    <dgm:pt modelId="{7031EC92-06A4-471C-8917-90BE034C990A}" type="pres">
      <dgm:prSet presAssocID="{CD2A3B8F-C39F-44D7-A8B8-A0A172E8F76A}" presName="compNode" presStyleCnt="0"/>
      <dgm:spPr/>
    </dgm:pt>
    <dgm:pt modelId="{7D8ED4FB-F0B5-4A00-A1C0-F305D687A4F9}" type="pres">
      <dgm:prSet presAssocID="{CD2A3B8F-C39F-44D7-A8B8-A0A172E8F76A}" presName="bgRect" presStyleLbl="bgShp" presStyleIdx="2" presStyleCnt="3"/>
      <dgm:spPr/>
    </dgm:pt>
    <dgm:pt modelId="{F0943B84-7779-4DC0-9E93-95945A596E6C}" type="pres">
      <dgm:prSet presAssocID="{CD2A3B8F-C39F-44D7-A8B8-A0A172E8F7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45A00223-37F2-468E-B64F-CE6FB641F246}" type="pres">
      <dgm:prSet presAssocID="{CD2A3B8F-C39F-44D7-A8B8-A0A172E8F76A}" presName="spaceRect" presStyleCnt="0"/>
      <dgm:spPr/>
    </dgm:pt>
    <dgm:pt modelId="{004E35F1-4405-4097-A526-86212A61A865}" type="pres">
      <dgm:prSet presAssocID="{CD2A3B8F-C39F-44D7-A8B8-A0A172E8F76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E8DA822-C159-4F69-937E-481B16298802}" type="presOf" srcId="{747087D6-E28D-4A22-8299-BD215871A084}" destId="{940AC451-B988-4E39-AF75-2505DC4CBC39}" srcOrd="0" destOrd="0" presId="urn:microsoft.com/office/officeart/2018/2/layout/IconVerticalSolidList"/>
    <dgm:cxn modelId="{24AE192B-B023-490E-AEFA-5CD2B2A0CB02}" type="presOf" srcId="{CD2A3B8F-C39F-44D7-A8B8-A0A172E8F76A}" destId="{004E35F1-4405-4097-A526-86212A61A865}" srcOrd="0" destOrd="0" presId="urn:microsoft.com/office/officeart/2018/2/layout/IconVerticalSolidList"/>
    <dgm:cxn modelId="{27AAD036-623A-4E68-8DAB-2525294C9E7C}" srcId="{581C6FCB-7A3D-46E1-B427-AA0390CF72AE}" destId="{40EC20F9-0F7A-4BDC-BE58-053D6812D33B}" srcOrd="0" destOrd="0" parTransId="{D1D04ED7-D928-49C7-AFA2-832447DDAFB5}" sibTransId="{7150581F-E731-47F4-95AD-4323F8952663}"/>
    <dgm:cxn modelId="{FD5E7749-0A38-4C18-9736-AFA5CC2AAF38}" srcId="{581C6FCB-7A3D-46E1-B427-AA0390CF72AE}" destId="{747087D6-E28D-4A22-8299-BD215871A084}" srcOrd="1" destOrd="0" parTransId="{F0F6C900-88C7-4C6C-8C04-9F15A4FBAB30}" sibTransId="{ED5BEAD3-E8C4-4F05-A01E-D7ACC9FA9A48}"/>
    <dgm:cxn modelId="{B401B69F-5CA8-4AA2-AFA8-2759425ACBA5}" type="presOf" srcId="{40EC20F9-0F7A-4BDC-BE58-053D6812D33B}" destId="{02FA2F53-1901-40DA-A9BC-76E60BF4EE5D}" srcOrd="0" destOrd="0" presId="urn:microsoft.com/office/officeart/2018/2/layout/IconVerticalSolidList"/>
    <dgm:cxn modelId="{AFC0A0A6-E508-4901-A7B2-5521C25DF1F3}" srcId="{581C6FCB-7A3D-46E1-B427-AA0390CF72AE}" destId="{CD2A3B8F-C39F-44D7-A8B8-A0A172E8F76A}" srcOrd="2" destOrd="0" parTransId="{287900FF-8B70-4F14-A6C0-4C272D528AF9}" sibTransId="{DA9CCDE0-BDAC-4BEA-916D-D2360AFE274B}"/>
    <dgm:cxn modelId="{E0054DAD-B398-49C5-88CD-794A155E9746}" type="presOf" srcId="{581C6FCB-7A3D-46E1-B427-AA0390CF72AE}" destId="{914E5057-0A9D-49F3-9ED5-04E793221E13}" srcOrd="0" destOrd="0" presId="urn:microsoft.com/office/officeart/2018/2/layout/IconVerticalSolidList"/>
    <dgm:cxn modelId="{9BF11E0F-41FA-4E2B-8713-5605899D0BED}" type="presParOf" srcId="{914E5057-0A9D-49F3-9ED5-04E793221E13}" destId="{CC2AA916-79F8-42A6-9B3B-D456F52C6EFA}" srcOrd="0" destOrd="0" presId="urn:microsoft.com/office/officeart/2018/2/layout/IconVerticalSolidList"/>
    <dgm:cxn modelId="{3081B1AD-70D9-4A89-AA1A-6D8D256E5156}" type="presParOf" srcId="{CC2AA916-79F8-42A6-9B3B-D456F52C6EFA}" destId="{90ED262C-A87A-4519-A8CB-4DB8B50A3F1E}" srcOrd="0" destOrd="0" presId="urn:microsoft.com/office/officeart/2018/2/layout/IconVerticalSolidList"/>
    <dgm:cxn modelId="{A7A57F58-674E-4905-A07E-C355902DD97D}" type="presParOf" srcId="{CC2AA916-79F8-42A6-9B3B-D456F52C6EFA}" destId="{FE94D13F-081D-4440-92B3-285CE4FC9476}" srcOrd="1" destOrd="0" presId="urn:microsoft.com/office/officeart/2018/2/layout/IconVerticalSolidList"/>
    <dgm:cxn modelId="{52652B94-0993-48FB-87B7-FDF9392B360C}" type="presParOf" srcId="{CC2AA916-79F8-42A6-9B3B-D456F52C6EFA}" destId="{ECF9B11D-BEDB-4BBE-9C46-D586D0642D9B}" srcOrd="2" destOrd="0" presId="urn:microsoft.com/office/officeart/2018/2/layout/IconVerticalSolidList"/>
    <dgm:cxn modelId="{25E675E2-7F9A-4232-B7F2-579B1F71BA36}" type="presParOf" srcId="{CC2AA916-79F8-42A6-9B3B-D456F52C6EFA}" destId="{02FA2F53-1901-40DA-A9BC-76E60BF4EE5D}" srcOrd="3" destOrd="0" presId="urn:microsoft.com/office/officeart/2018/2/layout/IconVerticalSolidList"/>
    <dgm:cxn modelId="{5A661D46-19EB-4F3E-96E0-031E6F3A945B}" type="presParOf" srcId="{914E5057-0A9D-49F3-9ED5-04E793221E13}" destId="{1718A202-A38E-4DA4-9EAD-448631523E71}" srcOrd="1" destOrd="0" presId="urn:microsoft.com/office/officeart/2018/2/layout/IconVerticalSolidList"/>
    <dgm:cxn modelId="{FF601ECE-5F3B-4AE4-BD03-1BB19E2B78FD}" type="presParOf" srcId="{914E5057-0A9D-49F3-9ED5-04E793221E13}" destId="{4B181C03-01F3-41A8-A433-A7F167A62983}" srcOrd="2" destOrd="0" presId="urn:microsoft.com/office/officeart/2018/2/layout/IconVerticalSolidList"/>
    <dgm:cxn modelId="{09939311-C60C-4963-A958-79593D91172D}" type="presParOf" srcId="{4B181C03-01F3-41A8-A433-A7F167A62983}" destId="{1D56F712-B76A-4DCA-8821-DADC389652E6}" srcOrd="0" destOrd="0" presId="urn:microsoft.com/office/officeart/2018/2/layout/IconVerticalSolidList"/>
    <dgm:cxn modelId="{9D3FE80B-B823-4BF8-BEAC-CCF231CEEFD7}" type="presParOf" srcId="{4B181C03-01F3-41A8-A433-A7F167A62983}" destId="{67DBD990-08A7-4F1C-B6E5-050E4C557670}" srcOrd="1" destOrd="0" presId="urn:microsoft.com/office/officeart/2018/2/layout/IconVerticalSolidList"/>
    <dgm:cxn modelId="{8AC1F26E-93F5-4891-BB3B-84E2E49C4B36}" type="presParOf" srcId="{4B181C03-01F3-41A8-A433-A7F167A62983}" destId="{AE351FE4-ABA5-4FC8-B4C1-2016995A854E}" srcOrd="2" destOrd="0" presId="urn:microsoft.com/office/officeart/2018/2/layout/IconVerticalSolidList"/>
    <dgm:cxn modelId="{4E48C01B-1D1E-486E-B587-8617C20137CB}" type="presParOf" srcId="{4B181C03-01F3-41A8-A433-A7F167A62983}" destId="{940AC451-B988-4E39-AF75-2505DC4CBC39}" srcOrd="3" destOrd="0" presId="urn:microsoft.com/office/officeart/2018/2/layout/IconVerticalSolidList"/>
    <dgm:cxn modelId="{1A16B870-8461-4F05-9696-D90FD379AD8F}" type="presParOf" srcId="{914E5057-0A9D-49F3-9ED5-04E793221E13}" destId="{11B08F14-5DA0-44B9-BC7D-629B177898F5}" srcOrd="3" destOrd="0" presId="urn:microsoft.com/office/officeart/2018/2/layout/IconVerticalSolidList"/>
    <dgm:cxn modelId="{86E4B11E-05EB-4585-82F1-FEF0EB3C7157}" type="presParOf" srcId="{914E5057-0A9D-49F3-9ED5-04E793221E13}" destId="{7031EC92-06A4-471C-8917-90BE034C990A}" srcOrd="4" destOrd="0" presId="urn:microsoft.com/office/officeart/2018/2/layout/IconVerticalSolidList"/>
    <dgm:cxn modelId="{5254DC18-81F0-45E6-9391-5CC2B5C82DFF}" type="presParOf" srcId="{7031EC92-06A4-471C-8917-90BE034C990A}" destId="{7D8ED4FB-F0B5-4A00-A1C0-F305D687A4F9}" srcOrd="0" destOrd="0" presId="urn:microsoft.com/office/officeart/2018/2/layout/IconVerticalSolidList"/>
    <dgm:cxn modelId="{FB4CFDBB-9E10-43C2-8755-DE3D814219C3}" type="presParOf" srcId="{7031EC92-06A4-471C-8917-90BE034C990A}" destId="{F0943B84-7779-4DC0-9E93-95945A596E6C}" srcOrd="1" destOrd="0" presId="urn:microsoft.com/office/officeart/2018/2/layout/IconVerticalSolidList"/>
    <dgm:cxn modelId="{B414D863-9187-49A8-904A-A799D28AD05A}" type="presParOf" srcId="{7031EC92-06A4-471C-8917-90BE034C990A}" destId="{45A00223-37F2-468E-B64F-CE6FB641F246}" srcOrd="2" destOrd="0" presId="urn:microsoft.com/office/officeart/2018/2/layout/IconVerticalSolidList"/>
    <dgm:cxn modelId="{CABDAF82-B535-4757-A2C4-428D5D3302AE}" type="presParOf" srcId="{7031EC92-06A4-471C-8917-90BE034C990A}" destId="{004E35F1-4405-4097-A526-86212A61A8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06C2EF-52E1-4688-AD22-69A16A25DF4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3611ED-2A25-4155-820E-209B66EDA46D}">
      <dgm:prSet/>
      <dgm:spPr/>
      <dgm:t>
        <a:bodyPr/>
        <a:lstStyle/>
        <a:p>
          <a:r>
            <a:rPr lang="en-US"/>
            <a:t>Silver status is one of the strongest positive factors, affecting satisfaction among all groups</a:t>
          </a:r>
        </a:p>
      </dgm:t>
    </dgm:pt>
    <dgm:pt modelId="{584200B5-7DF9-45AC-8029-DAFAE6397CC3}" type="parTrans" cxnId="{FD719FA6-F0E3-4EAE-A12E-DB6FB9579440}">
      <dgm:prSet/>
      <dgm:spPr/>
      <dgm:t>
        <a:bodyPr/>
        <a:lstStyle/>
        <a:p>
          <a:endParaRPr lang="en-US"/>
        </a:p>
      </dgm:t>
    </dgm:pt>
    <dgm:pt modelId="{4F959E30-08B4-4890-A3ED-1786DDADF6F9}" type="sibTrans" cxnId="{FD719FA6-F0E3-4EAE-A12E-DB6FB9579440}">
      <dgm:prSet/>
      <dgm:spPr/>
      <dgm:t>
        <a:bodyPr/>
        <a:lstStyle/>
        <a:p>
          <a:endParaRPr lang="en-US"/>
        </a:p>
      </dgm:t>
    </dgm:pt>
    <dgm:pt modelId="{DDD02C0F-30BC-40FA-8F6B-A795142BB8AE}">
      <dgm:prSet/>
      <dgm:spPr/>
      <dgm:t>
        <a:bodyPr/>
        <a:lstStyle/>
        <a:p>
          <a:r>
            <a:rPr lang="en-US"/>
            <a:t>Silver status holders are the only net-satisfied group among seniors</a:t>
          </a:r>
        </a:p>
      </dgm:t>
    </dgm:pt>
    <dgm:pt modelId="{7EA49A4A-1C41-4DBC-BA48-C8F7149889CD}" type="parTrans" cxnId="{BDAF0D07-EF99-453C-A8B0-C7CF218C856B}">
      <dgm:prSet/>
      <dgm:spPr/>
      <dgm:t>
        <a:bodyPr/>
        <a:lstStyle/>
        <a:p>
          <a:endParaRPr lang="en-US"/>
        </a:p>
      </dgm:t>
    </dgm:pt>
    <dgm:pt modelId="{37B5804B-3E97-4D40-97B1-3A789B24EAFC}" type="sibTrans" cxnId="{BDAF0D07-EF99-453C-A8B0-C7CF218C856B}">
      <dgm:prSet/>
      <dgm:spPr/>
      <dgm:t>
        <a:bodyPr/>
        <a:lstStyle/>
        <a:p>
          <a:endParaRPr lang="en-US"/>
        </a:p>
      </dgm:t>
    </dgm:pt>
    <dgm:pt modelId="{81DC5535-7337-4EB6-A48E-B6805AF0F610}">
      <dgm:prSet/>
      <dgm:spPr/>
      <dgm:t>
        <a:bodyPr/>
        <a:lstStyle/>
        <a:p>
          <a:r>
            <a:rPr lang="en-US"/>
            <a:t>Silver status has a stronger effect than gold or platinum status</a:t>
          </a:r>
        </a:p>
      </dgm:t>
    </dgm:pt>
    <dgm:pt modelId="{30B9D45C-D690-4533-BE01-034DE41D9804}" type="parTrans" cxnId="{28F91618-2478-40F5-9BA1-D90AD272D35E}">
      <dgm:prSet/>
      <dgm:spPr/>
      <dgm:t>
        <a:bodyPr/>
        <a:lstStyle/>
        <a:p>
          <a:endParaRPr lang="en-US"/>
        </a:p>
      </dgm:t>
    </dgm:pt>
    <dgm:pt modelId="{3DCEC1EA-FCBD-448C-A0A9-EFEACC912667}" type="sibTrans" cxnId="{28F91618-2478-40F5-9BA1-D90AD272D35E}">
      <dgm:prSet/>
      <dgm:spPr/>
      <dgm:t>
        <a:bodyPr/>
        <a:lstStyle/>
        <a:p>
          <a:endParaRPr lang="en-US"/>
        </a:p>
      </dgm:t>
    </dgm:pt>
    <dgm:pt modelId="{8E26C171-FB6E-47F9-A867-3605977CB2E7}" type="pres">
      <dgm:prSet presAssocID="{6806C2EF-52E1-4688-AD22-69A16A25DF4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45E143-59D7-4508-8804-33322BCE6CC0}" type="pres">
      <dgm:prSet presAssocID="{353611ED-2A25-4155-820E-209B66EDA46D}" presName="hierRoot1" presStyleCnt="0"/>
      <dgm:spPr/>
    </dgm:pt>
    <dgm:pt modelId="{C7F102E3-B2A3-4204-8DB2-55E8D471A11D}" type="pres">
      <dgm:prSet presAssocID="{353611ED-2A25-4155-820E-209B66EDA46D}" presName="composite" presStyleCnt="0"/>
      <dgm:spPr/>
    </dgm:pt>
    <dgm:pt modelId="{B64A23F7-910D-44A6-ACDA-99FDCB80C83B}" type="pres">
      <dgm:prSet presAssocID="{353611ED-2A25-4155-820E-209B66EDA46D}" presName="background" presStyleLbl="node0" presStyleIdx="0" presStyleCnt="3"/>
      <dgm:spPr/>
    </dgm:pt>
    <dgm:pt modelId="{65575877-49E2-4265-9D51-F49D75977CCE}" type="pres">
      <dgm:prSet presAssocID="{353611ED-2A25-4155-820E-209B66EDA46D}" presName="text" presStyleLbl="fgAcc0" presStyleIdx="0" presStyleCnt="3">
        <dgm:presLayoutVars>
          <dgm:chPref val="3"/>
        </dgm:presLayoutVars>
      </dgm:prSet>
      <dgm:spPr/>
    </dgm:pt>
    <dgm:pt modelId="{BEB33781-42CE-444A-882C-55D7985B87EF}" type="pres">
      <dgm:prSet presAssocID="{353611ED-2A25-4155-820E-209B66EDA46D}" presName="hierChild2" presStyleCnt="0"/>
      <dgm:spPr/>
    </dgm:pt>
    <dgm:pt modelId="{644DFB19-50DE-4918-B8B5-87A5D99127DE}" type="pres">
      <dgm:prSet presAssocID="{DDD02C0F-30BC-40FA-8F6B-A795142BB8AE}" presName="hierRoot1" presStyleCnt="0"/>
      <dgm:spPr/>
    </dgm:pt>
    <dgm:pt modelId="{C25CB41A-78FE-4D1B-992E-EF7281D83DFF}" type="pres">
      <dgm:prSet presAssocID="{DDD02C0F-30BC-40FA-8F6B-A795142BB8AE}" presName="composite" presStyleCnt="0"/>
      <dgm:spPr/>
    </dgm:pt>
    <dgm:pt modelId="{131B7559-FD75-404E-8464-4B78C6CA4600}" type="pres">
      <dgm:prSet presAssocID="{DDD02C0F-30BC-40FA-8F6B-A795142BB8AE}" presName="background" presStyleLbl="node0" presStyleIdx="1" presStyleCnt="3"/>
      <dgm:spPr/>
    </dgm:pt>
    <dgm:pt modelId="{502AD90E-ADFC-40EB-A969-FBCAD0E4406B}" type="pres">
      <dgm:prSet presAssocID="{DDD02C0F-30BC-40FA-8F6B-A795142BB8AE}" presName="text" presStyleLbl="fgAcc0" presStyleIdx="1" presStyleCnt="3">
        <dgm:presLayoutVars>
          <dgm:chPref val="3"/>
        </dgm:presLayoutVars>
      </dgm:prSet>
      <dgm:spPr/>
    </dgm:pt>
    <dgm:pt modelId="{1010A935-4C79-437E-8A65-C0551E1C743C}" type="pres">
      <dgm:prSet presAssocID="{DDD02C0F-30BC-40FA-8F6B-A795142BB8AE}" presName="hierChild2" presStyleCnt="0"/>
      <dgm:spPr/>
    </dgm:pt>
    <dgm:pt modelId="{0081E9DF-D347-4175-9F6E-BD68AF1B3B1B}" type="pres">
      <dgm:prSet presAssocID="{81DC5535-7337-4EB6-A48E-B6805AF0F610}" presName="hierRoot1" presStyleCnt="0"/>
      <dgm:spPr/>
    </dgm:pt>
    <dgm:pt modelId="{9D89E1D6-9C07-4B1E-9FDC-6454970BF0E4}" type="pres">
      <dgm:prSet presAssocID="{81DC5535-7337-4EB6-A48E-B6805AF0F610}" presName="composite" presStyleCnt="0"/>
      <dgm:spPr/>
    </dgm:pt>
    <dgm:pt modelId="{6B1F5116-AB90-4428-8DCA-B57244DC8EFB}" type="pres">
      <dgm:prSet presAssocID="{81DC5535-7337-4EB6-A48E-B6805AF0F610}" presName="background" presStyleLbl="node0" presStyleIdx="2" presStyleCnt="3"/>
      <dgm:spPr/>
    </dgm:pt>
    <dgm:pt modelId="{76226F7E-CAFE-47C1-B1F0-A7C212A87B35}" type="pres">
      <dgm:prSet presAssocID="{81DC5535-7337-4EB6-A48E-B6805AF0F610}" presName="text" presStyleLbl="fgAcc0" presStyleIdx="2" presStyleCnt="3">
        <dgm:presLayoutVars>
          <dgm:chPref val="3"/>
        </dgm:presLayoutVars>
      </dgm:prSet>
      <dgm:spPr/>
    </dgm:pt>
    <dgm:pt modelId="{6D8ADDF0-2DF0-410E-8B72-C2E2E832B45B}" type="pres">
      <dgm:prSet presAssocID="{81DC5535-7337-4EB6-A48E-B6805AF0F610}" presName="hierChild2" presStyleCnt="0"/>
      <dgm:spPr/>
    </dgm:pt>
  </dgm:ptLst>
  <dgm:cxnLst>
    <dgm:cxn modelId="{BDAF0D07-EF99-453C-A8B0-C7CF218C856B}" srcId="{6806C2EF-52E1-4688-AD22-69A16A25DF40}" destId="{DDD02C0F-30BC-40FA-8F6B-A795142BB8AE}" srcOrd="1" destOrd="0" parTransId="{7EA49A4A-1C41-4DBC-BA48-C8F7149889CD}" sibTransId="{37B5804B-3E97-4D40-97B1-3A789B24EAFC}"/>
    <dgm:cxn modelId="{D9ABEC0F-9E45-4B34-803A-771DEE9C1698}" type="presOf" srcId="{353611ED-2A25-4155-820E-209B66EDA46D}" destId="{65575877-49E2-4265-9D51-F49D75977CCE}" srcOrd="0" destOrd="0" presId="urn:microsoft.com/office/officeart/2005/8/layout/hierarchy1"/>
    <dgm:cxn modelId="{28F91618-2478-40F5-9BA1-D90AD272D35E}" srcId="{6806C2EF-52E1-4688-AD22-69A16A25DF40}" destId="{81DC5535-7337-4EB6-A48E-B6805AF0F610}" srcOrd="2" destOrd="0" parTransId="{30B9D45C-D690-4533-BE01-034DE41D9804}" sibTransId="{3DCEC1EA-FCBD-448C-A0A9-EFEACC912667}"/>
    <dgm:cxn modelId="{99295E9E-CDFA-4009-B7D5-CCD89018010B}" type="presOf" srcId="{81DC5535-7337-4EB6-A48E-B6805AF0F610}" destId="{76226F7E-CAFE-47C1-B1F0-A7C212A87B35}" srcOrd="0" destOrd="0" presId="urn:microsoft.com/office/officeart/2005/8/layout/hierarchy1"/>
    <dgm:cxn modelId="{FD719FA6-F0E3-4EAE-A12E-DB6FB9579440}" srcId="{6806C2EF-52E1-4688-AD22-69A16A25DF40}" destId="{353611ED-2A25-4155-820E-209B66EDA46D}" srcOrd="0" destOrd="0" parTransId="{584200B5-7DF9-45AC-8029-DAFAE6397CC3}" sibTransId="{4F959E30-08B4-4890-A3ED-1786DDADF6F9}"/>
    <dgm:cxn modelId="{AD1B82F4-BB44-4F3C-98F8-BDEF795CC66A}" type="presOf" srcId="{DDD02C0F-30BC-40FA-8F6B-A795142BB8AE}" destId="{502AD90E-ADFC-40EB-A969-FBCAD0E4406B}" srcOrd="0" destOrd="0" presId="urn:microsoft.com/office/officeart/2005/8/layout/hierarchy1"/>
    <dgm:cxn modelId="{0E5F24F9-EFEB-47A2-BFD2-2B337FAD2875}" type="presOf" srcId="{6806C2EF-52E1-4688-AD22-69A16A25DF40}" destId="{8E26C171-FB6E-47F9-A867-3605977CB2E7}" srcOrd="0" destOrd="0" presId="urn:microsoft.com/office/officeart/2005/8/layout/hierarchy1"/>
    <dgm:cxn modelId="{C8B7901F-596E-4DEE-8DC7-EE3A53536EAA}" type="presParOf" srcId="{8E26C171-FB6E-47F9-A867-3605977CB2E7}" destId="{3745E143-59D7-4508-8804-33322BCE6CC0}" srcOrd="0" destOrd="0" presId="urn:microsoft.com/office/officeart/2005/8/layout/hierarchy1"/>
    <dgm:cxn modelId="{D34ED2C7-4490-45AF-8896-312A08A91066}" type="presParOf" srcId="{3745E143-59D7-4508-8804-33322BCE6CC0}" destId="{C7F102E3-B2A3-4204-8DB2-55E8D471A11D}" srcOrd="0" destOrd="0" presId="urn:microsoft.com/office/officeart/2005/8/layout/hierarchy1"/>
    <dgm:cxn modelId="{95D625FF-3F56-46E3-AB55-BBE365EB337B}" type="presParOf" srcId="{C7F102E3-B2A3-4204-8DB2-55E8D471A11D}" destId="{B64A23F7-910D-44A6-ACDA-99FDCB80C83B}" srcOrd="0" destOrd="0" presId="urn:microsoft.com/office/officeart/2005/8/layout/hierarchy1"/>
    <dgm:cxn modelId="{285B912B-7E89-40CC-B883-64F964D7AC6F}" type="presParOf" srcId="{C7F102E3-B2A3-4204-8DB2-55E8D471A11D}" destId="{65575877-49E2-4265-9D51-F49D75977CCE}" srcOrd="1" destOrd="0" presId="urn:microsoft.com/office/officeart/2005/8/layout/hierarchy1"/>
    <dgm:cxn modelId="{2277E56F-9862-44CF-A96D-DC1B3B3A0545}" type="presParOf" srcId="{3745E143-59D7-4508-8804-33322BCE6CC0}" destId="{BEB33781-42CE-444A-882C-55D7985B87EF}" srcOrd="1" destOrd="0" presId="urn:microsoft.com/office/officeart/2005/8/layout/hierarchy1"/>
    <dgm:cxn modelId="{E9E474B1-6145-4302-B9BB-C5B8874A01BE}" type="presParOf" srcId="{8E26C171-FB6E-47F9-A867-3605977CB2E7}" destId="{644DFB19-50DE-4918-B8B5-87A5D99127DE}" srcOrd="1" destOrd="0" presId="urn:microsoft.com/office/officeart/2005/8/layout/hierarchy1"/>
    <dgm:cxn modelId="{70BCA93E-B0B0-4893-AE2F-12CF172B8168}" type="presParOf" srcId="{644DFB19-50DE-4918-B8B5-87A5D99127DE}" destId="{C25CB41A-78FE-4D1B-992E-EF7281D83DFF}" srcOrd="0" destOrd="0" presId="urn:microsoft.com/office/officeart/2005/8/layout/hierarchy1"/>
    <dgm:cxn modelId="{D2CD6465-63CC-4362-984F-31272CBFC3A3}" type="presParOf" srcId="{C25CB41A-78FE-4D1B-992E-EF7281D83DFF}" destId="{131B7559-FD75-404E-8464-4B78C6CA4600}" srcOrd="0" destOrd="0" presId="urn:microsoft.com/office/officeart/2005/8/layout/hierarchy1"/>
    <dgm:cxn modelId="{F2D5313C-7C1A-4A2B-9EF3-88B2B5987D33}" type="presParOf" srcId="{C25CB41A-78FE-4D1B-992E-EF7281D83DFF}" destId="{502AD90E-ADFC-40EB-A969-FBCAD0E4406B}" srcOrd="1" destOrd="0" presId="urn:microsoft.com/office/officeart/2005/8/layout/hierarchy1"/>
    <dgm:cxn modelId="{2ED55B41-2B80-4E45-ABB5-ADF26C580596}" type="presParOf" srcId="{644DFB19-50DE-4918-B8B5-87A5D99127DE}" destId="{1010A935-4C79-437E-8A65-C0551E1C743C}" srcOrd="1" destOrd="0" presId="urn:microsoft.com/office/officeart/2005/8/layout/hierarchy1"/>
    <dgm:cxn modelId="{6A17B0FF-2955-49C0-BC22-3E9F6DB0531C}" type="presParOf" srcId="{8E26C171-FB6E-47F9-A867-3605977CB2E7}" destId="{0081E9DF-D347-4175-9F6E-BD68AF1B3B1B}" srcOrd="2" destOrd="0" presId="urn:microsoft.com/office/officeart/2005/8/layout/hierarchy1"/>
    <dgm:cxn modelId="{04AF62E8-2E5A-45E2-A523-DE230357097C}" type="presParOf" srcId="{0081E9DF-D347-4175-9F6E-BD68AF1B3B1B}" destId="{9D89E1D6-9C07-4B1E-9FDC-6454970BF0E4}" srcOrd="0" destOrd="0" presId="urn:microsoft.com/office/officeart/2005/8/layout/hierarchy1"/>
    <dgm:cxn modelId="{4D072B6D-51A1-4E8E-AE61-FEECF55D989F}" type="presParOf" srcId="{9D89E1D6-9C07-4B1E-9FDC-6454970BF0E4}" destId="{6B1F5116-AB90-4428-8DCA-B57244DC8EFB}" srcOrd="0" destOrd="0" presId="urn:microsoft.com/office/officeart/2005/8/layout/hierarchy1"/>
    <dgm:cxn modelId="{39216D02-B70F-45DB-98CA-CA99A36D1855}" type="presParOf" srcId="{9D89E1D6-9C07-4B1E-9FDC-6454970BF0E4}" destId="{76226F7E-CAFE-47C1-B1F0-A7C212A87B35}" srcOrd="1" destOrd="0" presId="urn:microsoft.com/office/officeart/2005/8/layout/hierarchy1"/>
    <dgm:cxn modelId="{E721DF1C-21D8-4EE5-BEBC-044CEE47D9B2}" type="presParOf" srcId="{0081E9DF-D347-4175-9F6E-BD68AF1B3B1B}" destId="{6D8ADDF0-2DF0-410E-8B72-C2E2E832B4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C26A33-AEB5-46CB-962A-3EFE9480FFB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F83F7B-1108-47BB-9DD3-0C01F821AE3A}">
      <dgm:prSet/>
      <dgm:spPr/>
      <dgm:t>
        <a:bodyPr/>
        <a:lstStyle/>
        <a:p>
          <a:r>
            <a:rPr lang="en-US"/>
            <a:t>The Houston hub shows significantly worse performance than other hubs</a:t>
          </a:r>
        </a:p>
      </dgm:t>
    </dgm:pt>
    <dgm:pt modelId="{BCFB7F8B-C0CF-4F6F-BD0F-E54822B906A5}" type="parTrans" cxnId="{F1D59799-C43F-46DB-A16C-910286F471AF}">
      <dgm:prSet/>
      <dgm:spPr/>
      <dgm:t>
        <a:bodyPr/>
        <a:lstStyle/>
        <a:p>
          <a:endParaRPr lang="en-US"/>
        </a:p>
      </dgm:t>
    </dgm:pt>
    <dgm:pt modelId="{6CD333D6-DD9E-43FC-A26B-1B498B5A172D}" type="sibTrans" cxnId="{F1D59799-C43F-46DB-A16C-910286F471AF}">
      <dgm:prSet/>
      <dgm:spPr/>
      <dgm:t>
        <a:bodyPr/>
        <a:lstStyle/>
        <a:p>
          <a:endParaRPr lang="en-US"/>
        </a:p>
      </dgm:t>
    </dgm:pt>
    <dgm:pt modelId="{44FFE2B7-65A1-4E99-9C5A-0E2CB970B22C}">
      <dgm:prSet/>
      <dgm:spPr/>
      <dgm:t>
        <a:bodyPr/>
        <a:lstStyle/>
        <a:p>
          <a:r>
            <a:rPr lang="en-US"/>
            <a:t>In particular, comparisons to West Coast hubs may be useful</a:t>
          </a:r>
        </a:p>
      </dgm:t>
    </dgm:pt>
    <dgm:pt modelId="{F3702E03-5925-4EDF-9A7E-4F7B5ED3B6FB}" type="parTrans" cxnId="{DAE1EE5B-835C-4E13-B0EC-6E00F53139AC}">
      <dgm:prSet/>
      <dgm:spPr/>
      <dgm:t>
        <a:bodyPr/>
        <a:lstStyle/>
        <a:p>
          <a:endParaRPr lang="en-US"/>
        </a:p>
      </dgm:t>
    </dgm:pt>
    <dgm:pt modelId="{D09319D2-5B6E-47F6-BE56-E47004A007E0}" type="sibTrans" cxnId="{DAE1EE5B-835C-4E13-B0EC-6E00F53139AC}">
      <dgm:prSet/>
      <dgm:spPr/>
      <dgm:t>
        <a:bodyPr/>
        <a:lstStyle/>
        <a:p>
          <a:endParaRPr lang="en-US"/>
        </a:p>
      </dgm:t>
    </dgm:pt>
    <dgm:pt modelId="{EBCF1078-46BA-4A55-849E-62B8CD325AD7}" type="pres">
      <dgm:prSet presAssocID="{4CC26A33-AEB5-46CB-962A-3EFE9480FFB4}" presName="linear" presStyleCnt="0">
        <dgm:presLayoutVars>
          <dgm:animLvl val="lvl"/>
          <dgm:resizeHandles val="exact"/>
        </dgm:presLayoutVars>
      </dgm:prSet>
      <dgm:spPr/>
    </dgm:pt>
    <dgm:pt modelId="{33832466-F63F-4676-A08D-496324E5282E}" type="pres">
      <dgm:prSet presAssocID="{B7F83F7B-1108-47BB-9DD3-0C01F821AE3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81479CF-13CC-4C46-A4F6-B9BEF648C24B}" type="pres">
      <dgm:prSet presAssocID="{6CD333D6-DD9E-43FC-A26B-1B498B5A172D}" presName="spacer" presStyleCnt="0"/>
      <dgm:spPr/>
    </dgm:pt>
    <dgm:pt modelId="{4B2C3ADC-2E84-4FCE-B1C5-99C8C92EF73E}" type="pres">
      <dgm:prSet presAssocID="{44FFE2B7-65A1-4E99-9C5A-0E2CB970B22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13BD407-CE14-458F-A153-33E80492FF0D}" type="presOf" srcId="{B7F83F7B-1108-47BB-9DD3-0C01F821AE3A}" destId="{33832466-F63F-4676-A08D-496324E5282E}" srcOrd="0" destOrd="0" presId="urn:microsoft.com/office/officeart/2005/8/layout/vList2"/>
    <dgm:cxn modelId="{EEBAAB3D-164E-47B1-A332-85FD8E6D383B}" type="presOf" srcId="{4CC26A33-AEB5-46CB-962A-3EFE9480FFB4}" destId="{EBCF1078-46BA-4A55-849E-62B8CD325AD7}" srcOrd="0" destOrd="0" presId="urn:microsoft.com/office/officeart/2005/8/layout/vList2"/>
    <dgm:cxn modelId="{DAE1EE5B-835C-4E13-B0EC-6E00F53139AC}" srcId="{4CC26A33-AEB5-46CB-962A-3EFE9480FFB4}" destId="{44FFE2B7-65A1-4E99-9C5A-0E2CB970B22C}" srcOrd="1" destOrd="0" parTransId="{F3702E03-5925-4EDF-9A7E-4F7B5ED3B6FB}" sibTransId="{D09319D2-5B6E-47F6-BE56-E47004A007E0}"/>
    <dgm:cxn modelId="{E1A02B48-F35E-49F4-B142-EE9005C54B7E}" type="presOf" srcId="{44FFE2B7-65A1-4E99-9C5A-0E2CB970B22C}" destId="{4B2C3ADC-2E84-4FCE-B1C5-99C8C92EF73E}" srcOrd="0" destOrd="0" presId="urn:microsoft.com/office/officeart/2005/8/layout/vList2"/>
    <dgm:cxn modelId="{F1D59799-C43F-46DB-A16C-910286F471AF}" srcId="{4CC26A33-AEB5-46CB-962A-3EFE9480FFB4}" destId="{B7F83F7B-1108-47BB-9DD3-0C01F821AE3A}" srcOrd="0" destOrd="0" parTransId="{BCFB7F8B-C0CF-4F6F-BD0F-E54822B906A5}" sibTransId="{6CD333D6-DD9E-43FC-A26B-1B498B5A172D}"/>
    <dgm:cxn modelId="{DC8BA56A-D184-4891-8BE2-997D4989047E}" type="presParOf" srcId="{EBCF1078-46BA-4A55-849E-62B8CD325AD7}" destId="{33832466-F63F-4676-A08D-496324E5282E}" srcOrd="0" destOrd="0" presId="urn:microsoft.com/office/officeart/2005/8/layout/vList2"/>
    <dgm:cxn modelId="{766E03DE-12D0-40DB-AFD6-0A1E511E0B90}" type="presParOf" srcId="{EBCF1078-46BA-4A55-849E-62B8CD325AD7}" destId="{581479CF-13CC-4C46-A4F6-B9BEF648C24B}" srcOrd="1" destOrd="0" presId="urn:microsoft.com/office/officeart/2005/8/layout/vList2"/>
    <dgm:cxn modelId="{86016ABE-5210-4BD8-9750-5AD776DFDB3E}" type="presParOf" srcId="{EBCF1078-46BA-4A55-849E-62B8CD325AD7}" destId="{4B2C3ADC-2E84-4FCE-B1C5-99C8C92EF73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D262C-A87A-4519-A8CB-4DB8B50A3F1E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94D13F-081D-4440-92B3-285CE4FC9476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2F53-1901-40DA-A9BC-76E60BF4EE5D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Only airline  with a net-negative NPS score (i.e. more dissatisfied than satisfied customers)</a:t>
          </a:r>
        </a:p>
      </dsp:txBody>
      <dsp:txXfrm>
        <a:off x="1553633" y="574"/>
        <a:ext cx="5458736" cy="1345137"/>
      </dsp:txXfrm>
    </dsp:sp>
    <dsp:sp modelId="{1D56F712-B76A-4DCA-8821-DADC389652E6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BD990-08A7-4F1C-B6E5-050E4C557670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AC451-B988-4E39-AF75-2505DC4CBC39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Associated with discontent among senior flyers</a:t>
          </a:r>
        </a:p>
      </dsp:txBody>
      <dsp:txXfrm>
        <a:off x="1553633" y="1681996"/>
        <a:ext cx="5458736" cy="1345137"/>
      </dsp:txXfrm>
    </dsp:sp>
    <dsp:sp modelId="{7D8ED4FB-F0B5-4A00-A1C0-F305D687A4F9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43B84-7779-4DC0-9E93-95945A596E6C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E35F1-4405-4097-A526-86212A61A865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Effect holds in model controlling for other factors</a:t>
          </a:r>
        </a:p>
      </dsp:txBody>
      <dsp:txXfrm>
        <a:off x="1553633" y="3363418"/>
        <a:ext cx="5458736" cy="1345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A23F7-910D-44A6-ACDA-99FDCB80C83B}">
      <dsp:nvSpPr>
        <dsp:cNvPr id="0" name=""/>
        <dsp:cNvSpPr/>
      </dsp:nvSpPr>
      <dsp:spPr>
        <a:xfrm>
          <a:off x="0" y="758474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75877-49E2-4265-9D51-F49D75977CCE}">
      <dsp:nvSpPr>
        <dsp:cNvPr id="0" name=""/>
        <dsp:cNvSpPr/>
      </dsp:nvSpPr>
      <dsp:spPr>
        <a:xfrm>
          <a:off x="344685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Silver status is one of the strongest positive factors, affecting satisfaction among all groups</a:t>
          </a:r>
        </a:p>
      </dsp:txBody>
      <dsp:txXfrm>
        <a:off x="402381" y="1143622"/>
        <a:ext cx="2986781" cy="1854488"/>
      </dsp:txXfrm>
    </dsp:sp>
    <dsp:sp modelId="{131B7559-FD75-404E-8464-4B78C6CA4600}">
      <dsp:nvSpPr>
        <dsp:cNvPr id="0" name=""/>
        <dsp:cNvSpPr/>
      </dsp:nvSpPr>
      <dsp:spPr>
        <a:xfrm>
          <a:off x="3791545" y="758474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AD90E-ADFC-40EB-A969-FBCAD0E4406B}">
      <dsp:nvSpPr>
        <dsp:cNvPr id="0" name=""/>
        <dsp:cNvSpPr/>
      </dsp:nvSpPr>
      <dsp:spPr>
        <a:xfrm>
          <a:off x="4136231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Silver status holders are the only net-satisfied group among seniors</a:t>
          </a:r>
        </a:p>
      </dsp:txBody>
      <dsp:txXfrm>
        <a:off x="4193927" y="1143622"/>
        <a:ext cx="2986781" cy="1854488"/>
      </dsp:txXfrm>
    </dsp:sp>
    <dsp:sp modelId="{6B1F5116-AB90-4428-8DCA-B57244DC8EFB}">
      <dsp:nvSpPr>
        <dsp:cNvPr id="0" name=""/>
        <dsp:cNvSpPr/>
      </dsp:nvSpPr>
      <dsp:spPr>
        <a:xfrm>
          <a:off x="7583090" y="758474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26F7E-CAFE-47C1-B1F0-A7C212A87B35}">
      <dsp:nvSpPr>
        <dsp:cNvPr id="0" name=""/>
        <dsp:cNvSpPr/>
      </dsp:nvSpPr>
      <dsp:spPr>
        <a:xfrm>
          <a:off x="7927776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Silver status has a stronger effect than gold or platinum status</a:t>
          </a:r>
        </a:p>
      </dsp:txBody>
      <dsp:txXfrm>
        <a:off x="7985472" y="1143622"/>
        <a:ext cx="2986781" cy="18544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32466-F63F-4676-A08D-496324E5282E}">
      <dsp:nvSpPr>
        <dsp:cNvPr id="0" name=""/>
        <dsp:cNvSpPr/>
      </dsp:nvSpPr>
      <dsp:spPr>
        <a:xfrm>
          <a:off x="0" y="136875"/>
          <a:ext cx="7012370" cy="21586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The Houston hub shows significantly worse performance than other hubs</a:t>
          </a:r>
        </a:p>
      </dsp:txBody>
      <dsp:txXfrm>
        <a:off x="105377" y="242252"/>
        <a:ext cx="6801616" cy="1947895"/>
      </dsp:txXfrm>
    </dsp:sp>
    <dsp:sp modelId="{4B2C3ADC-2E84-4FCE-B1C5-99C8C92EF73E}">
      <dsp:nvSpPr>
        <dsp:cNvPr id="0" name=""/>
        <dsp:cNvSpPr/>
      </dsp:nvSpPr>
      <dsp:spPr>
        <a:xfrm>
          <a:off x="0" y="2413605"/>
          <a:ext cx="7012370" cy="2158649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In particular, comparisons to West Coast hubs may be useful</a:t>
          </a:r>
        </a:p>
      </dsp:txBody>
      <dsp:txXfrm>
        <a:off x="105377" y="2518982"/>
        <a:ext cx="6801616" cy="1947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5" b="-1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120" y="4319752"/>
            <a:ext cx="10947620" cy="115595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Towards More Satisfied Airline Customers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220" y="5475712"/>
            <a:ext cx="10887519" cy="4760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>
                    <a:alpha val="75000"/>
                  </a:srgbClr>
                </a:solidFill>
              </a:rPr>
              <a:t>Customer Survey Analysis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7ABA0-94A7-446D-AD29-6168E947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Recommendation 2: Make Silver Status Easier to Reach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BE74CC1-0442-4616-B90E-AC9170A55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339266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8445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EDE44-84B1-4571-B824-1C31C18F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2600"/>
              <a:t>Recommendation 3: Evaluate Houston Based Routes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DED0C6-437C-4035-94B2-E8F023842B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797104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634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Customer Satisfaction Is Widely Distributed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C251C8-5036-4C67-B23C-CDCDE869A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8668" y="1150239"/>
            <a:ext cx="7756326" cy="3878163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B650D26F-C1FC-4A97-B896-92394832A4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8FAA0-67EE-40B2-BBA8-F896091A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AIRLINES Differ Significantly In Customer SatisFaction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6863CB-E89D-41C8-9685-F708EEF4F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462" y="2271860"/>
            <a:ext cx="8670926" cy="433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0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907EB-3CC8-4F42-9240-053DB8E3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Silver Status </a:t>
            </a:r>
            <a:r>
              <a:rPr lang="en-US" sz="3600" dirty="0" err="1"/>
              <a:t>iS</a:t>
            </a:r>
            <a:r>
              <a:rPr lang="en-US" sz="3600" dirty="0"/>
              <a:t> </a:t>
            </a:r>
            <a:r>
              <a:rPr lang="en-US" sz="3600" dirty="0" err="1"/>
              <a:t>ASSociated</a:t>
            </a:r>
            <a:r>
              <a:rPr lang="en-US" sz="3600" dirty="0"/>
              <a:t> with a significant bump in Satisfaction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5CEAF1-13B7-449E-9F05-49BB9917C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169" y="2674864"/>
            <a:ext cx="4632359" cy="3717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95EB5A-42A2-4E27-8D99-69592854C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208" y="2730584"/>
            <a:ext cx="4790792" cy="384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61711-F3F9-42BF-ACE7-B589A916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Seniors Are Significantly Less Satisfied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6D541C-F3F4-4CF1-A016-0B0CD2CD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Silver status produces a significant increase in </a:t>
            </a:r>
            <a:r>
              <a:rPr lang="en-US" dirty="0" err="1">
                <a:solidFill>
                  <a:srgbClr val="FFFFFF"/>
                </a:solidFill>
              </a:rPr>
              <a:t>statisfaction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8BA446-0055-4E15-8C7E-534A2F4C6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703879"/>
            <a:ext cx="6831503" cy="343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97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8A1A-B863-4AA1-B070-B7913C0B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Factors Associated With Senior Satisfaction and </a:t>
            </a:r>
            <a:r>
              <a:rPr lang="en-US" dirty="0" err="1"/>
              <a:t>DissatiSfaction</a:t>
            </a:r>
            <a:r>
              <a:rPr lang="en-US" dirty="0"/>
              <a:t> (Based on Association Rules Analysis)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57F6FD-0B2F-417D-9025-74BA785BD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Senior are most likely to be detractors when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8E242-7B9F-4F5F-BEA4-D50DE58ED9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 fontScale="85000" lnSpcReduction="20000"/>
          </a:bodyPr>
          <a:lstStyle/>
          <a:p>
            <a:r>
              <a:rPr lang="en-US" dirty="0"/>
              <a:t>{</a:t>
            </a:r>
            <a:r>
              <a:rPr lang="en-US" dirty="0" err="1"/>
              <a:t>Airline.Status</a:t>
            </a:r>
            <a:r>
              <a:rPr lang="en-US" dirty="0"/>
              <a:t>=</a:t>
            </a:r>
            <a:r>
              <a:rPr lang="en-US" dirty="0" err="1"/>
              <a:t>Blue,Partner.Name</a:t>
            </a:r>
            <a:r>
              <a:rPr lang="en-US" dirty="0"/>
              <a:t>=</a:t>
            </a:r>
            <a:r>
              <a:rPr lang="en-US" dirty="0" err="1"/>
              <a:t>FlyFast</a:t>
            </a:r>
            <a:r>
              <a:rPr lang="en-US" dirty="0"/>
              <a:t> Airways Inc.}</a:t>
            </a:r>
          </a:p>
          <a:p>
            <a:r>
              <a:rPr lang="en-US" dirty="0"/>
              <a:t>{</a:t>
            </a:r>
            <a:r>
              <a:rPr lang="en-US" dirty="0" err="1"/>
              <a:t>Type.of.Travel</a:t>
            </a:r>
            <a:r>
              <a:rPr lang="en-US" dirty="0"/>
              <a:t>=Personal </a:t>
            </a:r>
            <a:r>
              <a:rPr lang="en-US" dirty="0" err="1"/>
              <a:t>Travel,Partner.Name</a:t>
            </a:r>
            <a:r>
              <a:rPr lang="en-US" dirty="0"/>
              <a:t>=</a:t>
            </a:r>
            <a:r>
              <a:rPr lang="en-US" dirty="0" err="1"/>
              <a:t>FlyFast</a:t>
            </a:r>
            <a:r>
              <a:rPr lang="en-US" dirty="0"/>
              <a:t> Airways Inc.}	</a:t>
            </a:r>
          </a:p>
          <a:p>
            <a:r>
              <a:rPr lang="en-US" dirty="0"/>
              <a:t>{</a:t>
            </a:r>
            <a:r>
              <a:rPr lang="en-US" dirty="0" err="1"/>
              <a:t>Airline.Status</a:t>
            </a:r>
            <a:r>
              <a:rPr lang="en-US" dirty="0"/>
              <a:t>=</a:t>
            </a:r>
            <a:r>
              <a:rPr lang="en-US" dirty="0" err="1"/>
              <a:t>Blue,Type.of.Travel</a:t>
            </a:r>
            <a:r>
              <a:rPr lang="en-US" dirty="0"/>
              <a:t>=Personal </a:t>
            </a:r>
            <a:r>
              <a:rPr lang="en-US" dirty="0" err="1"/>
              <a:t>Travel,Partner.Name</a:t>
            </a:r>
            <a:r>
              <a:rPr lang="en-US" dirty="0"/>
              <a:t>=</a:t>
            </a:r>
            <a:r>
              <a:rPr lang="en-US" dirty="0" err="1"/>
              <a:t>FlyFast</a:t>
            </a:r>
            <a:r>
              <a:rPr lang="en-US" dirty="0"/>
              <a:t> Airways Inc.}	</a:t>
            </a:r>
          </a:p>
          <a:p>
            <a:r>
              <a:rPr lang="en-US" dirty="0"/>
              <a:t>{</a:t>
            </a:r>
            <a:r>
              <a:rPr lang="en-US" dirty="0" err="1"/>
              <a:t>Airline.Status</a:t>
            </a:r>
            <a:r>
              <a:rPr lang="en-US" dirty="0"/>
              <a:t>=</a:t>
            </a:r>
            <a:r>
              <a:rPr lang="en-US" dirty="0" err="1"/>
              <a:t>Blue,Partner.Name</a:t>
            </a:r>
            <a:r>
              <a:rPr lang="en-US" dirty="0"/>
              <a:t>=</a:t>
            </a:r>
            <a:r>
              <a:rPr lang="en-US" dirty="0" err="1"/>
              <a:t>FlyFast</a:t>
            </a:r>
            <a:r>
              <a:rPr lang="en-US" dirty="0"/>
              <a:t> Airways Inc.,</a:t>
            </a:r>
            <a:r>
              <a:rPr lang="en-US" dirty="0" err="1"/>
              <a:t>loyalCustomer</a:t>
            </a:r>
            <a:r>
              <a:rPr lang="en-US" dirty="0"/>
              <a:t>=not loyal}</a:t>
            </a:r>
          </a:p>
          <a:p>
            <a:r>
              <a:rPr lang="en-US" dirty="0"/>
              <a:t>{</a:t>
            </a:r>
            <a:r>
              <a:rPr lang="en-US" dirty="0" err="1"/>
              <a:t>Type.of.Travel</a:t>
            </a:r>
            <a:r>
              <a:rPr lang="en-US" dirty="0"/>
              <a:t>=Personal </a:t>
            </a:r>
            <a:r>
              <a:rPr lang="en-US" dirty="0" err="1"/>
              <a:t>Travel,Class</a:t>
            </a:r>
            <a:r>
              <a:rPr lang="en-US" dirty="0"/>
              <a:t>=</a:t>
            </a:r>
            <a:r>
              <a:rPr lang="en-US" dirty="0" err="1"/>
              <a:t>Eco,Partner.Name</a:t>
            </a:r>
            <a:r>
              <a:rPr lang="en-US" dirty="0"/>
              <a:t>=</a:t>
            </a:r>
            <a:r>
              <a:rPr lang="en-US" dirty="0" err="1"/>
              <a:t>FlyFast</a:t>
            </a:r>
            <a:r>
              <a:rPr lang="en-US" dirty="0"/>
              <a:t> Airways Inc.}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 Risk factors: Personal travel, </a:t>
            </a:r>
            <a:r>
              <a:rPr lang="en-US" b="1" dirty="0" err="1">
                <a:sym typeface="Wingdings" panose="05000000000000000000" pitchFamily="2" charset="2"/>
              </a:rPr>
              <a:t>FlyFast</a:t>
            </a:r>
            <a:r>
              <a:rPr lang="en-US" b="1" dirty="0">
                <a:sym typeface="Wingdings" panose="05000000000000000000" pitchFamily="2" charset="2"/>
              </a:rPr>
              <a:t> Airways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31CA55-4BBB-4499-B7A7-B99B87676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Seniors are most likely to be promoters when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9659D8-BD59-4BB7-8763-7713A972B3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{</a:t>
            </a:r>
            <a:r>
              <a:rPr lang="en-US" dirty="0" err="1"/>
              <a:t>Airline.Status</a:t>
            </a:r>
            <a:r>
              <a:rPr lang="en-US" dirty="0"/>
              <a:t>=Silver}</a:t>
            </a:r>
          </a:p>
          <a:p>
            <a:r>
              <a:rPr lang="en-US" dirty="0"/>
              <a:t>{</a:t>
            </a:r>
            <a:r>
              <a:rPr lang="en-US" dirty="0" err="1"/>
              <a:t>Type.of.Travel</a:t>
            </a:r>
            <a:r>
              <a:rPr lang="en-US" dirty="0"/>
              <a:t>=Business travel}</a:t>
            </a:r>
          </a:p>
          <a:p>
            <a:r>
              <a:rPr lang="en-US" dirty="0"/>
              <a:t>{</a:t>
            </a:r>
            <a:r>
              <a:rPr lang="en-US" dirty="0" err="1"/>
              <a:t>Airline.Status</a:t>
            </a:r>
            <a:r>
              <a:rPr lang="en-US" dirty="0"/>
              <a:t>=Silver, </a:t>
            </a:r>
            <a:r>
              <a:rPr lang="en-US" dirty="0" err="1"/>
              <a:t>loyalCustomer</a:t>
            </a:r>
            <a:r>
              <a:rPr lang="en-US" dirty="0"/>
              <a:t>=not loyal}</a:t>
            </a:r>
          </a:p>
          <a:p>
            <a:r>
              <a:rPr lang="en-US" dirty="0"/>
              <a:t>{</a:t>
            </a:r>
            <a:r>
              <a:rPr lang="en-US" dirty="0" err="1"/>
              <a:t>Airline.Status</a:t>
            </a:r>
            <a:r>
              <a:rPr lang="en-US" dirty="0"/>
              <a:t>=Silver, </a:t>
            </a:r>
            <a:r>
              <a:rPr lang="en-US" dirty="0" err="1"/>
              <a:t>Total.Freq.Flyer.Accts</a:t>
            </a:r>
            <a:r>
              <a:rPr lang="en-US" dirty="0"/>
              <a:t>}</a:t>
            </a:r>
          </a:p>
          <a:p>
            <a:r>
              <a:rPr lang="en-US" dirty="0"/>
              <a:t>{</a:t>
            </a:r>
            <a:r>
              <a:rPr lang="en-US" dirty="0" err="1"/>
              <a:t>Airline.Status</a:t>
            </a:r>
            <a:r>
              <a:rPr lang="en-US" dirty="0"/>
              <a:t>=Silver, </a:t>
            </a:r>
            <a:r>
              <a:rPr lang="en-US" dirty="0" err="1"/>
              <a:t>Flight.cancelled</a:t>
            </a:r>
            <a:r>
              <a:rPr lang="en-US" dirty="0"/>
              <a:t>=No}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 Opportunities: Silver Status, Business travel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905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F54DB30-5F87-4B71-AB8C-905BE61FD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598" y="117836"/>
            <a:ext cx="8502276" cy="427239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D4673-A8DB-4C51-83BA-5CB71FA9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</a:rPr>
              <a:t>Linear Modelling Confirms &amp; Extends Descriptive Statistics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4A00457-A90B-4D79-B6F6-A66EB894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A5DFD0-C244-414F-8FF2-42E132FD4545}"/>
              </a:ext>
            </a:extLst>
          </p:cNvPr>
          <p:cNvCxnSpPr/>
          <p:nvPr/>
        </p:nvCxnSpPr>
        <p:spPr>
          <a:xfrm>
            <a:off x="2931736" y="263951"/>
            <a:ext cx="273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6425D2-B97F-4259-9D5F-F5A6CA2416E0}"/>
              </a:ext>
            </a:extLst>
          </p:cNvPr>
          <p:cNvCxnSpPr/>
          <p:nvPr/>
        </p:nvCxnSpPr>
        <p:spPr>
          <a:xfrm>
            <a:off x="3488582" y="618575"/>
            <a:ext cx="273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8231CF-3842-4C8C-83EA-DE392971F4F6}"/>
              </a:ext>
            </a:extLst>
          </p:cNvPr>
          <p:cNvCxnSpPr/>
          <p:nvPr/>
        </p:nvCxnSpPr>
        <p:spPr>
          <a:xfrm>
            <a:off x="2332394" y="2759501"/>
            <a:ext cx="273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2FDFAE-3EE2-48AA-A85C-3AAB63ED015C}"/>
              </a:ext>
            </a:extLst>
          </p:cNvPr>
          <p:cNvCxnSpPr/>
          <p:nvPr/>
        </p:nvCxnSpPr>
        <p:spPr>
          <a:xfrm>
            <a:off x="2525824" y="1528578"/>
            <a:ext cx="273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00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57879F-4C19-4E58-9EF5-38248D6CA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95" b="3687"/>
          <a:stretch/>
        </p:blipFill>
        <p:spPr>
          <a:xfrm>
            <a:off x="1384629" y="0"/>
            <a:ext cx="9245409" cy="42192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D0CA4-30CB-49F0-9B96-B3AED508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Route Satisfaction Shows Geographic Patterns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E0DA0B-63D5-4C51-975F-FFE70149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280 Most commonly flown routes (10+ customer surveys)</a:t>
            </a:r>
          </a:p>
          <a:p>
            <a:r>
              <a:rPr lang="en-US" dirty="0">
                <a:solidFill>
                  <a:srgbClr val="FFFFFF"/>
                </a:solidFill>
              </a:rPr>
              <a:t>Routes in and out of Houston show particular weakness</a:t>
            </a:r>
          </a:p>
          <a:p>
            <a:r>
              <a:rPr lang="en-US" dirty="0">
                <a:solidFill>
                  <a:srgbClr val="FFFFFF"/>
                </a:solidFill>
              </a:rPr>
              <a:t>West Coast routes look </a:t>
            </a:r>
            <a:r>
              <a:rPr lang="en-US" dirty="0" err="1">
                <a:solidFill>
                  <a:srgbClr val="FFFFFF"/>
                </a:solidFill>
              </a:rPr>
              <a:t>particulary</a:t>
            </a:r>
            <a:r>
              <a:rPr lang="en-US" dirty="0">
                <a:solidFill>
                  <a:srgbClr val="FFFFFF"/>
                </a:solidFill>
              </a:rPr>
              <a:t> promising</a:t>
            </a:r>
          </a:p>
        </p:txBody>
      </p:sp>
    </p:spTree>
    <p:extLst>
      <p:ext uri="{BB962C8B-B14F-4D97-AF65-F5344CB8AC3E}">
        <p14:creationId xmlns:p14="http://schemas.microsoft.com/office/powerpoint/2010/main" val="3393384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212B3-5240-4A08-B83D-C5BA4EE9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2600"/>
              <a:t>Recommendation 1: Re-evaluate relationship with Fly Fast Airlines</a:t>
            </a:r>
            <a:br>
              <a:rPr lang="en-US" sz="2600"/>
            </a:br>
            <a:endParaRPr lang="en-US" sz="2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F7E4D0-0DEA-49FE-8C37-C9BD833BB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94385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27208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宽屏</PresentationFormat>
  <Paragraphs>40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Franklin Gothic Book</vt:lpstr>
      <vt:lpstr>Franklin Gothic Demi</vt:lpstr>
      <vt:lpstr>Gill Sans MT</vt:lpstr>
      <vt:lpstr>Wingdings 2</vt:lpstr>
      <vt:lpstr>DividendVTI</vt:lpstr>
      <vt:lpstr>Towards More Satisfied Airline Customers</vt:lpstr>
      <vt:lpstr>Customer Satisfaction Is Widely Distributed</vt:lpstr>
      <vt:lpstr>AIRLINES Differ Significantly In Customer SatisFaction</vt:lpstr>
      <vt:lpstr>Silver Status iS ASSociated with a significant bump in Satisfaction</vt:lpstr>
      <vt:lpstr>Seniors Are Significantly Less Satisfied</vt:lpstr>
      <vt:lpstr>Other Factors Associated With Senior Satisfaction and DissatiSfaction (Based on Association Rules Analysis)</vt:lpstr>
      <vt:lpstr>Linear Modelling Confirms &amp; Extends Descriptive Statistics</vt:lpstr>
      <vt:lpstr>Route Satisfaction Shows Geographic Patterns</vt:lpstr>
      <vt:lpstr>Recommendation 1: Re-evaluate relationship with Fly Fast Airlines </vt:lpstr>
      <vt:lpstr>Recommendation 2: Make Silver Status Easier to Reach</vt:lpstr>
      <vt:lpstr>Recommendation 3: Evaluate Houston Based Routes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2020-05-02T03:31:43Z</dcterms:created>
  <dcterms:modified xsi:type="dcterms:W3CDTF">2021-03-13T09:32:21Z</dcterms:modified>
</cp:coreProperties>
</file>