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5" r:id="rId2"/>
    <p:sldId id="411" r:id="rId3"/>
    <p:sldId id="415" r:id="rId4"/>
    <p:sldId id="413" r:id="rId5"/>
    <p:sldId id="287" r:id="rId6"/>
    <p:sldId id="414" r:id="rId7"/>
    <p:sldId id="416" r:id="rId8"/>
    <p:sldId id="41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663"/>
  </p:normalViewPr>
  <p:slideViewPr>
    <p:cSldViewPr>
      <p:cViewPr varScale="1">
        <p:scale>
          <a:sx n="104" d="100"/>
          <a:sy n="104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Project Grading</a:t>
            </a:r>
          </a:p>
        </p:txBody>
      </p:sp>
    </p:spTree>
    <p:extLst>
      <p:ext uri="{BB962C8B-B14F-4D97-AF65-F5344CB8AC3E}">
        <p14:creationId xmlns:p14="http://schemas.microsoft.com/office/powerpoint/2010/main" val="50492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Deliverables Review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447800"/>
            <a:ext cx="876300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lvl="0" indent="-347663">
              <a:spcAft>
                <a:spcPts val="600"/>
              </a:spcAft>
            </a:pPr>
            <a:r>
              <a:rPr lang="en-US" sz="2400" b="1" dirty="0"/>
              <a:t>Word Document (20%):</a:t>
            </a:r>
            <a:r>
              <a:rPr lang="en-US" sz="2400" dirty="0"/>
              <a:t> </a:t>
            </a:r>
            <a:r>
              <a:rPr lang="en-US" sz="2000" dirty="0"/>
              <a:t> 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Target audience is your manager / instructor</a:t>
            </a:r>
            <a:br>
              <a:rPr lang="en-US" sz="2400" dirty="0"/>
            </a:br>
            <a:r>
              <a:rPr lang="en-US" sz="2400" dirty="0"/>
              <a:t>(hint: your manager/instructor is a data science expert)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Focus on what you accomplished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Should describe all analysis done by you, </a:t>
            </a:r>
            <a:br>
              <a:rPr lang="en-US" sz="2400" dirty="0"/>
            </a:br>
            <a:r>
              <a:rPr lang="en-US" sz="2400" dirty="0"/>
              <a:t>even if it did not generate any interesting results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It will include snippets of your code, visualizations and your explanations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Can be as many pages as you need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Should describe all analysis done by you, </a:t>
            </a:r>
            <a:br>
              <a:rPr lang="en-US" sz="2400" dirty="0"/>
            </a:br>
            <a:r>
              <a:rPr lang="en-US" sz="2400" dirty="0"/>
              <a:t>even if it did not generate any interesting results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32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Deliverables Review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763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lvl="0" indent="-347663">
              <a:spcAft>
                <a:spcPts val="600"/>
              </a:spcAft>
            </a:pPr>
            <a:r>
              <a:rPr lang="en-US" sz="2400" b="1" dirty="0"/>
              <a:t>Presentation (5%):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Target audience is your client </a:t>
            </a:r>
            <a:br>
              <a:rPr lang="en-US" sz="2400" dirty="0"/>
            </a:br>
            <a:r>
              <a:rPr lang="en-US" sz="2400" dirty="0"/>
              <a:t>(hint: the client is an Executive and not a data science expert)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Probably 10-12 PowerPoint slides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Be sure to include the following in your presentation: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What data you selected (e.g. These airlines, super premium frequent flyer type, female, business travelers)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Number of records in the dataset(s) you evaluate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Key drivers identified; accuracy of results</a:t>
            </a:r>
          </a:p>
        </p:txBody>
      </p:sp>
    </p:spTree>
    <p:extLst>
      <p:ext uri="{BB962C8B-B14F-4D97-AF65-F5344CB8AC3E}">
        <p14:creationId xmlns:p14="http://schemas.microsoft.com/office/powerpoint/2010/main" val="14684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915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Business Questions </a:t>
            </a:r>
            <a:r>
              <a:rPr lang="en-US" sz="2400" dirty="0"/>
              <a:t>- </a:t>
            </a:r>
            <a:r>
              <a:rPr lang="en-US" sz="2000" dirty="0"/>
              <a:t>are they appropriate within the context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Use of Descriptive statistics </a:t>
            </a:r>
            <a:r>
              <a:rPr lang="en-US" sz="2000" dirty="0"/>
              <a:t>- Did you provide context and a basic understanding of the data</a:t>
            </a:r>
            <a:endParaRPr lang="en-US" sz="2400" dirty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Use of modeling techniques </a:t>
            </a:r>
            <a:r>
              <a:rPr lang="en-US" sz="2400" dirty="0"/>
              <a:t>- </a:t>
            </a:r>
            <a:r>
              <a:rPr lang="en-US" sz="2000" dirty="0"/>
              <a:t>Did you try at least 3 different models and explain why they were/were not useful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Visualizations </a:t>
            </a:r>
            <a:r>
              <a:rPr lang="en-US" sz="2400" dirty="0"/>
              <a:t>- </a:t>
            </a:r>
            <a:r>
              <a:rPr lang="en-US" sz="2000" dirty="0"/>
              <a:t>Did you convey the results in an easy to understand manner</a:t>
            </a:r>
            <a:endParaRPr lang="en-US" sz="2400" dirty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Interpretation of the results/Actionable Insights </a:t>
            </a:r>
            <a:r>
              <a:rPr lang="en-US" sz="2400" dirty="0"/>
              <a:t>- </a:t>
            </a:r>
            <a:r>
              <a:rPr lang="en-US" sz="2000" dirty="0"/>
              <a:t>Are the results actionable (as compared to just interesting) </a:t>
            </a:r>
            <a:endParaRPr lang="en-US" sz="2400" dirty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Know your audience </a:t>
            </a:r>
            <a:r>
              <a:rPr lang="en-US" sz="2400" dirty="0"/>
              <a:t>- </a:t>
            </a:r>
            <a:r>
              <a:rPr lang="en-US" sz="2000" dirty="0"/>
              <a:t>did the presentation present findings in an easy to understand way (ex. no data science lingo, easy for others to follow the logic)</a:t>
            </a:r>
          </a:p>
        </p:txBody>
      </p:sp>
    </p:spTree>
    <p:extLst>
      <p:ext uri="{BB962C8B-B14F-4D97-AF65-F5344CB8AC3E}">
        <p14:creationId xmlns:p14="http://schemas.microsoft.com/office/powerpoint/2010/main" val="175479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Document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83353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lvl="0" indent="-347663"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Business Questions </a:t>
            </a:r>
            <a:r>
              <a:rPr lang="en-US" sz="2400" dirty="0"/>
              <a:t>- </a:t>
            </a:r>
            <a:r>
              <a:rPr lang="en-US" sz="2000" dirty="0"/>
              <a:t>appropriate within the context? </a:t>
            </a:r>
          </a:p>
          <a:p>
            <a:pPr marL="347663" lvl="0" indent="-347663"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Data cleanse/munge/preparation</a:t>
            </a:r>
            <a:r>
              <a:rPr lang="en-US" sz="2400" b="1" dirty="0"/>
              <a:t> </a:t>
            </a:r>
            <a:r>
              <a:rPr lang="en-US" sz="2400" dirty="0"/>
              <a:t>- </a:t>
            </a:r>
            <a:r>
              <a:rPr lang="en-US" sz="2000" dirty="0"/>
              <a:t>transform/clean/munge the data appropriately? What about NAs?</a:t>
            </a:r>
            <a:endParaRPr lang="en-US" sz="2400" dirty="0"/>
          </a:p>
          <a:p>
            <a:pPr marL="347663" lvl="0" indent="-347663"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Use of Descriptive statistics </a:t>
            </a:r>
            <a:r>
              <a:rPr lang="en-US" sz="2400" b="1" dirty="0"/>
              <a:t>- </a:t>
            </a:r>
            <a:r>
              <a:rPr lang="en-US" sz="2000" dirty="0"/>
              <a:t>provide context and a basic understanding of the data?</a:t>
            </a:r>
            <a:endParaRPr lang="en-US" sz="2400" dirty="0"/>
          </a:p>
          <a:p>
            <a:pPr marL="347663" lvl="0" indent="-347663"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Use of modeling techniques </a:t>
            </a:r>
            <a:r>
              <a:rPr lang="en-US" sz="2400" b="1" dirty="0"/>
              <a:t>- </a:t>
            </a:r>
            <a:r>
              <a:rPr lang="en-US" sz="2000" dirty="0"/>
              <a:t>try 3 different models </a:t>
            </a:r>
            <a:br>
              <a:rPr lang="en-US" sz="2000" dirty="0"/>
            </a:br>
            <a:r>
              <a:rPr lang="en-US" sz="2000" dirty="0"/>
              <a:t>(for possibly different questions, evaluating results correctly)</a:t>
            </a:r>
            <a:r>
              <a:rPr lang="en-US" sz="2400" dirty="0"/>
              <a:t> </a:t>
            </a:r>
          </a:p>
          <a:p>
            <a:pPr marL="347663" lvl="0" indent="-347663"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Visualizations </a:t>
            </a:r>
            <a:r>
              <a:rPr lang="en-US" sz="2400" dirty="0"/>
              <a:t>- </a:t>
            </a:r>
            <a:r>
              <a:rPr lang="en-US" sz="2000" dirty="0"/>
              <a:t>convey results in an easy to understand manner?</a:t>
            </a:r>
          </a:p>
          <a:p>
            <a:pPr marL="347663" lvl="0" indent="-347663">
              <a:spcAft>
                <a:spcPts val="1200"/>
              </a:spcAft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Interpretation of the results/Actionable Insights </a:t>
            </a:r>
            <a:r>
              <a:rPr lang="en-US" sz="2400" b="1" dirty="0"/>
              <a:t>- </a:t>
            </a:r>
            <a:r>
              <a:rPr lang="en-US" sz="2000" dirty="0"/>
              <a:t>Are the results actionable (as compared to just interesting) </a:t>
            </a:r>
          </a:p>
          <a:p>
            <a:pPr marL="347663" lvl="0" indent="-347663">
              <a:spcAft>
                <a:spcPts val="1200"/>
              </a:spcAft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Validation</a:t>
            </a:r>
            <a:r>
              <a:rPr lang="en-US" sz="2400" dirty="0"/>
              <a:t> - </a:t>
            </a:r>
            <a:r>
              <a:rPr lang="en-US" sz="2000" dirty="0"/>
              <a:t>How do you know your results were correct (i.e., no errors)</a:t>
            </a:r>
          </a:p>
        </p:txBody>
      </p:sp>
    </p:spTree>
    <p:extLst>
      <p:ext uri="{BB962C8B-B14F-4D97-AF65-F5344CB8AC3E}">
        <p14:creationId xmlns:p14="http://schemas.microsoft.com/office/powerpoint/2010/main" val="102973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Document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83353"/>
            <a:ext cx="8763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lvl="0" indent="-347663">
              <a:spcAft>
                <a:spcPts val="1200"/>
              </a:spcAft>
            </a:pPr>
            <a:r>
              <a:rPr lang="en-US" sz="2400" b="1" dirty="0"/>
              <a:t>Example Table of Contents: </a:t>
            </a:r>
            <a:endParaRPr lang="en-US" sz="2400" dirty="0"/>
          </a:p>
          <a:p>
            <a:pPr marL="347663" lvl="0" indent="-347663">
              <a:spcAft>
                <a:spcPts val="1200"/>
              </a:spcAft>
            </a:pPr>
            <a:r>
              <a:rPr lang="en-US" sz="2400" dirty="0"/>
              <a:t>•	Introduction (scope/context/background/data)</a:t>
            </a:r>
          </a:p>
          <a:p>
            <a:pPr marL="347663" lvl="0" indent="-347663">
              <a:spcAft>
                <a:spcPts val="1200"/>
              </a:spcAft>
            </a:pPr>
            <a:r>
              <a:rPr lang="en-US" sz="2400" dirty="0"/>
              <a:t>•	A list of the Business Questions you addressed</a:t>
            </a:r>
          </a:p>
          <a:p>
            <a:pPr marL="347663" lvl="0" indent="-347663">
              <a:spcAft>
                <a:spcPts val="1200"/>
              </a:spcAft>
            </a:pPr>
            <a:r>
              <a:rPr lang="en-US" sz="2400" dirty="0"/>
              <a:t>•	</a:t>
            </a:r>
            <a:r>
              <a:rPr lang="en-US" sz="2400" dirty="0">
                <a:solidFill>
                  <a:srgbClr val="0070C0"/>
                </a:solidFill>
              </a:rPr>
              <a:t>Phase 1: Mitigate Missing Data</a:t>
            </a:r>
          </a:p>
          <a:p>
            <a:pPr marL="804863" lvl="1" indent="-3476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Acquisition, Cleansing, Transformation, Munging</a:t>
            </a:r>
          </a:p>
          <a:p>
            <a:pPr marL="347663" lvl="0" indent="-347663">
              <a:spcAft>
                <a:spcPts val="1200"/>
              </a:spcAft>
            </a:pPr>
            <a:r>
              <a:rPr lang="en-US" sz="2400" dirty="0"/>
              <a:t>•	</a:t>
            </a:r>
            <a:r>
              <a:rPr lang="en-US" sz="2400" dirty="0">
                <a:solidFill>
                  <a:srgbClr val="0070C0"/>
                </a:solidFill>
              </a:rPr>
              <a:t>Phase 2: Summarize variables </a:t>
            </a:r>
          </a:p>
          <a:p>
            <a:pPr marL="804863" lvl="1" indent="-3476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Descriptive statistics &amp; Visualizations</a:t>
            </a:r>
          </a:p>
          <a:p>
            <a:pPr marL="347663" lvl="0" indent="-347663">
              <a:spcAft>
                <a:spcPts val="1200"/>
              </a:spcAft>
            </a:pPr>
            <a:r>
              <a:rPr lang="en-US" sz="2400" dirty="0"/>
              <a:t>•	</a:t>
            </a:r>
            <a:r>
              <a:rPr lang="en-US" sz="2400" dirty="0">
                <a:solidFill>
                  <a:srgbClr val="0070C0"/>
                </a:solidFill>
              </a:rPr>
              <a:t>Phase 3: Predict Satisfaction from Other Variables </a:t>
            </a:r>
          </a:p>
          <a:p>
            <a:pPr marL="804863" lvl="1" indent="-3476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 of modeling techniques &amp;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83293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Document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83353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lvl="0" indent="-347663">
              <a:spcAft>
                <a:spcPts val="1200"/>
              </a:spcAft>
            </a:pPr>
            <a:r>
              <a:rPr lang="en-US" sz="2400" dirty="0"/>
              <a:t>• </a:t>
            </a:r>
            <a:r>
              <a:rPr lang="en-US" sz="2400" dirty="0">
                <a:solidFill>
                  <a:srgbClr val="0070C0"/>
                </a:solidFill>
              </a:rPr>
              <a:t>Phase 4: Map Low Satisfaction Routes</a:t>
            </a:r>
          </a:p>
          <a:p>
            <a:pPr marL="804863" lvl="1" indent="-3476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Actionable Insights / Overall interpretation of results</a:t>
            </a:r>
          </a:p>
          <a:p>
            <a:pPr marL="347663" lvl="0" indent="-3476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Phase 5: Make Sense of Low Satisfaction Segments</a:t>
            </a:r>
            <a:endParaRPr lang="en-US" sz="2400" dirty="0"/>
          </a:p>
          <a:p>
            <a:pPr marL="804863" lvl="1" indent="-3476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Actionable Insights / Overall interpretation of results</a:t>
            </a:r>
          </a:p>
          <a:p>
            <a:pPr marL="347663" lvl="0" indent="-347663">
              <a:spcAft>
                <a:spcPts val="1200"/>
              </a:spcAft>
            </a:pPr>
            <a:r>
              <a:rPr lang="en-US" sz="2400" dirty="0"/>
              <a:t>•	Appendix – All of your code (leave in R and submit separately</a:t>
            </a:r>
          </a:p>
        </p:txBody>
      </p:sp>
    </p:spTree>
    <p:extLst>
      <p:ext uri="{BB962C8B-B14F-4D97-AF65-F5344CB8AC3E}">
        <p14:creationId xmlns:p14="http://schemas.microsoft.com/office/powerpoint/2010/main" val="218351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Additional Hints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098" y="1143000"/>
            <a:ext cx="8915400" cy="523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1200"/>
              </a:spcAft>
              <a:buFont typeface="Arial"/>
              <a:buChar char="•"/>
            </a:pPr>
            <a:r>
              <a:rPr lang="en-US" sz="2200" dirty="0"/>
              <a:t>Is your analysis be based on absolute numbers</a:t>
            </a:r>
            <a:br>
              <a:rPr lang="en-US" sz="2200" dirty="0"/>
            </a:br>
            <a:r>
              <a:rPr lang="en-US" sz="2200" dirty="0"/>
              <a:t> (which can be an issue when comparing two populations)</a:t>
            </a:r>
          </a:p>
          <a:p>
            <a:pPr marL="457200" lvl="0" indent="-457200">
              <a:spcAft>
                <a:spcPts val="1200"/>
              </a:spcAft>
              <a:buFont typeface="Arial"/>
              <a:buChar char="•"/>
            </a:pPr>
            <a:r>
              <a:rPr lang="en-US" sz="2200" dirty="0"/>
              <a:t>Think about when to :</a:t>
            </a:r>
          </a:p>
          <a:p>
            <a:pPr marL="914400" lvl="1" indent="-457200">
              <a:spcAft>
                <a:spcPts val="1200"/>
              </a:spcAft>
              <a:buFont typeface="Arial"/>
              <a:buChar char="•"/>
            </a:pPr>
            <a:r>
              <a:rPr lang="en-US" sz="2200" dirty="0"/>
              <a:t>Transform columns from numbers to categories </a:t>
            </a:r>
            <a:br>
              <a:rPr lang="en-US" sz="2200" dirty="0"/>
            </a:br>
            <a:r>
              <a:rPr lang="en-US" sz="2200" dirty="0"/>
              <a:t>(ex. low (1-6), med (7-8), high (9,10) </a:t>
            </a:r>
          </a:p>
          <a:p>
            <a:pPr marL="914400" lvl="1" indent="-457200">
              <a:spcAft>
                <a:spcPts val="1200"/>
              </a:spcAft>
              <a:buFont typeface="Arial"/>
              <a:buChar char="•"/>
            </a:pPr>
            <a:r>
              <a:rPr lang="en-US" sz="2200" dirty="0"/>
              <a:t>What should be RHS when using </a:t>
            </a:r>
            <a:r>
              <a:rPr lang="en-US" sz="2200" dirty="0" err="1"/>
              <a:t>aRules</a:t>
            </a:r>
            <a:endParaRPr lang="en-US" sz="2200" dirty="0"/>
          </a:p>
          <a:p>
            <a:pPr marL="914400" lvl="1" indent="-457200">
              <a:spcAft>
                <a:spcPts val="1200"/>
              </a:spcAft>
              <a:buFont typeface="Arial"/>
              <a:buChar char="•"/>
            </a:pPr>
            <a:r>
              <a:rPr lang="en-US" sz="2200" dirty="0"/>
              <a:t>Use LTR, and when to use </a:t>
            </a:r>
            <a:r>
              <a:rPr lang="en-US" sz="2200" dirty="0" err="1"/>
              <a:t>NPS_type</a:t>
            </a:r>
            <a:r>
              <a:rPr lang="en-US" sz="2200" dirty="0"/>
              <a:t>   </a:t>
            </a:r>
          </a:p>
          <a:p>
            <a:pPr marL="914400" lvl="1" indent="-457200">
              <a:spcAft>
                <a:spcPts val="1200"/>
              </a:spcAft>
              <a:buFont typeface="Arial"/>
              <a:buChar char="•"/>
            </a:pPr>
            <a:r>
              <a:rPr lang="en-US" sz="2200" dirty="0"/>
              <a:t>Use R-squared and when to use accuracy calculations  </a:t>
            </a:r>
          </a:p>
          <a:p>
            <a:pPr marL="457200" lvl="0" indent="-457200">
              <a:spcAft>
                <a:spcPts val="1200"/>
              </a:spcAft>
              <a:buFont typeface="Arial"/>
              <a:buChar char="•"/>
            </a:pPr>
            <a:r>
              <a:rPr lang="en-US" sz="2200" dirty="0"/>
              <a:t>You need actionable insights!</a:t>
            </a:r>
            <a:br>
              <a:rPr lang="en-US" sz="2200" dirty="0"/>
            </a:br>
            <a:r>
              <a:rPr lang="en-US" sz="2200" dirty="0"/>
              <a:t>Try to develop / report a list of key drivers: </a:t>
            </a:r>
            <a:br>
              <a:rPr lang="en-US" sz="2200" dirty="0"/>
            </a:br>
            <a:r>
              <a:rPr lang="en-US" sz="2200" dirty="0">
                <a:sym typeface="Wingdings"/>
              </a:rPr>
              <a:t> </a:t>
            </a:r>
            <a:r>
              <a:rPr lang="en-US" sz="2200" dirty="0"/>
              <a:t>What combination of factors that provides highest accuracy/R-</a:t>
            </a:r>
            <a:r>
              <a:rPr lang="en-US" sz="2200" dirty="0" err="1"/>
              <a:t>sq</a:t>
            </a:r>
            <a:r>
              <a:rPr lang="en-US" sz="2200" dirty="0"/>
              <a:t> </a:t>
            </a:r>
          </a:p>
          <a:p>
            <a:pPr marL="457200" lvl="0" indent="-457200">
              <a:spcAft>
                <a:spcPts val="1200"/>
              </a:spcAft>
              <a:buFont typeface="Arial"/>
              <a:buChar char="•"/>
            </a:pPr>
            <a:r>
              <a:rPr lang="en-US" sz="2200" dirty="0"/>
              <a:t>Think about what to do for rows with empty </a:t>
            </a:r>
            <a:r>
              <a:rPr lang="en-US" sz="2200" dirty="0" err="1"/>
              <a:t>NPS_type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464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9770</TotalTime>
  <Words>247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Medium</vt:lpstr>
      <vt:lpstr>Office Theme</vt:lpstr>
      <vt:lpstr>Project Grading</vt:lpstr>
      <vt:lpstr>Project Deliverables Review</vt:lpstr>
      <vt:lpstr>Project Deliverables Review</vt:lpstr>
      <vt:lpstr>Presentation</vt:lpstr>
      <vt:lpstr>Word Document</vt:lpstr>
      <vt:lpstr>Word Document</vt:lpstr>
      <vt:lpstr>Word Document</vt:lpstr>
      <vt:lpstr>Some Additional Hints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Erik Anderson</cp:lastModifiedBy>
  <cp:revision>336</cp:revision>
  <dcterms:created xsi:type="dcterms:W3CDTF">2013-01-23T22:13:02Z</dcterms:created>
  <dcterms:modified xsi:type="dcterms:W3CDTF">2020-04-02T16:07:46Z</dcterms:modified>
</cp:coreProperties>
</file>