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5ec37a27a248f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5ec37a27a248f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5ec37a27a248fe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5ec37a27a248fe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5ec37a27a248fe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5ec37a27a248fe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02265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57482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55653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416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62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3599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95770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09199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60561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05522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591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6898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71130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3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Alcohol Content and Bitterness in Beer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47450" y="3337708"/>
            <a:ext cx="82491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Meredith Ludlow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507"/>
            <a:ext cx="3090719" cy="8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Breweries per State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90550"/>
            <a:ext cx="2878067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Download brewery data.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Counted number of breweries in each state.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Results in Figure 1.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Colorado and California have the most </a:t>
            </a:r>
            <a:r>
              <a:rPr lang="en-US" sz="1600" dirty="0"/>
              <a:t>breweries per state.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F43CF1-75A8-43B6-80E5-1B6561AD9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19" y="632507"/>
            <a:ext cx="5429881" cy="38784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32400" y="445025"/>
            <a:ext cx="3999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Merge Data Sets and Count Missing D</a:t>
            </a:r>
            <a:r>
              <a:rPr lang="en-US" sz="2000" dirty="0" err="1"/>
              <a:t>ata</a:t>
            </a:r>
            <a:endParaRPr sz="20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32400" y="1457164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Download beer data set.</a:t>
            </a:r>
            <a:endParaRPr lang="en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Change variable name </a:t>
            </a:r>
            <a:r>
              <a:rPr lang="en-US" sz="1600" dirty="0"/>
              <a:t>in beer data set</a:t>
            </a:r>
            <a:r>
              <a:rPr lang="en" sz="1600" dirty="0"/>
              <a:t> to match </a:t>
            </a:r>
            <a:r>
              <a:rPr lang="en-US" sz="1600" dirty="0"/>
              <a:t>brewery data set.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Merge data.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Count number of missing data.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IBU has significantly more missing data points than other variables</a:t>
            </a:r>
            <a:r>
              <a:rPr lang="en" dirty="0"/>
              <a:t>.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6A342E-C458-427D-AA23-4B64E75C5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21769"/>
              </p:ext>
            </p:extLst>
          </p:nvPr>
        </p:nvGraphicFramePr>
        <p:xfrm>
          <a:off x="311700" y="643255"/>
          <a:ext cx="3999900" cy="4131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63472669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793079548"/>
                    </a:ext>
                  </a:extLst>
                </a:gridCol>
              </a:tblGrid>
              <a:tr h="315121">
                <a:tc gridSpan="2">
                  <a:txBody>
                    <a:bodyPr/>
                    <a:lstStyle/>
                    <a:p>
                      <a:r>
                        <a:rPr lang="en-US" dirty="0"/>
                        <a:t>Table 3: The Number of Missing Data for each Variable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96493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algn="l" fontAlgn="b"/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3897637413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Brew_ID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544467087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BeerName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935591780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Beer_ID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12114225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ABV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62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048404921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IBU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1005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837983924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Style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663039969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Ounces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28666870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BrewerieName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05184193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City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303846939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16190709"/>
                  </a:ext>
                </a:extLst>
              </a:tr>
              <a:tr h="317439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5997298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3335267" cy="8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 the Median ABV and IBU per State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239574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lnSpc>
                <a:spcPct val="100000"/>
              </a:lnSpc>
              <a:spcAft>
                <a:spcPts val="1600"/>
              </a:spcAft>
            </a:pPr>
            <a:r>
              <a:rPr lang="en-US" sz="1400" dirty="0"/>
              <a:t>Separate the data into groups by state.</a:t>
            </a:r>
          </a:p>
          <a:p>
            <a:pPr marL="228600" indent="-228600">
              <a:lnSpc>
                <a:spcPct val="100000"/>
              </a:lnSpc>
              <a:spcAft>
                <a:spcPts val="1600"/>
              </a:spcAft>
            </a:pPr>
            <a:r>
              <a:rPr lang="en-US" sz="1400" dirty="0"/>
              <a:t>Find the median ABV and IBU for each state.</a:t>
            </a:r>
          </a:p>
          <a:p>
            <a:pPr marL="228600" indent="-228600">
              <a:lnSpc>
                <a:spcPct val="100000"/>
              </a:lnSpc>
              <a:spcAft>
                <a:spcPts val="1600"/>
              </a:spcAft>
            </a:pPr>
            <a:r>
              <a:rPr lang="en-US" sz="1400" dirty="0"/>
              <a:t>Results in Figures 2 and 3.</a:t>
            </a:r>
          </a:p>
          <a:p>
            <a:pPr marL="228600" indent="-228600">
              <a:spcAft>
                <a:spcPts val="1600"/>
              </a:spcAft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62D351-45A5-46D6-A6EA-64EC304B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966" y="555600"/>
            <a:ext cx="5355018" cy="38250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A47EA-EF59-4DCE-AFCA-63A4C637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00" y="286035"/>
            <a:ext cx="6400000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3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8B47-6624-4F31-B40C-4317408B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999900" cy="73518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Beers with the Maximum ABV and IBU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C623C3-0512-4043-A324-C6716A5C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349331"/>
            <a:ext cx="3951956" cy="735189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Summary Statistics of ABV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663B76-D3CD-463C-BC2C-3ACC46BCB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5384"/>
              </p:ext>
            </p:extLst>
          </p:nvPr>
        </p:nvGraphicFramePr>
        <p:xfrm>
          <a:off x="468579" y="1180213"/>
          <a:ext cx="39732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407">
                  <a:extLst>
                    <a:ext uri="{9D8B030D-6E8A-4147-A177-3AD203B41FA5}">
                      <a16:colId xmlns:a16="http://schemas.microsoft.com/office/drawing/2014/main" val="4094490681"/>
                    </a:ext>
                  </a:extLst>
                </a:gridCol>
                <a:gridCol w="1324407">
                  <a:extLst>
                    <a:ext uri="{9D8B030D-6E8A-4147-A177-3AD203B41FA5}">
                      <a16:colId xmlns:a16="http://schemas.microsoft.com/office/drawing/2014/main" val="3833216189"/>
                    </a:ext>
                  </a:extLst>
                </a:gridCol>
                <a:gridCol w="1324407">
                  <a:extLst>
                    <a:ext uri="{9D8B030D-6E8A-4147-A177-3AD203B41FA5}">
                      <a16:colId xmlns:a16="http://schemas.microsoft.com/office/drawing/2014/main" val="139466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0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0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776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26D4EBC-07B2-4E2D-8645-B2F151A1C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7842"/>
              </p:ext>
            </p:extLst>
          </p:nvPr>
        </p:nvGraphicFramePr>
        <p:xfrm>
          <a:off x="5008122" y="1180213"/>
          <a:ext cx="3515834" cy="351826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57917">
                  <a:extLst>
                    <a:ext uri="{9D8B030D-6E8A-4147-A177-3AD203B41FA5}">
                      <a16:colId xmlns:a16="http://schemas.microsoft.com/office/drawing/2014/main" val="2459414359"/>
                    </a:ext>
                  </a:extLst>
                </a:gridCol>
                <a:gridCol w="1757917">
                  <a:extLst>
                    <a:ext uri="{9D8B030D-6E8A-4147-A177-3AD203B41FA5}">
                      <a16:colId xmlns:a16="http://schemas.microsoft.com/office/drawing/2014/main" val="568913135"/>
                    </a:ext>
                  </a:extLst>
                </a:gridCol>
              </a:tblGrid>
              <a:tr h="4397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08092"/>
                  </a:ext>
                </a:extLst>
              </a:tr>
              <a:tr h="439783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67681"/>
                  </a:ext>
                </a:extLst>
              </a:tr>
              <a:tr h="439783">
                <a:tc>
                  <a:txBody>
                    <a:bodyPr/>
                    <a:lstStyle/>
                    <a:p>
                      <a:r>
                        <a:rPr lang="en-US" dirty="0"/>
                        <a:t>First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4035"/>
                  </a:ext>
                </a:extLst>
              </a:tr>
              <a:tr h="439783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52188"/>
                  </a:ext>
                </a:extLst>
              </a:tr>
              <a:tr h="439783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70608"/>
                  </a:ext>
                </a:extLst>
              </a:tr>
              <a:tr h="439783">
                <a:tc>
                  <a:txBody>
                    <a:bodyPr/>
                    <a:lstStyle/>
                    <a:p>
                      <a:r>
                        <a:rPr lang="en-US" dirty="0"/>
                        <a:t>Third Quantile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50983"/>
                  </a:ext>
                </a:extLst>
              </a:tr>
              <a:tr h="439783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49583"/>
                  </a:ext>
                </a:extLst>
              </a:tr>
              <a:tr h="439783">
                <a:tc>
                  <a:txBody>
                    <a:bodyPr/>
                    <a:lstStyle/>
                    <a:p>
                      <a:r>
                        <a:rPr lang="en-US" dirty="0"/>
                        <a:t>Missing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3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2E9F-B29C-43E4-9E45-AC8C5C65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497" y="445025"/>
            <a:ext cx="2856802" cy="5727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Scatterplot of IBU v. ABV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BC12A-8018-40CD-A4DE-AB192BEA1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5498" y="1152475"/>
            <a:ext cx="2856802" cy="3416400"/>
          </a:xfrm>
        </p:spPr>
        <p:txBody>
          <a:bodyPr/>
          <a:lstStyle/>
          <a:p>
            <a:r>
              <a:rPr lang="en-US" dirty="0"/>
              <a:t>Create a scatterplot of IBU versus ABV: Figure 4</a:t>
            </a:r>
          </a:p>
          <a:p>
            <a:r>
              <a:rPr lang="en-US" dirty="0"/>
              <a:t>Has a positive correlation.</a:t>
            </a:r>
          </a:p>
          <a:p>
            <a:r>
              <a:rPr lang="en-US" dirty="0"/>
              <a:t>Further avenues of investigation.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CC6AC-B61C-40AC-AEB2-9431C83C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7" y="355033"/>
            <a:ext cx="5609602" cy="40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7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0545D-6134-4F51-B176-E2B0F131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YouTube Recording of The 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3DB9F-13A8-46A1-BAE2-88EA0CCE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300673" cy="3416400"/>
          </a:xfrm>
        </p:spPr>
        <p:txBody>
          <a:bodyPr/>
          <a:lstStyle/>
          <a:p>
            <a:r>
              <a:rPr lang="en-US" dirty="0"/>
              <a:t>https://youtu.be/m68MuFXb5_g</a:t>
            </a:r>
          </a:p>
        </p:txBody>
      </p:sp>
    </p:spTree>
    <p:extLst>
      <p:ext uri="{BB962C8B-B14F-4D97-AF65-F5344CB8AC3E}">
        <p14:creationId xmlns:p14="http://schemas.microsoft.com/office/powerpoint/2010/main" val="159356765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67</TotalTime>
  <Words>234</Words>
  <Application>Microsoft Office PowerPoint</Application>
  <PresentationFormat>On-screen Show (16:9)</PresentationFormat>
  <Paragraphs>70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Rockwell</vt:lpstr>
      <vt:lpstr>Wingdings</vt:lpstr>
      <vt:lpstr>Atlas</vt:lpstr>
      <vt:lpstr>Analysis of Alcohol Content and Bitterness in Beer</vt:lpstr>
      <vt:lpstr>Breweries per State</vt:lpstr>
      <vt:lpstr>Merge Data Sets and Count Missing Data</vt:lpstr>
      <vt:lpstr>Finding the Median ABV and IBU per State</vt:lpstr>
      <vt:lpstr>PowerPoint Presentation</vt:lpstr>
      <vt:lpstr>Beers with the Maximum ABV and IBU</vt:lpstr>
      <vt:lpstr>Scatterplot of IBU v. ABV</vt:lpstr>
      <vt:lpstr>Link to YouTube Recording of The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Alcohol Content and Bitterness in Beer</dc:title>
  <cp:lastModifiedBy>Meredith Ludlow</cp:lastModifiedBy>
  <cp:revision>10</cp:revision>
  <dcterms:modified xsi:type="dcterms:W3CDTF">2018-10-20T22:32:59Z</dcterms:modified>
</cp:coreProperties>
</file>