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65" r:id="rId2"/>
    <p:sldId id="259" r:id="rId3"/>
    <p:sldId id="256" r:id="rId4"/>
    <p:sldId id="266" r:id="rId5"/>
    <p:sldId id="267" r:id="rId6"/>
    <p:sldId id="270" r:id="rId7"/>
    <p:sldId id="268" r:id="rId8"/>
    <p:sldId id="271" r:id="rId9"/>
    <p:sldId id="269"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44" autoAdjust="0"/>
    <p:restoredTop sz="94674"/>
  </p:normalViewPr>
  <p:slideViewPr>
    <p:cSldViewPr snapToGrid="0">
      <p:cViewPr varScale="1">
        <p:scale>
          <a:sx n="118" d="100"/>
          <a:sy n="118" d="100"/>
        </p:scale>
        <p:origin x="232" y="3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Ale</cx:pt>
          <cx:pt idx="1">IPA</cx:pt>
          <cx:pt idx="2">APA</cx:pt>
          <cx:pt idx="3">Lager</cx:pt>
          <cx:pt idx="4">Stout</cx:pt>
        </cx:lvl>
      </cx:strDim>
      <cx:numDim type="val">
        <cx:f>Sheet1!$B$2:$B$6</cx:f>
        <cx:lvl ptCount="5" formatCode="0%">
          <cx:pt idx="0">0.29170124481327803</cx:pt>
          <cx:pt idx="1">0.23153526970954358</cx:pt>
          <cx:pt idx="2">0.1016597510373444</cx:pt>
          <cx:pt idx="3">0.065560165975103737</cx:pt>
          <cx:pt idx="4">0.041493775933609957</cx:pt>
        </cx:lvl>
      </cx:numDim>
    </cx:data>
  </cx:chartData>
  <cx:chart>
    <cx:title pos="t" align="ctr" overlay="0">
      <cx:tx>
        <cx:txData>
          <cx:v>Top 5 Beer Styles</cx:v>
        </cx:txData>
      </cx:tx>
      <cx:txPr>
        <a:bodyPr vertOverflow="overflow" horzOverflow="overflow" wrap="square" lIns="0" tIns="0" rIns="0" bIns="0"/>
        <a:lstStyle/>
        <a:p>
          <a:pPr algn="ctr" rtl="0">
            <a:defRPr sz="1862" b="1">
              <a:solidFill>
                <a:srgbClr val="7F7F7F"/>
              </a:solidFill>
              <a:latin typeface="Calibri" panose="020F0502020204030204" pitchFamily="34" charset="0"/>
              <a:ea typeface="Calibri" panose="020F0502020204030204" pitchFamily="34" charset="0"/>
              <a:cs typeface="Calibri" panose="020F0502020204030204" pitchFamily="34" charset="0"/>
            </a:defRPr>
          </a:pPr>
          <a:r>
            <a:rPr lang="en-US" b="1" dirty="0"/>
            <a:t>Top 5 Beer Styles</a:t>
          </a:r>
        </a:p>
      </cx:txPr>
    </cx:title>
    <cx:plotArea>
      <cx:plotAreaRegion>
        <cx:series layoutId="funnel" uniqueId="{A6F3BF40-1181-994C-A26A-CB02D7E9BBD2}">
          <cx:tx>
            <cx:txData>
              <cx:f>Sheet1!$B$1</cx:f>
              <cx:v>Series1</cx:v>
            </cx:txData>
          </cx:tx>
          <cx:dataPt idx="0"/>
          <cx:dataPt idx="1"/>
          <cx:dataLabels>
            <cx:spPr>
              <a:solidFill>
                <a:schemeClr val="bg1"/>
              </a:solidFill>
            </cx:spPr>
            <cx:txPr>
              <a:bodyPr vertOverflow="overflow" horzOverflow="overflow" wrap="square" lIns="0" tIns="0" rIns="0" bIns="0"/>
              <a:lstStyle/>
              <a:p>
                <a:pPr algn="ctr" rtl="0">
                  <a:defRPr sz="1197" b="1">
                    <a:solidFill>
                      <a:srgbClr val="7F7F7F"/>
                    </a:solidFill>
                    <a:latin typeface="Calibri" panose="020F0502020204030204" pitchFamily="34" charset="0"/>
                    <a:ea typeface="Calibri" panose="020F0502020204030204" pitchFamily="34" charset="0"/>
                    <a:cs typeface="Calibri" panose="020F0502020204030204" pitchFamily="34" charset="0"/>
                  </a:defRPr>
                </a:pPr>
                <a:endParaRPr lang="en-US" b="1"/>
              </a:p>
            </cx:txPr>
            <cx:visibility seriesName="0" categoryName="0" value="1"/>
          </cx:dataLabels>
          <cx:dataId val="0"/>
        </cx:series>
      </cx:plotAreaRegion>
      <cx:axis id="0">
        <cx:catScaling gapWidth="0.5"/>
        <cx:tickLabels/>
        <cx:txPr>
          <a:bodyPr vertOverflow="overflow" horzOverflow="overflow" wrap="square" lIns="0" tIns="0" rIns="0" bIns="0"/>
          <a:lstStyle/>
          <a:p>
            <a:pPr algn="ctr" rtl="0">
              <a:defRPr sz="1197" b="1">
                <a:solidFill>
                  <a:srgbClr val="7F7F7F"/>
                </a:solidFill>
                <a:latin typeface="Calibri" panose="020F0502020204030204" pitchFamily="34" charset="0"/>
                <a:ea typeface="Calibri" panose="020F0502020204030204" pitchFamily="34" charset="0"/>
                <a:cs typeface="Calibri" panose="020F0502020204030204" pitchFamily="34" charset="0"/>
              </a:defRPr>
            </a:pPr>
            <a:endParaRPr lang="en-US" b="1"/>
          </a:p>
        </cx:txPr>
      </cx:axis>
    </cx:plotArea>
  </cx:chart>
  <cx:spPr>
    <a:ln cap="rnd">
      <a:solidFill>
        <a:schemeClr val="tx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25">
  <cs:axisTitle>
    <cs:lnRef idx="0"/>
    <cs:fillRef idx="0"/>
    <cs:effectRef idx="0"/>
    <cs:fontRef idx="minor">
      <a:schemeClr val="tx1">
        <a:lumMod val="50000"/>
        <a:lumOff val="50000"/>
      </a:schemeClr>
    </cs:fontRef>
    <cs:defRPr sz="1197"/>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50000"/>
        <a:lumOff val="50000"/>
      </a:schemeClr>
    </cs:fontRef>
    <cs:defRPr sz="1197"/>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62"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6D652-7D86-8C4A-AA96-816027244CC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6FC0D981-5ADD-F84D-B6A9-7DBC7ED3BECF}">
      <dgm:prSet/>
      <dgm:spPr/>
      <dgm:t>
        <a:bodyPr/>
        <a:lstStyle/>
        <a:p>
          <a:r>
            <a:rPr lang="en-US" dirty="0"/>
            <a:t>Are there opportunities to open additional breweries?</a:t>
          </a:r>
        </a:p>
      </dgm:t>
    </dgm:pt>
    <dgm:pt modelId="{AF7EBE4A-444B-3143-8987-9AB9D03A9433}" type="parTrans" cxnId="{745BCF5C-B372-A14F-B35F-ADD916A8F5D0}">
      <dgm:prSet/>
      <dgm:spPr/>
      <dgm:t>
        <a:bodyPr/>
        <a:lstStyle/>
        <a:p>
          <a:endParaRPr lang="en-US"/>
        </a:p>
      </dgm:t>
    </dgm:pt>
    <dgm:pt modelId="{0FD40F87-04C2-D944-8B8D-210413A2FC84}" type="sibTrans" cxnId="{745BCF5C-B372-A14F-B35F-ADD916A8F5D0}">
      <dgm:prSet/>
      <dgm:spPr/>
      <dgm:t>
        <a:bodyPr/>
        <a:lstStyle/>
        <a:p>
          <a:endParaRPr lang="en-US"/>
        </a:p>
      </dgm:t>
    </dgm:pt>
    <dgm:pt modelId="{D4646EA9-BB34-4348-BBCC-D0E97A575681}">
      <dgm:prSet/>
      <dgm:spPr/>
      <dgm:t>
        <a:bodyPr/>
        <a:lstStyle/>
        <a:p>
          <a:r>
            <a:rPr lang="en-US" dirty="0"/>
            <a:t>How many breweries are present in each state?</a:t>
          </a:r>
        </a:p>
      </dgm:t>
    </dgm:pt>
    <dgm:pt modelId="{D23E0920-928D-B747-94B8-C5F910C4E0E7}" type="parTrans" cxnId="{B2C3BD79-A8ED-584C-AEC6-88DACD19397D}">
      <dgm:prSet/>
      <dgm:spPr/>
      <dgm:t>
        <a:bodyPr/>
        <a:lstStyle/>
        <a:p>
          <a:endParaRPr lang="en-US"/>
        </a:p>
      </dgm:t>
    </dgm:pt>
    <dgm:pt modelId="{845D6797-80B5-C346-9AEE-8847D4D936D2}" type="sibTrans" cxnId="{B2C3BD79-A8ED-584C-AEC6-88DACD19397D}">
      <dgm:prSet/>
      <dgm:spPr/>
      <dgm:t>
        <a:bodyPr/>
        <a:lstStyle/>
        <a:p>
          <a:endParaRPr lang="en-US"/>
        </a:p>
      </dgm:t>
    </dgm:pt>
    <dgm:pt modelId="{F35D8C86-306D-B94C-8903-2114A2B389B8}">
      <dgm:prSet/>
      <dgm:spPr/>
      <dgm:t>
        <a:bodyPr/>
        <a:lstStyle/>
        <a:p>
          <a:r>
            <a:rPr lang="en-US" dirty="0"/>
            <a:t>What do the summary statistics tell us?</a:t>
          </a:r>
        </a:p>
      </dgm:t>
    </dgm:pt>
    <dgm:pt modelId="{B164CA03-12E7-8A41-B6D7-CB4D94434276}" type="parTrans" cxnId="{587E6693-7B74-4F45-A295-EA7686ACAF4C}">
      <dgm:prSet/>
      <dgm:spPr/>
      <dgm:t>
        <a:bodyPr/>
        <a:lstStyle/>
        <a:p>
          <a:endParaRPr lang="en-US"/>
        </a:p>
      </dgm:t>
    </dgm:pt>
    <dgm:pt modelId="{5DE8D1D2-E6CD-604D-8AE4-6561BEEA2B9C}" type="sibTrans" cxnId="{587E6693-7B74-4F45-A295-EA7686ACAF4C}">
      <dgm:prSet/>
      <dgm:spPr/>
      <dgm:t>
        <a:bodyPr/>
        <a:lstStyle/>
        <a:p>
          <a:endParaRPr lang="en-US"/>
        </a:p>
      </dgm:t>
    </dgm:pt>
    <dgm:pt modelId="{6B659535-1FF2-174C-B071-9E3A26964C09}">
      <dgm:prSet/>
      <dgm:spPr/>
      <dgm:t>
        <a:bodyPr/>
        <a:lstStyle/>
        <a:p>
          <a:r>
            <a:rPr lang="en-US" dirty="0"/>
            <a:t>Can beer contents uncover any insights?</a:t>
          </a:r>
        </a:p>
      </dgm:t>
    </dgm:pt>
    <dgm:pt modelId="{6104FF1E-DA70-AE40-9010-7A158A760A30}" type="parTrans" cxnId="{EB6CA6CC-CDE7-1648-9DC4-6A0E65F93419}">
      <dgm:prSet/>
      <dgm:spPr/>
      <dgm:t>
        <a:bodyPr/>
        <a:lstStyle/>
        <a:p>
          <a:endParaRPr lang="en-US"/>
        </a:p>
      </dgm:t>
    </dgm:pt>
    <dgm:pt modelId="{6CDDD2FD-C572-3146-83FC-0739BBB0E814}" type="sibTrans" cxnId="{EB6CA6CC-CDE7-1648-9DC4-6A0E65F93419}">
      <dgm:prSet/>
      <dgm:spPr/>
      <dgm:t>
        <a:bodyPr/>
        <a:lstStyle/>
        <a:p>
          <a:endParaRPr lang="en-US"/>
        </a:p>
      </dgm:t>
    </dgm:pt>
    <dgm:pt modelId="{8A7F2FE0-FC42-BB42-9378-76813A75F9FA}">
      <dgm:prSet/>
      <dgm:spPr/>
      <dgm:t>
        <a:bodyPr/>
        <a:lstStyle/>
        <a:p>
          <a:r>
            <a:rPr lang="en-US" dirty="0"/>
            <a:t>What is the distribution of beer types?</a:t>
          </a:r>
        </a:p>
      </dgm:t>
    </dgm:pt>
    <dgm:pt modelId="{75FE75B1-FEBB-1240-88C0-F71AF5B49B6C}" type="parTrans" cxnId="{894E24AA-D574-9C41-9886-EFD4F2AB84C2}">
      <dgm:prSet/>
      <dgm:spPr/>
      <dgm:t>
        <a:bodyPr/>
        <a:lstStyle/>
        <a:p>
          <a:endParaRPr lang="en-US"/>
        </a:p>
      </dgm:t>
    </dgm:pt>
    <dgm:pt modelId="{93E2B833-AB98-0B42-9F30-FB84015E171B}" type="sibTrans" cxnId="{894E24AA-D574-9C41-9886-EFD4F2AB84C2}">
      <dgm:prSet/>
      <dgm:spPr/>
      <dgm:t>
        <a:bodyPr/>
        <a:lstStyle/>
        <a:p>
          <a:endParaRPr lang="en-US"/>
        </a:p>
      </dgm:t>
    </dgm:pt>
    <dgm:pt modelId="{A7FACBE0-7C50-3F4F-AE94-25B4904F65F7}" type="pres">
      <dgm:prSet presAssocID="{2E36D652-7D86-8C4A-AA96-816027244CC1}" presName="linear" presStyleCnt="0">
        <dgm:presLayoutVars>
          <dgm:animLvl val="lvl"/>
          <dgm:resizeHandles val="exact"/>
        </dgm:presLayoutVars>
      </dgm:prSet>
      <dgm:spPr/>
    </dgm:pt>
    <dgm:pt modelId="{D4FAE492-9874-794B-BA0D-BE7E0C454828}" type="pres">
      <dgm:prSet presAssocID="{6FC0D981-5ADD-F84D-B6A9-7DBC7ED3BECF}" presName="parentText" presStyleLbl="node1" presStyleIdx="0" presStyleCnt="5" custLinFactY="100000" custLinFactNeighborX="560" custLinFactNeighborY="117418">
        <dgm:presLayoutVars>
          <dgm:chMax val="0"/>
          <dgm:bulletEnabled val="1"/>
        </dgm:presLayoutVars>
      </dgm:prSet>
      <dgm:spPr/>
    </dgm:pt>
    <dgm:pt modelId="{1D6C0D97-B2A7-6748-B0C7-1141564C9F1A}" type="pres">
      <dgm:prSet presAssocID="{0FD40F87-04C2-D944-8B8D-210413A2FC84}" presName="spacer" presStyleCnt="0"/>
      <dgm:spPr/>
    </dgm:pt>
    <dgm:pt modelId="{8828CFC9-71A6-2E4B-9E86-13FD449E3DFB}" type="pres">
      <dgm:prSet presAssocID="{D4646EA9-BB34-4348-BBCC-D0E97A575681}" presName="parentText" presStyleLbl="node1" presStyleIdx="1" presStyleCnt="5" custLinFactY="-95509" custLinFactNeighborY="-100000">
        <dgm:presLayoutVars>
          <dgm:chMax val="0"/>
          <dgm:bulletEnabled val="1"/>
        </dgm:presLayoutVars>
      </dgm:prSet>
      <dgm:spPr/>
    </dgm:pt>
    <dgm:pt modelId="{42F72D0F-3B79-7C49-9303-980F77773B93}" type="pres">
      <dgm:prSet presAssocID="{845D6797-80B5-C346-9AEE-8847D4D936D2}" presName="spacer" presStyleCnt="0"/>
      <dgm:spPr/>
    </dgm:pt>
    <dgm:pt modelId="{2D586AA6-87AC-2B43-8C68-1E1C0FADA922}" type="pres">
      <dgm:prSet presAssocID="{F35D8C86-306D-B94C-8903-2114A2B389B8}" presName="parentText" presStyleLbl="node1" presStyleIdx="2" presStyleCnt="5">
        <dgm:presLayoutVars>
          <dgm:chMax val="0"/>
          <dgm:bulletEnabled val="1"/>
        </dgm:presLayoutVars>
      </dgm:prSet>
      <dgm:spPr/>
    </dgm:pt>
    <dgm:pt modelId="{09DA97AC-64E4-8045-9E49-984508DE2334}" type="pres">
      <dgm:prSet presAssocID="{5DE8D1D2-E6CD-604D-8AE4-6561BEEA2B9C}" presName="spacer" presStyleCnt="0"/>
      <dgm:spPr/>
    </dgm:pt>
    <dgm:pt modelId="{9E728066-1B9B-C644-88AD-05E3B605A9EF}" type="pres">
      <dgm:prSet presAssocID="{6B659535-1FF2-174C-B071-9E3A26964C09}" presName="parentText" presStyleLbl="node1" presStyleIdx="3" presStyleCnt="5">
        <dgm:presLayoutVars>
          <dgm:chMax val="0"/>
          <dgm:bulletEnabled val="1"/>
        </dgm:presLayoutVars>
      </dgm:prSet>
      <dgm:spPr/>
    </dgm:pt>
    <dgm:pt modelId="{BDBBDAB6-5C1B-2B40-A488-B6A44BB568BA}" type="pres">
      <dgm:prSet presAssocID="{6CDDD2FD-C572-3146-83FC-0739BBB0E814}" presName="spacer" presStyleCnt="0"/>
      <dgm:spPr/>
    </dgm:pt>
    <dgm:pt modelId="{B4930CB2-7571-6446-8212-20D3D8F6D82C}" type="pres">
      <dgm:prSet presAssocID="{8A7F2FE0-FC42-BB42-9378-76813A75F9FA}" presName="parentText" presStyleLbl="node1" presStyleIdx="4" presStyleCnt="5">
        <dgm:presLayoutVars>
          <dgm:chMax val="0"/>
          <dgm:bulletEnabled val="1"/>
        </dgm:presLayoutVars>
      </dgm:prSet>
      <dgm:spPr/>
    </dgm:pt>
  </dgm:ptLst>
  <dgm:cxnLst>
    <dgm:cxn modelId="{56022B08-948B-1940-A834-CF982BC4F8E8}" type="presOf" srcId="{6B659535-1FF2-174C-B071-9E3A26964C09}" destId="{9E728066-1B9B-C644-88AD-05E3B605A9EF}" srcOrd="0" destOrd="0" presId="urn:microsoft.com/office/officeart/2005/8/layout/vList2"/>
    <dgm:cxn modelId="{846CED2B-5E73-564F-8789-A72BD0EB8FF1}" type="presOf" srcId="{2E36D652-7D86-8C4A-AA96-816027244CC1}" destId="{A7FACBE0-7C50-3F4F-AE94-25B4904F65F7}" srcOrd="0" destOrd="0" presId="urn:microsoft.com/office/officeart/2005/8/layout/vList2"/>
    <dgm:cxn modelId="{745BCF5C-B372-A14F-B35F-ADD916A8F5D0}" srcId="{2E36D652-7D86-8C4A-AA96-816027244CC1}" destId="{6FC0D981-5ADD-F84D-B6A9-7DBC7ED3BECF}" srcOrd="0" destOrd="0" parTransId="{AF7EBE4A-444B-3143-8987-9AB9D03A9433}" sibTransId="{0FD40F87-04C2-D944-8B8D-210413A2FC84}"/>
    <dgm:cxn modelId="{B2C3BD79-A8ED-584C-AEC6-88DACD19397D}" srcId="{2E36D652-7D86-8C4A-AA96-816027244CC1}" destId="{D4646EA9-BB34-4348-BBCC-D0E97A575681}" srcOrd="1" destOrd="0" parTransId="{D23E0920-928D-B747-94B8-C5F910C4E0E7}" sibTransId="{845D6797-80B5-C346-9AEE-8847D4D936D2}"/>
    <dgm:cxn modelId="{E086D892-2E9D-FE4C-9EBE-6C3D78E91F51}" type="presOf" srcId="{8A7F2FE0-FC42-BB42-9378-76813A75F9FA}" destId="{B4930CB2-7571-6446-8212-20D3D8F6D82C}" srcOrd="0" destOrd="0" presId="urn:microsoft.com/office/officeart/2005/8/layout/vList2"/>
    <dgm:cxn modelId="{587E6693-7B74-4F45-A295-EA7686ACAF4C}" srcId="{2E36D652-7D86-8C4A-AA96-816027244CC1}" destId="{F35D8C86-306D-B94C-8903-2114A2B389B8}" srcOrd="2" destOrd="0" parTransId="{B164CA03-12E7-8A41-B6D7-CB4D94434276}" sibTransId="{5DE8D1D2-E6CD-604D-8AE4-6561BEEA2B9C}"/>
    <dgm:cxn modelId="{894E24AA-D574-9C41-9886-EFD4F2AB84C2}" srcId="{2E36D652-7D86-8C4A-AA96-816027244CC1}" destId="{8A7F2FE0-FC42-BB42-9378-76813A75F9FA}" srcOrd="4" destOrd="0" parTransId="{75FE75B1-FEBB-1240-88C0-F71AF5B49B6C}" sibTransId="{93E2B833-AB98-0B42-9F30-FB84015E171B}"/>
    <dgm:cxn modelId="{EB6CA6CC-CDE7-1648-9DC4-6A0E65F93419}" srcId="{2E36D652-7D86-8C4A-AA96-816027244CC1}" destId="{6B659535-1FF2-174C-B071-9E3A26964C09}" srcOrd="3" destOrd="0" parTransId="{6104FF1E-DA70-AE40-9010-7A158A760A30}" sibTransId="{6CDDD2FD-C572-3146-83FC-0739BBB0E814}"/>
    <dgm:cxn modelId="{1E3506D0-F91B-DF4B-A786-797B0E13828E}" type="presOf" srcId="{F35D8C86-306D-B94C-8903-2114A2B389B8}" destId="{2D586AA6-87AC-2B43-8C68-1E1C0FADA922}" srcOrd="0" destOrd="0" presId="urn:microsoft.com/office/officeart/2005/8/layout/vList2"/>
    <dgm:cxn modelId="{DA47E5D1-F480-2E44-98BA-1B9BA9BBB9C3}" type="presOf" srcId="{D4646EA9-BB34-4348-BBCC-D0E97A575681}" destId="{8828CFC9-71A6-2E4B-9E86-13FD449E3DFB}" srcOrd="0" destOrd="0" presId="urn:microsoft.com/office/officeart/2005/8/layout/vList2"/>
    <dgm:cxn modelId="{FE263EF2-70F4-6E42-AA7A-56179C715EA4}" type="presOf" srcId="{6FC0D981-5ADD-F84D-B6A9-7DBC7ED3BECF}" destId="{D4FAE492-9874-794B-BA0D-BE7E0C454828}" srcOrd="0" destOrd="0" presId="urn:microsoft.com/office/officeart/2005/8/layout/vList2"/>
    <dgm:cxn modelId="{824706A4-10A9-274C-8515-EAA005F6A20B}" type="presParOf" srcId="{A7FACBE0-7C50-3F4F-AE94-25B4904F65F7}" destId="{D4FAE492-9874-794B-BA0D-BE7E0C454828}" srcOrd="0" destOrd="0" presId="urn:microsoft.com/office/officeart/2005/8/layout/vList2"/>
    <dgm:cxn modelId="{3F59E11F-BE94-6444-AB8C-215BFC0D0B29}" type="presParOf" srcId="{A7FACBE0-7C50-3F4F-AE94-25B4904F65F7}" destId="{1D6C0D97-B2A7-6748-B0C7-1141564C9F1A}" srcOrd="1" destOrd="0" presId="urn:microsoft.com/office/officeart/2005/8/layout/vList2"/>
    <dgm:cxn modelId="{0E35CC28-C7A1-3D41-B2E2-6BCBAC5A1F63}" type="presParOf" srcId="{A7FACBE0-7C50-3F4F-AE94-25B4904F65F7}" destId="{8828CFC9-71A6-2E4B-9E86-13FD449E3DFB}" srcOrd="2" destOrd="0" presId="urn:microsoft.com/office/officeart/2005/8/layout/vList2"/>
    <dgm:cxn modelId="{D9A9D183-989A-644A-AA8F-F0460C581933}" type="presParOf" srcId="{A7FACBE0-7C50-3F4F-AE94-25B4904F65F7}" destId="{42F72D0F-3B79-7C49-9303-980F77773B93}" srcOrd="3" destOrd="0" presId="urn:microsoft.com/office/officeart/2005/8/layout/vList2"/>
    <dgm:cxn modelId="{757EF1CD-8461-184F-8BD0-5F5481E2B66E}" type="presParOf" srcId="{A7FACBE0-7C50-3F4F-AE94-25B4904F65F7}" destId="{2D586AA6-87AC-2B43-8C68-1E1C0FADA922}" srcOrd="4" destOrd="0" presId="urn:microsoft.com/office/officeart/2005/8/layout/vList2"/>
    <dgm:cxn modelId="{109BAC67-6E7F-3345-8437-12036513C392}" type="presParOf" srcId="{A7FACBE0-7C50-3F4F-AE94-25B4904F65F7}" destId="{09DA97AC-64E4-8045-9E49-984508DE2334}" srcOrd="5" destOrd="0" presId="urn:microsoft.com/office/officeart/2005/8/layout/vList2"/>
    <dgm:cxn modelId="{5187D0C2-300A-DC44-8295-80B6DFDAC02D}" type="presParOf" srcId="{A7FACBE0-7C50-3F4F-AE94-25B4904F65F7}" destId="{9E728066-1B9B-C644-88AD-05E3B605A9EF}" srcOrd="6" destOrd="0" presId="urn:microsoft.com/office/officeart/2005/8/layout/vList2"/>
    <dgm:cxn modelId="{66A989E0-DFD5-2149-9ADD-F053F5DEDDFA}" type="presParOf" srcId="{A7FACBE0-7C50-3F4F-AE94-25B4904F65F7}" destId="{BDBBDAB6-5C1B-2B40-A488-B6A44BB568BA}" srcOrd="7" destOrd="0" presId="urn:microsoft.com/office/officeart/2005/8/layout/vList2"/>
    <dgm:cxn modelId="{62ABFDAF-967E-F84A-BA2B-61B22E9BF701}" type="presParOf" srcId="{A7FACBE0-7C50-3F4F-AE94-25B4904F65F7}" destId="{B4930CB2-7571-6446-8212-20D3D8F6D82C}"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6B7650-C270-0C4D-A4A7-EE23BAD522EF}"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5AB60EA1-A74F-F54F-88A1-C5949A49A517}">
      <dgm:prSet phldrT="[Text]"/>
      <dgm:spPr/>
      <dgm:t>
        <a:bodyPr/>
        <a:lstStyle/>
        <a:p>
          <a:r>
            <a:rPr lang="en-US" dirty="0"/>
            <a:t>Breweries</a:t>
          </a:r>
        </a:p>
      </dgm:t>
    </dgm:pt>
    <dgm:pt modelId="{814B4789-F887-E247-81A4-D63913E33552}" type="parTrans" cxnId="{DE4209D4-BF3A-5D47-A894-CED1D35E32A4}">
      <dgm:prSet/>
      <dgm:spPr/>
      <dgm:t>
        <a:bodyPr/>
        <a:lstStyle/>
        <a:p>
          <a:endParaRPr lang="en-US"/>
        </a:p>
      </dgm:t>
    </dgm:pt>
    <dgm:pt modelId="{A368690D-34F7-6146-86BD-3DA3C6490F67}" type="sibTrans" cxnId="{DE4209D4-BF3A-5D47-A894-CED1D35E32A4}">
      <dgm:prSet/>
      <dgm:spPr/>
      <dgm:t>
        <a:bodyPr/>
        <a:lstStyle/>
        <a:p>
          <a:endParaRPr lang="en-US"/>
        </a:p>
      </dgm:t>
    </dgm:pt>
    <dgm:pt modelId="{8F61BA27-C029-2A45-99D7-F696517B1CB0}">
      <dgm:prSet phldrT="[Text]"/>
      <dgm:spPr/>
      <dgm:t>
        <a:bodyPr/>
        <a:lstStyle/>
        <a:p>
          <a:r>
            <a:rPr lang="en-US" dirty="0"/>
            <a:t>Brew_ID</a:t>
          </a:r>
        </a:p>
      </dgm:t>
    </dgm:pt>
    <dgm:pt modelId="{1714ADB7-0075-6F4A-8633-CEA37B7B28BF}" type="parTrans" cxnId="{0A6CA698-3B2D-3148-90F6-A79063BD3769}">
      <dgm:prSet/>
      <dgm:spPr/>
      <dgm:t>
        <a:bodyPr/>
        <a:lstStyle/>
        <a:p>
          <a:endParaRPr lang="en-US"/>
        </a:p>
      </dgm:t>
    </dgm:pt>
    <dgm:pt modelId="{F7083B2D-6DA9-5748-9D97-37F0E8C1ABC0}" type="sibTrans" cxnId="{0A6CA698-3B2D-3148-90F6-A79063BD3769}">
      <dgm:prSet/>
      <dgm:spPr/>
      <dgm:t>
        <a:bodyPr/>
        <a:lstStyle/>
        <a:p>
          <a:endParaRPr lang="en-US"/>
        </a:p>
      </dgm:t>
    </dgm:pt>
    <dgm:pt modelId="{FDAFDB67-0D3F-BA48-A975-36D1CE4E6CF1}">
      <dgm:prSet phldrT="[Text]"/>
      <dgm:spPr/>
      <dgm:t>
        <a:bodyPr/>
        <a:lstStyle/>
        <a:p>
          <a:r>
            <a:rPr lang="en-US" dirty="0"/>
            <a:t>Name</a:t>
          </a:r>
        </a:p>
      </dgm:t>
    </dgm:pt>
    <dgm:pt modelId="{E63F2988-4281-0D42-95D0-605BF66C9562}" type="parTrans" cxnId="{FD12E5CA-914F-CD40-96E2-B0B8B6EC8895}">
      <dgm:prSet/>
      <dgm:spPr/>
      <dgm:t>
        <a:bodyPr/>
        <a:lstStyle/>
        <a:p>
          <a:endParaRPr lang="en-US"/>
        </a:p>
      </dgm:t>
    </dgm:pt>
    <dgm:pt modelId="{BB746EFE-E2EC-C845-A47D-8ABD6955617C}" type="sibTrans" cxnId="{FD12E5CA-914F-CD40-96E2-B0B8B6EC8895}">
      <dgm:prSet/>
      <dgm:spPr/>
      <dgm:t>
        <a:bodyPr/>
        <a:lstStyle/>
        <a:p>
          <a:endParaRPr lang="en-US"/>
        </a:p>
      </dgm:t>
    </dgm:pt>
    <dgm:pt modelId="{5874A869-E4C2-8848-B534-38120A8443F2}">
      <dgm:prSet phldrT="[Text]"/>
      <dgm:spPr/>
      <dgm:t>
        <a:bodyPr/>
        <a:lstStyle/>
        <a:p>
          <a:r>
            <a:rPr lang="en-US" dirty="0"/>
            <a:t>Beers</a:t>
          </a:r>
        </a:p>
      </dgm:t>
    </dgm:pt>
    <dgm:pt modelId="{706815F2-6026-414B-8650-9716B4C4926D}" type="parTrans" cxnId="{0CE5E93F-1DD6-2946-A407-72EAEBEA0FA5}">
      <dgm:prSet/>
      <dgm:spPr/>
      <dgm:t>
        <a:bodyPr/>
        <a:lstStyle/>
        <a:p>
          <a:endParaRPr lang="en-US"/>
        </a:p>
      </dgm:t>
    </dgm:pt>
    <dgm:pt modelId="{503FBBD0-BAF7-1D48-8347-716131BCAA83}" type="sibTrans" cxnId="{0CE5E93F-1DD6-2946-A407-72EAEBEA0FA5}">
      <dgm:prSet/>
      <dgm:spPr/>
      <dgm:t>
        <a:bodyPr/>
        <a:lstStyle/>
        <a:p>
          <a:endParaRPr lang="en-US"/>
        </a:p>
      </dgm:t>
    </dgm:pt>
    <dgm:pt modelId="{4E138F3F-89A4-D240-A388-9ADCE4A1F2C8}">
      <dgm:prSet phldrT="[Text]"/>
      <dgm:spPr/>
      <dgm:t>
        <a:bodyPr/>
        <a:lstStyle/>
        <a:p>
          <a:r>
            <a:rPr lang="en-US" dirty="0"/>
            <a:t>Name</a:t>
          </a:r>
        </a:p>
      </dgm:t>
    </dgm:pt>
    <dgm:pt modelId="{883FEADD-84CA-2345-B528-CB7F3DC4124D}" type="parTrans" cxnId="{652289E9-3D93-814C-A6BD-02DF7650295F}">
      <dgm:prSet/>
      <dgm:spPr/>
      <dgm:t>
        <a:bodyPr/>
        <a:lstStyle/>
        <a:p>
          <a:endParaRPr lang="en-US"/>
        </a:p>
      </dgm:t>
    </dgm:pt>
    <dgm:pt modelId="{F32A379F-A96A-974B-928A-8A8E40EE8599}" type="sibTrans" cxnId="{652289E9-3D93-814C-A6BD-02DF7650295F}">
      <dgm:prSet/>
      <dgm:spPr/>
      <dgm:t>
        <a:bodyPr/>
        <a:lstStyle/>
        <a:p>
          <a:endParaRPr lang="en-US"/>
        </a:p>
      </dgm:t>
    </dgm:pt>
    <dgm:pt modelId="{F4A042CC-B45B-1B40-9DAF-BA98EE40FF88}">
      <dgm:prSet phldrT="[Text]"/>
      <dgm:spPr/>
      <dgm:t>
        <a:bodyPr/>
        <a:lstStyle/>
        <a:p>
          <a:r>
            <a:rPr lang="en-US" dirty="0"/>
            <a:t>Brews &amp; Beers (Merged)</a:t>
          </a:r>
        </a:p>
      </dgm:t>
    </dgm:pt>
    <dgm:pt modelId="{27085DF2-0278-674B-8EE1-7AC390480337}" type="parTrans" cxnId="{F77CA602-A62C-A24C-A921-FE2DCC241BC7}">
      <dgm:prSet/>
      <dgm:spPr/>
      <dgm:t>
        <a:bodyPr/>
        <a:lstStyle/>
        <a:p>
          <a:endParaRPr lang="en-US"/>
        </a:p>
      </dgm:t>
    </dgm:pt>
    <dgm:pt modelId="{96B43F8E-E2EA-3248-A8E6-27300CB78C17}" type="sibTrans" cxnId="{F77CA602-A62C-A24C-A921-FE2DCC241BC7}">
      <dgm:prSet/>
      <dgm:spPr/>
      <dgm:t>
        <a:bodyPr/>
        <a:lstStyle/>
        <a:p>
          <a:endParaRPr lang="en-US"/>
        </a:p>
      </dgm:t>
    </dgm:pt>
    <dgm:pt modelId="{9ACBF5D8-A45A-0441-BA84-A9F3243ADDCE}">
      <dgm:prSet phldrT="[Text]"/>
      <dgm:spPr/>
      <dgm:t>
        <a:bodyPr/>
        <a:lstStyle/>
        <a:p>
          <a:r>
            <a:rPr lang="en-US" dirty="0"/>
            <a:t>Brew_ID*</a:t>
          </a:r>
        </a:p>
      </dgm:t>
    </dgm:pt>
    <dgm:pt modelId="{79BB4DD2-12F9-BF42-AC6B-EA864F1FB717}" type="parTrans" cxnId="{F7642F50-F1E4-F740-A361-094F84C757E7}">
      <dgm:prSet/>
      <dgm:spPr/>
      <dgm:t>
        <a:bodyPr/>
        <a:lstStyle/>
        <a:p>
          <a:endParaRPr lang="en-US"/>
        </a:p>
      </dgm:t>
    </dgm:pt>
    <dgm:pt modelId="{574C1DE6-4179-3244-B0D7-6EA04B8F95F9}" type="sibTrans" cxnId="{F7642F50-F1E4-F740-A361-094F84C757E7}">
      <dgm:prSet/>
      <dgm:spPr/>
      <dgm:t>
        <a:bodyPr/>
        <a:lstStyle/>
        <a:p>
          <a:endParaRPr lang="en-US"/>
        </a:p>
      </dgm:t>
    </dgm:pt>
    <dgm:pt modelId="{EEF07244-C5AE-8440-964A-4156BA0AE9F1}">
      <dgm:prSet phldrT="[Text]"/>
      <dgm:spPr/>
      <dgm:t>
        <a:bodyPr/>
        <a:lstStyle/>
        <a:p>
          <a:r>
            <a:rPr lang="en-US" dirty="0"/>
            <a:t>CIty</a:t>
          </a:r>
        </a:p>
      </dgm:t>
    </dgm:pt>
    <dgm:pt modelId="{967ECE7A-6BA6-4B47-B2E5-41C59C0429C7}" type="parTrans" cxnId="{B54F0777-BC6F-5E40-A153-7E1DA2CFE365}">
      <dgm:prSet/>
      <dgm:spPr/>
      <dgm:t>
        <a:bodyPr/>
        <a:lstStyle/>
        <a:p>
          <a:endParaRPr lang="en-US"/>
        </a:p>
      </dgm:t>
    </dgm:pt>
    <dgm:pt modelId="{BD02B0C7-1A63-4448-B1A7-EF5687FB70E9}" type="sibTrans" cxnId="{B54F0777-BC6F-5E40-A153-7E1DA2CFE365}">
      <dgm:prSet/>
      <dgm:spPr/>
      <dgm:t>
        <a:bodyPr/>
        <a:lstStyle/>
        <a:p>
          <a:endParaRPr lang="en-US"/>
        </a:p>
      </dgm:t>
    </dgm:pt>
    <dgm:pt modelId="{05016494-2507-5C40-A198-E820C8A7EC79}">
      <dgm:prSet phldrT="[Text]"/>
      <dgm:spPr/>
      <dgm:t>
        <a:bodyPr/>
        <a:lstStyle/>
        <a:p>
          <a:r>
            <a:rPr lang="en-US" dirty="0"/>
            <a:t>State</a:t>
          </a:r>
        </a:p>
      </dgm:t>
    </dgm:pt>
    <dgm:pt modelId="{6B192776-4B3F-9D47-9F0F-090CEB043A8F}" type="parTrans" cxnId="{11218899-04DA-054B-9D89-18A803766027}">
      <dgm:prSet/>
      <dgm:spPr/>
      <dgm:t>
        <a:bodyPr/>
        <a:lstStyle/>
        <a:p>
          <a:endParaRPr lang="en-US"/>
        </a:p>
      </dgm:t>
    </dgm:pt>
    <dgm:pt modelId="{A2A7787B-443F-1F48-9162-55F7ADB73E53}" type="sibTrans" cxnId="{11218899-04DA-054B-9D89-18A803766027}">
      <dgm:prSet/>
      <dgm:spPr/>
      <dgm:t>
        <a:bodyPr/>
        <a:lstStyle/>
        <a:p>
          <a:endParaRPr lang="en-US"/>
        </a:p>
      </dgm:t>
    </dgm:pt>
    <dgm:pt modelId="{7C003A6C-15F9-2D44-BE70-EBA7FAC48522}">
      <dgm:prSet phldrT="[Text]"/>
      <dgm:spPr/>
      <dgm:t>
        <a:bodyPr/>
        <a:lstStyle/>
        <a:p>
          <a:r>
            <a:rPr lang="en-US" dirty="0"/>
            <a:t>ABV (Alcohol Content)</a:t>
          </a:r>
        </a:p>
      </dgm:t>
    </dgm:pt>
    <dgm:pt modelId="{B7D2DB10-3C97-3041-B7B1-CC7A86856751}" type="parTrans" cxnId="{BB511EA7-6907-0E4B-AA1C-5C5290BE0F31}">
      <dgm:prSet/>
      <dgm:spPr/>
      <dgm:t>
        <a:bodyPr/>
        <a:lstStyle/>
        <a:p>
          <a:endParaRPr lang="en-US"/>
        </a:p>
      </dgm:t>
    </dgm:pt>
    <dgm:pt modelId="{C0E80F82-FF82-0B4C-86E2-DBEB74834E41}" type="sibTrans" cxnId="{BB511EA7-6907-0E4B-AA1C-5C5290BE0F31}">
      <dgm:prSet/>
      <dgm:spPr/>
      <dgm:t>
        <a:bodyPr/>
        <a:lstStyle/>
        <a:p>
          <a:endParaRPr lang="en-US"/>
        </a:p>
      </dgm:t>
    </dgm:pt>
    <dgm:pt modelId="{199C6B33-8A43-7248-8B70-693051037CED}">
      <dgm:prSet phldrT="[Text]"/>
      <dgm:spPr/>
      <dgm:t>
        <a:bodyPr/>
        <a:lstStyle/>
        <a:p>
          <a:r>
            <a:rPr lang="en-US" dirty="0"/>
            <a:t>IBU (Bitterness Level)</a:t>
          </a:r>
        </a:p>
      </dgm:t>
    </dgm:pt>
    <dgm:pt modelId="{F7A6ECAC-AC2F-1543-833C-54107FFC7CE5}" type="parTrans" cxnId="{1D7F9F3B-7C2E-F040-BF9F-B0B6FCA902CB}">
      <dgm:prSet/>
      <dgm:spPr/>
      <dgm:t>
        <a:bodyPr/>
        <a:lstStyle/>
        <a:p>
          <a:endParaRPr lang="en-US"/>
        </a:p>
      </dgm:t>
    </dgm:pt>
    <dgm:pt modelId="{EB92D3D6-7773-EF46-B226-73C50CDD12D4}" type="sibTrans" cxnId="{1D7F9F3B-7C2E-F040-BF9F-B0B6FCA902CB}">
      <dgm:prSet/>
      <dgm:spPr/>
      <dgm:t>
        <a:bodyPr/>
        <a:lstStyle/>
        <a:p>
          <a:endParaRPr lang="en-US"/>
        </a:p>
      </dgm:t>
    </dgm:pt>
    <dgm:pt modelId="{7545E4D5-A9E9-8246-AD99-2E1913475C4A}">
      <dgm:prSet phldrT="[Text]"/>
      <dgm:spPr/>
      <dgm:t>
        <a:bodyPr/>
        <a:lstStyle/>
        <a:p>
          <a:r>
            <a:rPr lang="en-US" dirty="0"/>
            <a:t>Style</a:t>
          </a:r>
        </a:p>
      </dgm:t>
    </dgm:pt>
    <dgm:pt modelId="{5594B495-FFF1-6540-9F7B-63B90E6F329D}" type="parTrans" cxnId="{2C9EBC59-9B54-A040-B62B-364DDCE5E51E}">
      <dgm:prSet/>
      <dgm:spPr/>
      <dgm:t>
        <a:bodyPr/>
        <a:lstStyle/>
        <a:p>
          <a:endParaRPr lang="en-US"/>
        </a:p>
      </dgm:t>
    </dgm:pt>
    <dgm:pt modelId="{404F7851-675E-A34C-9FBE-6844A78DA3D8}" type="sibTrans" cxnId="{2C9EBC59-9B54-A040-B62B-364DDCE5E51E}">
      <dgm:prSet/>
      <dgm:spPr/>
      <dgm:t>
        <a:bodyPr/>
        <a:lstStyle/>
        <a:p>
          <a:endParaRPr lang="en-US"/>
        </a:p>
      </dgm:t>
    </dgm:pt>
    <dgm:pt modelId="{2958A752-FE13-0D4D-98AD-1818AFC840E6}">
      <dgm:prSet phldrT="[Text]"/>
      <dgm:spPr/>
      <dgm:t>
        <a:bodyPr/>
        <a:lstStyle/>
        <a:p>
          <a:r>
            <a:rPr lang="en-US" dirty="0"/>
            <a:t>Ounces</a:t>
          </a:r>
        </a:p>
      </dgm:t>
    </dgm:pt>
    <dgm:pt modelId="{7966F948-03A6-2540-82E2-CE872F087B69}" type="parTrans" cxnId="{1D868AB5-62A9-DA4E-80BC-C9BFD1DFB386}">
      <dgm:prSet/>
      <dgm:spPr/>
      <dgm:t>
        <a:bodyPr/>
        <a:lstStyle/>
        <a:p>
          <a:endParaRPr lang="en-US"/>
        </a:p>
      </dgm:t>
    </dgm:pt>
    <dgm:pt modelId="{9211B9F9-7D2E-9D48-88EF-C204C0AC3E8C}" type="sibTrans" cxnId="{1D868AB5-62A9-DA4E-80BC-C9BFD1DFB386}">
      <dgm:prSet/>
      <dgm:spPr/>
      <dgm:t>
        <a:bodyPr/>
        <a:lstStyle/>
        <a:p>
          <a:endParaRPr lang="en-US"/>
        </a:p>
      </dgm:t>
    </dgm:pt>
    <dgm:pt modelId="{9FD45CBE-2A4F-7A40-B4B8-6D614AD07C83}">
      <dgm:prSet phldrT="[Text]"/>
      <dgm:spPr/>
      <dgm:t>
        <a:bodyPr/>
        <a:lstStyle/>
        <a:p>
          <a:r>
            <a:rPr lang="en-US" dirty="0"/>
            <a:t>Identify/Filter NA values</a:t>
          </a:r>
        </a:p>
      </dgm:t>
    </dgm:pt>
    <dgm:pt modelId="{F5A776B8-47FD-B44B-9271-9A804316D256}" type="parTrans" cxnId="{588551B1-8EF5-1B41-BAF1-4BD86094CFB2}">
      <dgm:prSet/>
      <dgm:spPr/>
      <dgm:t>
        <a:bodyPr/>
        <a:lstStyle/>
        <a:p>
          <a:endParaRPr lang="en-US"/>
        </a:p>
      </dgm:t>
    </dgm:pt>
    <dgm:pt modelId="{09BA473F-D882-8A4E-A8DB-2BBA85232DBB}" type="sibTrans" cxnId="{588551B1-8EF5-1B41-BAF1-4BD86094CFB2}">
      <dgm:prSet/>
      <dgm:spPr/>
      <dgm:t>
        <a:bodyPr/>
        <a:lstStyle/>
        <a:p>
          <a:endParaRPr lang="en-US"/>
        </a:p>
      </dgm:t>
    </dgm:pt>
    <dgm:pt modelId="{60A80474-D8E3-9F4B-8485-F775442C90C3}">
      <dgm:prSet phldrT="[Text]"/>
      <dgm:spPr/>
      <dgm:t>
        <a:bodyPr/>
        <a:lstStyle/>
        <a:p>
          <a:r>
            <a:rPr lang="en-US" dirty="0"/>
            <a:t>ABV = 62</a:t>
          </a:r>
        </a:p>
      </dgm:t>
    </dgm:pt>
    <dgm:pt modelId="{487B0BF2-C361-E941-9C4D-A8E62E5DC9AA}" type="parTrans" cxnId="{94EB6371-AF45-FA41-9A88-91BAF8BAB152}">
      <dgm:prSet/>
      <dgm:spPr/>
      <dgm:t>
        <a:bodyPr/>
        <a:lstStyle/>
        <a:p>
          <a:endParaRPr lang="en-US"/>
        </a:p>
      </dgm:t>
    </dgm:pt>
    <dgm:pt modelId="{1D1B1872-10CF-7E43-B04F-E53E0E383CEA}" type="sibTrans" cxnId="{94EB6371-AF45-FA41-9A88-91BAF8BAB152}">
      <dgm:prSet/>
      <dgm:spPr/>
      <dgm:t>
        <a:bodyPr/>
        <a:lstStyle/>
        <a:p>
          <a:endParaRPr lang="en-US"/>
        </a:p>
      </dgm:t>
    </dgm:pt>
    <dgm:pt modelId="{6BF149DB-31DB-4645-8065-B9BA7BF0F93F}">
      <dgm:prSet phldrT="[Text]"/>
      <dgm:spPr/>
      <dgm:t>
        <a:bodyPr/>
        <a:lstStyle/>
        <a:p>
          <a:r>
            <a:rPr lang="en-US" dirty="0"/>
            <a:t>IBU = 1005</a:t>
          </a:r>
        </a:p>
      </dgm:t>
    </dgm:pt>
    <dgm:pt modelId="{53779D96-4640-CB4A-89D4-359C359C7155}" type="parTrans" cxnId="{EB5ABC4B-FDBA-CA4C-A1D2-C7AD1688A204}">
      <dgm:prSet/>
      <dgm:spPr/>
      <dgm:t>
        <a:bodyPr/>
        <a:lstStyle/>
        <a:p>
          <a:endParaRPr lang="en-US"/>
        </a:p>
      </dgm:t>
    </dgm:pt>
    <dgm:pt modelId="{367E0C6F-06D3-9047-ABE3-718961006D7D}" type="sibTrans" cxnId="{EB5ABC4B-FDBA-CA4C-A1D2-C7AD1688A204}">
      <dgm:prSet/>
      <dgm:spPr/>
      <dgm:t>
        <a:bodyPr/>
        <a:lstStyle/>
        <a:p>
          <a:endParaRPr lang="en-US"/>
        </a:p>
      </dgm:t>
    </dgm:pt>
    <dgm:pt modelId="{7B905533-4541-F740-940B-FF0352F76BC2}">
      <dgm:prSet phldrT="[Text]"/>
      <dgm:spPr/>
      <dgm:t>
        <a:bodyPr/>
        <a:lstStyle/>
        <a:p>
          <a:r>
            <a:rPr lang="en-US" dirty="0"/>
            <a:t>Mutate</a:t>
          </a:r>
        </a:p>
      </dgm:t>
    </dgm:pt>
    <dgm:pt modelId="{A81C2558-18A9-8E46-B64B-1191B986633E}" type="parTrans" cxnId="{23D41994-6A31-CC44-8089-6D6B0281CC43}">
      <dgm:prSet/>
      <dgm:spPr/>
      <dgm:t>
        <a:bodyPr/>
        <a:lstStyle/>
        <a:p>
          <a:endParaRPr lang="en-US"/>
        </a:p>
      </dgm:t>
    </dgm:pt>
    <dgm:pt modelId="{B17BDA9B-341B-C242-A10B-B96CDF2E1B0C}" type="sibTrans" cxnId="{23D41994-6A31-CC44-8089-6D6B0281CC43}">
      <dgm:prSet/>
      <dgm:spPr/>
      <dgm:t>
        <a:bodyPr/>
        <a:lstStyle/>
        <a:p>
          <a:endParaRPr lang="en-US"/>
        </a:p>
      </dgm:t>
    </dgm:pt>
    <dgm:pt modelId="{751EDC57-5FB0-D747-9042-98C2EAE29DEE}">
      <dgm:prSet phldrT="[Text]"/>
      <dgm:spPr/>
      <dgm:t>
        <a:bodyPr/>
        <a:lstStyle/>
        <a:p>
          <a:r>
            <a:rPr lang="en-US" dirty="0"/>
            <a:t>Create StyleCategory column</a:t>
          </a:r>
        </a:p>
      </dgm:t>
    </dgm:pt>
    <dgm:pt modelId="{81502EE6-10A0-AF47-843E-2E7A7A022DD9}" type="parTrans" cxnId="{32E353F0-D9FB-1341-8110-276A1E268CAB}">
      <dgm:prSet/>
      <dgm:spPr/>
      <dgm:t>
        <a:bodyPr/>
        <a:lstStyle/>
        <a:p>
          <a:endParaRPr lang="en-US"/>
        </a:p>
      </dgm:t>
    </dgm:pt>
    <dgm:pt modelId="{1EB33676-A3BB-8C4E-9E49-6E68E65C0484}" type="sibTrans" cxnId="{32E353F0-D9FB-1341-8110-276A1E268CAB}">
      <dgm:prSet/>
      <dgm:spPr/>
      <dgm:t>
        <a:bodyPr/>
        <a:lstStyle/>
        <a:p>
          <a:endParaRPr lang="en-US"/>
        </a:p>
      </dgm:t>
    </dgm:pt>
    <dgm:pt modelId="{751FF700-B0B2-C148-A63E-68C0ABFD9C52}" type="pres">
      <dgm:prSet presAssocID="{656B7650-C270-0C4D-A4A7-EE23BAD522EF}" presName="Name0" presStyleCnt="0">
        <dgm:presLayoutVars>
          <dgm:dir/>
          <dgm:animLvl val="lvl"/>
          <dgm:resizeHandles val="exact"/>
        </dgm:presLayoutVars>
      </dgm:prSet>
      <dgm:spPr/>
    </dgm:pt>
    <dgm:pt modelId="{4E04DD3F-FFE4-804B-92FF-8D13472F7E78}" type="pres">
      <dgm:prSet presAssocID="{656B7650-C270-0C4D-A4A7-EE23BAD522EF}" presName="tSp" presStyleCnt="0"/>
      <dgm:spPr/>
    </dgm:pt>
    <dgm:pt modelId="{14A4F203-F55C-584F-8CB5-052A6396C46C}" type="pres">
      <dgm:prSet presAssocID="{656B7650-C270-0C4D-A4A7-EE23BAD522EF}" presName="bSp" presStyleCnt="0"/>
      <dgm:spPr/>
    </dgm:pt>
    <dgm:pt modelId="{9EC56CD0-F8EB-E146-BF58-D92CD2473BDC}" type="pres">
      <dgm:prSet presAssocID="{656B7650-C270-0C4D-A4A7-EE23BAD522EF}" presName="process" presStyleCnt="0"/>
      <dgm:spPr/>
    </dgm:pt>
    <dgm:pt modelId="{6E75A006-6DFB-D74A-B0BB-18D8CD0E6C12}" type="pres">
      <dgm:prSet presAssocID="{5AB60EA1-A74F-F54F-88A1-C5949A49A517}" presName="composite1" presStyleCnt="0"/>
      <dgm:spPr/>
    </dgm:pt>
    <dgm:pt modelId="{2D1D2635-8100-B242-9DF2-99B9E9D821A0}" type="pres">
      <dgm:prSet presAssocID="{5AB60EA1-A74F-F54F-88A1-C5949A49A517}" presName="dummyNode1" presStyleLbl="node1" presStyleIdx="0" presStyleCnt="5"/>
      <dgm:spPr/>
    </dgm:pt>
    <dgm:pt modelId="{96C02D92-E884-F24D-B796-9490558021A4}" type="pres">
      <dgm:prSet presAssocID="{5AB60EA1-A74F-F54F-88A1-C5949A49A517}" presName="childNode1" presStyleLbl="bgAcc1" presStyleIdx="0" presStyleCnt="5">
        <dgm:presLayoutVars>
          <dgm:bulletEnabled val="1"/>
        </dgm:presLayoutVars>
      </dgm:prSet>
      <dgm:spPr/>
    </dgm:pt>
    <dgm:pt modelId="{E1E36D7B-B57C-414B-9559-82ABEFB418D0}" type="pres">
      <dgm:prSet presAssocID="{5AB60EA1-A74F-F54F-88A1-C5949A49A517}" presName="childNode1tx" presStyleLbl="bgAcc1" presStyleIdx="0" presStyleCnt="5">
        <dgm:presLayoutVars>
          <dgm:bulletEnabled val="1"/>
        </dgm:presLayoutVars>
      </dgm:prSet>
      <dgm:spPr/>
    </dgm:pt>
    <dgm:pt modelId="{2EAFD827-F961-5042-B5B4-1CAD2CF5E5DC}" type="pres">
      <dgm:prSet presAssocID="{5AB60EA1-A74F-F54F-88A1-C5949A49A517}" presName="parentNode1" presStyleLbl="node1" presStyleIdx="0" presStyleCnt="5">
        <dgm:presLayoutVars>
          <dgm:chMax val="1"/>
          <dgm:bulletEnabled val="1"/>
        </dgm:presLayoutVars>
      </dgm:prSet>
      <dgm:spPr/>
    </dgm:pt>
    <dgm:pt modelId="{6CD8F306-97B3-8942-A686-C40DC8EFB2F4}" type="pres">
      <dgm:prSet presAssocID="{5AB60EA1-A74F-F54F-88A1-C5949A49A517}" presName="connSite1" presStyleCnt="0"/>
      <dgm:spPr/>
    </dgm:pt>
    <dgm:pt modelId="{8FB725E8-99FD-7345-A306-9997ECEEE8BD}" type="pres">
      <dgm:prSet presAssocID="{A368690D-34F7-6146-86BD-3DA3C6490F67}" presName="Name9" presStyleLbl="sibTrans2D1" presStyleIdx="0" presStyleCnt="4"/>
      <dgm:spPr/>
    </dgm:pt>
    <dgm:pt modelId="{C1A279D1-4C31-A447-A34D-B8FFDA28877F}" type="pres">
      <dgm:prSet presAssocID="{5874A869-E4C2-8848-B534-38120A8443F2}" presName="composite2" presStyleCnt="0"/>
      <dgm:spPr/>
    </dgm:pt>
    <dgm:pt modelId="{E95A0A9C-CEFF-9745-8E20-943178BA438D}" type="pres">
      <dgm:prSet presAssocID="{5874A869-E4C2-8848-B534-38120A8443F2}" presName="dummyNode2" presStyleLbl="node1" presStyleIdx="0" presStyleCnt="5"/>
      <dgm:spPr/>
    </dgm:pt>
    <dgm:pt modelId="{6EC0C825-1EAC-5646-B523-63997AB98BB3}" type="pres">
      <dgm:prSet presAssocID="{5874A869-E4C2-8848-B534-38120A8443F2}" presName="childNode2" presStyleLbl="bgAcc1" presStyleIdx="1" presStyleCnt="5">
        <dgm:presLayoutVars>
          <dgm:bulletEnabled val="1"/>
        </dgm:presLayoutVars>
      </dgm:prSet>
      <dgm:spPr/>
    </dgm:pt>
    <dgm:pt modelId="{F9EE1B64-DDEC-9840-8758-BF13B856C36C}" type="pres">
      <dgm:prSet presAssocID="{5874A869-E4C2-8848-B534-38120A8443F2}" presName="childNode2tx" presStyleLbl="bgAcc1" presStyleIdx="1" presStyleCnt="5">
        <dgm:presLayoutVars>
          <dgm:bulletEnabled val="1"/>
        </dgm:presLayoutVars>
      </dgm:prSet>
      <dgm:spPr/>
    </dgm:pt>
    <dgm:pt modelId="{A1C2B9C5-438C-2149-AC72-165779C6C788}" type="pres">
      <dgm:prSet presAssocID="{5874A869-E4C2-8848-B534-38120A8443F2}" presName="parentNode2" presStyleLbl="node1" presStyleIdx="1" presStyleCnt="5">
        <dgm:presLayoutVars>
          <dgm:chMax val="0"/>
          <dgm:bulletEnabled val="1"/>
        </dgm:presLayoutVars>
      </dgm:prSet>
      <dgm:spPr/>
    </dgm:pt>
    <dgm:pt modelId="{9D7E718A-9082-6A45-AC47-91FD7D911C5C}" type="pres">
      <dgm:prSet presAssocID="{5874A869-E4C2-8848-B534-38120A8443F2}" presName="connSite2" presStyleCnt="0"/>
      <dgm:spPr/>
    </dgm:pt>
    <dgm:pt modelId="{6974A294-ECF9-E643-8830-11DC5DE5D251}" type="pres">
      <dgm:prSet presAssocID="{503FBBD0-BAF7-1D48-8347-716131BCAA83}" presName="Name18" presStyleLbl="sibTrans2D1" presStyleIdx="1" presStyleCnt="4"/>
      <dgm:spPr/>
    </dgm:pt>
    <dgm:pt modelId="{2454D4D5-1529-6A45-B91F-FB4D34C8DE0A}" type="pres">
      <dgm:prSet presAssocID="{F4A042CC-B45B-1B40-9DAF-BA98EE40FF88}" presName="composite1" presStyleCnt="0"/>
      <dgm:spPr/>
    </dgm:pt>
    <dgm:pt modelId="{0382666C-338B-2040-B0FF-884858E9EE74}" type="pres">
      <dgm:prSet presAssocID="{F4A042CC-B45B-1B40-9DAF-BA98EE40FF88}" presName="dummyNode1" presStyleLbl="node1" presStyleIdx="1" presStyleCnt="5"/>
      <dgm:spPr/>
    </dgm:pt>
    <dgm:pt modelId="{70D8A46D-D545-F54F-A2E3-5A626AC39C6C}" type="pres">
      <dgm:prSet presAssocID="{F4A042CC-B45B-1B40-9DAF-BA98EE40FF88}" presName="childNode1" presStyleLbl="bgAcc1" presStyleIdx="2" presStyleCnt="5">
        <dgm:presLayoutVars>
          <dgm:bulletEnabled val="1"/>
        </dgm:presLayoutVars>
      </dgm:prSet>
      <dgm:spPr/>
    </dgm:pt>
    <dgm:pt modelId="{F6044C90-686A-D449-A0A2-D6BC1DC15E1F}" type="pres">
      <dgm:prSet presAssocID="{F4A042CC-B45B-1B40-9DAF-BA98EE40FF88}" presName="childNode1tx" presStyleLbl="bgAcc1" presStyleIdx="2" presStyleCnt="5">
        <dgm:presLayoutVars>
          <dgm:bulletEnabled val="1"/>
        </dgm:presLayoutVars>
      </dgm:prSet>
      <dgm:spPr/>
    </dgm:pt>
    <dgm:pt modelId="{D8EDC217-135C-2D41-9A53-BA0553C42324}" type="pres">
      <dgm:prSet presAssocID="{F4A042CC-B45B-1B40-9DAF-BA98EE40FF88}" presName="parentNode1" presStyleLbl="node1" presStyleIdx="2" presStyleCnt="5">
        <dgm:presLayoutVars>
          <dgm:chMax val="1"/>
          <dgm:bulletEnabled val="1"/>
        </dgm:presLayoutVars>
      </dgm:prSet>
      <dgm:spPr/>
    </dgm:pt>
    <dgm:pt modelId="{CEF5AD27-40BB-5543-8411-4B7B78D3B95C}" type="pres">
      <dgm:prSet presAssocID="{F4A042CC-B45B-1B40-9DAF-BA98EE40FF88}" presName="connSite1" presStyleCnt="0"/>
      <dgm:spPr/>
    </dgm:pt>
    <dgm:pt modelId="{B4ED788F-C8B4-4A44-9C0D-F53CAD71E347}" type="pres">
      <dgm:prSet presAssocID="{96B43F8E-E2EA-3248-A8E6-27300CB78C17}" presName="Name9" presStyleLbl="sibTrans2D1" presStyleIdx="2" presStyleCnt="4"/>
      <dgm:spPr/>
    </dgm:pt>
    <dgm:pt modelId="{FC5D8B8A-42F8-2D48-893A-32A2F166B4DA}" type="pres">
      <dgm:prSet presAssocID="{9FD45CBE-2A4F-7A40-B4B8-6D614AD07C83}" presName="composite2" presStyleCnt="0"/>
      <dgm:spPr/>
    </dgm:pt>
    <dgm:pt modelId="{0700DC8B-1EC4-D746-A38C-D1055BB2639E}" type="pres">
      <dgm:prSet presAssocID="{9FD45CBE-2A4F-7A40-B4B8-6D614AD07C83}" presName="dummyNode2" presStyleLbl="node1" presStyleIdx="2" presStyleCnt="5"/>
      <dgm:spPr/>
    </dgm:pt>
    <dgm:pt modelId="{627D8834-A255-2E4D-96D4-85511E702B88}" type="pres">
      <dgm:prSet presAssocID="{9FD45CBE-2A4F-7A40-B4B8-6D614AD07C83}" presName="childNode2" presStyleLbl="bgAcc1" presStyleIdx="3" presStyleCnt="5">
        <dgm:presLayoutVars>
          <dgm:bulletEnabled val="1"/>
        </dgm:presLayoutVars>
      </dgm:prSet>
      <dgm:spPr/>
    </dgm:pt>
    <dgm:pt modelId="{3BCFDA0C-0DE5-D542-8CFD-F4DD17B74B4F}" type="pres">
      <dgm:prSet presAssocID="{9FD45CBE-2A4F-7A40-B4B8-6D614AD07C83}" presName="childNode2tx" presStyleLbl="bgAcc1" presStyleIdx="3" presStyleCnt="5">
        <dgm:presLayoutVars>
          <dgm:bulletEnabled val="1"/>
        </dgm:presLayoutVars>
      </dgm:prSet>
      <dgm:spPr/>
    </dgm:pt>
    <dgm:pt modelId="{9BD14F15-1159-2E4F-8DA0-AF92ECC2F444}" type="pres">
      <dgm:prSet presAssocID="{9FD45CBE-2A4F-7A40-B4B8-6D614AD07C83}" presName="parentNode2" presStyleLbl="node1" presStyleIdx="3" presStyleCnt="5">
        <dgm:presLayoutVars>
          <dgm:chMax val="0"/>
          <dgm:bulletEnabled val="1"/>
        </dgm:presLayoutVars>
      </dgm:prSet>
      <dgm:spPr/>
    </dgm:pt>
    <dgm:pt modelId="{82EE18AC-FD60-ED40-9B45-2EF8037D375C}" type="pres">
      <dgm:prSet presAssocID="{9FD45CBE-2A4F-7A40-B4B8-6D614AD07C83}" presName="connSite2" presStyleCnt="0"/>
      <dgm:spPr/>
    </dgm:pt>
    <dgm:pt modelId="{435408E7-35DC-5A42-A567-4537CCFE65DC}" type="pres">
      <dgm:prSet presAssocID="{09BA473F-D882-8A4E-A8DB-2BBA85232DBB}" presName="Name18" presStyleLbl="sibTrans2D1" presStyleIdx="3" presStyleCnt="4"/>
      <dgm:spPr/>
    </dgm:pt>
    <dgm:pt modelId="{344513CD-23D5-CA47-A547-1874C0E4B35D}" type="pres">
      <dgm:prSet presAssocID="{7B905533-4541-F740-940B-FF0352F76BC2}" presName="composite1" presStyleCnt="0"/>
      <dgm:spPr/>
    </dgm:pt>
    <dgm:pt modelId="{0882FF91-D619-114E-888E-FE97940C558C}" type="pres">
      <dgm:prSet presAssocID="{7B905533-4541-F740-940B-FF0352F76BC2}" presName="dummyNode1" presStyleLbl="node1" presStyleIdx="3" presStyleCnt="5"/>
      <dgm:spPr/>
    </dgm:pt>
    <dgm:pt modelId="{D58E34BA-DFD2-0D4C-99CA-185C40549B42}" type="pres">
      <dgm:prSet presAssocID="{7B905533-4541-F740-940B-FF0352F76BC2}" presName="childNode1" presStyleLbl="bgAcc1" presStyleIdx="4" presStyleCnt="5">
        <dgm:presLayoutVars>
          <dgm:bulletEnabled val="1"/>
        </dgm:presLayoutVars>
      </dgm:prSet>
      <dgm:spPr/>
    </dgm:pt>
    <dgm:pt modelId="{C620199D-109E-244A-B639-4FE05E60BB05}" type="pres">
      <dgm:prSet presAssocID="{7B905533-4541-F740-940B-FF0352F76BC2}" presName="childNode1tx" presStyleLbl="bgAcc1" presStyleIdx="4" presStyleCnt="5">
        <dgm:presLayoutVars>
          <dgm:bulletEnabled val="1"/>
        </dgm:presLayoutVars>
      </dgm:prSet>
      <dgm:spPr/>
    </dgm:pt>
    <dgm:pt modelId="{433252AC-A479-6845-A9DF-2F747A6A6D68}" type="pres">
      <dgm:prSet presAssocID="{7B905533-4541-F740-940B-FF0352F76BC2}" presName="parentNode1" presStyleLbl="node1" presStyleIdx="4" presStyleCnt="5">
        <dgm:presLayoutVars>
          <dgm:chMax val="1"/>
          <dgm:bulletEnabled val="1"/>
        </dgm:presLayoutVars>
      </dgm:prSet>
      <dgm:spPr/>
    </dgm:pt>
    <dgm:pt modelId="{8D196C8F-15CA-EB4A-83CD-B9957199F854}" type="pres">
      <dgm:prSet presAssocID="{7B905533-4541-F740-940B-FF0352F76BC2}" presName="connSite1" presStyleCnt="0"/>
      <dgm:spPr/>
    </dgm:pt>
  </dgm:ptLst>
  <dgm:cxnLst>
    <dgm:cxn modelId="{F77CA602-A62C-A24C-A921-FE2DCC241BC7}" srcId="{656B7650-C270-0C4D-A4A7-EE23BAD522EF}" destId="{F4A042CC-B45B-1B40-9DAF-BA98EE40FF88}" srcOrd="2" destOrd="0" parTransId="{27085DF2-0278-674B-8EE1-7AC390480337}" sibTransId="{96B43F8E-E2EA-3248-A8E6-27300CB78C17}"/>
    <dgm:cxn modelId="{18F36A03-1C83-2F4F-9F99-EF280BFF658A}" type="presOf" srcId="{9ACBF5D8-A45A-0441-BA84-A9F3243ADDCE}" destId="{70D8A46D-D545-F54F-A2E3-5A626AC39C6C}" srcOrd="0" destOrd="0" presId="urn:microsoft.com/office/officeart/2005/8/layout/hProcess4"/>
    <dgm:cxn modelId="{66CD4517-C822-6F41-B185-D5B2F51DDEAE}" type="presOf" srcId="{751EDC57-5FB0-D747-9042-98C2EAE29DEE}" destId="{D58E34BA-DFD2-0D4C-99CA-185C40549B42}" srcOrd="0" destOrd="0" presId="urn:microsoft.com/office/officeart/2005/8/layout/hProcess4"/>
    <dgm:cxn modelId="{3438FD17-607D-584E-998A-CBD37EF163CA}" type="presOf" srcId="{7C003A6C-15F9-2D44-BE70-EBA7FAC48522}" destId="{F9EE1B64-DDEC-9840-8758-BF13B856C36C}" srcOrd="1" destOrd="1" presId="urn:microsoft.com/office/officeart/2005/8/layout/hProcess4"/>
    <dgm:cxn modelId="{501A081C-33A2-0F42-8311-A1790E82954F}" type="presOf" srcId="{503FBBD0-BAF7-1D48-8347-716131BCAA83}" destId="{6974A294-ECF9-E643-8830-11DC5DE5D251}" srcOrd="0" destOrd="0" presId="urn:microsoft.com/office/officeart/2005/8/layout/hProcess4"/>
    <dgm:cxn modelId="{5DA10528-709C-6545-BDA8-3CB7B5BABDF1}" type="presOf" srcId="{05016494-2507-5C40-A198-E820C8A7EC79}" destId="{E1E36D7B-B57C-414B-9559-82ABEFB418D0}" srcOrd="1" destOrd="3" presId="urn:microsoft.com/office/officeart/2005/8/layout/hProcess4"/>
    <dgm:cxn modelId="{E157BE2F-C128-E14B-AC46-99AE035275E1}" type="presOf" srcId="{60A80474-D8E3-9F4B-8485-F775442C90C3}" destId="{3BCFDA0C-0DE5-D542-8CFD-F4DD17B74B4F}" srcOrd="1" destOrd="0" presId="urn:microsoft.com/office/officeart/2005/8/layout/hProcess4"/>
    <dgm:cxn modelId="{36170932-9B51-AF44-92FA-B4BA7AF3F413}" type="presOf" srcId="{6BF149DB-31DB-4645-8065-B9BA7BF0F93F}" destId="{627D8834-A255-2E4D-96D4-85511E702B88}" srcOrd="0" destOrd="1" presId="urn:microsoft.com/office/officeart/2005/8/layout/hProcess4"/>
    <dgm:cxn modelId="{DD9BA637-2A44-634E-8E84-F91CAD22EED8}" type="presOf" srcId="{FDAFDB67-0D3F-BA48-A975-36D1CE4E6CF1}" destId="{96C02D92-E884-F24D-B796-9490558021A4}" srcOrd="0" destOrd="1" presId="urn:microsoft.com/office/officeart/2005/8/layout/hProcess4"/>
    <dgm:cxn modelId="{1D7F9F3B-7C2E-F040-BF9F-B0B6FCA902CB}" srcId="{5874A869-E4C2-8848-B534-38120A8443F2}" destId="{199C6B33-8A43-7248-8B70-693051037CED}" srcOrd="2" destOrd="0" parTransId="{F7A6ECAC-AC2F-1543-833C-54107FFC7CE5}" sibTransId="{EB92D3D6-7773-EF46-B226-73C50CDD12D4}"/>
    <dgm:cxn modelId="{0CE5E93F-1DD6-2946-A407-72EAEBEA0FA5}" srcId="{656B7650-C270-0C4D-A4A7-EE23BAD522EF}" destId="{5874A869-E4C2-8848-B534-38120A8443F2}" srcOrd="1" destOrd="0" parTransId="{706815F2-6026-414B-8650-9716B4C4926D}" sibTransId="{503FBBD0-BAF7-1D48-8347-716131BCAA83}"/>
    <dgm:cxn modelId="{EB5ABC4B-FDBA-CA4C-A1D2-C7AD1688A204}" srcId="{9FD45CBE-2A4F-7A40-B4B8-6D614AD07C83}" destId="{6BF149DB-31DB-4645-8065-B9BA7BF0F93F}" srcOrd="1" destOrd="0" parTransId="{53779D96-4640-CB4A-89D4-359C359C7155}" sibTransId="{367E0C6F-06D3-9047-ABE3-718961006D7D}"/>
    <dgm:cxn modelId="{0FBF374C-F2CB-0640-B4F7-DEE69EC392EC}" type="presOf" srcId="{7C003A6C-15F9-2D44-BE70-EBA7FAC48522}" destId="{6EC0C825-1EAC-5646-B523-63997AB98BB3}" srcOrd="0" destOrd="1" presId="urn:microsoft.com/office/officeart/2005/8/layout/hProcess4"/>
    <dgm:cxn modelId="{F7642F50-F1E4-F740-A361-094F84C757E7}" srcId="{F4A042CC-B45B-1B40-9DAF-BA98EE40FF88}" destId="{9ACBF5D8-A45A-0441-BA84-A9F3243ADDCE}" srcOrd="0" destOrd="0" parTransId="{79BB4DD2-12F9-BF42-AC6B-EA864F1FB717}" sibTransId="{574C1DE6-4179-3244-B0D7-6EA04B8F95F9}"/>
    <dgm:cxn modelId="{1F141D52-F148-174D-92BB-1E510EB1879B}" type="presOf" srcId="{09BA473F-D882-8A4E-A8DB-2BBA85232DBB}" destId="{435408E7-35DC-5A42-A567-4537CCFE65DC}" srcOrd="0" destOrd="0" presId="urn:microsoft.com/office/officeart/2005/8/layout/hProcess4"/>
    <dgm:cxn modelId="{36F36054-8B4F-504E-B7D2-AE47F93045DD}" type="presOf" srcId="{656B7650-C270-0C4D-A4A7-EE23BAD522EF}" destId="{751FF700-B0B2-C148-A63E-68C0ABFD9C52}" srcOrd="0" destOrd="0" presId="urn:microsoft.com/office/officeart/2005/8/layout/hProcess4"/>
    <dgm:cxn modelId="{2C9EBC59-9B54-A040-B62B-364DDCE5E51E}" srcId="{5874A869-E4C2-8848-B534-38120A8443F2}" destId="{7545E4D5-A9E9-8246-AD99-2E1913475C4A}" srcOrd="3" destOrd="0" parTransId="{5594B495-FFF1-6540-9F7B-63B90E6F329D}" sibTransId="{404F7851-675E-A34C-9FBE-6844A78DA3D8}"/>
    <dgm:cxn modelId="{61BEA35A-FB3A-3648-99E5-21B405C2CCFB}" type="presOf" srcId="{60A80474-D8E3-9F4B-8485-F775442C90C3}" destId="{627D8834-A255-2E4D-96D4-85511E702B88}" srcOrd="0" destOrd="0" presId="urn:microsoft.com/office/officeart/2005/8/layout/hProcess4"/>
    <dgm:cxn modelId="{89E97062-601C-F246-AA7B-A0F8B7B6D85F}" type="presOf" srcId="{4E138F3F-89A4-D240-A388-9ADCE4A1F2C8}" destId="{F9EE1B64-DDEC-9840-8758-BF13B856C36C}" srcOrd="1" destOrd="0" presId="urn:microsoft.com/office/officeart/2005/8/layout/hProcess4"/>
    <dgm:cxn modelId="{7094CB62-332A-0340-8D40-4ADB08181EA6}" type="presOf" srcId="{8F61BA27-C029-2A45-99D7-F696517B1CB0}" destId="{E1E36D7B-B57C-414B-9559-82ABEFB418D0}" srcOrd="1" destOrd="0" presId="urn:microsoft.com/office/officeart/2005/8/layout/hProcess4"/>
    <dgm:cxn modelId="{1BEFD066-316E-084F-8BA5-FE288D314AB7}" type="presOf" srcId="{5AB60EA1-A74F-F54F-88A1-C5949A49A517}" destId="{2EAFD827-F961-5042-B5B4-1CAD2CF5E5DC}" srcOrd="0" destOrd="0" presId="urn:microsoft.com/office/officeart/2005/8/layout/hProcess4"/>
    <dgm:cxn modelId="{94EB6371-AF45-FA41-9A88-91BAF8BAB152}" srcId="{9FD45CBE-2A4F-7A40-B4B8-6D614AD07C83}" destId="{60A80474-D8E3-9F4B-8485-F775442C90C3}" srcOrd="0" destOrd="0" parTransId="{487B0BF2-C361-E941-9C4D-A8E62E5DC9AA}" sibTransId="{1D1B1872-10CF-7E43-B04F-E53E0E383CEA}"/>
    <dgm:cxn modelId="{8AF0A974-E96E-5F4F-9C6E-CA75714F9114}" type="presOf" srcId="{751EDC57-5FB0-D747-9042-98C2EAE29DEE}" destId="{C620199D-109E-244A-B639-4FE05E60BB05}" srcOrd="1" destOrd="0" presId="urn:microsoft.com/office/officeart/2005/8/layout/hProcess4"/>
    <dgm:cxn modelId="{B54F0777-BC6F-5E40-A153-7E1DA2CFE365}" srcId="{5AB60EA1-A74F-F54F-88A1-C5949A49A517}" destId="{EEF07244-C5AE-8440-964A-4156BA0AE9F1}" srcOrd="2" destOrd="0" parTransId="{967ECE7A-6BA6-4B47-B2E5-41C59C0429C7}" sibTransId="{BD02B0C7-1A63-4448-B1A7-EF5687FB70E9}"/>
    <dgm:cxn modelId="{66E8A584-792C-D14C-B7DA-9FB90B859F16}" type="presOf" srcId="{05016494-2507-5C40-A198-E820C8A7EC79}" destId="{96C02D92-E884-F24D-B796-9490558021A4}" srcOrd="0" destOrd="3" presId="urn:microsoft.com/office/officeart/2005/8/layout/hProcess4"/>
    <dgm:cxn modelId="{9F903787-CEEA-0A4E-A806-9260CD107B5F}" type="presOf" srcId="{EEF07244-C5AE-8440-964A-4156BA0AE9F1}" destId="{E1E36D7B-B57C-414B-9559-82ABEFB418D0}" srcOrd="1" destOrd="2" presId="urn:microsoft.com/office/officeart/2005/8/layout/hProcess4"/>
    <dgm:cxn modelId="{51822F89-83D7-9B42-8110-0C09DBFF0545}" type="presOf" srcId="{199C6B33-8A43-7248-8B70-693051037CED}" destId="{6EC0C825-1EAC-5646-B523-63997AB98BB3}" srcOrd="0" destOrd="2" presId="urn:microsoft.com/office/officeart/2005/8/layout/hProcess4"/>
    <dgm:cxn modelId="{23D41994-6A31-CC44-8089-6D6B0281CC43}" srcId="{656B7650-C270-0C4D-A4A7-EE23BAD522EF}" destId="{7B905533-4541-F740-940B-FF0352F76BC2}" srcOrd="4" destOrd="0" parTransId="{A81C2558-18A9-8E46-B64B-1191B986633E}" sibTransId="{B17BDA9B-341B-C242-A10B-B96CDF2E1B0C}"/>
    <dgm:cxn modelId="{0A6CA698-3B2D-3148-90F6-A79063BD3769}" srcId="{5AB60EA1-A74F-F54F-88A1-C5949A49A517}" destId="{8F61BA27-C029-2A45-99D7-F696517B1CB0}" srcOrd="0" destOrd="0" parTransId="{1714ADB7-0075-6F4A-8633-CEA37B7B28BF}" sibTransId="{F7083B2D-6DA9-5748-9D97-37F0E8C1ABC0}"/>
    <dgm:cxn modelId="{11218899-04DA-054B-9D89-18A803766027}" srcId="{5AB60EA1-A74F-F54F-88A1-C5949A49A517}" destId="{05016494-2507-5C40-A198-E820C8A7EC79}" srcOrd="3" destOrd="0" parTransId="{6B192776-4B3F-9D47-9F0F-090CEB043A8F}" sibTransId="{A2A7787B-443F-1F48-9162-55F7ADB73E53}"/>
    <dgm:cxn modelId="{7E24889C-79AA-3B49-95DF-94CA7C651246}" type="presOf" srcId="{9ACBF5D8-A45A-0441-BA84-A9F3243ADDCE}" destId="{F6044C90-686A-D449-A0A2-D6BC1DC15E1F}" srcOrd="1" destOrd="0" presId="urn:microsoft.com/office/officeart/2005/8/layout/hProcess4"/>
    <dgm:cxn modelId="{662AC2A6-07D9-6448-A04D-DB5DA02E6640}" type="presOf" srcId="{8F61BA27-C029-2A45-99D7-F696517B1CB0}" destId="{96C02D92-E884-F24D-B796-9490558021A4}" srcOrd="0" destOrd="0" presId="urn:microsoft.com/office/officeart/2005/8/layout/hProcess4"/>
    <dgm:cxn modelId="{BB511EA7-6907-0E4B-AA1C-5C5290BE0F31}" srcId="{5874A869-E4C2-8848-B534-38120A8443F2}" destId="{7C003A6C-15F9-2D44-BE70-EBA7FAC48522}" srcOrd="1" destOrd="0" parTransId="{B7D2DB10-3C97-3041-B7B1-CC7A86856751}" sibTransId="{C0E80F82-FF82-0B4C-86E2-DBEB74834E41}"/>
    <dgm:cxn modelId="{049B65B0-94DE-D544-9436-E60AE6DC946E}" type="presOf" srcId="{EEF07244-C5AE-8440-964A-4156BA0AE9F1}" destId="{96C02D92-E884-F24D-B796-9490558021A4}" srcOrd="0" destOrd="2" presId="urn:microsoft.com/office/officeart/2005/8/layout/hProcess4"/>
    <dgm:cxn modelId="{495C7DB0-3DE8-7344-B386-034E0381C40A}" type="presOf" srcId="{9FD45CBE-2A4F-7A40-B4B8-6D614AD07C83}" destId="{9BD14F15-1159-2E4F-8DA0-AF92ECC2F444}" srcOrd="0" destOrd="0" presId="urn:microsoft.com/office/officeart/2005/8/layout/hProcess4"/>
    <dgm:cxn modelId="{588551B1-8EF5-1B41-BAF1-4BD86094CFB2}" srcId="{656B7650-C270-0C4D-A4A7-EE23BAD522EF}" destId="{9FD45CBE-2A4F-7A40-B4B8-6D614AD07C83}" srcOrd="3" destOrd="0" parTransId="{F5A776B8-47FD-B44B-9271-9A804316D256}" sibTransId="{09BA473F-D882-8A4E-A8DB-2BBA85232DBB}"/>
    <dgm:cxn modelId="{2ED032B5-0D68-534A-9057-7E6CE2A425A5}" type="presOf" srcId="{A368690D-34F7-6146-86BD-3DA3C6490F67}" destId="{8FB725E8-99FD-7345-A306-9997ECEEE8BD}" srcOrd="0" destOrd="0" presId="urn:microsoft.com/office/officeart/2005/8/layout/hProcess4"/>
    <dgm:cxn modelId="{1D868AB5-62A9-DA4E-80BC-C9BFD1DFB386}" srcId="{5874A869-E4C2-8848-B534-38120A8443F2}" destId="{2958A752-FE13-0D4D-98AD-1818AFC840E6}" srcOrd="4" destOrd="0" parTransId="{7966F948-03A6-2540-82E2-CE872F087B69}" sibTransId="{9211B9F9-7D2E-9D48-88EF-C204C0AC3E8C}"/>
    <dgm:cxn modelId="{E7E33FBD-B8EA-124E-827D-762E8D0191CB}" type="presOf" srcId="{4E138F3F-89A4-D240-A388-9ADCE4A1F2C8}" destId="{6EC0C825-1EAC-5646-B523-63997AB98BB3}" srcOrd="0" destOrd="0" presId="urn:microsoft.com/office/officeart/2005/8/layout/hProcess4"/>
    <dgm:cxn modelId="{B6FD0ABF-2696-9E42-8405-90F654B06D47}" type="presOf" srcId="{7B905533-4541-F740-940B-FF0352F76BC2}" destId="{433252AC-A479-6845-A9DF-2F747A6A6D68}" srcOrd="0" destOrd="0" presId="urn:microsoft.com/office/officeart/2005/8/layout/hProcess4"/>
    <dgm:cxn modelId="{B63EA4CA-6428-D943-BDD5-1152C3AA61AF}" type="presOf" srcId="{7545E4D5-A9E9-8246-AD99-2E1913475C4A}" destId="{F9EE1B64-DDEC-9840-8758-BF13B856C36C}" srcOrd="1" destOrd="3" presId="urn:microsoft.com/office/officeart/2005/8/layout/hProcess4"/>
    <dgm:cxn modelId="{FD12E5CA-914F-CD40-96E2-B0B8B6EC8895}" srcId="{5AB60EA1-A74F-F54F-88A1-C5949A49A517}" destId="{FDAFDB67-0D3F-BA48-A975-36D1CE4E6CF1}" srcOrd="1" destOrd="0" parTransId="{E63F2988-4281-0D42-95D0-605BF66C9562}" sibTransId="{BB746EFE-E2EC-C845-A47D-8ABD6955617C}"/>
    <dgm:cxn modelId="{1DFE3FCE-FDD0-3B48-8273-09B29F57865B}" type="presOf" srcId="{2958A752-FE13-0D4D-98AD-1818AFC840E6}" destId="{6EC0C825-1EAC-5646-B523-63997AB98BB3}" srcOrd="0" destOrd="4" presId="urn:microsoft.com/office/officeart/2005/8/layout/hProcess4"/>
    <dgm:cxn modelId="{A9F8BED2-B6CA-0849-9985-396522575E2A}" type="presOf" srcId="{96B43F8E-E2EA-3248-A8E6-27300CB78C17}" destId="{B4ED788F-C8B4-4A44-9C0D-F53CAD71E347}" srcOrd="0" destOrd="0" presId="urn:microsoft.com/office/officeart/2005/8/layout/hProcess4"/>
    <dgm:cxn modelId="{DE4209D4-BF3A-5D47-A894-CED1D35E32A4}" srcId="{656B7650-C270-0C4D-A4A7-EE23BAD522EF}" destId="{5AB60EA1-A74F-F54F-88A1-C5949A49A517}" srcOrd="0" destOrd="0" parTransId="{814B4789-F887-E247-81A4-D63913E33552}" sibTransId="{A368690D-34F7-6146-86BD-3DA3C6490F67}"/>
    <dgm:cxn modelId="{23F9E2D9-F3F4-2041-906F-E37F0B14AA67}" type="presOf" srcId="{6BF149DB-31DB-4645-8065-B9BA7BF0F93F}" destId="{3BCFDA0C-0DE5-D542-8CFD-F4DD17B74B4F}" srcOrd="1" destOrd="1" presId="urn:microsoft.com/office/officeart/2005/8/layout/hProcess4"/>
    <dgm:cxn modelId="{31AC3EE3-A087-584D-B65B-8A0E4F9EB465}" type="presOf" srcId="{FDAFDB67-0D3F-BA48-A975-36D1CE4E6CF1}" destId="{E1E36D7B-B57C-414B-9559-82ABEFB418D0}" srcOrd="1" destOrd="1" presId="urn:microsoft.com/office/officeart/2005/8/layout/hProcess4"/>
    <dgm:cxn modelId="{652289E9-3D93-814C-A6BD-02DF7650295F}" srcId="{5874A869-E4C2-8848-B534-38120A8443F2}" destId="{4E138F3F-89A4-D240-A388-9ADCE4A1F2C8}" srcOrd="0" destOrd="0" parTransId="{883FEADD-84CA-2345-B528-CB7F3DC4124D}" sibTransId="{F32A379F-A96A-974B-928A-8A8E40EE8599}"/>
    <dgm:cxn modelId="{8BACAFEF-D708-4B4E-9E75-789F13B5CC40}" type="presOf" srcId="{2958A752-FE13-0D4D-98AD-1818AFC840E6}" destId="{F9EE1B64-DDEC-9840-8758-BF13B856C36C}" srcOrd="1" destOrd="4" presId="urn:microsoft.com/office/officeart/2005/8/layout/hProcess4"/>
    <dgm:cxn modelId="{32E353F0-D9FB-1341-8110-276A1E268CAB}" srcId="{7B905533-4541-F740-940B-FF0352F76BC2}" destId="{751EDC57-5FB0-D747-9042-98C2EAE29DEE}" srcOrd="0" destOrd="0" parTransId="{81502EE6-10A0-AF47-843E-2E7A7A022DD9}" sibTransId="{1EB33676-A3BB-8C4E-9E49-6E68E65C0484}"/>
    <dgm:cxn modelId="{8CBBCEF2-7914-B94C-B067-F4C68D07DD29}" type="presOf" srcId="{7545E4D5-A9E9-8246-AD99-2E1913475C4A}" destId="{6EC0C825-1EAC-5646-B523-63997AB98BB3}" srcOrd="0" destOrd="3" presId="urn:microsoft.com/office/officeart/2005/8/layout/hProcess4"/>
    <dgm:cxn modelId="{D1A28CF8-398B-C54F-A117-BFA5B5909B84}" type="presOf" srcId="{199C6B33-8A43-7248-8B70-693051037CED}" destId="{F9EE1B64-DDEC-9840-8758-BF13B856C36C}" srcOrd="1" destOrd="2" presId="urn:microsoft.com/office/officeart/2005/8/layout/hProcess4"/>
    <dgm:cxn modelId="{4E7363FB-1264-794E-A00A-5C76A54D42F7}" type="presOf" srcId="{5874A869-E4C2-8848-B534-38120A8443F2}" destId="{A1C2B9C5-438C-2149-AC72-165779C6C788}" srcOrd="0" destOrd="0" presId="urn:microsoft.com/office/officeart/2005/8/layout/hProcess4"/>
    <dgm:cxn modelId="{887FBAFF-2DE4-4A49-9079-4DC245FF85BF}" type="presOf" srcId="{F4A042CC-B45B-1B40-9DAF-BA98EE40FF88}" destId="{D8EDC217-135C-2D41-9A53-BA0553C42324}" srcOrd="0" destOrd="0" presId="urn:microsoft.com/office/officeart/2005/8/layout/hProcess4"/>
    <dgm:cxn modelId="{DE2A12DD-D39A-5F44-B962-64FB16358EDF}" type="presParOf" srcId="{751FF700-B0B2-C148-A63E-68C0ABFD9C52}" destId="{4E04DD3F-FFE4-804B-92FF-8D13472F7E78}" srcOrd="0" destOrd="0" presId="urn:microsoft.com/office/officeart/2005/8/layout/hProcess4"/>
    <dgm:cxn modelId="{6AE5A518-6EFC-704C-88CB-079497B1E224}" type="presParOf" srcId="{751FF700-B0B2-C148-A63E-68C0ABFD9C52}" destId="{14A4F203-F55C-584F-8CB5-052A6396C46C}" srcOrd="1" destOrd="0" presId="urn:microsoft.com/office/officeart/2005/8/layout/hProcess4"/>
    <dgm:cxn modelId="{E34F148B-122C-DF4C-93D5-13596FCA42D2}" type="presParOf" srcId="{751FF700-B0B2-C148-A63E-68C0ABFD9C52}" destId="{9EC56CD0-F8EB-E146-BF58-D92CD2473BDC}" srcOrd="2" destOrd="0" presId="urn:microsoft.com/office/officeart/2005/8/layout/hProcess4"/>
    <dgm:cxn modelId="{81DFA177-B19F-C84B-856D-A6C8D9D4A39E}" type="presParOf" srcId="{9EC56CD0-F8EB-E146-BF58-D92CD2473BDC}" destId="{6E75A006-6DFB-D74A-B0BB-18D8CD0E6C12}" srcOrd="0" destOrd="0" presId="urn:microsoft.com/office/officeart/2005/8/layout/hProcess4"/>
    <dgm:cxn modelId="{93C88112-D067-5149-9788-591C4B435C9F}" type="presParOf" srcId="{6E75A006-6DFB-D74A-B0BB-18D8CD0E6C12}" destId="{2D1D2635-8100-B242-9DF2-99B9E9D821A0}" srcOrd="0" destOrd="0" presId="urn:microsoft.com/office/officeart/2005/8/layout/hProcess4"/>
    <dgm:cxn modelId="{4E979A73-6033-AE4D-9C0B-2E8EAABE86CC}" type="presParOf" srcId="{6E75A006-6DFB-D74A-B0BB-18D8CD0E6C12}" destId="{96C02D92-E884-F24D-B796-9490558021A4}" srcOrd="1" destOrd="0" presId="urn:microsoft.com/office/officeart/2005/8/layout/hProcess4"/>
    <dgm:cxn modelId="{8813646B-24E3-DA48-B41A-89BB1502C378}" type="presParOf" srcId="{6E75A006-6DFB-D74A-B0BB-18D8CD0E6C12}" destId="{E1E36D7B-B57C-414B-9559-82ABEFB418D0}" srcOrd="2" destOrd="0" presId="urn:microsoft.com/office/officeart/2005/8/layout/hProcess4"/>
    <dgm:cxn modelId="{5C1D1AD0-C969-4849-8ECB-EC4DCDCBC3BC}" type="presParOf" srcId="{6E75A006-6DFB-D74A-B0BB-18D8CD0E6C12}" destId="{2EAFD827-F961-5042-B5B4-1CAD2CF5E5DC}" srcOrd="3" destOrd="0" presId="urn:microsoft.com/office/officeart/2005/8/layout/hProcess4"/>
    <dgm:cxn modelId="{52AC6E79-049C-2242-B32F-7A7D2974D3B3}" type="presParOf" srcId="{6E75A006-6DFB-D74A-B0BB-18D8CD0E6C12}" destId="{6CD8F306-97B3-8942-A686-C40DC8EFB2F4}" srcOrd="4" destOrd="0" presId="urn:microsoft.com/office/officeart/2005/8/layout/hProcess4"/>
    <dgm:cxn modelId="{B8938F3E-366F-3442-94C6-A25E073E7B76}" type="presParOf" srcId="{9EC56CD0-F8EB-E146-BF58-D92CD2473BDC}" destId="{8FB725E8-99FD-7345-A306-9997ECEEE8BD}" srcOrd="1" destOrd="0" presId="urn:microsoft.com/office/officeart/2005/8/layout/hProcess4"/>
    <dgm:cxn modelId="{06CCF1A2-BE44-7B49-A2D2-80817F449898}" type="presParOf" srcId="{9EC56CD0-F8EB-E146-BF58-D92CD2473BDC}" destId="{C1A279D1-4C31-A447-A34D-B8FFDA28877F}" srcOrd="2" destOrd="0" presId="urn:microsoft.com/office/officeart/2005/8/layout/hProcess4"/>
    <dgm:cxn modelId="{36D9BABA-9E66-3C4D-A362-F2054C4D1DD2}" type="presParOf" srcId="{C1A279D1-4C31-A447-A34D-B8FFDA28877F}" destId="{E95A0A9C-CEFF-9745-8E20-943178BA438D}" srcOrd="0" destOrd="0" presId="urn:microsoft.com/office/officeart/2005/8/layout/hProcess4"/>
    <dgm:cxn modelId="{4CEA1A45-ABF9-2D49-A65E-FBC2314B85A6}" type="presParOf" srcId="{C1A279D1-4C31-A447-A34D-B8FFDA28877F}" destId="{6EC0C825-1EAC-5646-B523-63997AB98BB3}" srcOrd="1" destOrd="0" presId="urn:microsoft.com/office/officeart/2005/8/layout/hProcess4"/>
    <dgm:cxn modelId="{7D68E96D-D478-354E-94E5-4B7D1E8887AD}" type="presParOf" srcId="{C1A279D1-4C31-A447-A34D-B8FFDA28877F}" destId="{F9EE1B64-DDEC-9840-8758-BF13B856C36C}" srcOrd="2" destOrd="0" presId="urn:microsoft.com/office/officeart/2005/8/layout/hProcess4"/>
    <dgm:cxn modelId="{1F5EBC64-5089-D947-9755-EEDBA9784210}" type="presParOf" srcId="{C1A279D1-4C31-A447-A34D-B8FFDA28877F}" destId="{A1C2B9C5-438C-2149-AC72-165779C6C788}" srcOrd="3" destOrd="0" presId="urn:microsoft.com/office/officeart/2005/8/layout/hProcess4"/>
    <dgm:cxn modelId="{8222F4A2-3829-0741-B217-978A75C40624}" type="presParOf" srcId="{C1A279D1-4C31-A447-A34D-B8FFDA28877F}" destId="{9D7E718A-9082-6A45-AC47-91FD7D911C5C}" srcOrd="4" destOrd="0" presId="urn:microsoft.com/office/officeart/2005/8/layout/hProcess4"/>
    <dgm:cxn modelId="{CF9DB5D4-E556-3341-98B8-A9B44DB3A564}" type="presParOf" srcId="{9EC56CD0-F8EB-E146-BF58-D92CD2473BDC}" destId="{6974A294-ECF9-E643-8830-11DC5DE5D251}" srcOrd="3" destOrd="0" presId="urn:microsoft.com/office/officeart/2005/8/layout/hProcess4"/>
    <dgm:cxn modelId="{EFD66150-A135-6F47-B433-EFF9588270C8}" type="presParOf" srcId="{9EC56CD0-F8EB-E146-BF58-D92CD2473BDC}" destId="{2454D4D5-1529-6A45-B91F-FB4D34C8DE0A}" srcOrd="4" destOrd="0" presId="urn:microsoft.com/office/officeart/2005/8/layout/hProcess4"/>
    <dgm:cxn modelId="{F6FE4767-44B7-A144-AD5F-5A8C92C3E66A}" type="presParOf" srcId="{2454D4D5-1529-6A45-B91F-FB4D34C8DE0A}" destId="{0382666C-338B-2040-B0FF-884858E9EE74}" srcOrd="0" destOrd="0" presId="urn:microsoft.com/office/officeart/2005/8/layout/hProcess4"/>
    <dgm:cxn modelId="{EA8D6000-54FB-7844-9CE7-E8552151B8D5}" type="presParOf" srcId="{2454D4D5-1529-6A45-B91F-FB4D34C8DE0A}" destId="{70D8A46D-D545-F54F-A2E3-5A626AC39C6C}" srcOrd="1" destOrd="0" presId="urn:microsoft.com/office/officeart/2005/8/layout/hProcess4"/>
    <dgm:cxn modelId="{4A1AF2F4-8902-8B4B-BAE0-3E7622BB8374}" type="presParOf" srcId="{2454D4D5-1529-6A45-B91F-FB4D34C8DE0A}" destId="{F6044C90-686A-D449-A0A2-D6BC1DC15E1F}" srcOrd="2" destOrd="0" presId="urn:microsoft.com/office/officeart/2005/8/layout/hProcess4"/>
    <dgm:cxn modelId="{3FDE72D5-3820-4B43-96F6-7A2B40C3612A}" type="presParOf" srcId="{2454D4D5-1529-6A45-B91F-FB4D34C8DE0A}" destId="{D8EDC217-135C-2D41-9A53-BA0553C42324}" srcOrd="3" destOrd="0" presId="urn:microsoft.com/office/officeart/2005/8/layout/hProcess4"/>
    <dgm:cxn modelId="{71692053-345E-2142-9E6D-157933B4C548}" type="presParOf" srcId="{2454D4D5-1529-6A45-B91F-FB4D34C8DE0A}" destId="{CEF5AD27-40BB-5543-8411-4B7B78D3B95C}" srcOrd="4" destOrd="0" presId="urn:microsoft.com/office/officeart/2005/8/layout/hProcess4"/>
    <dgm:cxn modelId="{6324451E-9383-5548-AE08-935CF8893A4A}" type="presParOf" srcId="{9EC56CD0-F8EB-E146-BF58-D92CD2473BDC}" destId="{B4ED788F-C8B4-4A44-9C0D-F53CAD71E347}" srcOrd="5" destOrd="0" presId="urn:microsoft.com/office/officeart/2005/8/layout/hProcess4"/>
    <dgm:cxn modelId="{DDBDD970-11C6-074A-9F6C-30D0CEBB6EC6}" type="presParOf" srcId="{9EC56CD0-F8EB-E146-BF58-D92CD2473BDC}" destId="{FC5D8B8A-42F8-2D48-893A-32A2F166B4DA}" srcOrd="6" destOrd="0" presId="urn:microsoft.com/office/officeart/2005/8/layout/hProcess4"/>
    <dgm:cxn modelId="{0B707F71-8D73-D447-82BA-86742AC684E9}" type="presParOf" srcId="{FC5D8B8A-42F8-2D48-893A-32A2F166B4DA}" destId="{0700DC8B-1EC4-D746-A38C-D1055BB2639E}" srcOrd="0" destOrd="0" presId="urn:microsoft.com/office/officeart/2005/8/layout/hProcess4"/>
    <dgm:cxn modelId="{A10F4389-EB19-F04D-8A8B-2A99F8A27EAA}" type="presParOf" srcId="{FC5D8B8A-42F8-2D48-893A-32A2F166B4DA}" destId="{627D8834-A255-2E4D-96D4-85511E702B88}" srcOrd="1" destOrd="0" presId="urn:microsoft.com/office/officeart/2005/8/layout/hProcess4"/>
    <dgm:cxn modelId="{DDD0E038-5469-5A4C-8805-351BB68338E9}" type="presParOf" srcId="{FC5D8B8A-42F8-2D48-893A-32A2F166B4DA}" destId="{3BCFDA0C-0DE5-D542-8CFD-F4DD17B74B4F}" srcOrd="2" destOrd="0" presId="urn:microsoft.com/office/officeart/2005/8/layout/hProcess4"/>
    <dgm:cxn modelId="{F34248AC-FEB7-9344-854C-00A9EC55872B}" type="presParOf" srcId="{FC5D8B8A-42F8-2D48-893A-32A2F166B4DA}" destId="{9BD14F15-1159-2E4F-8DA0-AF92ECC2F444}" srcOrd="3" destOrd="0" presId="urn:microsoft.com/office/officeart/2005/8/layout/hProcess4"/>
    <dgm:cxn modelId="{F6BB8198-1D8D-B543-9396-B72E6C81CDE7}" type="presParOf" srcId="{FC5D8B8A-42F8-2D48-893A-32A2F166B4DA}" destId="{82EE18AC-FD60-ED40-9B45-2EF8037D375C}" srcOrd="4" destOrd="0" presId="urn:microsoft.com/office/officeart/2005/8/layout/hProcess4"/>
    <dgm:cxn modelId="{7369F6F7-1518-A54F-BDB1-F6666381D7E4}" type="presParOf" srcId="{9EC56CD0-F8EB-E146-BF58-D92CD2473BDC}" destId="{435408E7-35DC-5A42-A567-4537CCFE65DC}" srcOrd="7" destOrd="0" presId="urn:microsoft.com/office/officeart/2005/8/layout/hProcess4"/>
    <dgm:cxn modelId="{EAA7A91C-28B6-264B-B77F-1A639CBEA57F}" type="presParOf" srcId="{9EC56CD0-F8EB-E146-BF58-D92CD2473BDC}" destId="{344513CD-23D5-CA47-A547-1874C0E4B35D}" srcOrd="8" destOrd="0" presId="urn:microsoft.com/office/officeart/2005/8/layout/hProcess4"/>
    <dgm:cxn modelId="{72506684-2008-9C4A-AB51-74ED2AC837B1}" type="presParOf" srcId="{344513CD-23D5-CA47-A547-1874C0E4B35D}" destId="{0882FF91-D619-114E-888E-FE97940C558C}" srcOrd="0" destOrd="0" presId="urn:microsoft.com/office/officeart/2005/8/layout/hProcess4"/>
    <dgm:cxn modelId="{0827C916-2D58-A64E-A5B5-6E16F7AF4BA9}" type="presParOf" srcId="{344513CD-23D5-CA47-A547-1874C0E4B35D}" destId="{D58E34BA-DFD2-0D4C-99CA-185C40549B42}" srcOrd="1" destOrd="0" presId="urn:microsoft.com/office/officeart/2005/8/layout/hProcess4"/>
    <dgm:cxn modelId="{C7E9E98A-1A8A-324F-922B-639E40F37F48}" type="presParOf" srcId="{344513CD-23D5-CA47-A547-1874C0E4B35D}" destId="{C620199D-109E-244A-B639-4FE05E60BB05}" srcOrd="2" destOrd="0" presId="urn:microsoft.com/office/officeart/2005/8/layout/hProcess4"/>
    <dgm:cxn modelId="{9F7F0037-B11D-1D4C-B79D-11678AC5B6E8}" type="presParOf" srcId="{344513CD-23D5-CA47-A547-1874C0E4B35D}" destId="{433252AC-A479-6845-A9DF-2F747A6A6D68}" srcOrd="3" destOrd="0" presId="urn:microsoft.com/office/officeart/2005/8/layout/hProcess4"/>
    <dgm:cxn modelId="{39EF027B-FC2D-BF4D-8025-D8222DD217E4}" type="presParOf" srcId="{344513CD-23D5-CA47-A547-1874C0E4B35D}" destId="{8D196C8F-15CA-EB4A-83CD-B9957199F85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AE492-9874-794B-BA0D-BE7E0C454828}">
      <dsp:nvSpPr>
        <dsp:cNvPr id="0" name=""/>
        <dsp:cNvSpPr/>
      </dsp:nvSpPr>
      <dsp:spPr>
        <a:xfrm>
          <a:off x="0" y="1167594"/>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Are there opportunities to open additional breweries?</a:t>
          </a:r>
        </a:p>
      </dsp:txBody>
      <dsp:txXfrm>
        <a:off x="19904" y="1187498"/>
        <a:ext cx="4937770" cy="367937"/>
      </dsp:txXfrm>
    </dsp:sp>
    <dsp:sp modelId="{8828CFC9-71A6-2E4B-9E86-13FD449E3DFB}">
      <dsp:nvSpPr>
        <dsp:cNvPr id="0" name=""/>
        <dsp:cNvSpPr/>
      </dsp:nvSpPr>
      <dsp:spPr>
        <a:xfrm>
          <a:off x="0" y="720673"/>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How many breweries are present in each state?</a:t>
          </a:r>
        </a:p>
      </dsp:txBody>
      <dsp:txXfrm>
        <a:off x="19904" y="740577"/>
        <a:ext cx="4937770" cy="367937"/>
      </dsp:txXfrm>
    </dsp:sp>
    <dsp:sp modelId="{2D586AA6-87AC-2B43-8C68-1E1C0FADA922}">
      <dsp:nvSpPr>
        <dsp:cNvPr id="0" name=""/>
        <dsp:cNvSpPr/>
      </dsp:nvSpPr>
      <dsp:spPr>
        <a:xfrm>
          <a:off x="0" y="1615772"/>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What do the summary statistics tell us?</a:t>
          </a:r>
        </a:p>
      </dsp:txBody>
      <dsp:txXfrm>
        <a:off x="19904" y="1635676"/>
        <a:ext cx="4937770" cy="367937"/>
      </dsp:txXfrm>
    </dsp:sp>
    <dsp:sp modelId="{9E728066-1B9B-C644-88AD-05E3B605A9EF}">
      <dsp:nvSpPr>
        <dsp:cNvPr id="0" name=""/>
        <dsp:cNvSpPr/>
      </dsp:nvSpPr>
      <dsp:spPr>
        <a:xfrm>
          <a:off x="0" y="2072477"/>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Can beer contents uncover any insights?</a:t>
          </a:r>
        </a:p>
      </dsp:txBody>
      <dsp:txXfrm>
        <a:off x="19904" y="2092381"/>
        <a:ext cx="4937770" cy="367937"/>
      </dsp:txXfrm>
    </dsp:sp>
    <dsp:sp modelId="{B4930CB2-7571-6446-8212-20D3D8F6D82C}">
      <dsp:nvSpPr>
        <dsp:cNvPr id="0" name=""/>
        <dsp:cNvSpPr/>
      </dsp:nvSpPr>
      <dsp:spPr>
        <a:xfrm>
          <a:off x="0" y="2529182"/>
          <a:ext cx="4977578" cy="40774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What is the distribution of beer types?</a:t>
          </a:r>
        </a:p>
      </dsp:txBody>
      <dsp:txXfrm>
        <a:off x="19904" y="2549086"/>
        <a:ext cx="4937770"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02D92-E884-F24D-B796-9490558021A4}">
      <dsp:nvSpPr>
        <dsp:cNvPr id="0" name=""/>
        <dsp:cNvSpPr/>
      </dsp:nvSpPr>
      <dsp:spPr>
        <a:xfrm>
          <a:off x="9608"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Brew_ID</a:t>
          </a:r>
        </a:p>
        <a:p>
          <a:pPr marL="114300" lvl="1" indent="-114300" algn="l" defTabSz="577850">
            <a:lnSpc>
              <a:spcPct val="90000"/>
            </a:lnSpc>
            <a:spcBef>
              <a:spcPct val="0"/>
            </a:spcBef>
            <a:spcAft>
              <a:spcPct val="15000"/>
            </a:spcAft>
            <a:buChar char="•"/>
          </a:pPr>
          <a:r>
            <a:rPr lang="en-US" sz="1300" kern="1200" dirty="0"/>
            <a:t>Name</a:t>
          </a:r>
        </a:p>
        <a:p>
          <a:pPr marL="114300" lvl="1" indent="-114300" algn="l" defTabSz="577850">
            <a:lnSpc>
              <a:spcPct val="90000"/>
            </a:lnSpc>
            <a:spcBef>
              <a:spcPct val="0"/>
            </a:spcBef>
            <a:spcAft>
              <a:spcPct val="15000"/>
            </a:spcAft>
            <a:buChar char="•"/>
          </a:pPr>
          <a:r>
            <a:rPr lang="en-US" sz="1300" kern="1200" dirty="0"/>
            <a:t>CIty</a:t>
          </a:r>
        </a:p>
        <a:p>
          <a:pPr marL="114300" lvl="1" indent="-114300" algn="l" defTabSz="577850">
            <a:lnSpc>
              <a:spcPct val="90000"/>
            </a:lnSpc>
            <a:spcBef>
              <a:spcPct val="0"/>
            </a:spcBef>
            <a:spcAft>
              <a:spcPct val="15000"/>
            </a:spcAft>
            <a:buChar char="•"/>
          </a:pPr>
          <a:r>
            <a:rPr lang="en-US" sz="1300" kern="1200" dirty="0"/>
            <a:t>State</a:t>
          </a:r>
        </a:p>
      </dsp:txBody>
      <dsp:txXfrm>
        <a:off x="44873" y="1978391"/>
        <a:ext cx="1787412" cy="1133509"/>
      </dsp:txXfrm>
    </dsp:sp>
    <dsp:sp modelId="{8FB725E8-99FD-7345-A306-9997ECEEE8BD}">
      <dsp:nvSpPr>
        <dsp:cNvPr id="0" name=""/>
        <dsp:cNvSpPr/>
      </dsp:nvSpPr>
      <dsp:spPr>
        <a:xfrm>
          <a:off x="1044772" y="2275952"/>
          <a:ext cx="2096456" cy="2096456"/>
        </a:xfrm>
        <a:prstGeom prst="leftCircularArrow">
          <a:avLst>
            <a:gd name="adj1" fmla="val 3379"/>
            <a:gd name="adj2" fmla="val 418089"/>
            <a:gd name="adj3" fmla="val 2193600"/>
            <a:gd name="adj4" fmla="val 9024489"/>
            <a:gd name="adj5" fmla="val 39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AFD827-F961-5042-B5B4-1CAD2CF5E5DC}">
      <dsp:nvSpPr>
        <dsp:cNvPr id="0" name=""/>
        <dsp:cNvSpPr/>
      </dsp:nvSpPr>
      <dsp:spPr>
        <a:xfrm>
          <a:off x="422484" y="3147166"/>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Breweries</a:t>
          </a:r>
        </a:p>
      </dsp:txBody>
      <dsp:txXfrm>
        <a:off x="441719" y="3166401"/>
        <a:ext cx="1613034" cy="618278"/>
      </dsp:txXfrm>
    </dsp:sp>
    <dsp:sp modelId="{6EC0C825-1EAC-5646-B523-63997AB98BB3}">
      <dsp:nvSpPr>
        <dsp:cNvPr id="0" name=""/>
        <dsp:cNvSpPr/>
      </dsp:nvSpPr>
      <dsp:spPr>
        <a:xfrm>
          <a:off x="2411347"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Name</a:t>
          </a:r>
        </a:p>
        <a:p>
          <a:pPr marL="114300" lvl="1" indent="-114300" algn="l" defTabSz="577850">
            <a:lnSpc>
              <a:spcPct val="90000"/>
            </a:lnSpc>
            <a:spcBef>
              <a:spcPct val="0"/>
            </a:spcBef>
            <a:spcAft>
              <a:spcPct val="15000"/>
            </a:spcAft>
            <a:buChar char="•"/>
          </a:pPr>
          <a:r>
            <a:rPr lang="en-US" sz="1300" kern="1200" dirty="0"/>
            <a:t>ABV (Alcohol Content)</a:t>
          </a:r>
        </a:p>
        <a:p>
          <a:pPr marL="114300" lvl="1" indent="-114300" algn="l" defTabSz="577850">
            <a:lnSpc>
              <a:spcPct val="90000"/>
            </a:lnSpc>
            <a:spcBef>
              <a:spcPct val="0"/>
            </a:spcBef>
            <a:spcAft>
              <a:spcPct val="15000"/>
            </a:spcAft>
            <a:buChar char="•"/>
          </a:pPr>
          <a:r>
            <a:rPr lang="en-US" sz="1300" kern="1200" dirty="0"/>
            <a:t>IBU (Bitterness Level)</a:t>
          </a:r>
        </a:p>
        <a:p>
          <a:pPr marL="114300" lvl="1" indent="-114300" algn="l" defTabSz="577850">
            <a:lnSpc>
              <a:spcPct val="90000"/>
            </a:lnSpc>
            <a:spcBef>
              <a:spcPct val="0"/>
            </a:spcBef>
            <a:spcAft>
              <a:spcPct val="15000"/>
            </a:spcAft>
            <a:buChar char="•"/>
          </a:pPr>
          <a:r>
            <a:rPr lang="en-US" sz="1300" kern="1200" dirty="0"/>
            <a:t>Style</a:t>
          </a:r>
        </a:p>
        <a:p>
          <a:pPr marL="114300" lvl="1" indent="-114300" algn="l" defTabSz="577850">
            <a:lnSpc>
              <a:spcPct val="90000"/>
            </a:lnSpc>
            <a:spcBef>
              <a:spcPct val="0"/>
            </a:spcBef>
            <a:spcAft>
              <a:spcPct val="15000"/>
            </a:spcAft>
            <a:buChar char="•"/>
          </a:pPr>
          <a:r>
            <a:rPr lang="en-US" sz="1300" kern="1200" dirty="0"/>
            <a:t>Ounces</a:t>
          </a:r>
        </a:p>
      </dsp:txBody>
      <dsp:txXfrm>
        <a:off x="2446612" y="2306765"/>
        <a:ext cx="1787412" cy="1133509"/>
      </dsp:txXfrm>
    </dsp:sp>
    <dsp:sp modelId="{6974A294-ECF9-E643-8830-11DC5DE5D251}">
      <dsp:nvSpPr>
        <dsp:cNvPr id="0" name=""/>
        <dsp:cNvSpPr/>
      </dsp:nvSpPr>
      <dsp:spPr>
        <a:xfrm>
          <a:off x="3431029" y="986173"/>
          <a:ext cx="2333859" cy="2333859"/>
        </a:xfrm>
        <a:prstGeom prst="circularArrow">
          <a:avLst>
            <a:gd name="adj1" fmla="val 3036"/>
            <a:gd name="adj2" fmla="val 372519"/>
            <a:gd name="adj3" fmla="val 19451970"/>
            <a:gd name="adj4" fmla="val 12575511"/>
            <a:gd name="adj5" fmla="val 35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C2B9C5-438C-2149-AC72-165779C6C788}">
      <dsp:nvSpPr>
        <dsp:cNvPr id="0" name=""/>
        <dsp:cNvSpPr/>
      </dsp:nvSpPr>
      <dsp:spPr>
        <a:xfrm>
          <a:off x="2824223" y="1614752"/>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Beers</a:t>
          </a:r>
        </a:p>
      </dsp:txBody>
      <dsp:txXfrm>
        <a:off x="2843458" y="1633987"/>
        <a:ext cx="1613034" cy="618278"/>
      </dsp:txXfrm>
    </dsp:sp>
    <dsp:sp modelId="{70D8A46D-D545-F54F-A2E3-5A626AC39C6C}">
      <dsp:nvSpPr>
        <dsp:cNvPr id="0" name=""/>
        <dsp:cNvSpPr/>
      </dsp:nvSpPr>
      <dsp:spPr>
        <a:xfrm>
          <a:off x="4813087"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Brew_ID*</a:t>
          </a:r>
        </a:p>
      </dsp:txBody>
      <dsp:txXfrm>
        <a:off x="4848352" y="1978391"/>
        <a:ext cx="1787412" cy="1133509"/>
      </dsp:txXfrm>
    </dsp:sp>
    <dsp:sp modelId="{B4ED788F-C8B4-4A44-9C0D-F53CAD71E347}">
      <dsp:nvSpPr>
        <dsp:cNvPr id="0" name=""/>
        <dsp:cNvSpPr/>
      </dsp:nvSpPr>
      <dsp:spPr>
        <a:xfrm>
          <a:off x="5848251" y="2275952"/>
          <a:ext cx="2096456" cy="2096456"/>
        </a:xfrm>
        <a:prstGeom prst="leftCircularArrow">
          <a:avLst>
            <a:gd name="adj1" fmla="val 3379"/>
            <a:gd name="adj2" fmla="val 418089"/>
            <a:gd name="adj3" fmla="val 2193600"/>
            <a:gd name="adj4" fmla="val 9024489"/>
            <a:gd name="adj5" fmla="val 39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EDC217-135C-2D41-9A53-BA0553C42324}">
      <dsp:nvSpPr>
        <dsp:cNvPr id="0" name=""/>
        <dsp:cNvSpPr/>
      </dsp:nvSpPr>
      <dsp:spPr>
        <a:xfrm>
          <a:off x="5225963" y="3147166"/>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Brews &amp; Beers (Merged)</a:t>
          </a:r>
        </a:p>
      </dsp:txBody>
      <dsp:txXfrm>
        <a:off x="5245198" y="3166401"/>
        <a:ext cx="1613034" cy="618278"/>
      </dsp:txXfrm>
    </dsp:sp>
    <dsp:sp modelId="{627D8834-A255-2E4D-96D4-85511E702B88}">
      <dsp:nvSpPr>
        <dsp:cNvPr id="0" name=""/>
        <dsp:cNvSpPr/>
      </dsp:nvSpPr>
      <dsp:spPr>
        <a:xfrm>
          <a:off x="7214826"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ABV = 62</a:t>
          </a:r>
        </a:p>
        <a:p>
          <a:pPr marL="114300" lvl="1" indent="-114300" algn="l" defTabSz="577850">
            <a:lnSpc>
              <a:spcPct val="90000"/>
            </a:lnSpc>
            <a:spcBef>
              <a:spcPct val="0"/>
            </a:spcBef>
            <a:spcAft>
              <a:spcPct val="15000"/>
            </a:spcAft>
            <a:buChar char="•"/>
          </a:pPr>
          <a:r>
            <a:rPr lang="en-US" sz="1300" kern="1200" dirty="0"/>
            <a:t>IBU = 1005</a:t>
          </a:r>
        </a:p>
      </dsp:txBody>
      <dsp:txXfrm>
        <a:off x="7250091" y="2306765"/>
        <a:ext cx="1787412" cy="1133509"/>
      </dsp:txXfrm>
    </dsp:sp>
    <dsp:sp modelId="{435408E7-35DC-5A42-A567-4537CCFE65DC}">
      <dsp:nvSpPr>
        <dsp:cNvPr id="0" name=""/>
        <dsp:cNvSpPr/>
      </dsp:nvSpPr>
      <dsp:spPr>
        <a:xfrm>
          <a:off x="8234508" y="986173"/>
          <a:ext cx="2333859" cy="2333859"/>
        </a:xfrm>
        <a:prstGeom prst="circularArrow">
          <a:avLst>
            <a:gd name="adj1" fmla="val 3036"/>
            <a:gd name="adj2" fmla="val 372519"/>
            <a:gd name="adj3" fmla="val 19451970"/>
            <a:gd name="adj4" fmla="val 12575511"/>
            <a:gd name="adj5" fmla="val 35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D14F15-1159-2E4F-8DA0-AF92ECC2F444}">
      <dsp:nvSpPr>
        <dsp:cNvPr id="0" name=""/>
        <dsp:cNvSpPr/>
      </dsp:nvSpPr>
      <dsp:spPr>
        <a:xfrm>
          <a:off x="7627703" y="1614752"/>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Identify/Filter NA values</a:t>
          </a:r>
        </a:p>
      </dsp:txBody>
      <dsp:txXfrm>
        <a:off x="7646938" y="1633987"/>
        <a:ext cx="1613034" cy="618278"/>
      </dsp:txXfrm>
    </dsp:sp>
    <dsp:sp modelId="{D58E34BA-DFD2-0D4C-99CA-185C40549B42}">
      <dsp:nvSpPr>
        <dsp:cNvPr id="0" name=""/>
        <dsp:cNvSpPr/>
      </dsp:nvSpPr>
      <dsp:spPr>
        <a:xfrm>
          <a:off x="9616566" y="1943126"/>
          <a:ext cx="1857942" cy="15324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StyleCategory column</a:t>
          </a:r>
        </a:p>
      </dsp:txBody>
      <dsp:txXfrm>
        <a:off x="9651831" y="1978391"/>
        <a:ext cx="1787412" cy="1133509"/>
      </dsp:txXfrm>
    </dsp:sp>
    <dsp:sp modelId="{433252AC-A479-6845-A9DF-2F747A6A6D68}">
      <dsp:nvSpPr>
        <dsp:cNvPr id="0" name=""/>
        <dsp:cNvSpPr/>
      </dsp:nvSpPr>
      <dsp:spPr>
        <a:xfrm>
          <a:off x="10029442" y="3147166"/>
          <a:ext cx="1651504" cy="6567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Mutate</a:t>
          </a:r>
        </a:p>
      </dsp:txBody>
      <dsp:txXfrm>
        <a:off x="10048677" y="3166401"/>
        <a:ext cx="1613034" cy="6182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68F8B-BE05-9B4B-A04F-E25EC426D347}" type="datetimeFigureOut">
              <a:rPr lang="en-US" smtClean="0"/>
              <a:t>10/21/18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E936-E8AC-CA44-B9D8-F59EE421B895}" type="slidenum">
              <a:rPr lang="en-US" smtClean="0"/>
              <a:t>‹#›</a:t>
            </a:fld>
            <a:endParaRPr lang="en-US" dirty="0"/>
          </a:p>
        </p:txBody>
      </p:sp>
    </p:spTree>
    <p:extLst>
      <p:ext uri="{BB962C8B-B14F-4D97-AF65-F5344CB8AC3E}">
        <p14:creationId xmlns:p14="http://schemas.microsoft.com/office/powerpoint/2010/main" val="201581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opportunities to partner with breweries in underserved markets across the country.</a:t>
            </a:r>
          </a:p>
        </p:txBody>
      </p:sp>
      <p:sp>
        <p:nvSpPr>
          <p:cNvPr id="4" name="Slide Number Placeholder 3"/>
          <p:cNvSpPr>
            <a:spLocks noGrp="1"/>
          </p:cNvSpPr>
          <p:nvPr>
            <p:ph type="sldNum" sz="quarter" idx="5"/>
          </p:nvPr>
        </p:nvSpPr>
        <p:spPr/>
        <p:txBody>
          <a:bodyPr/>
          <a:lstStyle/>
          <a:p>
            <a:fld id="{EF40E936-E8AC-CA44-B9D8-F59EE421B895}" type="slidenum">
              <a:rPr lang="en-US" smtClean="0"/>
              <a:t>5</a:t>
            </a:fld>
            <a:endParaRPr lang="en-US" dirty="0"/>
          </a:p>
        </p:txBody>
      </p:sp>
    </p:spTree>
    <p:extLst>
      <p:ext uri="{BB962C8B-B14F-4D97-AF65-F5344CB8AC3E}">
        <p14:creationId xmlns:p14="http://schemas.microsoft.com/office/powerpoint/2010/main" val="244122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opportunities to partner with breweries in underserved markets across the country.</a:t>
            </a:r>
          </a:p>
        </p:txBody>
      </p:sp>
      <p:sp>
        <p:nvSpPr>
          <p:cNvPr id="4" name="Slide Number Placeholder 3"/>
          <p:cNvSpPr>
            <a:spLocks noGrp="1"/>
          </p:cNvSpPr>
          <p:nvPr>
            <p:ph type="sldNum" sz="quarter" idx="5"/>
          </p:nvPr>
        </p:nvSpPr>
        <p:spPr/>
        <p:txBody>
          <a:bodyPr/>
          <a:lstStyle/>
          <a:p>
            <a:fld id="{EF40E936-E8AC-CA44-B9D8-F59EE421B895}" type="slidenum">
              <a:rPr lang="en-US" smtClean="0"/>
              <a:t>6</a:t>
            </a:fld>
            <a:endParaRPr lang="en-US" dirty="0"/>
          </a:p>
        </p:txBody>
      </p:sp>
    </p:spTree>
    <p:extLst>
      <p:ext uri="{BB962C8B-B14F-4D97-AF65-F5344CB8AC3E}">
        <p14:creationId xmlns:p14="http://schemas.microsoft.com/office/powerpoint/2010/main" val="57633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seems to be far more variability in bitterness levels than in alcohol content. This may suggest that bitterness/taste plays a far greater role in popularity than alcohol content. </a:t>
            </a:r>
          </a:p>
        </p:txBody>
      </p:sp>
      <p:sp>
        <p:nvSpPr>
          <p:cNvPr id="4" name="Slide Number Placeholder 3"/>
          <p:cNvSpPr>
            <a:spLocks noGrp="1"/>
          </p:cNvSpPr>
          <p:nvPr>
            <p:ph type="sldNum" sz="quarter" idx="5"/>
          </p:nvPr>
        </p:nvSpPr>
        <p:spPr/>
        <p:txBody>
          <a:bodyPr/>
          <a:lstStyle/>
          <a:p>
            <a:fld id="{EF40E936-E8AC-CA44-B9D8-F59EE421B895}" type="slidenum">
              <a:rPr lang="en-US" smtClean="0"/>
              <a:t>7</a:t>
            </a:fld>
            <a:endParaRPr lang="en-US" dirty="0"/>
          </a:p>
        </p:txBody>
      </p:sp>
    </p:spTree>
    <p:extLst>
      <p:ext uri="{BB962C8B-B14F-4D97-AF65-F5344CB8AC3E}">
        <p14:creationId xmlns:p14="http://schemas.microsoft.com/office/powerpoint/2010/main" val="32346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suggest there may be a relationship in the compositional makeup of beer. As the alcohol content increases so does the bitterness level.</a:t>
            </a:r>
          </a:p>
        </p:txBody>
      </p:sp>
      <p:sp>
        <p:nvSpPr>
          <p:cNvPr id="4" name="Slide Number Placeholder 3"/>
          <p:cNvSpPr>
            <a:spLocks noGrp="1"/>
          </p:cNvSpPr>
          <p:nvPr>
            <p:ph type="sldNum" sz="quarter" idx="5"/>
          </p:nvPr>
        </p:nvSpPr>
        <p:spPr/>
        <p:txBody>
          <a:bodyPr/>
          <a:lstStyle/>
          <a:p>
            <a:fld id="{EF40E936-E8AC-CA44-B9D8-F59EE421B895}" type="slidenum">
              <a:rPr lang="en-US" smtClean="0"/>
              <a:t>8</a:t>
            </a:fld>
            <a:endParaRPr lang="en-US" dirty="0"/>
          </a:p>
        </p:txBody>
      </p:sp>
    </p:spTree>
    <p:extLst>
      <p:ext uri="{BB962C8B-B14F-4D97-AF65-F5344CB8AC3E}">
        <p14:creationId xmlns:p14="http://schemas.microsoft.com/office/powerpoint/2010/main" val="2155027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0B66-66FB-774B-9FED-E75EA5F8E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DC18C-37DB-B347-91B5-810ED3CF0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7125C4-D40C-5B45-930F-D66B8AA4960A}"/>
              </a:ext>
            </a:extLst>
          </p:cNvPr>
          <p:cNvSpPr>
            <a:spLocks noGrp="1"/>
          </p:cNvSpPr>
          <p:nvPr>
            <p:ph type="dt" sz="half" idx="10"/>
          </p:nvPr>
        </p:nvSpPr>
        <p:spPr/>
        <p:txBody>
          <a:bodyPr/>
          <a:lstStyle/>
          <a:p>
            <a:fld id="{208954E8-2DC3-9145-B018-9286BF315E8C}" type="datetime1">
              <a:rPr lang="en-US" smtClean="0"/>
              <a:t>10/21/18</a:t>
            </a:fld>
            <a:endParaRPr lang="en-US" dirty="0"/>
          </a:p>
        </p:txBody>
      </p:sp>
      <p:sp>
        <p:nvSpPr>
          <p:cNvPr id="5" name="Footer Placeholder 4">
            <a:extLst>
              <a:ext uri="{FF2B5EF4-FFF2-40B4-BE49-F238E27FC236}">
                <a16:creationId xmlns:a16="http://schemas.microsoft.com/office/drawing/2014/main" id="{DB1D8A85-F29A-D540-8DC1-E514125AB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2ACC7C-499D-1646-9097-3E5DB0736945}"/>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6579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6A19-C2F9-444E-B153-FEBFB8F16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36C9F-088D-3B49-A068-E119291E32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48A03-563A-3E44-B868-5CAC971D169B}"/>
              </a:ext>
            </a:extLst>
          </p:cNvPr>
          <p:cNvSpPr>
            <a:spLocks noGrp="1"/>
          </p:cNvSpPr>
          <p:nvPr>
            <p:ph type="dt" sz="half" idx="10"/>
          </p:nvPr>
        </p:nvSpPr>
        <p:spPr/>
        <p:txBody>
          <a:bodyPr/>
          <a:lstStyle/>
          <a:p>
            <a:fld id="{C72E517D-AB08-C447-9562-245E14AD3E32}" type="datetime1">
              <a:rPr lang="en-US" smtClean="0"/>
              <a:t>10/21/18</a:t>
            </a:fld>
            <a:endParaRPr lang="en-US" dirty="0"/>
          </a:p>
        </p:txBody>
      </p:sp>
      <p:sp>
        <p:nvSpPr>
          <p:cNvPr id="5" name="Footer Placeholder 4">
            <a:extLst>
              <a:ext uri="{FF2B5EF4-FFF2-40B4-BE49-F238E27FC236}">
                <a16:creationId xmlns:a16="http://schemas.microsoft.com/office/drawing/2014/main" id="{09850A70-9866-AD44-9B75-7986AF206F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A3F773-E64F-2D4F-B870-4F7096B7DB5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3636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F07665-86DD-A746-865C-1BC541720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0C386-7DCD-684F-BB48-4A65E91860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94EBE-2DD7-1344-A7B6-CF7FFFAACFA2}"/>
              </a:ext>
            </a:extLst>
          </p:cNvPr>
          <p:cNvSpPr>
            <a:spLocks noGrp="1"/>
          </p:cNvSpPr>
          <p:nvPr>
            <p:ph type="dt" sz="half" idx="10"/>
          </p:nvPr>
        </p:nvSpPr>
        <p:spPr/>
        <p:txBody>
          <a:bodyPr/>
          <a:lstStyle/>
          <a:p>
            <a:fld id="{B46BF992-2F68-A144-AA19-852D634D9144}" type="datetime1">
              <a:rPr lang="en-US" smtClean="0"/>
              <a:t>10/21/18</a:t>
            </a:fld>
            <a:endParaRPr lang="en-US" dirty="0"/>
          </a:p>
        </p:txBody>
      </p:sp>
      <p:sp>
        <p:nvSpPr>
          <p:cNvPr id="5" name="Footer Placeholder 4">
            <a:extLst>
              <a:ext uri="{FF2B5EF4-FFF2-40B4-BE49-F238E27FC236}">
                <a16:creationId xmlns:a16="http://schemas.microsoft.com/office/drawing/2014/main" id="{0FB2605D-8C02-1640-95DA-1DBB41F92F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8F5C64-57F9-6E43-AAC8-1C0C51A6D96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3600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88FC-512D-D148-A927-B8051DACE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6E1F1-1A21-E34C-9CEF-CC22DC7840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962EC-43FA-624D-B5BC-F000FE593BA2}"/>
              </a:ext>
            </a:extLst>
          </p:cNvPr>
          <p:cNvSpPr>
            <a:spLocks noGrp="1"/>
          </p:cNvSpPr>
          <p:nvPr>
            <p:ph type="dt" sz="half" idx="10"/>
          </p:nvPr>
        </p:nvSpPr>
        <p:spPr/>
        <p:txBody>
          <a:bodyPr/>
          <a:lstStyle/>
          <a:p>
            <a:fld id="{3D349936-BCB1-044A-8E93-FBBA597BC516}" type="datetime1">
              <a:rPr lang="en-US" smtClean="0"/>
              <a:t>10/21/18</a:t>
            </a:fld>
            <a:endParaRPr lang="en-US" dirty="0"/>
          </a:p>
        </p:txBody>
      </p:sp>
      <p:sp>
        <p:nvSpPr>
          <p:cNvPr id="5" name="Footer Placeholder 4">
            <a:extLst>
              <a:ext uri="{FF2B5EF4-FFF2-40B4-BE49-F238E27FC236}">
                <a16:creationId xmlns:a16="http://schemas.microsoft.com/office/drawing/2014/main" id="{0EC5EE61-AF8E-1A4B-B691-640C767522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1B6C5A-EB42-654C-AB6C-A7657D6C6159}"/>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93449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6072-AD42-3A40-87CF-448D86820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25E75-7772-FA4F-9FE6-57FDF2878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B9B3EB-7C49-EA48-BFAE-F55012AE5C67}"/>
              </a:ext>
            </a:extLst>
          </p:cNvPr>
          <p:cNvSpPr>
            <a:spLocks noGrp="1"/>
          </p:cNvSpPr>
          <p:nvPr>
            <p:ph type="dt" sz="half" idx="10"/>
          </p:nvPr>
        </p:nvSpPr>
        <p:spPr/>
        <p:txBody>
          <a:bodyPr/>
          <a:lstStyle/>
          <a:p>
            <a:fld id="{90DAB5F1-9ED4-0745-89C2-5F83A02F6C2A}" type="datetime1">
              <a:rPr lang="en-US" smtClean="0"/>
              <a:t>10/21/18</a:t>
            </a:fld>
            <a:endParaRPr lang="en-US" dirty="0"/>
          </a:p>
        </p:txBody>
      </p:sp>
      <p:sp>
        <p:nvSpPr>
          <p:cNvPr id="5" name="Footer Placeholder 4">
            <a:extLst>
              <a:ext uri="{FF2B5EF4-FFF2-40B4-BE49-F238E27FC236}">
                <a16:creationId xmlns:a16="http://schemas.microsoft.com/office/drawing/2014/main" id="{9C02DA1B-0DCC-5243-938E-889A88CCC1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F38CA6-310E-F747-AF43-2B0ABCCC1493}"/>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49620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B9EA-AFEC-EE49-85F5-79E21D721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DCDC1-FCC7-D541-87F6-FF19816AF3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6450FD-65A1-8E4C-9E6F-A3DB4FE94A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F3EC54-708E-E749-84E8-3DF3DB07D803}"/>
              </a:ext>
            </a:extLst>
          </p:cNvPr>
          <p:cNvSpPr>
            <a:spLocks noGrp="1"/>
          </p:cNvSpPr>
          <p:nvPr>
            <p:ph type="dt" sz="half" idx="10"/>
          </p:nvPr>
        </p:nvSpPr>
        <p:spPr/>
        <p:txBody>
          <a:bodyPr/>
          <a:lstStyle/>
          <a:p>
            <a:fld id="{C9994319-5BCD-A94F-8793-9F21E99B40BF}" type="datetime1">
              <a:rPr lang="en-US" smtClean="0"/>
              <a:t>10/21/18</a:t>
            </a:fld>
            <a:endParaRPr lang="en-US" dirty="0"/>
          </a:p>
        </p:txBody>
      </p:sp>
      <p:sp>
        <p:nvSpPr>
          <p:cNvPr id="6" name="Footer Placeholder 5">
            <a:extLst>
              <a:ext uri="{FF2B5EF4-FFF2-40B4-BE49-F238E27FC236}">
                <a16:creationId xmlns:a16="http://schemas.microsoft.com/office/drawing/2014/main" id="{524424C9-EE20-074D-823D-2F09046C18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15E10E0-640A-AC4A-9006-42A13B2B8A1D}"/>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7486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6DB9-CB99-674E-B797-026A2B2E5F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65D8B5-AD64-ED48-B81F-74ADC5074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CB304E-A3C3-3D4E-AF89-FB6E912722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9B5CF-FF7A-6943-9887-66EFE11B0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7E43D7-48F5-5F4A-A3A6-DA1506CF91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602A8B-AAB1-D34A-86E3-BDE77037ED72}"/>
              </a:ext>
            </a:extLst>
          </p:cNvPr>
          <p:cNvSpPr>
            <a:spLocks noGrp="1"/>
          </p:cNvSpPr>
          <p:nvPr>
            <p:ph type="dt" sz="half" idx="10"/>
          </p:nvPr>
        </p:nvSpPr>
        <p:spPr/>
        <p:txBody>
          <a:bodyPr/>
          <a:lstStyle/>
          <a:p>
            <a:fld id="{1086028E-522D-7646-9FD1-5E85D98C991B}" type="datetime1">
              <a:rPr lang="en-US" smtClean="0"/>
              <a:t>10/21/18</a:t>
            </a:fld>
            <a:endParaRPr lang="en-US" dirty="0"/>
          </a:p>
        </p:txBody>
      </p:sp>
      <p:sp>
        <p:nvSpPr>
          <p:cNvPr id="8" name="Footer Placeholder 7">
            <a:extLst>
              <a:ext uri="{FF2B5EF4-FFF2-40B4-BE49-F238E27FC236}">
                <a16:creationId xmlns:a16="http://schemas.microsoft.com/office/drawing/2014/main" id="{D0B9C682-BCB2-F948-A361-B58BE5025C8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019E26-025B-5D4D-819B-336DEE023E00}"/>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5517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B7A0-5057-CE43-8F56-E9A73D327A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F725E4-9009-D34B-A5E7-57CCCE6FD78C}"/>
              </a:ext>
            </a:extLst>
          </p:cNvPr>
          <p:cNvSpPr>
            <a:spLocks noGrp="1"/>
          </p:cNvSpPr>
          <p:nvPr>
            <p:ph type="dt" sz="half" idx="10"/>
          </p:nvPr>
        </p:nvSpPr>
        <p:spPr/>
        <p:txBody>
          <a:bodyPr/>
          <a:lstStyle/>
          <a:p>
            <a:fld id="{009EDBC8-E7B5-7C42-B1FC-7319B1F139FF}" type="datetime1">
              <a:rPr lang="en-US" smtClean="0"/>
              <a:t>10/21/18</a:t>
            </a:fld>
            <a:endParaRPr lang="en-US" dirty="0"/>
          </a:p>
        </p:txBody>
      </p:sp>
      <p:sp>
        <p:nvSpPr>
          <p:cNvPr id="4" name="Footer Placeholder 3">
            <a:extLst>
              <a:ext uri="{FF2B5EF4-FFF2-40B4-BE49-F238E27FC236}">
                <a16:creationId xmlns:a16="http://schemas.microsoft.com/office/drawing/2014/main" id="{66514781-A99D-2D44-8E15-23C40C38A60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6718522-F144-F442-A087-A67CFF7878B0}"/>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59574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A8E10-A8C1-934C-AA6B-DD3B32531DAB}"/>
              </a:ext>
            </a:extLst>
          </p:cNvPr>
          <p:cNvSpPr>
            <a:spLocks noGrp="1"/>
          </p:cNvSpPr>
          <p:nvPr>
            <p:ph type="dt" sz="half" idx="10"/>
          </p:nvPr>
        </p:nvSpPr>
        <p:spPr/>
        <p:txBody>
          <a:bodyPr/>
          <a:lstStyle/>
          <a:p>
            <a:fld id="{598D8FBF-971D-424D-BD4F-67368DEC411D}" type="datetime1">
              <a:rPr lang="en-US" smtClean="0"/>
              <a:t>10/21/18</a:t>
            </a:fld>
            <a:endParaRPr lang="en-US" dirty="0"/>
          </a:p>
        </p:txBody>
      </p:sp>
      <p:sp>
        <p:nvSpPr>
          <p:cNvPr id="3" name="Footer Placeholder 2">
            <a:extLst>
              <a:ext uri="{FF2B5EF4-FFF2-40B4-BE49-F238E27FC236}">
                <a16:creationId xmlns:a16="http://schemas.microsoft.com/office/drawing/2014/main" id="{3B53F9A8-5B11-234B-9D33-BA2A984C702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6C96E4-3132-6D43-A72F-20F7CFF2B3A4}"/>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3244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8C88-ADFC-AD4A-AFED-DA84A811C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81E1FB-F031-6447-96E4-634B3A6E9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EAC9A0-BA63-6743-8ED6-7E140F60F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F4C321-0D95-0E4D-A18B-0910BC707690}"/>
              </a:ext>
            </a:extLst>
          </p:cNvPr>
          <p:cNvSpPr>
            <a:spLocks noGrp="1"/>
          </p:cNvSpPr>
          <p:nvPr>
            <p:ph type="dt" sz="half" idx="10"/>
          </p:nvPr>
        </p:nvSpPr>
        <p:spPr/>
        <p:txBody>
          <a:bodyPr/>
          <a:lstStyle/>
          <a:p>
            <a:fld id="{BC38BC98-B9D6-D24E-9660-255395B71B8B}" type="datetime1">
              <a:rPr lang="en-US" smtClean="0"/>
              <a:t>10/21/18</a:t>
            </a:fld>
            <a:endParaRPr lang="en-US" dirty="0"/>
          </a:p>
        </p:txBody>
      </p:sp>
      <p:sp>
        <p:nvSpPr>
          <p:cNvPr id="6" name="Footer Placeholder 5">
            <a:extLst>
              <a:ext uri="{FF2B5EF4-FFF2-40B4-BE49-F238E27FC236}">
                <a16:creationId xmlns:a16="http://schemas.microsoft.com/office/drawing/2014/main" id="{D7796231-2ABE-FD4F-85C2-4A055015F6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FD63A8-8C66-5C4D-A7E3-1D77AF47D0B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36952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51A1-27B2-8440-AF15-B22FC196D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3F5AC-E2A3-FB44-BC63-67754A294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4360444-E523-814F-B3EA-ADB42AC0B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627E3D-DF26-C94D-834F-643EC2A4BA1A}"/>
              </a:ext>
            </a:extLst>
          </p:cNvPr>
          <p:cNvSpPr>
            <a:spLocks noGrp="1"/>
          </p:cNvSpPr>
          <p:nvPr>
            <p:ph type="dt" sz="half" idx="10"/>
          </p:nvPr>
        </p:nvSpPr>
        <p:spPr/>
        <p:txBody>
          <a:bodyPr/>
          <a:lstStyle/>
          <a:p>
            <a:fld id="{3022752F-F65E-A547-8920-EB565CB4E485}" type="datetime1">
              <a:rPr lang="en-US" smtClean="0"/>
              <a:t>10/21/18</a:t>
            </a:fld>
            <a:endParaRPr lang="en-US" dirty="0"/>
          </a:p>
        </p:txBody>
      </p:sp>
      <p:sp>
        <p:nvSpPr>
          <p:cNvPr id="6" name="Footer Placeholder 5">
            <a:extLst>
              <a:ext uri="{FF2B5EF4-FFF2-40B4-BE49-F238E27FC236}">
                <a16:creationId xmlns:a16="http://schemas.microsoft.com/office/drawing/2014/main" id="{2CAC1224-8D7C-FE47-83A6-19A7E8FB25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44DC2C-D4F9-2F4E-ABA2-638E9669C3BF}"/>
              </a:ext>
            </a:extLst>
          </p:cNvPr>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1709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1A2B6-AF0F-B545-86EB-22CBB515F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1F6DF-EC4B-4D40-81A1-18DEFF1B5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D736D-5F45-A444-82F9-87B11D5F5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EBEA2-DDBB-FF4B-B2BA-1926DE33FEB4}" type="datetime1">
              <a:rPr lang="en-US" smtClean="0"/>
              <a:t>10/21/18</a:t>
            </a:fld>
            <a:endParaRPr lang="en-US" dirty="0"/>
          </a:p>
        </p:txBody>
      </p:sp>
      <p:sp>
        <p:nvSpPr>
          <p:cNvPr id="5" name="Footer Placeholder 4">
            <a:extLst>
              <a:ext uri="{FF2B5EF4-FFF2-40B4-BE49-F238E27FC236}">
                <a16:creationId xmlns:a16="http://schemas.microsoft.com/office/drawing/2014/main" id="{9161F3F1-A76C-6342-9FC3-68857DA6C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D41259-B947-1F4D-9C04-03C089AD4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161962243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8qAA2jaWMVo"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jpe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14/relationships/chartEx" Target="../charts/chartEx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03FA-4CC8-E745-81DB-F76A200BA7DC}"/>
              </a:ext>
            </a:extLst>
          </p:cNvPr>
          <p:cNvSpPr>
            <a:spLocks noGrp="1"/>
          </p:cNvSpPr>
          <p:nvPr>
            <p:ph type="title"/>
          </p:nvPr>
        </p:nvSpPr>
        <p:spPr>
          <a:xfrm>
            <a:off x="118659" y="2225851"/>
            <a:ext cx="5257800" cy="726256"/>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Doing Data Science Case Study</a:t>
            </a:r>
          </a:p>
        </p:txBody>
      </p:sp>
      <p:sp>
        <p:nvSpPr>
          <p:cNvPr id="6" name="TextBox 5">
            <a:extLst>
              <a:ext uri="{FF2B5EF4-FFF2-40B4-BE49-F238E27FC236}">
                <a16:creationId xmlns:a16="http://schemas.microsoft.com/office/drawing/2014/main" id="{E5E5547D-4D86-5F4E-A46B-6BFFD00BC936}"/>
              </a:ext>
            </a:extLst>
          </p:cNvPr>
          <p:cNvSpPr txBox="1"/>
          <p:nvPr/>
        </p:nvSpPr>
        <p:spPr>
          <a:xfrm>
            <a:off x="118659" y="2952107"/>
            <a:ext cx="3748942" cy="707886"/>
          </a:xfrm>
          <a:prstGeom prst="rect">
            <a:avLst/>
          </a:prstGeom>
          <a:noFill/>
        </p:spPr>
        <p:txBody>
          <a:bodyPr wrap="square" rtlCol="0">
            <a:spAutoFit/>
          </a:bodyPr>
          <a:lstStyle/>
          <a:p>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Alcohol Content and Bitterness – US Craft Beers</a:t>
            </a:r>
          </a:p>
        </p:txBody>
      </p:sp>
      <p:sp>
        <p:nvSpPr>
          <p:cNvPr id="7" name="Rounded Rectangle 6">
            <a:extLst>
              <a:ext uri="{FF2B5EF4-FFF2-40B4-BE49-F238E27FC236}">
                <a16:creationId xmlns:a16="http://schemas.microsoft.com/office/drawing/2014/main" id="{B661B230-FA6C-AE4F-9094-B2AFE75636DD}"/>
              </a:ext>
            </a:extLst>
          </p:cNvPr>
          <p:cNvSpPr/>
          <p:nvPr/>
        </p:nvSpPr>
        <p:spPr>
          <a:xfrm rot="8741038">
            <a:off x="4278856" y="1330614"/>
            <a:ext cx="7494855" cy="530942"/>
          </a:xfrm>
          <a:prstGeom prst="roundRect">
            <a:avLst>
              <a:gd name="adj" fmla="val 50000"/>
            </a:avLst>
          </a:prstGeom>
          <a:gradFill>
            <a:gsLst>
              <a:gs pos="0">
                <a:schemeClr val="bg1"/>
              </a:gs>
              <a:gs pos="70000">
                <a:schemeClr val="accent6"/>
              </a:gs>
              <a:gs pos="33000">
                <a:schemeClr val="bg2"/>
              </a:gs>
              <a:gs pos="100000">
                <a:schemeClr val="accent6"/>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3588C67C-50F6-2F4F-8518-616F36D0FA51}"/>
              </a:ext>
            </a:extLst>
          </p:cNvPr>
          <p:cNvGrpSpPr/>
          <p:nvPr/>
        </p:nvGrpSpPr>
        <p:grpSpPr>
          <a:xfrm>
            <a:off x="4615105" y="1654727"/>
            <a:ext cx="9238697" cy="3489522"/>
            <a:chOff x="4615105" y="1654727"/>
            <a:chExt cx="9238697" cy="3489522"/>
          </a:xfrm>
          <a:blipFill>
            <a:blip r:embed="rId2"/>
            <a:stretch>
              <a:fillRect/>
            </a:stretch>
          </a:blipFill>
        </p:grpSpPr>
        <p:sp>
          <p:nvSpPr>
            <p:cNvPr id="8" name="Rounded Rectangle 7">
              <a:extLst>
                <a:ext uri="{FF2B5EF4-FFF2-40B4-BE49-F238E27FC236}">
                  <a16:creationId xmlns:a16="http://schemas.microsoft.com/office/drawing/2014/main" id="{B6300951-BC85-C048-8A69-F047F131DAC4}"/>
                </a:ext>
              </a:extLst>
            </p:cNvPr>
            <p:cNvSpPr/>
            <p:nvPr/>
          </p:nvSpPr>
          <p:spPr>
            <a:xfrm rot="8741038">
              <a:off x="4615105" y="1654727"/>
              <a:ext cx="8170436" cy="75942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B0403F4B-2F9B-0542-AF20-B201D4578725}"/>
                </a:ext>
              </a:extLst>
            </p:cNvPr>
            <p:cNvSpPr/>
            <p:nvPr/>
          </p:nvSpPr>
          <p:spPr>
            <a:xfrm rot="8741038">
              <a:off x="5082267" y="2212644"/>
              <a:ext cx="8771535" cy="1297091"/>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2BB6DED9-92B8-0A49-BBD0-9858F5087FB1}"/>
                </a:ext>
              </a:extLst>
            </p:cNvPr>
            <p:cNvSpPr/>
            <p:nvPr/>
          </p:nvSpPr>
          <p:spPr>
            <a:xfrm rot="8741038">
              <a:off x="5927252" y="3792524"/>
              <a:ext cx="7081565" cy="530942"/>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0665A612-F261-E843-89F5-BCAB928874EF}"/>
                </a:ext>
              </a:extLst>
            </p:cNvPr>
            <p:cNvSpPr/>
            <p:nvPr/>
          </p:nvSpPr>
          <p:spPr>
            <a:xfrm rot="8741038">
              <a:off x="6397735" y="4346135"/>
              <a:ext cx="6845902" cy="798114"/>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Slide Number Placeholder 15">
            <a:extLst>
              <a:ext uri="{FF2B5EF4-FFF2-40B4-BE49-F238E27FC236}">
                <a16:creationId xmlns:a16="http://schemas.microsoft.com/office/drawing/2014/main" id="{C204A676-4D35-584C-85AF-EB485974E518}"/>
              </a:ext>
            </a:extLst>
          </p:cNvPr>
          <p:cNvSpPr>
            <a:spLocks noGrp="1"/>
          </p:cNvSpPr>
          <p:nvPr>
            <p:ph type="sldNum" sz="quarter" idx="12"/>
          </p:nvPr>
        </p:nvSpPr>
        <p:spPr/>
        <p:txBody>
          <a:bodyPr/>
          <a:lstStyle/>
          <a:p>
            <a:fld id="{330EA680-D336-4FF7-8B7A-9848BB0A1C32}" type="slidenum">
              <a:rPr lang="en-US" smtClean="0"/>
              <a:t>1</a:t>
            </a:fld>
            <a:endParaRPr lang="en-US" dirty="0"/>
          </a:p>
        </p:txBody>
      </p:sp>
      <p:sp>
        <p:nvSpPr>
          <p:cNvPr id="12" name="TextBox 11">
            <a:extLst>
              <a:ext uri="{FF2B5EF4-FFF2-40B4-BE49-F238E27FC236}">
                <a16:creationId xmlns:a16="http://schemas.microsoft.com/office/drawing/2014/main" id="{D5BD5B81-6D60-1F47-AFEA-518900087978}"/>
              </a:ext>
            </a:extLst>
          </p:cNvPr>
          <p:cNvSpPr txBox="1"/>
          <p:nvPr/>
        </p:nvSpPr>
        <p:spPr>
          <a:xfrm>
            <a:off x="118659" y="3705839"/>
            <a:ext cx="2248023" cy="307777"/>
          </a:xfrm>
          <a:prstGeom prst="rect">
            <a:avLst/>
          </a:prstGeom>
          <a:noFill/>
        </p:spPr>
        <p:txBody>
          <a:bodyPr wrap="square" rtlCol="0">
            <a:spAutoFit/>
          </a:bodyPr>
          <a:lstStyle/>
          <a:p>
            <a:r>
              <a:rPr lang="en-US" sz="1400" dirty="0">
                <a:solidFill>
                  <a:schemeClr val="accent6"/>
                </a:solidFill>
                <a:latin typeface="Times New Roman" panose="02020603050405020304" pitchFamily="18" charset="0"/>
                <a:cs typeface="Times New Roman" panose="02020603050405020304" pitchFamily="18" charset="0"/>
              </a:rPr>
              <a:t>Kito Patterson</a:t>
            </a:r>
          </a:p>
        </p:txBody>
      </p:sp>
    </p:spTree>
    <p:extLst>
      <p:ext uri="{BB962C8B-B14F-4D97-AF65-F5344CB8AC3E}">
        <p14:creationId xmlns:p14="http://schemas.microsoft.com/office/powerpoint/2010/main" val="83573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close up of a logo&#10;&#10;Description generated with very high confidence">
            <a:extLst>
              <a:ext uri="{FF2B5EF4-FFF2-40B4-BE49-F238E27FC236}">
                <a16:creationId xmlns:a16="http://schemas.microsoft.com/office/drawing/2014/main" id="{CF8A1D13-8D9F-4915-951B-6E3CB325B228}"/>
              </a:ext>
            </a:extLst>
          </p:cNvPr>
          <p:cNvPicPr>
            <a:picLocks noChangeAspect="1"/>
          </p:cNvPicPr>
          <p:nvPr/>
        </p:nvPicPr>
        <p:blipFill>
          <a:blip r:embed="rId2"/>
          <a:stretch>
            <a:fillRect/>
          </a:stretch>
        </p:blipFill>
        <p:spPr>
          <a:xfrm>
            <a:off x="11556124" y="15815"/>
            <a:ext cx="635876" cy="576076"/>
          </a:xfrm>
          <a:prstGeom prst="rect">
            <a:avLst/>
          </a:prstGeom>
        </p:spPr>
      </p:pic>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9"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Further Analysis Questions </a:t>
            </a:r>
          </a:p>
        </p:txBody>
      </p:sp>
      <p:sp>
        <p:nvSpPr>
          <p:cNvPr id="6" name="Slide Number Placeholder 5">
            <a:extLst>
              <a:ext uri="{FF2B5EF4-FFF2-40B4-BE49-F238E27FC236}">
                <a16:creationId xmlns:a16="http://schemas.microsoft.com/office/drawing/2014/main" id="{FF799F70-B972-2A49-8EBB-F69C96194502}"/>
              </a:ext>
            </a:extLst>
          </p:cNvPr>
          <p:cNvSpPr>
            <a:spLocks noGrp="1"/>
          </p:cNvSpPr>
          <p:nvPr>
            <p:ph type="sldNum" sz="quarter" idx="12"/>
          </p:nvPr>
        </p:nvSpPr>
        <p:spPr/>
        <p:txBody>
          <a:bodyPr/>
          <a:lstStyle/>
          <a:p>
            <a:fld id="{330EA680-D336-4FF7-8B7A-9848BB0A1C32}" type="slidenum">
              <a:rPr lang="en-US" smtClean="0"/>
              <a:t>10</a:t>
            </a:fld>
            <a:endParaRPr lang="en-US" dirty="0"/>
          </a:p>
        </p:txBody>
      </p:sp>
      <p:sp>
        <p:nvSpPr>
          <p:cNvPr id="8" name="TextBox 7">
            <a:extLst>
              <a:ext uri="{FF2B5EF4-FFF2-40B4-BE49-F238E27FC236}">
                <a16:creationId xmlns:a16="http://schemas.microsoft.com/office/drawing/2014/main" id="{C052925C-2C3F-1E45-B9F0-CAB86CF231AD}"/>
              </a:ext>
            </a:extLst>
          </p:cNvPr>
          <p:cNvSpPr txBox="1"/>
          <p:nvPr/>
        </p:nvSpPr>
        <p:spPr>
          <a:xfrm>
            <a:off x="2487561" y="1337187"/>
            <a:ext cx="702023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What does the distribution of beer types by region tell us?</a:t>
            </a:r>
          </a:p>
          <a:p>
            <a:pPr marL="285750" indent="-285750">
              <a:buFont typeface="Arial" panose="020B0604020202020204" pitchFamily="34" charset="0"/>
              <a:buChar char="•"/>
            </a:pPr>
            <a:r>
              <a:rPr lang="en-US" dirty="0"/>
              <a:t>What does alcohol content and bitterness look like when overlaid over the brewery count by state graph look like? Is there a story to tell?</a:t>
            </a:r>
          </a:p>
          <a:p>
            <a:pPr marL="285750" indent="-285750">
              <a:buFont typeface="Arial" panose="020B0604020202020204" pitchFamily="34" charset="0"/>
              <a:buChar char="•"/>
            </a:pPr>
            <a:r>
              <a:rPr lang="en-US" dirty="0"/>
              <a:t>Is there truly a linear relationship between alcohol content and bitterness.</a:t>
            </a:r>
          </a:p>
          <a:p>
            <a:pPr marL="742950" lvl="1" indent="-285750">
              <a:buFont typeface="Arial" panose="020B0604020202020204" pitchFamily="34" charset="0"/>
              <a:buChar char="•"/>
            </a:pPr>
            <a:r>
              <a:rPr lang="en-US" dirty="0"/>
              <a:t>Hypothesis Testing possibly?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67190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close up of a logo&#10;&#10;Description generated with very high confidence">
            <a:extLst>
              <a:ext uri="{FF2B5EF4-FFF2-40B4-BE49-F238E27FC236}">
                <a16:creationId xmlns:a16="http://schemas.microsoft.com/office/drawing/2014/main" id="{CF8A1D13-8D9F-4915-951B-6E3CB325B228}"/>
              </a:ext>
            </a:extLst>
          </p:cNvPr>
          <p:cNvPicPr>
            <a:picLocks noChangeAspect="1"/>
          </p:cNvPicPr>
          <p:nvPr/>
        </p:nvPicPr>
        <p:blipFill>
          <a:blip r:embed="rId2"/>
          <a:stretch>
            <a:fillRect/>
          </a:stretch>
        </p:blipFill>
        <p:spPr>
          <a:xfrm>
            <a:off x="11556124" y="15815"/>
            <a:ext cx="635876" cy="576076"/>
          </a:xfrm>
          <a:prstGeom prst="rect">
            <a:avLst/>
          </a:prstGeom>
        </p:spPr>
      </p:pic>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9" cy="523220"/>
          </a:xfrm>
          <a:prstGeom prst="rect">
            <a:avLst/>
          </a:prstGeom>
          <a:noFill/>
        </p:spPr>
        <p:txBody>
          <a:bodyPr wrap="square" rtlCol="0">
            <a:spAutoFit/>
          </a:bodyPr>
          <a:lstStyle/>
          <a:p>
            <a:r>
              <a:rPr lang="en-US" sz="2800" dirty="0" err="1">
                <a:solidFill>
                  <a:schemeClr val="tx1">
                    <a:lumMod val="50000"/>
                    <a:lumOff val="50000"/>
                  </a:schemeClr>
                </a:solidFill>
                <a:effectLst>
                  <a:outerShdw blurRad="50800" dist="63500" dir="17520000" algn="ctr" rotWithShape="0">
                    <a:schemeClr val="tx1"/>
                  </a:outerShdw>
                </a:effectLst>
              </a:rPr>
              <a:t>Youtube</a:t>
            </a:r>
            <a:r>
              <a:rPr lang="en-US" sz="2800" dirty="0">
                <a:solidFill>
                  <a:schemeClr val="tx1">
                    <a:lumMod val="50000"/>
                    <a:lumOff val="50000"/>
                  </a:schemeClr>
                </a:solidFill>
                <a:effectLst>
                  <a:outerShdw blurRad="50800" dist="63500" dir="17520000" algn="ctr" rotWithShape="0">
                    <a:schemeClr val="tx1"/>
                  </a:outerShdw>
                </a:effectLst>
              </a:rPr>
              <a:t> Video Presentation</a:t>
            </a:r>
          </a:p>
        </p:txBody>
      </p:sp>
      <p:sp>
        <p:nvSpPr>
          <p:cNvPr id="6" name="Slide Number Placeholder 5">
            <a:extLst>
              <a:ext uri="{FF2B5EF4-FFF2-40B4-BE49-F238E27FC236}">
                <a16:creationId xmlns:a16="http://schemas.microsoft.com/office/drawing/2014/main" id="{FF799F70-B972-2A49-8EBB-F69C96194502}"/>
              </a:ext>
            </a:extLst>
          </p:cNvPr>
          <p:cNvSpPr>
            <a:spLocks noGrp="1"/>
          </p:cNvSpPr>
          <p:nvPr>
            <p:ph type="sldNum" sz="quarter" idx="12"/>
          </p:nvPr>
        </p:nvSpPr>
        <p:spPr/>
        <p:txBody>
          <a:bodyPr/>
          <a:lstStyle/>
          <a:p>
            <a:fld id="{330EA680-D336-4FF7-8B7A-9848BB0A1C32}" type="slidenum">
              <a:rPr lang="en-US" smtClean="0"/>
              <a:t>11</a:t>
            </a:fld>
            <a:endParaRPr lang="en-US" dirty="0"/>
          </a:p>
        </p:txBody>
      </p:sp>
      <p:sp>
        <p:nvSpPr>
          <p:cNvPr id="8" name="TextBox 7">
            <a:extLst>
              <a:ext uri="{FF2B5EF4-FFF2-40B4-BE49-F238E27FC236}">
                <a16:creationId xmlns:a16="http://schemas.microsoft.com/office/drawing/2014/main" id="{C052925C-2C3F-1E45-B9F0-CAB86CF231AD}"/>
              </a:ext>
            </a:extLst>
          </p:cNvPr>
          <p:cNvSpPr txBox="1"/>
          <p:nvPr/>
        </p:nvSpPr>
        <p:spPr>
          <a:xfrm>
            <a:off x="3910956" y="1380729"/>
            <a:ext cx="4370087" cy="923330"/>
          </a:xfrm>
          <a:prstGeom prst="rect">
            <a:avLst/>
          </a:prstGeom>
          <a:noFill/>
        </p:spPr>
        <p:txBody>
          <a:bodyPr wrap="square" rtlCol="0">
            <a:spAutoFit/>
          </a:bodyPr>
          <a:lstStyle/>
          <a:p>
            <a:pPr lvl="1" algn="ctr"/>
            <a:r>
              <a:rPr lang="en-US" dirty="0">
                <a:hlinkClick r:id="rId3"/>
              </a:rPr>
              <a:t>DDS-CaseStudy1-Youtube</a:t>
            </a:r>
            <a:endParaRPr lang="en-US" dirty="0"/>
          </a:p>
          <a:p>
            <a:pPr marL="742950" lvl="1"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99572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close up of a logo&#10;&#10;Description generated with very high confidence">
            <a:extLst>
              <a:ext uri="{FF2B5EF4-FFF2-40B4-BE49-F238E27FC236}">
                <a16:creationId xmlns:a16="http://schemas.microsoft.com/office/drawing/2014/main" id="{CF8A1D13-8D9F-4915-951B-6E3CB325B228}"/>
              </a:ext>
            </a:extLst>
          </p:cNvPr>
          <p:cNvPicPr>
            <a:picLocks noChangeAspect="1"/>
          </p:cNvPicPr>
          <p:nvPr/>
        </p:nvPicPr>
        <p:blipFill>
          <a:blip r:embed="rId2"/>
          <a:stretch>
            <a:fillRect/>
          </a:stretch>
        </p:blipFill>
        <p:spPr>
          <a:xfrm>
            <a:off x="10805653" y="5586215"/>
            <a:ext cx="1386348" cy="1255970"/>
          </a:xfrm>
          <a:prstGeom prst="rect">
            <a:avLst/>
          </a:prstGeom>
        </p:spPr>
      </p:pic>
      <p:sp>
        <p:nvSpPr>
          <p:cNvPr id="5" name="TextBox 4">
            <a:extLst>
              <a:ext uri="{FF2B5EF4-FFF2-40B4-BE49-F238E27FC236}">
                <a16:creationId xmlns:a16="http://schemas.microsoft.com/office/drawing/2014/main" id="{344C1BEB-CA8D-2644-A95A-3B1ED9FFCCF5}"/>
              </a:ext>
            </a:extLst>
          </p:cNvPr>
          <p:cNvSpPr txBox="1"/>
          <p:nvPr/>
        </p:nvSpPr>
        <p:spPr>
          <a:xfrm>
            <a:off x="11501" y="72042"/>
            <a:ext cx="4442511"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Introduction</a:t>
            </a:r>
          </a:p>
        </p:txBody>
      </p:sp>
      <p:sp>
        <p:nvSpPr>
          <p:cNvPr id="9" name="Rounded Rectangle 8">
            <a:extLst>
              <a:ext uri="{FF2B5EF4-FFF2-40B4-BE49-F238E27FC236}">
                <a16:creationId xmlns:a16="http://schemas.microsoft.com/office/drawing/2014/main" id="{924CC033-911A-9A41-B71E-8D182EA8385C}"/>
              </a:ext>
            </a:extLst>
          </p:cNvPr>
          <p:cNvSpPr/>
          <p:nvPr/>
        </p:nvSpPr>
        <p:spPr>
          <a:xfrm>
            <a:off x="1519083" y="1413386"/>
            <a:ext cx="9153832" cy="4031225"/>
          </a:xfrm>
          <a:prstGeom prst="roundRect">
            <a:avLst/>
          </a:prstGeom>
          <a:solidFill>
            <a:schemeClr val="tx1">
              <a:lumMod val="50000"/>
              <a:lumOff val="50000"/>
              <a:alpha val="3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48CF255-916A-584D-B334-8B736410A896}"/>
              </a:ext>
            </a:extLst>
          </p:cNvPr>
          <p:cNvSpPr txBox="1"/>
          <p:nvPr/>
        </p:nvSpPr>
        <p:spPr>
          <a:xfrm>
            <a:off x="1750142" y="1582340"/>
            <a:ext cx="8652388"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analyzed two data sets, one containing information about breweries across the US and one containing information about different beer brands/types to get a better sense of the current craft beer market. We also focused on the international bitterness unit (IBU) and alcohol level (ABV) to see which states have the highest bitterness level and alcohol content and if there is a correlation between the two variables.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provides information pertaining to breweries across the country with information about the products they produce including beer name, alcohol content, bitterness level and location specifics.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analysis of this data is expected to: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trends which can provide areas of focus for deeper insights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Uncover potential market opportunities </a:t>
            </a:r>
          </a:p>
        </p:txBody>
      </p:sp>
      <p:pic>
        <p:nvPicPr>
          <p:cNvPr id="10" name="Picture 2" descr="A close up of a logo&#10;&#10;Description generated with very high confidence">
            <a:extLst>
              <a:ext uri="{FF2B5EF4-FFF2-40B4-BE49-F238E27FC236}">
                <a16:creationId xmlns:a16="http://schemas.microsoft.com/office/drawing/2014/main" id="{6D830454-8EBE-9049-9A1B-A446232C1EEE}"/>
              </a:ext>
            </a:extLst>
          </p:cNvPr>
          <p:cNvPicPr>
            <a:picLocks noChangeAspect="1"/>
          </p:cNvPicPr>
          <p:nvPr/>
        </p:nvPicPr>
        <p:blipFill>
          <a:blip r:embed="rId2"/>
          <a:stretch>
            <a:fillRect/>
          </a:stretch>
        </p:blipFill>
        <p:spPr>
          <a:xfrm>
            <a:off x="11558282" y="15815"/>
            <a:ext cx="633717" cy="574120"/>
          </a:xfrm>
          <a:prstGeom prst="rect">
            <a:avLst/>
          </a:prstGeom>
        </p:spPr>
      </p:pic>
      <p:sp>
        <p:nvSpPr>
          <p:cNvPr id="13" name="Slide Number Placeholder 12">
            <a:extLst>
              <a:ext uri="{FF2B5EF4-FFF2-40B4-BE49-F238E27FC236}">
                <a16:creationId xmlns:a16="http://schemas.microsoft.com/office/drawing/2014/main" id="{61925432-A149-DE45-A36C-E8169C2AB38E}"/>
              </a:ext>
            </a:extLst>
          </p:cNvPr>
          <p:cNvSpPr>
            <a:spLocks noGrp="1"/>
          </p:cNvSpPr>
          <p:nvPr>
            <p:ph type="sldNum" sz="quarter" idx="12"/>
          </p:nvPr>
        </p:nvSpPr>
        <p:spPr/>
        <p:txBody>
          <a:bodyPr/>
          <a:lstStyle/>
          <a:p>
            <a:fld id="{330EA680-D336-4FF7-8B7A-9848BB0A1C32}" type="slidenum">
              <a:rPr lang="en-US" smtClean="0"/>
              <a:t>2</a:t>
            </a:fld>
            <a:endParaRPr lang="en-US" dirty="0"/>
          </a:p>
        </p:txBody>
      </p:sp>
    </p:spTree>
    <p:extLst>
      <p:ext uri="{BB962C8B-B14F-4D97-AF65-F5344CB8AC3E}">
        <p14:creationId xmlns:p14="http://schemas.microsoft.com/office/powerpoint/2010/main" val="1182885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40">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Title 28">
            <a:extLst>
              <a:ext uri="{FF2B5EF4-FFF2-40B4-BE49-F238E27FC236}">
                <a16:creationId xmlns:a16="http://schemas.microsoft.com/office/drawing/2014/main" id="{B8DB8876-3530-45D5-A9B3-22518B38574C}"/>
              </a:ext>
            </a:extLst>
          </p:cNvPr>
          <p:cNvSpPr>
            <a:spLocks noGrp="1"/>
          </p:cNvSpPr>
          <p:nvPr>
            <p:ph type="ctrTitle"/>
          </p:nvPr>
        </p:nvSpPr>
        <p:spPr>
          <a:xfrm>
            <a:off x="6123866" y="892627"/>
            <a:ext cx="4977976" cy="1455996"/>
          </a:xfrm>
        </p:spPr>
        <p:txBody>
          <a:bodyPr vert="horz" lIns="91440" tIns="45720" rIns="91440" bIns="45720" rtlCol="0" anchor="ctr">
            <a:normAutofit/>
          </a:bodyPr>
          <a:lstStyle/>
          <a:p>
            <a:r>
              <a:rPr lang="en-US" sz="4000" b="1" dirty="0">
                <a:solidFill>
                  <a:srgbClr val="000000"/>
                </a:solidFill>
                <a:latin typeface="Times New Roman" panose="02020603050405020304" pitchFamily="18" charset="0"/>
                <a:cs typeface="Times New Roman" panose="02020603050405020304" pitchFamily="18" charset="0"/>
              </a:rPr>
              <a:t>Questions Of Interest</a:t>
            </a: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60"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4" name="Picture 34" descr="A close up of a logo&#10;&#10;Description generated with very high confidence">
            <a:extLst>
              <a:ext uri="{FF2B5EF4-FFF2-40B4-BE49-F238E27FC236}">
                <a16:creationId xmlns:a16="http://schemas.microsoft.com/office/drawing/2014/main" id="{82765472-F57E-4404-A4D0-B0553726C66C}"/>
              </a:ext>
            </a:extLst>
          </p:cNvPr>
          <p:cNvPicPr>
            <a:picLocks noChangeAspect="1"/>
          </p:cNvPicPr>
          <p:nvPr/>
        </p:nvPicPr>
        <p:blipFill>
          <a:blip r:embed="rId3"/>
          <a:stretch>
            <a:fillRect/>
          </a:stretch>
        </p:blipFill>
        <p:spPr>
          <a:xfrm>
            <a:off x="3027483" y="213398"/>
            <a:ext cx="1360715" cy="1360715"/>
          </a:xfrm>
          <a:prstGeom prst="rect">
            <a:avLst/>
          </a:prstGeom>
        </p:spPr>
      </p:pic>
      <p:sp>
        <p:nvSpPr>
          <p:cNvPr id="61"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3" name="Graphic 32">
            <a:extLst>
              <a:ext uri="{FF2B5EF4-FFF2-40B4-BE49-F238E27FC236}">
                <a16:creationId xmlns:a16="http://schemas.microsoft.com/office/drawing/2014/main" id="{30C97C71-BDC4-4BEA-893B-2F17C3ACF5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070" y="3875314"/>
            <a:ext cx="2670429" cy="2670429"/>
          </a:xfrm>
          <a:prstGeom prst="rect">
            <a:avLst/>
          </a:prstGeom>
        </p:spPr>
      </p:pic>
      <p:graphicFrame>
        <p:nvGraphicFramePr>
          <p:cNvPr id="7" name="Diagram 6">
            <a:extLst>
              <a:ext uri="{FF2B5EF4-FFF2-40B4-BE49-F238E27FC236}">
                <a16:creationId xmlns:a16="http://schemas.microsoft.com/office/drawing/2014/main" id="{86C007CA-4D62-DB42-82B9-BC3BFC5E0A85}"/>
              </a:ext>
            </a:extLst>
          </p:cNvPr>
          <p:cNvGraphicFramePr/>
          <p:nvPr>
            <p:extLst>
              <p:ext uri="{D42A27DB-BD31-4B8C-83A1-F6EECF244321}">
                <p14:modId xmlns:p14="http://schemas.microsoft.com/office/powerpoint/2010/main" val="584847909"/>
              </p:ext>
            </p:extLst>
          </p:nvPr>
        </p:nvGraphicFramePr>
        <p:xfrm>
          <a:off x="6348352" y="2055669"/>
          <a:ext cx="4977578" cy="363928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Slide Number Placeholder 9">
            <a:extLst>
              <a:ext uri="{FF2B5EF4-FFF2-40B4-BE49-F238E27FC236}">
                <a16:creationId xmlns:a16="http://schemas.microsoft.com/office/drawing/2014/main" id="{1A49F06B-FEA7-6149-B959-1BAA4938169B}"/>
              </a:ext>
            </a:extLst>
          </p:cNvPr>
          <p:cNvSpPr>
            <a:spLocks noGrp="1"/>
          </p:cNvSpPr>
          <p:nvPr>
            <p:ph type="sldNum" sz="quarter" idx="12"/>
          </p:nvPr>
        </p:nvSpPr>
        <p:spPr/>
        <p:txBody>
          <a:bodyPr/>
          <a:lstStyle/>
          <a:p>
            <a:fld id="{330EA680-D336-4FF7-8B7A-9848BB0A1C32}" type="slidenum">
              <a:rPr lang="en-US" smtClean="0"/>
              <a:t>3</a:t>
            </a:fld>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4442511"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Data Preparation</a:t>
            </a:r>
          </a:p>
        </p:txBody>
      </p:sp>
      <p:graphicFrame>
        <p:nvGraphicFramePr>
          <p:cNvPr id="3" name="Diagram 2">
            <a:extLst>
              <a:ext uri="{FF2B5EF4-FFF2-40B4-BE49-F238E27FC236}">
                <a16:creationId xmlns:a16="http://schemas.microsoft.com/office/drawing/2014/main" id="{1F26230D-CCC1-C645-A0EF-8680B41ED5E2}"/>
              </a:ext>
            </a:extLst>
          </p:cNvPr>
          <p:cNvGraphicFramePr/>
          <p:nvPr>
            <p:extLst>
              <p:ext uri="{D42A27DB-BD31-4B8C-83A1-F6EECF244321}">
                <p14:modId xmlns:p14="http://schemas.microsoft.com/office/powerpoint/2010/main" val="3417044168"/>
              </p:ext>
            </p:extLst>
          </p:nvPr>
        </p:nvGraphicFramePr>
        <p:xfrm>
          <a:off x="275303" y="795533"/>
          <a:ext cx="1169055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2" descr="A close up of a logo&#10;&#10;Description generated with very high confidence">
            <a:extLst>
              <a:ext uri="{FF2B5EF4-FFF2-40B4-BE49-F238E27FC236}">
                <a16:creationId xmlns:a16="http://schemas.microsoft.com/office/drawing/2014/main" id="{81E8AEA9-E386-5143-B88D-BC33925EEB7E}"/>
              </a:ext>
            </a:extLst>
          </p:cNvPr>
          <p:cNvPicPr>
            <a:picLocks noChangeAspect="1"/>
          </p:cNvPicPr>
          <p:nvPr/>
        </p:nvPicPr>
        <p:blipFill>
          <a:blip r:embed="rId7"/>
          <a:stretch>
            <a:fillRect/>
          </a:stretch>
        </p:blipFill>
        <p:spPr>
          <a:xfrm>
            <a:off x="11558282" y="15815"/>
            <a:ext cx="633717" cy="574120"/>
          </a:xfrm>
          <a:prstGeom prst="rect">
            <a:avLst/>
          </a:prstGeom>
        </p:spPr>
      </p:pic>
      <p:sp>
        <p:nvSpPr>
          <p:cNvPr id="11" name="Slide Number Placeholder 10">
            <a:extLst>
              <a:ext uri="{FF2B5EF4-FFF2-40B4-BE49-F238E27FC236}">
                <a16:creationId xmlns:a16="http://schemas.microsoft.com/office/drawing/2014/main" id="{3CD7891F-CF04-0449-BAF6-1397AEF49F96}"/>
              </a:ext>
            </a:extLst>
          </p:cNvPr>
          <p:cNvSpPr>
            <a:spLocks noGrp="1"/>
          </p:cNvSpPr>
          <p:nvPr>
            <p:ph type="sldNum" sz="quarter" idx="12"/>
          </p:nvPr>
        </p:nvSpPr>
        <p:spPr/>
        <p:txBody>
          <a:bodyPr/>
          <a:lstStyle/>
          <a:p>
            <a:fld id="{330EA680-D336-4FF7-8B7A-9848BB0A1C32}" type="slidenum">
              <a:rPr lang="en-US" smtClean="0"/>
              <a:t>4</a:t>
            </a:fld>
            <a:endParaRPr lang="en-US" dirty="0"/>
          </a:p>
        </p:txBody>
      </p:sp>
    </p:spTree>
    <p:extLst>
      <p:ext uri="{BB962C8B-B14F-4D97-AF65-F5344CB8AC3E}">
        <p14:creationId xmlns:p14="http://schemas.microsoft.com/office/powerpoint/2010/main" val="5968486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4442511"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Brewery Count by State</a:t>
            </a:r>
          </a:p>
        </p:txBody>
      </p:sp>
      <p:pic>
        <p:nvPicPr>
          <p:cNvPr id="6" name="Picture 5">
            <a:extLst>
              <a:ext uri="{FF2B5EF4-FFF2-40B4-BE49-F238E27FC236}">
                <a16:creationId xmlns:a16="http://schemas.microsoft.com/office/drawing/2014/main" id="{51CB7EE6-3083-C54D-B4EB-B12E33ED6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77" y="1111045"/>
            <a:ext cx="7187381" cy="5230761"/>
          </a:xfrm>
          <a:prstGeom prst="rect">
            <a:avLst/>
          </a:prstGeom>
          <a:ln cap="rnd">
            <a:solidFill>
              <a:schemeClr val="bg2">
                <a:lumMod val="75000"/>
              </a:schemeClr>
            </a:solidFill>
          </a:ln>
        </p:spPr>
      </p:pic>
      <p:cxnSp>
        <p:nvCxnSpPr>
          <p:cNvPr id="4" name="Straight Connector 3">
            <a:extLst>
              <a:ext uri="{FF2B5EF4-FFF2-40B4-BE49-F238E27FC236}">
                <a16:creationId xmlns:a16="http://schemas.microsoft.com/office/drawing/2014/main" id="{9DA74B70-001C-8C4B-A3BF-4B39AD6E984A}"/>
              </a:ext>
            </a:extLst>
          </p:cNvPr>
          <p:cNvCxnSpPr/>
          <p:nvPr/>
        </p:nvCxnSpPr>
        <p:spPr>
          <a:xfrm>
            <a:off x="7708491" y="1263444"/>
            <a:ext cx="0" cy="492596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0F62867-5A9F-C643-888F-AF75C34F5DF7}"/>
              </a:ext>
            </a:extLst>
          </p:cNvPr>
          <p:cNvSpPr txBox="1"/>
          <p:nvPr/>
        </p:nvSpPr>
        <p:spPr>
          <a:xfrm>
            <a:off x="8190270" y="1465682"/>
            <a:ext cx="32544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bar graph shows the number of breweries in each state</a:t>
            </a:r>
          </a:p>
        </p:txBody>
      </p:sp>
      <p:sp>
        <p:nvSpPr>
          <p:cNvPr id="9" name="TextBox 8">
            <a:extLst>
              <a:ext uri="{FF2B5EF4-FFF2-40B4-BE49-F238E27FC236}">
                <a16:creationId xmlns:a16="http://schemas.microsoft.com/office/drawing/2014/main" id="{7F00FE5F-7FC4-8440-98ED-1EA2C4E83102}"/>
              </a:ext>
            </a:extLst>
          </p:cNvPr>
          <p:cNvSpPr txBox="1"/>
          <p:nvPr/>
        </p:nvSpPr>
        <p:spPr>
          <a:xfrm>
            <a:off x="8190269" y="2813778"/>
            <a:ext cx="32544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western states have large concentration of breweries with 4 of the top 6 highest amount of breweries (CO, CA,OR and WA) </a:t>
            </a:r>
          </a:p>
        </p:txBody>
      </p:sp>
      <p:sp>
        <p:nvSpPr>
          <p:cNvPr id="10" name="TextBox 9">
            <a:extLst>
              <a:ext uri="{FF2B5EF4-FFF2-40B4-BE49-F238E27FC236}">
                <a16:creationId xmlns:a16="http://schemas.microsoft.com/office/drawing/2014/main" id="{909656A3-1519-0449-A17D-07203B568030}"/>
              </a:ext>
            </a:extLst>
          </p:cNvPr>
          <p:cNvSpPr txBox="1"/>
          <p:nvPr/>
        </p:nvSpPr>
        <p:spPr>
          <a:xfrm>
            <a:off x="8190268" y="4712077"/>
            <a:ext cx="32544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Almost 1/3 of all breweries are located in western territories </a:t>
            </a:r>
          </a:p>
        </p:txBody>
      </p:sp>
      <p:pic>
        <p:nvPicPr>
          <p:cNvPr id="11" name="Picture 2" descr="A close up of a logo&#10;&#10;Description generated with very high confidence">
            <a:extLst>
              <a:ext uri="{FF2B5EF4-FFF2-40B4-BE49-F238E27FC236}">
                <a16:creationId xmlns:a16="http://schemas.microsoft.com/office/drawing/2014/main" id="{D954D568-64D2-B64C-9937-6EF00465CF63}"/>
              </a:ext>
            </a:extLst>
          </p:cNvPr>
          <p:cNvPicPr>
            <a:picLocks noChangeAspect="1"/>
          </p:cNvPicPr>
          <p:nvPr/>
        </p:nvPicPr>
        <p:blipFill>
          <a:blip r:embed="rId4"/>
          <a:stretch>
            <a:fillRect/>
          </a:stretch>
        </p:blipFill>
        <p:spPr>
          <a:xfrm>
            <a:off x="11558282" y="15815"/>
            <a:ext cx="633717" cy="574120"/>
          </a:xfrm>
          <a:prstGeom prst="rect">
            <a:avLst/>
          </a:prstGeom>
        </p:spPr>
      </p:pic>
      <p:sp>
        <p:nvSpPr>
          <p:cNvPr id="14" name="Slide Number Placeholder 13">
            <a:extLst>
              <a:ext uri="{FF2B5EF4-FFF2-40B4-BE49-F238E27FC236}">
                <a16:creationId xmlns:a16="http://schemas.microsoft.com/office/drawing/2014/main" id="{5EF46AAF-2307-4041-BC94-D1084992856D}"/>
              </a:ext>
            </a:extLst>
          </p:cNvPr>
          <p:cNvSpPr>
            <a:spLocks noGrp="1"/>
          </p:cNvSpPr>
          <p:nvPr>
            <p:ph type="sldNum" sz="quarter" idx="12"/>
          </p:nvPr>
        </p:nvSpPr>
        <p:spPr/>
        <p:txBody>
          <a:bodyPr/>
          <a:lstStyle/>
          <a:p>
            <a:fld id="{330EA680-D336-4FF7-8B7A-9848BB0A1C32}" type="slidenum">
              <a:rPr lang="en-US" smtClean="0"/>
              <a:t>5</a:t>
            </a:fld>
            <a:endParaRPr lang="en-US" dirty="0"/>
          </a:p>
        </p:txBody>
      </p:sp>
    </p:spTree>
    <p:extLst>
      <p:ext uri="{BB962C8B-B14F-4D97-AF65-F5344CB8AC3E}">
        <p14:creationId xmlns:p14="http://schemas.microsoft.com/office/powerpoint/2010/main" val="2393617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8005842"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Percentage of Total Breweries Western Territories</a:t>
            </a:r>
          </a:p>
        </p:txBody>
      </p:sp>
      <p:pic>
        <p:nvPicPr>
          <p:cNvPr id="11" name="Picture 2" descr="A close up of a logo&#10;&#10;Description generated with very high confidence">
            <a:extLst>
              <a:ext uri="{FF2B5EF4-FFF2-40B4-BE49-F238E27FC236}">
                <a16:creationId xmlns:a16="http://schemas.microsoft.com/office/drawing/2014/main" id="{D954D568-64D2-B64C-9937-6EF00465CF63}"/>
              </a:ext>
            </a:extLst>
          </p:cNvPr>
          <p:cNvPicPr>
            <a:picLocks noChangeAspect="1"/>
          </p:cNvPicPr>
          <p:nvPr/>
        </p:nvPicPr>
        <p:blipFill>
          <a:blip r:embed="rId3"/>
          <a:stretch>
            <a:fillRect/>
          </a:stretch>
        </p:blipFill>
        <p:spPr>
          <a:xfrm>
            <a:off x="11558282" y="15815"/>
            <a:ext cx="633717" cy="574120"/>
          </a:xfrm>
          <a:prstGeom prst="rect">
            <a:avLst/>
          </a:prstGeom>
        </p:spPr>
      </p:pic>
      <p:pic>
        <p:nvPicPr>
          <p:cNvPr id="3" name="Picture 2">
            <a:extLst>
              <a:ext uri="{FF2B5EF4-FFF2-40B4-BE49-F238E27FC236}">
                <a16:creationId xmlns:a16="http://schemas.microsoft.com/office/drawing/2014/main" id="{EE009C7A-72F3-164F-A643-FF0B5E1F3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076" y="771503"/>
            <a:ext cx="8005847" cy="5314993"/>
          </a:xfrm>
          <a:prstGeom prst="rect">
            <a:avLst/>
          </a:prstGeom>
        </p:spPr>
      </p:pic>
      <p:grpSp>
        <p:nvGrpSpPr>
          <p:cNvPr id="54" name="Group 53">
            <a:extLst>
              <a:ext uri="{FF2B5EF4-FFF2-40B4-BE49-F238E27FC236}">
                <a16:creationId xmlns:a16="http://schemas.microsoft.com/office/drawing/2014/main" id="{3EAA0893-8FFB-4644-9E05-B634774D6237}"/>
              </a:ext>
            </a:extLst>
          </p:cNvPr>
          <p:cNvGrpSpPr/>
          <p:nvPr/>
        </p:nvGrpSpPr>
        <p:grpSpPr>
          <a:xfrm>
            <a:off x="2365465" y="2715009"/>
            <a:ext cx="886030" cy="556107"/>
            <a:chOff x="10230240" y="2729595"/>
            <a:chExt cx="886030" cy="1810874"/>
          </a:xfrm>
        </p:grpSpPr>
        <p:sp>
          <p:nvSpPr>
            <p:cNvPr id="55" name="Oval 54">
              <a:extLst>
                <a:ext uri="{FF2B5EF4-FFF2-40B4-BE49-F238E27FC236}">
                  <a16:creationId xmlns:a16="http://schemas.microsoft.com/office/drawing/2014/main" id="{7971B6C6-CDA8-064D-B7CF-5CF304568AF1}"/>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7</a:t>
              </a:r>
              <a:r>
                <a:rPr lang="en-US" sz="1400" dirty="0">
                  <a:solidFill>
                    <a:schemeClr val="bg1"/>
                  </a:solidFill>
                </a:rPr>
                <a:t>%</a:t>
              </a:r>
              <a:r>
                <a:rPr lang="en-US" dirty="0"/>
                <a:t>	</a:t>
              </a:r>
            </a:p>
          </p:txBody>
        </p:sp>
        <p:cxnSp>
          <p:nvCxnSpPr>
            <p:cNvPr id="56" name="Straight Connector 55">
              <a:extLst>
                <a:ext uri="{FF2B5EF4-FFF2-40B4-BE49-F238E27FC236}">
                  <a16:creationId xmlns:a16="http://schemas.microsoft.com/office/drawing/2014/main" id="{0E37C532-82B0-CE4D-B744-298A3B441EA4}"/>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69C1F656-AC7A-DA4E-9A43-9EA4887E312E}"/>
              </a:ext>
            </a:extLst>
          </p:cNvPr>
          <p:cNvGrpSpPr/>
          <p:nvPr/>
        </p:nvGrpSpPr>
        <p:grpSpPr>
          <a:xfrm>
            <a:off x="3251495" y="3231137"/>
            <a:ext cx="886030" cy="556107"/>
            <a:chOff x="10230240" y="2729595"/>
            <a:chExt cx="886030" cy="1810874"/>
          </a:xfrm>
        </p:grpSpPr>
        <p:sp>
          <p:nvSpPr>
            <p:cNvPr id="58" name="Oval 57">
              <a:extLst>
                <a:ext uri="{FF2B5EF4-FFF2-40B4-BE49-F238E27FC236}">
                  <a16:creationId xmlns:a16="http://schemas.microsoft.com/office/drawing/2014/main" id="{0BD05E57-2FFA-BB46-A6E0-89135A38C509}"/>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2</a:t>
              </a:r>
              <a:r>
                <a:rPr lang="en-US" sz="1400" dirty="0">
                  <a:solidFill>
                    <a:schemeClr val="bg1"/>
                  </a:solidFill>
                </a:rPr>
                <a:t>%</a:t>
              </a:r>
              <a:r>
                <a:rPr lang="en-US" dirty="0"/>
                <a:t>	</a:t>
              </a:r>
            </a:p>
          </p:txBody>
        </p:sp>
        <p:cxnSp>
          <p:nvCxnSpPr>
            <p:cNvPr id="59" name="Straight Connector 58">
              <a:extLst>
                <a:ext uri="{FF2B5EF4-FFF2-40B4-BE49-F238E27FC236}">
                  <a16:creationId xmlns:a16="http://schemas.microsoft.com/office/drawing/2014/main" id="{8FA49BC6-04A7-CD4D-9B90-03710CF3C040}"/>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8E4FD333-706E-214C-8A66-D99225E9EF1A}"/>
              </a:ext>
            </a:extLst>
          </p:cNvPr>
          <p:cNvGrpSpPr/>
          <p:nvPr/>
        </p:nvGrpSpPr>
        <p:grpSpPr>
          <a:xfrm>
            <a:off x="4290430" y="3352892"/>
            <a:ext cx="886030" cy="556107"/>
            <a:chOff x="10230240" y="2729595"/>
            <a:chExt cx="886030" cy="1810874"/>
          </a:xfrm>
        </p:grpSpPr>
        <p:sp>
          <p:nvSpPr>
            <p:cNvPr id="61" name="Oval 60">
              <a:extLst>
                <a:ext uri="{FF2B5EF4-FFF2-40B4-BE49-F238E27FC236}">
                  <a16:creationId xmlns:a16="http://schemas.microsoft.com/office/drawing/2014/main" id="{AD161BDF-3ECE-B743-B0EA-09C028E3C30E}"/>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62" name="Straight Connector 61">
              <a:extLst>
                <a:ext uri="{FF2B5EF4-FFF2-40B4-BE49-F238E27FC236}">
                  <a16:creationId xmlns:a16="http://schemas.microsoft.com/office/drawing/2014/main" id="{57F2D4A6-D006-CC49-B673-E8D04CD3D4BB}"/>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38486A1C-8CA4-5246-B5B5-316621260DCE}"/>
              </a:ext>
            </a:extLst>
          </p:cNvPr>
          <p:cNvGrpSpPr/>
          <p:nvPr/>
        </p:nvGrpSpPr>
        <p:grpSpPr>
          <a:xfrm>
            <a:off x="2953019" y="4119935"/>
            <a:ext cx="886030" cy="556107"/>
            <a:chOff x="10230240" y="2729595"/>
            <a:chExt cx="886030" cy="1810874"/>
          </a:xfrm>
        </p:grpSpPr>
        <p:sp>
          <p:nvSpPr>
            <p:cNvPr id="64" name="Oval 63">
              <a:extLst>
                <a:ext uri="{FF2B5EF4-FFF2-40B4-BE49-F238E27FC236}">
                  <a16:creationId xmlns:a16="http://schemas.microsoft.com/office/drawing/2014/main" id="{ACA4B172-F268-7248-9E39-D46FCE686546}"/>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65" name="Straight Connector 64">
              <a:extLst>
                <a:ext uri="{FF2B5EF4-FFF2-40B4-BE49-F238E27FC236}">
                  <a16:creationId xmlns:a16="http://schemas.microsoft.com/office/drawing/2014/main" id="{95A6A2B3-0A99-EC49-8114-9EB54D07BC4A}"/>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82CCA593-6E5D-4B47-ACE2-BA580C438AB7}"/>
              </a:ext>
            </a:extLst>
          </p:cNvPr>
          <p:cNvGrpSpPr/>
          <p:nvPr/>
        </p:nvGrpSpPr>
        <p:grpSpPr>
          <a:xfrm>
            <a:off x="3694510" y="2476738"/>
            <a:ext cx="886030" cy="556107"/>
            <a:chOff x="10230240" y="2729595"/>
            <a:chExt cx="886030" cy="1810874"/>
          </a:xfrm>
        </p:grpSpPr>
        <p:sp>
          <p:nvSpPr>
            <p:cNvPr id="67" name="Oval 66">
              <a:extLst>
                <a:ext uri="{FF2B5EF4-FFF2-40B4-BE49-F238E27FC236}">
                  <a16:creationId xmlns:a16="http://schemas.microsoft.com/office/drawing/2014/main" id="{31427EEA-E917-6D4D-8EAE-9A9D0E1F3AFA}"/>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68" name="Straight Connector 67">
              <a:extLst>
                <a:ext uri="{FF2B5EF4-FFF2-40B4-BE49-F238E27FC236}">
                  <a16:creationId xmlns:a16="http://schemas.microsoft.com/office/drawing/2014/main" id="{8E2D3C6E-C1B2-5C4B-B3DC-8C8C25074EF7}"/>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CF40814-35DD-8B49-BB46-A01CA05514C9}"/>
              </a:ext>
            </a:extLst>
          </p:cNvPr>
          <p:cNvGrpSpPr/>
          <p:nvPr/>
        </p:nvGrpSpPr>
        <p:grpSpPr>
          <a:xfrm>
            <a:off x="3457127" y="1615505"/>
            <a:ext cx="886030" cy="556107"/>
            <a:chOff x="10230240" y="2729595"/>
            <a:chExt cx="886030" cy="1810874"/>
          </a:xfrm>
        </p:grpSpPr>
        <p:sp>
          <p:nvSpPr>
            <p:cNvPr id="70" name="Oval 69">
              <a:extLst>
                <a:ext uri="{FF2B5EF4-FFF2-40B4-BE49-F238E27FC236}">
                  <a16:creationId xmlns:a16="http://schemas.microsoft.com/office/drawing/2014/main" id="{EC3A5AB3-7267-934D-89C5-433DE9C357BE}"/>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71" name="Straight Connector 70">
              <a:extLst>
                <a:ext uri="{FF2B5EF4-FFF2-40B4-BE49-F238E27FC236}">
                  <a16:creationId xmlns:a16="http://schemas.microsoft.com/office/drawing/2014/main" id="{943BF302-E87C-CA42-B1F6-5AAB2A08A026}"/>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DF36424A-19F0-594A-991B-7FCB6F0AD4AC}"/>
              </a:ext>
            </a:extLst>
          </p:cNvPr>
          <p:cNvGrpSpPr/>
          <p:nvPr/>
        </p:nvGrpSpPr>
        <p:grpSpPr>
          <a:xfrm>
            <a:off x="2498316" y="1523233"/>
            <a:ext cx="886030" cy="556107"/>
            <a:chOff x="10230240" y="2729595"/>
            <a:chExt cx="886030" cy="1810874"/>
          </a:xfrm>
        </p:grpSpPr>
        <p:sp>
          <p:nvSpPr>
            <p:cNvPr id="73" name="Oval 72">
              <a:extLst>
                <a:ext uri="{FF2B5EF4-FFF2-40B4-BE49-F238E27FC236}">
                  <a16:creationId xmlns:a16="http://schemas.microsoft.com/office/drawing/2014/main" id="{F12EAF81-F2D0-B240-90C6-3F2AB45FDA99}"/>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5</a:t>
              </a:r>
              <a:r>
                <a:rPr lang="en-US" sz="1400" dirty="0">
                  <a:solidFill>
                    <a:schemeClr val="bg1"/>
                  </a:solidFill>
                </a:rPr>
                <a:t>%</a:t>
              </a:r>
              <a:r>
                <a:rPr lang="en-US" dirty="0"/>
                <a:t>	</a:t>
              </a:r>
            </a:p>
          </p:txBody>
        </p:sp>
        <p:cxnSp>
          <p:nvCxnSpPr>
            <p:cNvPr id="74" name="Straight Connector 73">
              <a:extLst>
                <a:ext uri="{FF2B5EF4-FFF2-40B4-BE49-F238E27FC236}">
                  <a16:creationId xmlns:a16="http://schemas.microsoft.com/office/drawing/2014/main" id="{1437CA57-5AF6-E64E-9635-69E416936C34}"/>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23D7AF-2C44-5346-9AD1-995BE60C6260}"/>
              </a:ext>
            </a:extLst>
          </p:cNvPr>
          <p:cNvGrpSpPr/>
          <p:nvPr/>
        </p:nvGrpSpPr>
        <p:grpSpPr>
          <a:xfrm>
            <a:off x="3040441" y="954641"/>
            <a:ext cx="886030" cy="556107"/>
            <a:chOff x="10230240" y="2729595"/>
            <a:chExt cx="886030" cy="1810874"/>
          </a:xfrm>
        </p:grpSpPr>
        <p:sp>
          <p:nvSpPr>
            <p:cNvPr id="76" name="Oval 75">
              <a:extLst>
                <a:ext uri="{FF2B5EF4-FFF2-40B4-BE49-F238E27FC236}">
                  <a16:creationId xmlns:a16="http://schemas.microsoft.com/office/drawing/2014/main" id="{082A0CBA-24AD-254F-9241-4670F0E0AB52}"/>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4</a:t>
              </a:r>
              <a:r>
                <a:rPr lang="en-US" sz="1400" dirty="0">
                  <a:solidFill>
                    <a:schemeClr val="bg1"/>
                  </a:solidFill>
                </a:rPr>
                <a:t>%</a:t>
              </a:r>
              <a:r>
                <a:rPr lang="en-US" dirty="0"/>
                <a:t>	</a:t>
              </a:r>
            </a:p>
          </p:txBody>
        </p:sp>
        <p:cxnSp>
          <p:nvCxnSpPr>
            <p:cNvPr id="77" name="Straight Connector 76">
              <a:extLst>
                <a:ext uri="{FF2B5EF4-FFF2-40B4-BE49-F238E27FC236}">
                  <a16:creationId xmlns:a16="http://schemas.microsoft.com/office/drawing/2014/main" id="{8F5A818A-3C13-394B-98AF-2EC5B3CD2FFA}"/>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81092E7E-2883-0C46-AA77-F736CF147237}"/>
              </a:ext>
            </a:extLst>
          </p:cNvPr>
          <p:cNvGrpSpPr/>
          <p:nvPr/>
        </p:nvGrpSpPr>
        <p:grpSpPr>
          <a:xfrm>
            <a:off x="4255978" y="4482859"/>
            <a:ext cx="886030" cy="556107"/>
            <a:chOff x="10230240" y="2729595"/>
            <a:chExt cx="886030" cy="1810874"/>
          </a:xfrm>
        </p:grpSpPr>
        <p:sp>
          <p:nvSpPr>
            <p:cNvPr id="79" name="Oval 78">
              <a:extLst>
                <a:ext uri="{FF2B5EF4-FFF2-40B4-BE49-F238E27FC236}">
                  <a16:creationId xmlns:a16="http://schemas.microsoft.com/office/drawing/2014/main" id="{EEAAE769-6E9D-9F49-8923-86012D6614F3}"/>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80" name="Straight Connector 79">
              <a:extLst>
                <a:ext uri="{FF2B5EF4-FFF2-40B4-BE49-F238E27FC236}">
                  <a16:creationId xmlns:a16="http://schemas.microsoft.com/office/drawing/2014/main" id="{ACD65B78-F676-6246-8F51-ED8B69FB42A5}"/>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47F70A08-07F2-1640-9859-27482A4E1A5E}"/>
              </a:ext>
            </a:extLst>
          </p:cNvPr>
          <p:cNvGrpSpPr/>
          <p:nvPr/>
        </p:nvGrpSpPr>
        <p:grpSpPr>
          <a:xfrm>
            <a:off x="2941331" y="2153374"/>
            <a:ext cx="886030" cy="556107"/>
            <a:chOff x="10230240" y="2729595"/>
            <a:chExt cx="886030" cy="1810874"/>
          </a:xfrm>
        </p:grpSpPr>
        <p:sp>
          <p:nvSpPr>
            <p:cNvPr id="82" name="Oval 81">
              <a:extLst>
                <a:ext uri="{FF2B5EF4-FFF2-40B4-BE49-F238E27FC236}">
                  <a16:creationId xmlns:a16="http://schemas.microsoft.com/office/drawing/2014/main" id="{DB4D4414-B0B2-1E4A-AE46-7F642A727DDA}"/>
                </a:ext>
              </a:extLst>
            </p:cNvPr>
            <p:cNvSpPr/>
            <p:nvPr/>
          </p:nvSpPr>
          <p:spPr>
            <a:xfrm>
              <a:off x="10230240" y="2729595"/>
              <a:ext cx="886030" cy="1006832"/>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bg1"/>
                  </a:solidFill>
                </a:rPr>
                <a:t>1</a:t>
              </a:r>
              <a:r>
                <a:rPr lang="en-US" sz="1400" dirty="0">
                  <a:solidFill>
                    <a:schemeClr val="bg1"/>
                  </a:solidFill>
                </a:rPr>
                <a:t>%</a:t>
              </a:r>
              <a:r>
                <a:rPr lang="en-US" dirty="0"/>
                <a:t>	</a:t>
              </a:r>
            </a:p>
          </p:txBody>
        </p:sp>
        <p:cxnSp>
          <p:nvCxnSpPr>
            <p:cNvPr id="83" name="Straight Connector 82">
              <a:extLst>
                <a:ext uri="{FF2B5EF4-FFF2-40B4-BE49-F238E27FC236}">
                  <a16:creationId xmlns:a16="http://schemas.microsoft.com/office/drawing/2014/main" id="{AF945AD3-CA22-7D44-836C-F4933BB52A8A}"/>
                </a:ext>
              </a:extLst>
            </p:cNvPr>
            <p:cNvCxnSpPr>
              <a:cxnSpLocks/>
            </p:cNvCxnSpPr>
            <p:nvPr/>
          </p:nvCxnSpPr>
          <p:spPr>
            <a:xfrm>
              <a:off x="10673255" y="3736428"/>
              <a:ext cx="0" cy="8040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86" name="Slide Number Placeholder 85">
            <a:extLst>
              <a:ext uri="{FF2B5EF4-FFF2-40B4-BE49-F238E27FC236}">
                <a16:creationId xmlns:a16="http://schemas.microsoft.com/office/drawing/2014/main" id="{3C840180-7A78-5347-B9A7-5EA28E085AC1}"/>
              </a:ext>
            </a:extLst>
          </p:cNvPr>
          <p:cNvSpPr>
            <a:spLocks noGrp="1"/>
          </p:cNvSpPr>
          <p:nvPr>
            <p:ph type="sldNum" sz="quarter" idx="12"/>
          </p:nvPr>
        </p:nvSpPr>
        <p:spPr/>
        <p:txBody>
          <a:bodyPr/>
          <a:lstStyle/>
          <a:p>
            <a:fld id="{330EA680-D336-4FF7-8B7A-9848BB0A1C32}" type="slidenum">
              <a:rPr lang="en-US" smtClean="0"/>
              <a:t>6</a:t>
            </a:fld>
            <a:endParaRPr lang="en-US" dirty="0"/>
          </a:p>
        </p:txBody>
      </p:sp>
      <p:sp>
        <p:nvSpPr>
          <p:cNvPr id="87" name="Oval Callout 86">
            <a:extLst>
              <a:ext uri="{FF2B5EF4-FFF2-40B4-BE49-F238E27FC236}">
                <a16:creationId xmlns:a16="http://schemas.microsoft.com/office/drawing/2014/main" id="{595D75B7-565F-3744-AFC3-8BFDAFAB0CFF}"/>
              </a:ext>
            </a:extLst>
          </p:cNvPr>
          <p:cNvSpPr/>
          <p:nvPr/>
        </p:nvSpPr>
        <p:spPr>
          <a:xfrm>
            <a:off x="9556955" y="1832424"/>
            <a:ext cx="2340077" cy="1596576"/>
          </a:xfrm>
          <a:prstGeom prst="wedgeEllipseCallou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Over 1/3</a:t>
            </a:r>
            <a:r>
              <a:rPr lang="en-US" baseline="30000" dirty="0">
                <a:solidFill>
                  <a:schemeClr val="tx1"/>
                </a:solidFill>
              </a:rPr>
              <a:t>rd</a:t>
            </a:r>
            <a:r>
              <a:rPr lang="en-US" dirty="0">
                <a:solidFill>
                  <a:schemeClr val="tx1"/>
                </a:solidFill>
              </a:rPr>
              <a:t> of breweries are located in the West</a:t>
            </a:r>
          </a:p>
        </p:txBody>
      </p:sp>
    </p:spTree>
    <p:extLst>
      <p:ext uri="{BB962C8B-B14F-4D97-AF65-F5344CB8AC3E}">
        <p14:creationId xmlns:p14="http://schemas.microsoft.com/office/powerpoint/2010/main" val="2441940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down)">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down)">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down)">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down)">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wipe(down)">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1000"/>
                                        <p:tgtEl>
                                          <p:spTgt spid="75"/>
                                        </p:tgtEl>
                                      </p:cBhvr>
                                    </p:animEffect>
                                    <p:anim calcmode="lin" valueType="num">
                                      <p:cBhvr>
                                        <p:cTn id="53" dur="1000" fill="hold"/>
                                        <p:tgtEl>
                                          <p:spTgt spid="75"/>
                                        </p:tgtEl>
                                        <p:attrNameLst>
                                          <p:attrName>ppt_x</p:attrName>
                                        </p:attrNameLst>
                                      </p:cBhvr>
                                      <p:tavLst>
                                        <p:tav tm="0">
                                          <p:val>
                                            <p:strVal val="#ppt_x"/>
                                          </p:val>
                                        </p:tav>
                                        <p:tav tm="100000">
                                          <p:val>
                                            <p:strVal val="#ppt_x"/>
                                          </p:val>
                                        </p:tav>
                                      </p:tavLst>
                                    </p:anim>
                                    <p:anim calcmode="lin" valueType="num">
                                      <p:cBhvr>
                                        <p:cTn id="54" dur="900" decel="100000" fill="hold"/>
                                        <p:tgtEl>
                                          <p:spTgt spid="75"/>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7" presetClass="entr" presetSubtype="0" fill="hold" nodeType="click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1000"/>
                                        <p:tgtEl>
                                          <p:spTgt spid="72"/>
                                        </p:tgtEl>
                                      </p:cBhvr>
                                    </p:animEffect>
                                    <p:anim calcmode="lin" valueType="num">
                                      <p:cBhvr>
                                        <p:cTn id="61" dur="1000" fill="hold"/>
                                        <p:tgtEl>
                                          <p:spTgt spid="72"/>
                                        </p:tgtEl>
                                        <p:attrNameLst>
                                          <p:attrName>ppt_x</p:attrName>
                                        </p:attrNameLst>
                                      </p:cBhvr>
                                      <p:tavLst>
                                        <p:tav tm="0">
                                          <p:val>
                                            <p:strVal val="#ppt_x"/>
                                          </p:val>
                                        </p:tav>
                                        <p:tav tm="100000">
                                          <p:val>
                                            <p:strVal val="#ppt_x"/>
                                          </p:val>
                                        </p:tav>
                                      </p:tavLst>
                                    </p:anim>
                                    <p:anim calcmode="lin" valueType="num">
                                      <p:cBhvr>
                                        <p:cTn id="62" dur="900" decel="100000" fill="hold"/>
                                        <p:tgtEl>
                                          <p:spTgt spid="72"/>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7" presetClass="entr" presetSubtype="0" fill="hold"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1000"/>
                                        <p:tgtEl>
                                          <p:spTgt spid="69"/>
                                        </p:tgtEl>
                                      </p:cBhvr>
                                    </p:animEffect>
                                    <p:anim calcmode="lin" valueType="num">
                                      <p:cBhvr>
                                        <p:cTn id="69" dur="1000" fill="hold"/>
                                        <p:tgtEl>
                                          <p:spTgt spid="69"/>
                                        </p:tgtEl>
                                        <p:attrNameLst>
                                          <p:attrName>ppt_x</p:attrName>
                                        </p:attrNameLst>
                                      </p:cBhvr>
                                      <p:tavLst>
                                        <p:tav tm="0">
                                          <p:val>
                                            <p:strVal val="#ppt_x"/>
                                          </p:val>
                                        </p:tav>
                                        <p:tav tm="100000">
                                          <p:val>
                                            <p:strVal val="#ppt_x"/>
                                          </p:val>
                                        </p:tav>
                                      </p:tavLst>
                                    </p:anim>
                                    <p:anim calcmode="lin" valueType="num">
                                      <p:cBhvr>
                                        <p:cTn id="70" dur="900" decel="100000" fill="hold"/>
                                        <p:tgtEl>
                                          <p:spTgt spid="69"/>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7" presetClass="entr" presetSubtype="0" fill="hold"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1000"/>
                                        <p:tgtEl>
                                          <p:spTgt spid="54"/>
                                        </p:tgtEl>
                                      </p:cBhvr>
                                    </p:animEffect>
                                    <p:anim calcmode="lin" valueType="num">
                                      <p:cBhvr>
                                        <p:cTn id="77" dur="1000" fill="hold"/>
                                        <p:tgtEl>
                                          <p:spTgt spid="54"/>
                                        </p:tgtEl>
                                        <p:attrNameLst>
                                          <p:attrName>ppt_x</p:attrName>
                                        </p:attrNameLst>
                                      </p:cBhvr>
                                      <p:tavLst>
                                        <p:tav tm="0">
                                          <p:val>
                                            <p:strVal val="#ppt_x"/>
                                          </p:val>
                                        </p:tav>
                                        <p:tav tm="100000">
                                          <p:val>
                                            <p:strVal val="#ppt_x"/>
                                          </p:val>
                                        </p:tav>
                                      </p:tavLst>
                                    </p:anim>
                                    <p:anim calcmode="lin" valueType="num">
                                      <p:cBhvr>
                                        <p:cTn id="78" dur="900" decel="100000" fill="hold"/>
                                        <p:tgtEl>
                                          <p:spTgt spid="54"/>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7" presetClass="entr" presetSubtype="0"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1000"/>
                                        <p:tgtEl>
                                          <p:spTgt spid="66"/>
                                        </p:tgtEl>
                                      </p:cBhvr>
                                    </p:animEffect>
                                    <p:anim calcmode="lin" valueType="num">
                                      <p:cBhvr>
                                        <p:cTn id="85" dur="1000" fill="hold"/>
                                        <p:tgtEl>
                                          <p:spTgt spid="66"/>
                                        </p:tgtEl>
                                        <p:attrNameLst>
                                          <p:attrName>ppt_x</p:attrName>
                                        </p:attrNameLst>
                                      </p:cBhvr>
                                      <p:tavLst>
                                        <p:tav tm="0">
                                          <p:val>
                                            <p:strVal val="#ppt_x"/>
                                          </p:val>
                                        </p:tav>
                                        <p:tav tm="100000">
                                          <p:val>
                                            <p:strVal val="#ppt_x"/>
                                          </p:val>
                                        </p:tav>
                                      </p:tavLst>
                                    </p:anim>
                                    <p:anim calcmode="lin" valueType="num">
                                      <p:cBhvr>
                                        <p:cTn id="86" dur="900" decel="100000" fill="hold"/>
                                        <p:tgtEl>
                                          <p:spTgt spid="66"/>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down)">
                                      <p:cBhvr>
                                        <p:cTn id="92" dur="5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nodeType="click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fade">
                                      <p:cBhvr>
                                        <p:cTn id="97" dur="1000"/>
                                        <p:tgtEl>
                                          <p:spTgt spid="81"/>
                                        </p:tgtEl>
                                      </p:cBhvr>
                                    </p:animEffect>
                                    <p:anim calcmode="lin" valueType="num">
                                      <p:cBhvr>
                                        <p:cTn id="98" dur="1000" fill="hold"/>
                                        <p:tgtEl>
                                          <p:spTgt spid="81"/>
                                        </p:tgtEl>
                                        <p:attrNameLst>
                                          <p:attrName>ppt_x</p:attrName>
                                        </p:attrNameLst>
                                      </p:cBhvr>
                                      <p:tavLst>
                                        <p:tav tm="0">
                                          <p:val>
                                            <p:strVal val="#ppt_x"/>
                                          </p:val>
                                        </p:tav>
                                        <p:tav tm="100000">
                                          <p:val>
                                            <p:strVal val="#ppt_x"/>
                                          </p:val>
                                        </p:tav>
                                      </p:tavLst>
                                    </p:anim>
                                    <p:anim calcmode="lin" valueType="num">
                                      <p:cBhvr>
                                        <p:cTn id="99" dur="900" decel="100000" fill="hold"/>
                                        <p:tgtEl>
                                          <p:spTgt spid="81"/>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81"/>
                                        </p:tgtEl>
                                        <p:attrNameLst>
                                          <p:attrName>ppt_y</p:attrName>
                                        </p:attrNameLst>
                                      </p:cBhvr>
                                      <p:tavLst>
                                        <p:tav tm="0">
                                          <p:val>
                                            <p:strVal val="#ppt_y-.03"/>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1"/>
                                        </p:tgtEl>
                                        <p:attrNameLst>
                                          <p:attrName>style.visibility</p:attrName>
                                        </p:attrNameLst>
                                      </p:cBhvr>
                                      <p:to>
                                        <p:strVal val="visible"/>
                                      </p:to>
                                    </p:set>
                                    <p:anim calcmode="lin" valueType="num">
                                      <p:cBhvr additive="base">
                                        <p:cTn id="105" dur="500" fill="hold"/>
                                        <p:tgtEl>
                                          <p:spTgt spid="81"/>
                                        </p:tgtEl>
                                        <p:attrNameLst>
                                          <p:attrName>ppt_x</p:attrName>
                                        </p:attrNameLst>
                                      </p:cBhvr>
                                      <p:tavLst>
                                        <p:tav tm="0">
                                          <p:val>
                                            <p:strVal val="#ppt_x"/>
                                          </p:val>
                                        </p:tav>
                                        <p:tav tm="100000">
                                          <p:val>
                                            <p:strVal val="#ppt_x"/>
                                          </p:val>
                                        </p:tav>
                                      </p:tavLst>
                                    </p:anim>
                                    <p:anim calcmode="lin" valueType="num">
                                      <p:cBhvr additive="base">
                                        <p:cTn id="10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7"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Median Alcohol and Bitterness by State</a:t>
            </a:r>
          </a:p>
        </p:txBody>
      </p:sp>
      <p:cxnSp>
        <p:nvCxnSpPr>
          <p:cNvPr id="4" name="Straight Connector 3">
            <a:extLst>
              <a:ext uri="{FF2B5EF4-FFF2-40B4-BE49-F238E27FC236}">
                <a16:creationId xmlns:a16="http://schemas.microsoft.com/office/drawing/2014/main" id="{9DA74B70-001C-8C4B-A3BF-4B39AD6E984A}"/>
              </a:ext>
            </a:extLst>
          </p:cNvPr>
          <p:cNvCxnSpPr/>
          <p:nvPr/>
        </p:nvCxnSpPr>
        <p:spPr>
          <a:xfrm>
            <a:off x="6096000" y="966019"/>
            <a:ext cx="0" cy="4925961"/>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852A11E-73A9-954D-A21E-56796D8D1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03" y="1559358"/>
            <a:ext cx="5565053" cy="3739281"/>
          </a:xfrm>
          <a:prstGeom prst="rect">
            <a:avLst/>
          </a:prstGeom>
        </p:spPr>
      </p:pic>
      <p:pic>
        <p:nvPicPr>
          <p:cNvPr id="12" name="Picture 11">
            <a:extLst>
              <a:ext uri="{FF2B5EF4-FFF2-40B4-BE49-F238E27FC236}">
                <a16:creationId xmlns:a16="http://schemas.microsoft.com/office/drawing/2014/main" id="{7150C602-8A70-6447-AC1A-8E4502DA6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097" y="1559357"/>
            <a:ext cx="5565043" cy="3739281"/>
          </a:xfrm>
          <a:prstGeom prst="rect">
            <a:avLst/>
          </a:prstGeom>
        </p:spPr>
      </p:pic>
      <p:pic>
        <p:nvPicPr>
          <p:cNvPr id="13" name="Picture 2" descr="A close up of a logo&#10;&#10;Description generated with very high confidence">
            <a:extLst>
              <a:ext uri="{FF2B5EF4-FFF2-40B4-BE49-F238E27FC236}">
                <a16:creationId xmlns:a16="http://schemas.microsoft.com/office/drawing/2014/main" id="{AA58DF05-F93A-E041-B051-012933AACB59}"/>
              </a:ext>
            </a:extLst>
          </p:cNvPr>
          <p:cNvPicPr>
            <a:picLocks noChangeAspect="1"/>
          </p:cNvPicPr>
          <p:nvPr/>
        </p:nvPicPr>
        <p:blipFill>
          <a:blip r:embed="rId5"/>
          <a:stretch>
            <a:fillRect/>
          </a:stretch>
        </p:blipFill>
        <p:spPr>
          <a:xfrm>
            <a:off x="11558282" y="15815"/>
            <a:ext cx="633717" cy="574120"/>
          </a:xfrm>
          <a:prstGeom prst="rect">
            <a:avLst/>
          </a:prstGeom>
        </p:spPr>
      </p:pic>
      <p:sp>
        <p:nvSpPr>
          <p:cNvPr id="15" name="Slide Number Placeholder 14">
            <a:extLst>
              <a:ext uri="{FF2B5EF4-FFF2-40B4-BE49-F238E27FC236}">
                <a16:creationId xmlns:a16="http://schemas.microsoft.com/office/drawing/2014/main" id="{1871E8EC-2454-AC4C-83D0-AB32C7AB4D1B}"/>
              </a:ext>
            </a:extLst>
          </p:cNvPr>
          <p:cNvSpPr>
            <a:spLocks noGrp="1"/>
          </p:cNvSpPr>
          <p:nvPr>
            <p:ph type="sldNum" sz="quarter" idx="12"/>
          </p:nvPr>
        </p:nvSpPr>
        <p:spPr/>
        <p:txBody>
          <a:bodyPr/>
          <a:lstStyle/>
          <a:p>
            <a:fld id="{330EA680-D336-4FF7-8B7A-9848BB0A1C32}" type="slidenum">
              <a:rPr lang="en-US" smtClean="0"/>
              <a:t>7</a:t>
            </a:fld>
            <a:endParaRPr lang="en-US" dirty="0"/>
          </a:p>
        </p:txBody>
      </p:sp>
    </p:spTree>
    <p:extLst>
      <p:ext uri="{BB962C8B-B14F-4D97-AF65-F5344CB8AC3E}">
        <p14:creationId xmlns:p14="http://schemas.microsoft.com/office/powerpoint/2010/main" val="136067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7"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Alcohol Content vs Bitterness Level</a:t>
            </a:r>
          </a:p>
        </p:txBody>
      </p:sp>
      <p:pic>
        <p:nvPicPr>
          <p:cNvPr id="13" name="Picture 2" descr="A close up of a logo&#10;&#10;Description generated with very high confidence">
            <a:extLst>
              <a:ext uri="{FF2B5EF4-FFF2-40B4-BE49-F238E27FC236}">
                <a16:creationId xmlns:a16="http://schemas.microsoft.com/office/drawing/2014/main" id="{AA58DF05-F93A-E041-B051-012933AACB59}"/>
              </a:ext>
            </a:extLst>
          </p:cNvPr>
          <p:cNvPicPr>
            <a:picLocks noChangeAspect="1"/>
          </p:cNvPicPr>
          <p:nvPr/>
        </p:nvPicPr>
        <p:blipFill>
          <a:blip r:embed="rId3"/>
          <a:stretch>
            <a:fillRect/>
          </a:stretch>
        </p:blipFill>
        <p:spPr>
          <a:xfrm>
            <a:off x="11558282" y="15815"/>
            <a:ext cx="633717" cy="574120"/>
          </a:xfrm>
          <a:prstGeom prst="rect">
            <a:avLst/>
          </a:prstGeom>
        </p:spPr>
      </p:pic>
      <p:pic>
        <p:nvPicPr>
          <p:cNvPr id="3" name="Picture 2">
            <a:extLst>
              <a:ext uri="{FF2B5EF4-FFF2-40B4-BE49-F238E27FC236}">
                <a16:creationId xmlns:a16="http://schemas.microsoft.com/office/drawing/2014/main" id="{2787C68A-BB49-0D4D-BEE7-736E92366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8852" y="997037"/>
            <a:ext cx="7014292" cy="4863925"/>
          </a:xfrm>
          <a:prstGeom prst="rect">
            <a:avLst/>
          </a:prstGeom>
        </p:spPr>
      </p:pic>
      <p:sp>
        <p:nvSpPr>
          <p:cNvPr id="9" name="Slide Number Placeholder 8">
            <a:extLst>
              <a:ext uri="{FF2B5EF4-FFF2-40B4-BE49-F238E27FC236}">
                <a16:creationId xmlns:a16="http://schemas.microsoft.com/office/drawing/2014/main" id="{4E632B30-A449-434A-AA64-BBFD18713018}"/>
              </a:ext>
            </a:extLst>
          </p:cNvPr>
          <p:cNvSpPr>
            <a:spLocks noGrp="1"/>
          </p:cNvSpPr>
          <p:nvPr>
            <p:ph type="sldNum" sz="quarter" idx="12"/>
          </p:nvPr>
        </p:nvSpPr>
        <p:spPr/>
        <p:txBody>
          <a:bodyPr/>
          <a:lstStyle/>
          <a:p>
            <a:fld id="{330EA680-D336-4FF7-8B7A-9848BB0A1C32}" type="slidenum">
              <a:rPr lang="en-US" smtClean="0"/>
              <a:t>8</a:t>
            </a:fld>
            <a:endParaRPr lang="en-US" dirty="0"/>
          </a:p>
        </p:txBody>
      </p:sp>
    </p:spTree>
    <p:extLst>
      <p:ext uri="{BB962C8B-B14F-4D97-AF65-F5344CB8AC3E}">
        <p14:creationId xmlns:p14="http://schemas.microsoft.com/office/powerpoint/2010/main" val="3336792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73B5B4-177D-4893-9D27-EA5EF0A62DC0}"/>
              </a:ext>
            </a:extLst>
          </p:cNvPr>
          <p:cNvSpPr/>
          <p:nvPr/>
        </p:nvSpPr>
        <p:spPr>
          <a:xfrm>
            <a:off x="11502" y="15815"/>
            <a:ext cx="12180498" cy="574120"/>
          </a:xfrm>
          <a:prstGeom prst="rect">
            <a:avLst/>
          </a:prstGeom>
          <a:gradFill>
            <a:gsLst>
              <a:gs pos="0">
                <a:schemeClr val="accent1">
                  <a:lumMod val="5000"/>
                  <a:lumOff val="95000"/>
                </a:schemeClr>
              </a:gs>
              <a:gs pos="70000">
                <a:schemeClr val="tx2">
                  <a:lumMod val="75000"/>
                </a:schemeClr>
              </a:gs>
              <a:gs pos="33000">
                <a:schemeClr val="bg2">
                  <a:lumMod val="90000"/>
                </a:schemeClr>
              </a:gs>
              <a:gs pos="100000">
                <a:schemeClr val="tx2">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close up of a logo&#10;&#10;Description generated with very high confidence">
            <a:extLst>
              <a:ext uri="{FF2B5EF4-FFF2-40B4-BE49-F238E27FC236}">
                <a16:creationId xmlns:a16="http://schemas.microsoft.com/office/drawing/2014/main" id="{CF8A1D13-8D9F-4915-951B-6E3CB325B228}"/>
              </a:ext>
            </a:extLst>
          </p:cNvPr>
          <p:cNvPicPr>
            <a:picLocks noChangeAspect="1"/>
          </p:cNvPicPr>
          <p:nvPr/>
        </p:nvPicPr>
        <p:blipFill>
          <a:blip r:embed="rId2"/>
          <a:stretch>
            <a:fillRect/>
          </a:stretch>
        </p:blipFill>
        <p:spPr>
          <a:xfrm>
            <a:off x="11556124" y="15815"/>
            <a:ext cx="635876" cy="576076"/>
          </a:xfrm>
          <a:prstGeom prst="rect">
            <a:avLst/>
          </a:prstGeom>
        </p:spPr>
      </p:pic>
      <p:sp>
        <p:nvSpPr>
          <p:cNvPr id="5" name="TextBox 4">
            <a:extLst>
              <a:ext uri="{FF2B5EF4-FFF2-40B4-BE49-F238E27FC236}">
                <a16:creationId xmlns:a16="http://schemas.microsoft.com/office/drawing/2014/main" id="{344C1BEB-CA8D-2644-A95A-3B1ED9FFCCF5}"/>
              </a:ext>
            </a:extLst>
          </p:cNvPr>
          <p:cNvSpPr txBox="1"/>
          <p:nvPr/>
        </p:nvSpPr>
        <p:spPr>
          <a:xfrm>
            <a:off x="11501" y="72042"/>
            <a:ext cx="6084499" cy="523220"/>
          </a:xfrm>
          <a:prstGeom prst="rect">
            <a:avLst/>
          </a:prstGeom>
          <a:noFill/>
        </p:spPr>
        <p:txBody>
          <a:bodyPr wrap="square" rtlCol="0">
            <a:spAutoFit/>
          </a:bodyPr>
          <a:lstStyle/>
          <a:p>
            <a:r>
              <a:rPr lang="en-US" sz="2800" dirty="0">
                <a:solidFill>
                  <a:schemeClr val="tx1">
                    <a:lumMod val="50000"/>
                    <a:lumOff val="50000"/>
                  </a:schemeClr>
                </a:solidFill>
                <a:effectLst>
                  <a:outerShdw blurRad="50800" dist="63500" dir="17520000" algn="ctr" rotWithShape="0">
                    <a:schemeClr val="tx1"/>
                  </a:outerShdw>
                </a:effectLst>
              </a:rPr>
              <a:t>Beer Style Distribution</a:t>
            </a:r>
          </a:p>
        </p:txBody>
      </p:sp>
      <p:pic>
        <p:nvPicPr>
          <p:cNvPr id="12" name="Picture 11">
            <a:extLst>
              <a:ext uri="{FF2B5EF4-FFF2-40B4-BE49-F238E27FC236}">
                <a16:creationId xmlns:a16="http://schemas.microsoft.com/office/drawing/2014/main" id="{0536F9BA-9FF9-4941-8978-0D3AB7605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12" y="1877961"/>
            <a:ext cx="5647476" cy="4060723"/>
          </a:xfrm>
          <a:prstGeom prst="rect">
            <a:avLst/>
          </a:prstGeom>
          <a:ln>
            <a:solidFill>
              <a:schemeClr val="tx1"/>
            </a:solidFill>
          </a:ln>
        </p:spPr>
      </p:pic>
      <p:sp>
        <p:nvSpPr>
          <p:cNvPr id="16" name="Slide Number Placeholder 15">
            <a:extLst>
              <a:ext uri="{FF2B5EF4-FFF2-40B4-BE49-F238E27FC236}">
                <a16:creationId xmlns:a16="http://schemas.microsoft.com/office/drawing/2014/main" id="{2085052D-6900-604E-99B6-ABCCC3C7CE9C}"/>
              </a:ext>
            </a:extLst>
          </p:cNvPr>
          <p:cNvSpPr>
            <a:spLocks noGrp="1"/>
          </p:cNvSpPr>
          <p:nvPr>
            <p:ph type="sldNum" sz="quarter" idx="12"/>
          </p:nvPr>
        </p:nvSpPr>
        <p:spPr/>
        <p:txBody>
          <a:bodyPr/>
          <a:lstStyle/>
          <a:p>
            <a:fld id="{330EA680-D336-4FF7-8B7A-9848BB0A1C32}" type="slidenum">
              <a:rPr lang="en-US" smtClean="0"/>
              <a:t>9</a:t>
            </a:fld>
            <a:endParaRPr lang="en-US" dirty="0"/>
          </a:p>
        </p:txBody>
      </p:sp>
      <mc:AlternateContent xmlns:mc="http://schemas.openxmlformats.org/markup-compatibility/2006" xmlns:cx2="http://schemas.microsoft.com/office/drawing/2015/10/21/chartex">
        <mc:Choice Requires="cx2">
          <p:graphicFrame>
            <p:nvGraphicFramePr>
              <p:cNvPr id="18" name="Chart 17">
                <a:extLst>
                  <a:ext uri="{FF2B5EF4-FFF2-40B4-BE49-F238E27FC236}">
                    <a16:creationId xmlns:a16="http://schemas.microsoft.com/office/drawing/2014/main" id="{F93DC515-A9DE-8F47-A4BE-D1F169A406BE}"/>
                  </a:ext>
                </a:extLst>
              </p:cNvPr>
              <p:cNvGraphicFramePr/>
              <p:nvPr>
                <p:extLst>
                  <p:ext uri="{D42A27DB-BD31-4B8C-83A1-F6EECF244321}">
                    <p14:modId xmlns:p14="http://schemas.microsoft.com/office/powerpoint/2010/main" val="536656568"/>
                  </p:ext>
                </p:extLst>
              </p:nvPr>
            </p:nvGraphicFramePr>
            <p:xfrm>
              <a:off x="6314514" y="1877961"/>
              <a:ext cx="5647474" cy="406072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8" name="Chart 17">
                <a:extLst>
                  <a:ext uri="{FF2B5EF4-FFF2-40B4-BE49-F238E27FC236}">
                    <a16:creationId xmlns:a16="http://schemas.microsoft.com/office/drawing/2014/main" id="{F93DC515-A9DE-8F47-A4BE-D1F169A406BE}"/>
                  </a:ext>
                </a:extLst>
              </p:cNvPr>
              <p:cNvPicPr>
                <a:picLocks noGrp="1" noRot="1" noChangeAspect="1" noMove="1" noResize="1" noEditPoints="1" noAdjustHandles="1" noChangeArrowheads="1" noChangeShapeType="1"/>
              </p:cNvPicPr>
              <p:nvPr/>
            </p:nvPicPr>
            <p:blipFill>
              <a:blip r:embed="rId5"/>
              <a:stretch>
                <a:fillRect/>
              </a:stretch>
            </p:blipFill>
            <p:spPr>
              <a:xfrm>
                <a:off x="6314514" y="1877961"/>
                <a:ext cx="5647474" cy="4060723"/>
              </a:xfrm>
              <a:prstGeom prst="rect">
                <a:avLst/>
              </a:prstGeom>
            </p:spPr>
          </p:pic>
        </mc:Fallback>
      </mc:AlternateContent>
      <p:sp>
        <p:nvSpPr>
          <p:cNvPr id="20" name="Oval Callout 19">
            <a:extLst>
              <a:ext uri="{FF2B5EF4-FFF2-40B4-BE49-F238E27FC236}">
                <a16:creationId xmlns:a16="http://schemas.microsoft.com/office/drawing/2014/main" id="{3EC0FB68-0654-7D4E-9EF6-17A8315A196A}"/>
              </a:ext>
            </a:extLst>
          </p:cNvPr>
          <p:cNvSpPr/>
          <p:nvPr/>
        </p:nvSpPr>
        <p:spPr>
          <a:xfrm>
            <a:off x="9753600" y="860527"/>
            <a:ext cx="1990199" cy="1199535"/>
          </a:xfrm>
          <a:prstGeom prst="wedgeEllipseCallou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Over 73% of all beer styles are dominated by the top 5</a:t>
            </a:r>
          </a:p>
        </p:txBody>
      </p:sp>
    </p:spTree>
    <p:extLst>
      <p:ext uri="{BB962C8B-B14F-4D97-AF65-F5344CB8AC3E}">
        <p14:creationId xmlns:p14="http://schemas.microsoft.com/office/powerpoint/2010/main" val="965732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2471</TotalTime>
  <Words>521</Words>
  <Application>Microsoft Macintosh PowerPoint</Application>
  <PresentationFormat>Widescreen</PresentationFormat>
  <Paragraphs>84</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Doing Data Science Case Study</vt:lpstr>
      <vt:lpstr>PowerPoint Presentation</vt:lpstr>
      <vt:lpstr>Questions Of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dc:title>
  <dc:creator>Patterson, Kito</dc:creator>
  <cp:lastModifiedBy>Patterson, Kito</cp:lastModifiedBy>
  <cp:revision>14</cp:revision>
  <dcterms:created xsi:type="dcterms:W3CDTF">2018-10-18T05:56:14Z</dcterms:created>
  <dcterms:modified xsi:type="dcterms:W3CDTF">2018-10-21T17:50:36Z</dcterms:modified>
</cp:coreProperties>
</file>